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8" r:id="rId1"/>
  </p:sldMasterIdLst>
  <p:notesMasterIdLst>
    <p:notesMasterId r:id="rId90"/>
  </p:notesMasterIdLst>
  <p:sldIdLst>
    <p:sldId id="293" r:id="rId2"/>
    <p:sldId id="294" r:id="rId3"/>
    <p:sldId id="295" r:id="rId4"/>
    <p:sldId id="296" r:id="rId5"/>
    <p:sldId id="297" r:id="rId6"/>
    <p:sldId id="298" r:id="rId7"/>
    <p:sldId id="299" r:id="rId8"/>
    <p:sldId id="300" r:id="rId9"/>
    <p:sldId id="370" r:id="rId10"/>
    <p:sldId id="301" r:id="rId11"/>
    <p:sldId id="302" r:id="rId12"/>
    <p:sldId id="303" r:id="rId13"/>
    <p:sldId id="304" r:id="rId14"/>
    <p:sldId id="305" r:id="rId15"/>
    <p:sldId id="306" r:id="rId16"/>
    <p:sldId id="307" r:id="rId17"/>
    <p:sldId id="308" r:id="rId18"/>
    <p:sldId id="309" r:id="rId19"/>
    <p:sldId id="310" r:id="rId20"/>
    <p:sldId id="381" r:id="rId21"/>
    <p:sldId id="380" r:id="rId22"/>
    <p:sldId id="356" r:id="rId23"/>
    <p:sldId id="311" r:id="rId24"/>
    <p:sldId id="371" r:id="rId25"/>
    <p:sldId id="312" r:id="rId26"/>
    <p:sldId id="313" r:id="rId27"/>
    <p:sldId id="314" r:id="rId28"/>
    <p:sldId id="357" r:id="rId29"/>
    <p:sldId id="315" r:id="rId30"/>
    <p:sldId id="316" r:id="rId31"/>
    <p:sldId id="317" r:id="rId32"/>
    <p:sldId id="318" r:id="rId33"/>
    <p:sldId id="319" r:id="rId34"/>
    <p:sldId id="320" r:id="rId35"/>
    <p:sldId id="321" r:id="rId36"/>
    <p:sldId id="373" r:id="rId37"/>
    <p:sldId id="322" r:id="rId38"/>
    <p:sldId id="323" r:id="rId39"/>
    <p:sldId id="324" r:id="rId40"/>
    <p:sldId id="325" r:id="rId41"/>
    <p:sldId id="326" r:id="rId42"/>
    <p:sldId id="372" r:id="rId43"/>
    <p:sldId id="374" r:id="rId44"/>
    <p:sldId id="375" r:id="rId45"/>
    <p:sldId id="376" r:id="rId46"/>
    <p:sldId id="383" r:id="rId47"/>
    <p:sldId id="382" r:id="rId48"/>
    <p:sldId id="327" r:id="rId49"/>
    <p:sldId id="377" r:id="rId50"/>
    <p:sldId id="328" r:id="rId51"/>
    <p:sldId id="378" r:id="rId52"/>
    <p:sldId id="330" r:id="rId53"/>
    <p:sldId id="358" r:id="rId54"/>
    <p:sldId id="331" r:id="rId55"/>
    <p:sldId id="332" r:id="rId56"/>
    <p:sldId id="333" r:id="rId57"/>
    <p:sldId id="334" r:id="rId58"/>
    <p:sldId id="335" r:id="rId59"/>
    <p:sldId id="359" r:id="rId60"/>
    <p:sldId id="336" r:id="rId61"/>
    <p:sldId id="337" r:id="rId62"/>
    <p:sldId id="338" r:id="rId63"/>
    <p:sldId id="339" r:id="rId64"/>
    <p:sldId id="340" r:id="rId65"/>
    <p:sldId id="341" r:id="rId66"/>
    <p:sldId id="342" r:id="rId67"/>
    <p:sldId id="343" r:id="rId68"/>
    <p:sldId id="344" r:id="rId69"/>
    <p:sldId id="345" r:id="rId70"/>
    <p:sldId id="346" r:id="rId71"/>
    <p:sldId id="347" r:id="rId72"/>
    <p:sldId id="360" r:id="rId73"/>
    <p:sldId id="362" r:id="rId74"/>
    <p:sldId id="348" r:id="rId75"/>
    <p:sldId id="361" r:id="rId76"/>
    <p:sldId id="379" r:id="rId77"/>
    <p:sldId id="349" r:id="rId78"/>
    <p:sldId id="350" r:id="rId79"/>
    <p:sldId id="351" r:id="rId80"/>
    <p:sldId id="352" r:id="rId81"/>
    <p:sldId id="353" r:id="rId82"/>
    <p:sldId id="354" r:id="rId83"/>
    <p:sldId id="363" r:id="rId84"/>
    <p:sldId id="364" r:id="rId85"/>
    <p:sldId id="368" r:id="rId86"/>
    <p:sldId id="365" r:id="rId87"/>
    <p:sldId id="367" r:id="rId88"/>
    <p:sldId id="366"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022" autoAdjust="0"/>
    <p:restoredTop sz="96267" autoAdjust="0"/>
  </p:normalViewPr>
  <p:slideViewPr>
    <p:cSldViewPr snapToGrid="0">
      <p:cViewPr varScale="1">
        <p:scale>
          <a:sx n="74" d="100"/>
          <a:sy n="74" d="100"/>
        </p:scale>
        <p:origin x="822"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775"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776"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777"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778"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79"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780"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extLst>
      <p:ext uri="{BB962C8B-B14F-4D97-AF65-F5344CB8AC3E}">
        <p14:creationId xmlns:p14="http://schemas.microsoft.com/office/powerpoint/2010/main" val="417001402"/>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8113" y="766763"/>
            <a:ext cx="6823075" cy="3838575"/>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9A0EA98-5831-4853-B862-C702E6EB345C}" type="slidenum">
              <a:rPr lang="en-US" smtClean="0"/>
              <a:t>78</a:t>
            </a:fld>
            <a:endParaRPr lang="en-US"/>
          </a:p>
        </p:txBody>
      </p:sp>
    </p:spTree>
    <p:extLst>
      <p:ext uri="{BB962C8B-B14F-4D97-AF65-F5344CB8AC3E}">
        <p14:creationId xmlns:p14="http://schemas.microsoft.com/office/powerpoint/2010/main" val="4206514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048748"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1048749"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1048750" name="Date Placeholder 3"/>
          <p:cNvSpPr>
            <a:spLocks noGrp="1"/>
          </p:cNvSpPr>
          <p:nvPr>
            <p:ph type="dt" sz="half" idx="10"/>
          </p:nvPr>
        </p:nvSpPr>
        <p:spPr/>
        <p:txBody>
          <a:bodyPr/>
          <a:lstStyle/>
          <a:p>
            <a:fld id="{DAABB930-76E3-4C31-A4A0-9E81BD38083F}" type="datetimeFigureOut">
              <a:rPr lang="en-US" smtClean="0"/>
              <a:t>2/3/2022</a:t>
            </a:fld>
            <a:endParaRPr lang="en-US"/>
          </a:p>
        </p:txBody>
      </p:sp>
      <p:sp>
        <p:nvSpPr>
          <p:cNvPr id="1048751" name="Footer Placeholder 4"/>
          <p:cNvSpPr>
            <a:spLocks noGrp="1"/>
          </p:cNvSpPr>
          <p:nvPr>
            <p:ph type="ftr" sz="quarter" idx="11"/>
          </p:nvPr>
        </p:nvSpPr>
        <p:spPr/>
        <p:txBody>
          <a:bodyPr/>
          <a:lstStyle/>
          <a:p>
            <a:endParaRPr lang="en-US"/>
          </a:p>
        </p:txBody>
      </p:sp>
      <p:sp>
        <p:nvSpPr>
          <p:cNvPr id="1048752" name="Slide Number Placeholder 5"/>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1048764" name="Title 1"/>
          <p:cNvSpPr>
            <a:spLocks noGrp="1"/>
          </p:cNvSpPr>
          <p:nvPr>
            <p:ph type="title"/>
          </p:nvPr>
        </p:nvSpPr>
        <p:spPr/>
        <p:txBody>
          <a:bodyPr/>
          <a:lstStyle/>
          <a:p>
            <a:r>
              <a:rPr lang="en-US" smtClean="0"/>
              <a:t>Click to edit Master title style</a:t>
            </a:r>
            <a:endParaRPr lang="en-US"/>
          </a:p>
        </p:txBody>
      </p:sp>
      <p:sp>
        <p:nvSpPr>
          <p:cNvPr id="1048765"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66" name="Date Placeholder 3"/>
          <p:cNvSpPr>
            <a:spLocks noGrp="1"/>
          </p:cNvSpPr>
          <p:nvPr>
            <p:ph type="dt" sz="half" idx="10"/>
          </p:nvPr>
        </p:nvSpPr>
        <p:spPr/>
        <p:txBody>
          <a:bodyPr/>
          <a:lstStyle/>
          <a:p>
            <a:fld id="{DAABB930-76E3-4C31-A4A0-9E81BD38083F}" type="datetimeFigureOut">
              <a:rPr lang="en-US" smtClean="0"/>
              <a:t>2/3/2022</a:t>
            </a:fld>
            <a:endParaRPr lang="en-US"/>
          </a:p>
        </p:txBody>
      </p:sp>
      <p:sp>
        <p:nvSpPr>
          <p:cNvPr id="1048767" name="Footer Placeholder 4"/>
          <p:cNvSpPr>
            <a:spLocks noGrp="1"/>
          </p:cNvSpPr>
          <p:nvPr>
            <p:ph type="ftr" sz="quarter" idx="11"/>
          </p:nvPr>
        </p:nvSpPr>
        <p:spPr/>
        <p:txBody>
          <a:bodyPr/>
          <a:lstStyle/>
          <a:p>
            <a:endParaRPr lang="en-US"/>
          </a:p>
        </p:txBody>
      </p:sp>
      <p:sp>
        <p:nvSpPr>
          <p:cNvPr id="1048768" name="Slide Number Placeholder 5"/>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1048743"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1048744"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45" name="Date Placeholder 3"/>
          <p:cNvSpPr>
            <a:spLocks noGrp="1"/>
          </p:cNvSpPr>
          <p:nvPr>
            <p:ph type="dt" sz="half" idx="10"/>
          </p:nvPr>
        </p:nvSpPr>
        <p:spPr/>
        <p:txBody>
          <a:bodyPr/>
          <a:lstStyle/>
          <a:p>
            <a:fld id="{DAABB930-76E3-4C31-A4A0-9E81BD38083F}" type="datetimeFigureOut">
              <a:rPr lang="en-US" smtClean="0"/>
              <a:t>2/3/2022</a:t>
            </a:fld>
            <a:endParaRPr lang="en-US"/>
          </a:p>
        </p:txBody>
      </p:sp>
      <p:sp>
        <p:nvSpPr>
          <p:cNvPr id="1048746" name="Footer Placeholder 4"/>
          <p:cNvSpPr>
            <a:spLocks noGrp="1"/>
          </p:cNvSpPr>
          <p:nvPr>
            <p:ph type="ftr" sz="quarter" idx="11"/>
          </p:nvPr>
        </p:nvSpPr>
        <p:spPr/>
        <p:txBody>
          <a:bodyPr/>
          <a:lstStyle/>
          <a:p>
            <a:endParaRPr lang="en-US"/>
          </a:p>
        </p:txBody>
      </p:sp>
      <p:sp>
        <p:nvSpPr>
          <p:cNvPr id="1048747" name="Slide Number Placeholder 5"/>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734" name="Title 1"/>
          <p:cNvSpPr>
            <a:spLocks noGrp="1"/>
          </p:cNvSpPr>
          <p:nvPr>
            <p:ph type="title"/>
          </p:nvPr>
        </p:nvSpPr>
        <p:spPr/>
        <p:txBody>
          <a:bodyPr/>
          <a:lstStyle/>
          <a:p>
            <a:r>
              <a:rPr lang="en-US" smtClean="0"/>
              <a:t>Click to edit Master title style</a:t>
            </a:r>
            <a:endParaRPr lang="en-US"/>
          </a:p>
        </p:txBody>
      </p:sp>
      <p:sp>
        <p:nvSpPr>
          <p:cNvPr id="1048735"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6" name="Date Placeholder 3"/>
          <p:cNvSpPr>
            <a:spLocks noGrp="1"/>
          </p:cNvSpPr>
          <p:nvPr>
            <p:ph type="dt" sz="half" idx="10"/>
          </p:nvPr>
        </p:nvSpPr>
        <p:spPr/>
        <p:txBody>
          <a:bodyPr/>
          <a:lstStyle/>
          <a:p>
            <a:fld id="{DAABB930-76E3-4C31-A4A0-9E81BD38083F}" type="datetimeFigureOut">
              <a:rPr lang="en-US" smtClean="0"/>
              <a:t>2/3/2022</a:t>
            </a:fld>
            <a:endParaRPr lang="en-US"/>
          </a:p>
        </p:txBody>
      </p:sp>
      <p:sp>
        <p:nvSpPr>
          <p:cNvPr id="1048737" name="Footer Placeholder 4"/>
          <p:cNvSpPr>
            <a:spLocks noGrp="1"/>
          </p:cNvSpPr>
          <p:nvPr>
            <p:ph type="ftr" sz="quarter" idx="11"/>
          </p:nvPr>
        </p:nvSpPr>
        <p:spPr/>
        <p:txBody>
          <a:bodyPr/>
          <a:lstStyle/>
          <a:p>
            <a:endParaRPr lang="en-US"/>
          </a:p>
        </p:txBody>
      </p:sp>
      <p:sp>
        <p:nvSpPr>
          <p:cNvPr id="1048738" name="Slide Number Placeholder 5"/>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1048759"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1048760"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1048761" name="Date Placeholder 3"/>
          <p:cNvSpPr>
            <a:spLocks noGrp="1"/>
          </p:cNvSpPr>
          <p:nvPr>
            <p:ph type="dt" sz="half" idx="10"/>
          </p:nvPr>
        </p:nvSpPr>
        <p:spPr/>
        <p:txBody>
          <a:bodyPr/>
          <a:lstStyle/>
          <a:p>
            <a:fld id="{DAABB930-76E3-4C31-A4A0-9E81BD38083F}" type="datetimeFigureOut">
              <a:rPr lang="en-US" smtClean="0"/>
              <a:t>2/3/2022</a:t>
            </a:fld>
            <a:endParaRPr lang="en-US"/>
          </a:p>
        </p:txBody>
      </p:sp>
      <p:sp>
        <p:nvSpPr>
          <p:cNvPr id="1048762" name="Footer Placeholder 4"/>
          <p:cNvSpPr>
            <a:spLocks noGrp="1"/>
          </p:cNvSpPr>
          <p:nvPr>
            <p:ph type="ftr" sz="quarter" idx="11"/>
          </p:nvPr>
        </p:nvSpPr>
        <p:spPr/>
        <p:txBody>
          <a:bodyPr/>
          <a:lstStyle/>
          <a:p>
            <a:endParaRPr lang="en-US"/>
          </a:p>
        </p:txBody>
      </p:sp>
      <p:sp>
        <p:nvSpPr>
          <p:cNvPr id="1048763" name="Slide Number Placeholder 5"/>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048720" name="Title 1"/>
          <p:cNvSpPr>
            <a:spLocks noGrp="1"/>
          </p:cNvSpPr>
          <p:nvPr>
            <p:ph type="title"/>
          </p:nvPr>
        </p:nvSpPr>
        <p:spPr/>
        <p:txBody>
          <a:bodyPr/>
          <a:lstStyle/>
          <a:p>
            <a:r>
              <a:rPr lang="en-US" smtClean="0"/>
              <a:t>Click to edit Master title style</a:t>
            </a:r>
            <a:endParaRPr lang="en-US"/>
          </a:p>
        </p:txBody>
      </p:sp>
      <p:sp>
        <p:nvSpPr>
          <p:cNvPr id="1048721"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2"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3" name="Date Placeholder 4"/>
          <p:cNvSpPr>
            <a:spLocks noGrp="1"/>
          </p:cNvSpPr>
          <p:nvPr>
            <p:ph type="dt" sz="half" idx="10"/>
          </p:nvPr>
        </p:nvSpPr>
        <p:spPr/>
        <p:txBody>
          <a:bodyPr/>
          <a:lstStyle/>
          <a:p>
            <a:fld id="{DAABB930-76E3-4C31-A4A0-9E81BD38083F}" type="datetimeFigureOut">
              <a:rPr lang="en-US" smtClean="0"/>
              <a:t>2/3/2022</a:t>
            </a:fld>
            <a:endParaRPr lang="en-US"/>
          </a:p>
        </p:txBody>
      </p:sp>
      <p:sp>
        <p:nvSpPr>
          <p:cNvPr id="1048724" name="Footer Placeholder 5"/>
          <p:cNvSpPr>
            <a:spLocks noGrp="1"/>
          </p:cNvSpPr>
          <p:nvPr>
            <p:ph type="ftr" sz="quarter" idx="11"/>
          </p:nvPr>
        </p:nvSpPr>
        <p:spPr/>
        <p:txBody>
          <a:bodyPr/>
          <a:lstStyle/>
          <a:p>
            <a:endParaRPr lang="en-US"/>
          </a:p>
        </p:txBody>
      </p:sp>
      <p:sp>
        <p:nvSpPr>
          <p:cNvPr id="1048725" name="Slide Number Placeholder 6"/>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48726"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1048727"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28"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29"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48730"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31" name="Date Placeholder 6"/>
          <p:cNvSpPr>
            <a:spLocks noGrp="1"/>
          </p:cNvSpPr>
          <p:nvPr>
            <p:ph type="dt" sz="half" idx="10"/>
          </p:nvPr>
        </p:nvSpPr>
        <p:spPr/>
        <p:txBody>
          <a:bodyPr/>
          <a:lstStyle/>
          <a:p>
            <a:fld id="{DAABB930-76E3-4C31-A4A0-9E81BD38083F}" type="datetimeFigureOut">
              <a:rPr lang="en-US" smtClean="0"/>
              <a:t>2/3/2022</a:t>
            </a:fld>
            <a:endParaRPr lang="en-US"/>
          </a:p>
        </p:txBody>
      </p:sp>
      <p:sp>
        <p:nvSpPr>
          <p:cNvPr id="1048732" name="Footer Placeholder 7"/>
          <p:cNvSpPr>
            <a:spLocks noGrp="1"/>
          </p:cNvSpPr>
          <p:nvPr>
            <p:ph type="ftr" sz="quarter" idx="11"/>
          </p:nvPr>
        </p:nvSpPr>
        <p:spPr/>
        <p:txBody>
          <a:bodyPr/>
          <a:lstStyle/>
          <a:p>
            <a:endParaRPr lang="en-US"/>
          </a:p>
        </p:txBody>
      </p:sp>
      <p:sp>
        <p:nvSpPr>
          <p:cNvPr id="1048733" name="Slide Number Placeholder 8"/>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48739" name="Title 1"/>
          <p:cNvSpPr>
            <a:spLocks noGrp="1"/>
          </p:cNvSpPr>
          <p:nvPr>
            <p:ph type="title"/>
          </p:nvPr>
        </p:nvSpPr>
        <p:spPr/>
        <p:txBody>
          <a:bodyPr/>
          <a:lstStyle/>
          <a:p>
            <a:r>
              <a:rPr lang="en-US" smtClean="0"/>
              <a:t>Click to edit Master title style</a:t>
            </a:r>
            <a:endParaRPr lang="en-US"/>
          </a:p>
        </p:txBody>
      </p:sp>
      <p:sp>
        <p:nvSpPr>
          <p:cNvPr id="1048740" name="Date Placeholder 2"/>
          <p:cNvSpPr>
            <a:spLocks noGrp="1"/>
          </p:cNvSpPr>
          <p:nvPr>
            <p:ph type="dt" sz="half" idx="10"/>
          </p:nvPr>
        </p:nvSpPr>
        <p:spPr/>
        <p:txBody>
          <a:bodyPr/>
          <a:lstStyle/>
          <a:p>
            <a:fld id="{DAABB930-76E3-4C31-A4A0-9E81BD38083F}" type="datetimeFigureOut">
              <a:rPr lang="en-US" smtClean="0"/>
              <a:t>2/3/2022</a:t>
            </a:fld>
            <a:endParaRPr lang="en-US"/>
          </a:p>
        </p:txBody>
      </p:sp>
      <p:sp>
        <p:nvSpPr>
          <p:cNvPr id="1048741" name="Footer Placeholder 3"/>
          <p:cNvSpPr>
            <a:spLocks noGrp="1"/>
          </p:cNvSpPr>
          <p:nvPr>
            <p:ph type="ftr" sz="quarter" idx="11"/>
          </p:nvPr>
        </p:nvSpPr>
        <p:spPr/>
        <p:txBody>
          <a:bodyPr/>
          <a:lstStyle/>
          <a:p>
            <a:endParaRPr lang="en-US"/>
          </a:p>
        </p:txBody>
      </p:sp>
      <p:sp>
        <p:nvSpPr>
          <p:cNvPr id="1048742" name="Slide Number Placeholder 4"/>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1048581" name="Date Placeholder 1"/>
          <p:cNvSpPr>
            <a:spLocks noGrp="1"/>
          </p:cNvSpPr>
          <p:nvPr>
            <p:ph type="dt" sz="half" idx="10"/>
          </p:nvPr>
        </p:nvSpPr>
        <p:spPr/>
        <p:txBody>
          <a:bodyPr/>
          <a:lstStyle/>
          <a:p>
            <a:fld id="{DAABB930-76E3-4C31-A4A0-9E81BD38083F}" type="datetimeFigureOut">
              <a:rPr lang="en-US" smtClean="0"/>
              <a:t>2/3/2022</a:t>
            </a:fld>
            <a:endParaRPr lang="en-US"/>
          </a:p>
        </p:txBody>
      </p:sp>
      <p:sp>
        <p:nvSpPr>
          <p:cNvPr id="1048582" name="Footer Placeholder 2"/>
          <p:cNvSpPr>
            <a:spLocks noGrp="1"/>
          </p:cNvSpPr>
          <p:nvPr>
            <p:ph type="ftr" sz="quarter" idx="11"/>
          </p:nvPr>
        </p:nvSpPr>
        <p:spPr/>
        <p:txBody>
          <a:bodyPr/>
          <a:lstStyle/>
          <a:p>
            <a:endParaRPr lang="en-US"/>
          </a:p>
        </p:txBody>
      </p:sp>
      <p:sp>
        <p:nvSpPr>
          <p:cNvPr id="1048583" name="Slide Number Placeholder 3"/>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048769"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770"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771"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72" name="Date Placeholder 4"/>
          <p:cNvSpPr>
            <a:spLocks noGrp="1"/>
          </p:cNvSpPr>
          <p:nvPr>
            <p:ph type="dt" sz="half" idx="10"/>
          </p:nvPr>
        </p:nvSpPr>
        <p:spPr/>
        <p:txBody>
          <a:bodyPr/>
          <a:lstStyle/>
          <a:p>
            <a:fld id="{DAABB930-76E3-4C31-A4A0-9E81BD38083F}" type="datetimeFigureOut">
              <a:rPr lang="en-US" smtClean="0"/>
              <a:t>2/3/2022</a:t>
            </a:fld>
            <a:endParaRPr lang="en-US"/>
          </a:p>
        </p:txBody>
      </p:sp>
      <p:sp>
        <p:nvSpPr>
          <p:cNvPr id="1048773" name="Footer Placeholder 5"/>
          <p:cNvSpPr>
            <a:spLocks noGrp="1"/>
          </p:cNvSpPr>
          <p:nvPr>
            <p:ph type="ftr" sz="quarter" idx="11"/>
          </p:nvPr>
        </p:nvSpPr>
        <p:spPr/>
        <p:txBody>
          <a:bodyPr/>
          <a:lstStyle/>
          <a:p>
            <a:endParaRPr lang="en-US"/>
          </a:p>
        </p:txBody>
      </p:sp>
      <p:sp>
        <p:nvSpPr>
          <p:cNvPr id="1048774" name="Slide Number Placeholder 6"/>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048753"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1048754"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1048755"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1048756" name="Date Placeholder 4"/>
          <p:cNvSpPr>
            <a:spLocks noGrp="1"/>
          </p:cNvSpPr>
          <p:nvPr>
            <p:ph type="dt" sz="half" idx="10"/>
          </p:nvPr>
        </p:nvSpPr>
        <p:spPr/>
        <p:txBody>
          <a:bodyPr/>
          <a:lstStyle/>
          <a:p>
            <a:fld id="{DAABB930-76E3-4C31-A4A0-9E81BD38083F}" type="datetimeFigureOut">
              <a:rPr lang="en-US" smtClean="0"/>
              <a:t>2/3/2022</a:t>
            </a:fld>
            <a:endParaRPr lang="en-US"/>
          </a:p>
        </p:txBody>
      </p:sp>
      <p:sp>
        <p:nvSpPr>
          <p:cNvPr id="1048757" name="Footer Placeholder 5"/>
          <p:cNvSpPr>
            <a:spLocks noGrp="1"/>
          </p:cNvSpPr>
          <p:nvPr>
            <p:ph type="ftr" sz="quarter" idx="11"/>
          </p:nvPr>
        </p:nvSpPr>
        <p:spPr/>
        <p:txBody>
          <a:bodyPr/>
          <a:lstStyle/>
          <a:p>
            <a:endParaRPr lang="en-US"/>
          </a:p>
        </p:txBody>
      </p:sp>
      <p:sp>
        <p:nvSpPr>
          <p:cNvPr id="1048758" name="Slide Number Placeholder 6"/>
          <p:cNvSpPr>
            <a:spLocks noGrp="1"/>
          </p:cNvSpPr>
          <p:nvPr>
            <p:ph type="sldNum" sz="quarter" idx="12"/>
          </p:nvPr>
        </p:nvSpPr>
        <p:spPr/>
        <p:txBody>
          <a:bodyPr/>
          <a:lstStyle/>
          <a:p>
            <a:fld id="{9DD55FED-BF29-40E5-9256-796E6487E982}"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576"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1048577"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048578"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ABB930-76E3-4C31-A4A0-9E81BD38083F}" type="datetimeFigureOut">
              <a:rPr lang="en-US" smtClean="0"/>
              <a:t>2/3/2022</a:t>
            </a:fld>
            <a:endParaRPr lang="en-US"/>
          </a:p>
        </p:txBody>
      </p:sp>
      <p:sp>
        <p:nvSpPr>
          <p:cNvPr id="1048579"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1048580"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D55FED-BF29-40E5-9256-796E6487E982}"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hemeOverride" Target="../theme/themeOverrid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7.xml"/><Relationship Id="rId1" Type="http://schemas.openxmlformats.org/officeDocument/2006/relationships/themeOverride" Target="../theme/themeOverride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4" name="TextBox 1"/>
          <p:cNvSpPr txBox="1"/>
          <p:nvPr/>
        </p:nvSpPr>
        <p:spPr>
          <a:xfrm>
            <a:off x="0" y="0"/>
            <a:ext cx="12192000" cy="5069840"/>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3</a:t>
            </a:r>
            <a:r>
              <a:rPr lang="en-US" sz="2400" dirty="0" smtClean="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Transaction Concepts and concurrency control </a:t>
            </a:r>
            <a:endParaRPr lang="en-US" sz="2400" b="1" dirty="0" smtClean="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dirty="0" smtClean="0">
                <a:latin typeface="Times New Roman" panose="02020603050405020304" pitchFamily="18" charset="0"/>
                <a:cs typeface="Times New Roman" panose="02020603050405020304" pitchFamily="18" charset="0"/>
              </a:rPr>
              <a:t>2.1 </a:t>
            </a:r>
            <a:r>
              <a:rPr lang="en-US" sz="2400" dirty="0">
                <a:latin typeface="Times New Roman" panose="02020603050405020304" pitchFamily="18" charset="0"/>
                <a:cs typeface="Times New Roman" panose="02020603050405020304" pitchFamily="18" charset="0"/>
              </a:rPr>
              <a:t>Describe a transaction, properties of transaction, state of the transaction.</a:t>
            </a:r>
          </a:p>
          <a:p>
            <a:r>
              <a:rPr lang="en-US" sz="2400" dirty="0">
                <a:latin typeface="Times New Roman" panose="02020603050405020304" pitchFamily="18" charset="0"/>
                <a:cs typeface="Times New Roman" panose="02020603050405020304" pitchFamily="18" charset="0"/>
              </a:rPr>
              <a:t>2.2 Executing transactions concurrently associated problem in concurrent</a:t>
            </a:r>
          </a:p>
          <a:p>
            <a:r>
              <a:rPr lang="en-US" sz="2400" dirty="0">
                <a:latin typeface="Times New Roman" panose="02020603050405020304" pitchFamily="18" charset="0"/>
                <a:cs typeface="Times New Roman" panose="02020603050405020304" pitchFamily="18" charset="0"/>
              </a:rPr>
              <a:t>execution.</a:t>
            </a:r>
          </a:p>
          <a:p>
            <a:r>
              <a:rPr lang="en-US" sz="2400" dirty="0">
                <a:latin typeface="Times New Roman" panose="02020603050405020304" pitchFamily="18" charset="0"/>
                <a:cs typeface="Times New Roman" panose="02020603050405020304" pitchFamily="18" charset="0"/>
              </a:rPr>
              <a:t>2.3 Schedules, types of schedules, concept of </a:t>
            </a:r>
            <a:r>
              <a:rPr lang="en-US" sz="2400" dirty="0" err="1" smtClean="0">
                <a:latin typeface="Times New Roman" panose="02020603050405020304" pitchFamily="18" charset="0"/>
                <a:cs typeface="Times New Roman" panose="02020603050405020304" pitchFamily="18" charset="0"/>
              </a:rPr>
              <a:t>Serializability</a:t>
            </a:r>
            <a:r>
              <a:rPr lang="en-US" sz="2400" dirty="0" smtClean="0">
                <a:latin typeface="Times New Roman" panose="02020603050405020304" pitchFamily="18" charset="0"/>
                <a:cs typeface="Times New Roman" panose="02020603050405020304" pitchFamily="18" charset="0"/>
              </a:rPr>
              <a:t>, Precedence graph </a:t>
            </a:r>
            <a:r>
              <a:rPr lang="en-US" sz="2400" dirty="0">
                <a:latin typeface="Times New Roman" panose="02020603050405020304" pitchFamily="18" charset="0"/>
                <a:cs typeface="Times New Roman" panose="02020603050405020304" pitchFamily="18" charset="0"/>
              </a:rPr>
              <a:t>for </a:t>
            </a:r>
            <a:r>
              <a:rPr lang="en-US" sz="2400" dirty="0" err="1">
                <a:latin typeface="Times New Roman" panose="02020603050405020304" pitchFamily="18" charset="0"/>
                <a:cs typeface="Times New Roman" panose="02020603050405020304" pitchFamily="18" charset="0"/>
              </a:rPr>
              <a:t>Serializability</a:t>
            </a:r>
            <a:r>
              <a:rPr lang="en-US" sz="2400" dirty="0">
                <a:latin typeface="Times New Roman" panose="02020603050405020304" pitchFamily="18" charset="0"/>
                <a:cs typeface="Times New Roman" panose="02020603050405020304" pitchFamily="18" charset="0"/>
              </a:rPr>
              <a:t>.</a:t>
            </a:r>
          </a:p>
          <a:p>
            <a:r>
              <a:rPr lang="en-US" sz="2400" dirty="0" smtClean="0">
                <a:latin typeface="Times New Roman" panose="02020603050405020304" pitchFamily="18" charset="0"/>
                <a:cs typeface="Times New Roman" panose="02020603050405020304" pitchFamily="18" charset="0"/>
              </a:rPr>
              <a:t>2.4 </a:t>
            </a:r>
            <a:r>
              <a:rPr lang="en-US" sz="2400" dirty="0">
                <a:latin typeface="Times New Roman" panose="02020603050405020304" pitchFamily="18" charset="0"/>
                <a:cs typeface="Times New Roman" panose="02020603050405020304" pitchFamily="18" charset="0"/>
              </a:rPr>
              <a:t>Ensuring </a:t>
            </a:r>
            <a:r>
              <a:rPr lang="en-US" sz="2400" dirty="0" err="1">
                <a:latin typeface="Times New Roman" panose="02020603050405020304" pitchFamily="18" charset="0"/>
                <a:cs typeface="Times New Roman" panose="02020603050405020304" pitchFamily="18" charset="0"/>
              </a:rPr>
              <a:t>Serializability</a:t>
            </a:r>
            <a:r>
              <a:rPr lang="en-US" sz="2400" dirty="0">
                <a:latin typeface="Times New Roman" panose="02020603050405020304" pitchFamily="18" charset="0"/>
                <a:cs typeface="Times New Roman" panose="02020603050405020304" pitchFamily="18" charset="0"/>
              </a:rPr>
              <a:t> by locks, different lock modes, 2PL and </a:t>
            </a:r>
            <a:r>
              <a:rPr lang="en-US" sz="2400" dirty="0" smtClean="0">
                <a:latin typeface="Times New Roman" panose="02020603050405020304" pitchFamily="18" charset="0"/>
                <a:cs typeface="Times New Roman" panose="02020603050405020304" pitchFamily="18" charset="0"/>
              </a:rPr>
              <a:t>its variations</a:t>
            </a:r>
            <a:r>
              <a:rPr lang="en-US" sz="2400" dirty="0">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2.5 Basic timestamp method for concurrency, Thomas Write Rule.</a:t>
            </a:r>
          </a:p>
          <a:p>
            <a:r>
              <a:rPr lang="en-US" sz="2400" dirty="0">
                <a:latin typeface="Times New Roman" panose="02020603050405020304" pitchFamily="18" charset="0"/>
                <a:cs typeface="Times New Roman" panose="02020603050405020304" pitchFamily="18" charset="0"/>
              </a:rPr>
              <a:t>2.6 Locks with multiple granularity, dynamic database </a:t>
            </a:r>
            <a:r>
              <a:rPr lang="en-US" sz="2400" dirty="0" smtClean="0">
                <a:latin typeface="Times New Roman" panose="02020603050405020304" pitchFamily="18" charset="0"/>
                <a:cs typeface="Times New Roman" panose="02020603050405020304" pitchFamily="18" charset="0"/>
              </a:rPr>
              <a:t>concurrency (Phantom </a:t>
            </a:r>
            <a:r>
              <a:rPr lang="en-US" sz="2400" dirty="0">
                <a:latin typeface="Times New Roman" panose="02020603050405020304" pitchFamily="18" charset="0"/>
                <a:cs typeface="Times New Roman" panose="02020603050405020304" pitchFamily="18" charset="0"/>
              </a:rPr>
              <a:t>Problem).</a:t>
            </a:r>
          </a:p>
          <a:p>
            <a:r>
              <a:rPr lang="en-US" sz="2400" dirty="0">
                <a:latin typeface="Times New Roman" panose="02020603050405020304" pitchFamily="18" charset="0"/>
                <a:cs typeface="Times New Roman" panose="02020603050405020304" pitchFamily="18" charset="0"/>
              </a:rPr>
              <a:t>2.7 Timestamps versus locking.</a:t>
            </a:r>
          </a:p>
          <a:p>
            <a:r>
              <a:rPr lang="en-US" sz="2400" dirty="0">
                <a:latin typeface="Times New Roman" panose="02020603050405020304" pitchFamily="18" charset="0"/>
                <a:cs typeface="Times New Roman" panose="02020603050405020304" pitchFamily="18" charset="0"/>
              </a:rPr>
              <a:t>2.8 Deadlock handling methods</a:t>
            </a:r>
          </a:p>
          <a:p>
            <a:r>
              <a:rPr lang="en-US" sz="2400" dirty="0">
                <a:latin typeface="Times New Roman" panose="02020603050405020304" pitchFamily="18" charset="0"/>
                <a:cs typeface="Times New Roman" panose="02020603050405020304" pitchFamily="18" charset="0"/>
              </a:rPr>
              <a:t>2.8.1 Detection and Recovery (Wait for graph).</a:t>
            </a:r>
          </a:p>
          <a:p>
            <a:r>
              <a:rPr lang="en-US" sz="2400" dirty="0">
                <a:latin typeface="Times New Roman" panose="02020603050405020304" pitchFamily="18" charset="0"/>
                <a:cs typeface="Times New Roman" panose="02020603050405020304" pitchFamily="18" charset="0"/>
              </a:rPr>
              <a:t>2.8.2 Prevention algorithms (Wound-wait, Wait-die)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3" name="Rectangle 1"/>
          <p:cNvSpPr/>
          <p:nvPr/>
        </p:nvSpPr>
        <p:spPr>
          <a:xfrm>
            <a:off x="0" y="0"/>
            <a:ext cx="12192000" cy="8003539"/>
          </a:xfrm>
          <a:prstGeom prst="rect">
            <a:avLst/>
          </a:prstGeom>
        </p:spPr>
        <p:txBody>
          <a:bodyPr wrap="square">
            <a:spAutoFit/>
          </a:bodyPr>
          <a:lstStyle/>
          <a:p>
            <a:r>
              <a:rPr lang="en-US" b="1" dirty="0" smtClean="0">
                <a:solidFill>
                  <a:prstClr val="black"/>
                </a:solidFill>
                <a:latin typeface="Constantia"/>
              </a:rPr>
              <a:t>States of transaction</a:t>
            </a:r>
          </a:p>
          <a:p>
            <a:endParaRPr lang="en-US" sz="2400" dirty="0">
              <a:solidFill>
                <a:prstClr val="black"/>
              </a:solidFill>
              <a:latin typeface="Constantia"/>
            </a:endParaRPr>
          </a:p>
          <a:p>
            <a:r>
              <a:rPr lang="en-US" sz="2400" b="1" dirty="0" smtClean="0">
                <a:solidFill>
                  <a:prstClr val="black"/>
                </a:solidFill>
                <a:latin typeface="Constantia"/>
              </a:rPr>
              <a:t>1. Begin </a:t>
            </a:r>
            <a:r>
              <a:rPr lang="en-US" sz="2400" dirty="0" smtClean="0">
                <a:solidFill>
                  <a:prstClr val="black"/>
                </a:solidFill>
                <a:latin typeface="Constantia"/>
              </a:rPr>
              <a:t>: Transaction is said to in begin state when it executes BEGIN_TRANSCATION statement.</a:t>
            </a:r>
          </a:p>
          <a:p>
            <a:r>
              <a:rPr lang="en-US" sz="2400" b="1" dirty="0" smtClean="0">
                <a:solidFill>
                  <a:prstClr val="black"/>
                </a:solidFill>
                <a:latin typeface="Constantia"/>
              </a:rPr>
              <a:t>2. Active: </a:t>
            </a:r>
            <a:r>
              <a:rPr lang="en-US" sz="2400" dirty="0" smtClean="0">
                <a:solidFill>
                  <a:prstClr val="black"/>
                </a:solidFill>
                <a:latin typeface="Constantia"/>
              </a:rPr>
              <a:t>Transaction enters into active state by executing its first read or write instruction. </a:t>
            </a:r>
            <a:endParaRPr lang="en-US" sz="2400" dirty="0">
              <a:solidFill>
                <a:prstClr val="black"/>
              </a:solidFill>
              <a:latin typeface="Constantia"/>
            </a:endParaRPr>
          </a:p>
          <a:p>
            <a:r>
              <a:rPr lang="en-US" sz="2400" b="1" dirty="0" smtClean="0">
                <a:solidFill>
                  <a:prstClr val="black"/>
                </a:solidFill>
                <a:latin typeface="Constantia"/>
              </a:rPr>
              <a:t>3. commit: </a:t>
            </a:r>
            <a:r>
              <a:rPr lang="en-US" sz="2400" dirty="0" smtClean="0">
                <a:solidFill>
                  <a:prstClr val="black"/>
                </a:solidFill>
                <a:latin typeface="Constantia"/>
              </a:rPr>
              <a:t>Transaction is said to be in partially committed state when it starts to transfer all updated values of data items  on hard disk </a:t>
            </a:r>
          </a:p>
          <a:p>
            <a:r>
              <a:rPr lang="en-US" sz="2400" b="1" dirty="0" smtClean="0">
                <a:solidFill>
                  <a:prstClr val="black"/>
                </a:solidFill>
                <a:latin typeface="Constantia"/>
              </a:rPr>
              <a:t>4.Rollback:</a:t>
            </a:r>
            <a:r>
              <a:rPr lang="en-US" sz="2400" dirty="0" smtClean="0">
                <a:solidFill>
                  <a:prstClr val="black"/>
                </a:solidFill>
                <a:latin typeface="Constantia"/>
              </a:rPr>
              <a:t> There is possibility that transaction may fail to complete all its operations because of  some system failure or errors ,in this case to keep database in consistent state recovery manger has to undo all operations of transaction .This state of transaction is called rollback state.</a:t>
            </a:r>
          </a:p>
          <a:p>
            <a:r>
              <a:rPr lang="en-US" sz="2400" b="1" dirty="0" smtClean="0">
                <a:solidFill>
                  <a:prstClr val="black"/>
                </a:solidFill>
                <a:latin typeface="Constantia"/>
              </a:rPr>
              <a:t>5. End: </a:t>
            </a:r>
            <a:r>
              <a:rPr lang="en-US" sz="2400" dirty="0" smtClean="0">
                <a:solidFill>
                  <a:prstClr val="black"/>
                </a:solidFill>
                <a:latin typeface="Constantia"/>
              </a:rPr>
              <a:t>Transaction can end in three different ways</a:t>
            </a:r>
          </a:p>
          <a:p>
            <a:r>
              <a:rPr lang="en-US" sz="2400" dirty="0">
                <a:solidFill>
                  <a:prstClr val="black"/>
                </a:solidFill>
                <a:latin typeface="Constantia"/>
              </a:rPr>
              <a:t> </a:t>
            </a:r>
            <a:r>
              <a:rPr lang="en-US" sz="2400" dirty="0" smtClean="0">
                <a:solidFill>
                  <a:prstClr val="black"/>
                </a:solidFill>
                <a:latin typeface="Constantia"/>
              </a:rPr>
              <a:t>     - Successful termination :A transaction ends after completion of commit statement.</a:t>
            </a:r>
          </a:p>
          <a:p>
            <a:r>
              <a:rPr lang="en-US" sz="2400" dirty="0">
                <a:solidFill>
                  <a:prstClr val="black"/>
                </a:solidFill>
                <a:latin typeface="Constantia"/>
              </a:rPr>
              <a:t> </a:t>
            </a:r>
            <a:r>
              <a:rPr lang="en-US" sz="2400" dirty="0" smtClean="0">
                <a:solidFill>
                  <a:prstClr val="black"/>
                </a:solidFill>
                <a:latin typeface="Constantia"/>
              </a:rPr>
              <a:t>     - Suicidal :A transaction detects an error(</a:t>
            </a:r>
            <a:r>
              <a:rPr lang="en-US" sz="2400" dirty="0" err="1" smtClean="0">
                <a:solidFill>
                  <a:prstClr val="black"/>
                </a:solidFill>
                <a:latin typeface="Constantia"/>
              </a:rPr>
              <a:t>e.x</a:t>
            </a:r>
            <a:r>
              <a:rPr lang="en-US" sz="2400" dirty="0" smtClean="0">
                <a:solidFill>
                  <a:prstClr val="black"/>
                </a:solidFill>
                <a:latin typeface="Constantia"/>
              </a:rPr>
              <a:t>. divide by zero error) during its processing and thus aborts and performs rollback operation</a:t>
            </a:r>
          </a:p>
          <a:p>
            <a:r>
              <a:rPr lang="en-US" sz="2400" dirty="0">
                <a:solidFill>
                  <a:prstClr val="black"/>
                </a:solidFill>
                <a:latin typeface="Constantia"/>
              </a:rPr>
              <a:t> </a:t>
            </a:r>
            <a:r>
              <a:rPr lang="en-US" sz="2400" dirty="0" smtClean="0">
                <a:solidFill>
                  <a:prstClr val="black"/>
                </a:solidFill>
                <a:latin typeface="Constantia"/>
              </a:rPr>
              <a:t>    - Murderous termination : The operating system or DBMs can force the transaction to be aborted for any reason</a:t>
            </a:r>
          </a:p>
          <a:p>
            <a:r>
              <a:rPr lang="en-US" b="1" dirty="0" smtClean="0">
                <a:solidFill>
                  <a:prstClr val="black"/>
                </a:solidFill>
                <a:latin typeface="Constantia"/>
              </a:rPr>
              <a:t> </a:t>
            </a:r>
          </a:p>
          <a:p>
            <a:endParaRPr lang="en-US" b="1" dirty="0">
              <a:solidFill>
                <a:prstClr val="black"/>
              </a:solidFill>
              <a:latin typeface="Constantia"/>
            </a:endParaRPr>
          </a:p>
          <a:p>
            <a:endParaRPr lang="en-US" b="1" dirty="0" smtClean="0">
              <a:solidFill>
                <a:prstClr val="black"/>
              </a:solidFill>
              <a:latin typeface="Constantia"/>
            </a:endParaRPr>
          </a:p>
          <a:p>
            <a:endParaRPr lang="en-US" b="1" dirty="0" smtClean="0">
              <a:solidFill>
                <a:prstClr val="black"/>
              </a:solidFill>
              <a:latin typeface="Constantia"/>
            </a:endParaRPr>
          </a:p>
          <a:p>
            <a:endParaRPr lang="en-US" b="1" dirty="0">
              <a:solidFill>
                <a:prstClr val="black"/>
              </a:solidFill>
              <a:latin typeface="Constantia"/>
            </a:endParaRPr>
          </a:p>
          <a:p>
            <a:endParaRPr lang="en-US" b="1" dirty="0">
              <a:solidFill>
                <a:prstClr val="black"/>
              </a:solidFill>
              <a:latin typeface="Constanti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4" name="TextBox 1"/>
          <p:cNvSpPr txBox="1"/>
          <p:nvPr/>
        </p:nvSpPr>
        <p:spPr>
          <a:xfrm>
            <a:off x="0" y="0"/>
            <a:ext cx="12192000" cy="7294305"/>
          </a:xfrm>
          <a:prstGeom prst="rect">
            <a:avLst/>
          </a:prstGeom>
          <a:noFill/>
        </p:spPr>
        <p:txBody>
          <a:bodyPr wrap="square" rtlCol="0">
            <a:spAutoFit/>
          </a:bodyPr>
          <a:lstStyle/>
          <a:p>
            <a:r>
              <a:rPr lang="en-US" sz="2200" b="1" dirty="0" smtClean="0">
                <a:solidFill>
                  <a:prstClr val="black"/>
                </a:solidFill>
                <a:latin typeface="Constantia"/>
              </a:rPr>
              <a:t>Conflict operations in concurrent transaction</a:t>
            </a:r>
          </a:p>
          <a:p>
            <a:endParaRPr lang="en-US" sz="2200" b="1" dirty="0">
              <a:solidFill>
                <a:prstClr val="black"/>
              </a:solidFill>
              <a:latin typeface="Constantia"/>
            </a:endParaRPr>
          </a:p>
          <a:p>
            <a:r>
              <a:rPr lang="en-US" sz="2200" b="1" dirty="0" smtClean="0">
                <a:solidFill>
                  <a:prstClr val="black"/>
                </a:solidFill>
                <a:latin typeface="Constantia"/>
              </a:rPr>
              <a:t>       </a:t>
            </a:r>
            <a:r>
              <a:rPr lang="en-US" sz="2200" dirty="0" smtClean="0">
                <a:solidFill>
                  <a:prstClr val="black"/>
                </a:solidFill>
                <a:latin typeface="Constantia"/>
              </a:rPr>
              <a:t> In case of concurrent transactions, the chances of conflict between  the operations of various transactions are much . The operations are said to be conflict if</a:t>
            </a:r>
          </a:p>
          <a:p>
            <a:pPr marL="342900" indent="-342900">
              <a:buAutoNum type="arabicPeriod"/>
            </a:pPr>
            <a:r>
              <a:rPr lang="en-US" sz="2200" dirty="0" smtClean="0">
                <a:solidFill>
                  <a:prstClr val="black"/>
                </a:solidFill>
                <a:latin typeface="Constantia"/>
              </a:rPr>
              <a:t>They belong to different transactions</a:t>
            </a:r>
          </a:p>
          <a:p>
            <a:pPr marL="342900" indent="-342900">
              <a:buAutoNum type="arabicPeriod"/>
            </a:pPr>
            <a:r>
              <a:rPr lang="en-US" sz="2200" dirty="0" smtClean="0">
                <a:solidFill>
                  <a:prstClr val="black"/>
                </a:solidFill>
                <a:latin typeface="Constantia"/>
              </a:rPr>
              <a:t>They access same data item  ‘a’</a:t>
            </a:r>
          </a:p>
          <a:p>
            <a:pPr marL="342900" indent="-342900">
              <a:buAutoNum type="arabicPeriod"/>
            </a:pPr>
            <a:r>
              <a:rPr lang="en-US" sz="2200" dirty="0" smtClean="0">
                <a:solidFill>
                  <a:prstClr val="black"/>
                </a:solidFill>
                <a:latin typeface="Constantia"/>
              </a:rPr>
              <a:t>At least one of the operation is WRITE    </a:t>
            </a:r>
          </a:p>
          <a:p>
            <a:endParaRPr lang="en-US" sz="2200" dirty="0" smtClean="0">
              <a:solidFill>
                <a:prstClr val="black"/>
              </a:solidFill>
              <a:latin typeface="Constantia"/>
            </a:endParaRPr>
          </a:p>
          <a:p>
            <a:r>
              <a:rPr lang="en-US" sz="2200" dirty="0" smtClean="0">
                <a:solidFill>
                  <a:prstClr val="black"/>
                </a:solidFill>
                <a:latin typeface="Constantia"/>
              </a:rPr>
              <a:t>     RW – conflict : If the write set of one transaction intersects with the read set of another.</a:t>
            </a:r>
          </a:p>
          <a:p>
            <a:r>
              <a:rPr lang="en-US" sz="2200" dirty="0">
                <a:solidFill>
                  <a:prstClr val="black"/>
                </a:solidFill>
                <a:latin typeface="Constantia"/>
              </a:rPr>
              <a:t> </a:t>
            </a:r>
            <a:r>
              <a:rPr lang="en-US" sz="2200" dirty="0" smtClean="0">
                <a:solidFill>
                  <a:prstClr val="black"/>
                </a:solidFill>
                <a:latin typeface="Constantia"/>
              </a:rPr>
              <a:t>   WW </a:t>
            </a:r>
            <a:r>
              <a:rPr lang="en-US" sz="2200" dirty="0">
                <a:solidFill>
                  <a:prstClr val="black"/>
                </a:solidFill>
                <a:latin typeface="Constantia"/>
              </a:rPr>
              <a:t>– conflict : If the write set of one transaction intersects with the </a:t>
            </a:r>
            <a:r>
              <a:rPr lang="en-US" sz="2200" dirty="0" smtClean="0">
                <a:solidFill>
                  <a:prstClr val="black"/>
                </a:solidFill>
                <a:latin typeface="Constantia"/>
              </a:rPr>
              <a:t>write </a:t>
            </a:r>
            <a:r>
              <a:rPr lang="en-US" sz="2200" dirty="0">
                <a:solidFill>
                  <a:prstClr val="black"/>
                </a:solidFill>
                <a:latin typeface="Constantia"/>
              </a:rPr>
              <a:t>set of another</a:t>
            </a:r>
            <a:r>
              <a:rPr lang="en-US" sz="2200" dirty="0" smtClean="0">
                <a:solidFill>
                  <a:prstClr val="black"/>
                </a:solidFill>
                <a:latin typeface="Constantia"/>
              </a:rPr>
              <a:t>.</a:t>
            </a:r>
          </a:p>
          <a:p>
            <a:r>
              <a:rPr lang="en-US" sz="2200" b="1" dirty="0" smtClean="0">
                <a:solidFill>
                  <a:prstClr val="black"/>
                </a:solidFill>
                <a:latin typeface="Constantia"/>
              </a:rPr>
              <a:t>Problems caused by conflict operations in concurrent transactions</a:t>
            </a:r>
          </a:p>
          <a:p>
            <a:endParaRPr lang="en-US" sz="2200" b="1" dirty="0">
              <a:solidFill>
                <a:prstClr val="black"/>
              </a:solidFill>
              <a:latin typeface="Constantia"/>
            </a:endParaRPr>
          </a:p>
          <a:p>
            <a:pPr marL="342900" indent="-342900">
              <a:buAutoNum type="arabicPeriod"/>
            </a:pPr>
            <a:r>
              <a:rPr lang="en-US" sz="2200" b="1" dirty="0" smtClean="0">
                <a:solidFill>
                  <a:prstClr val="black"/>
                </a:solidFill>
                <a:latin typeface="Constantia"/>
              </a:rPr>
              <a:t>Lost update problem</a:t>
            </a:r>
          </a:p>
          <a:p>
            <a:r>
              <a:rPr lang="en-US" sz="2200" dirty="0">
                <a:solidFill>
                  <a:prstClr val="black"/>
                </a:solidFill>
                <a:latin typeface="Constantia"/>
              </a:rPr>
              <a:t> </a:t>
            </a:r>
            <a:endParaRPr lang="en-US" sz="2200" dirty="0" smtClean="0">
              <a:solidFill>
                <a:prstClr val="black"/>
              </a:solidFill>
              <a:latin typeface="Constantia"/>
            </a:endParaRPr>
          </a:p>
          <a:p>
            <a:pPr marL="285750" indent="-285750">
              <a:buFont typeface="Wingdings" panose="05000000000000000000" pitchFamily="2" charset="2"/>
              <a:buChar char="ü"/>
            </a:pPr>
            <a:r>
              <a:rPr lang="en-US" sz="2200" dirty="0" smtClean="0">
                <a:solidFill>
                  <a:prstClr val="black"/>
                </a:solidFill>
                <a:latin typeface="Constantia"/>
              </a:rPr>
              <a:t>This problem is caused due to concurrent modification of the same data item.</a:t>
            </a:r>
          </a:p>
          <a:p>
            <a:pPr marL="285750" indent="-285750">
              <a:buFont typeface="Wingdings" panose="05000000000000000000" pitchFamily="2" charset="2"/>
              <a:buChar char="ü"/>
            </a:pPr>
            <a:r>
              <a:rPr lang="en-US" sz="2200" dirty="0" smtClean="0">
                <a:solidFill>
                  <a:prstClr val="black"/>
                </a:solidFill>
                <a:latin typeface="Constantia"/>
              </a:rPr>
              <a:t>This type of problem occurs when two transaction access same data item and the operations of these transactions interrupt each other in such way that it results in the incorrect value of that data item.</a:t>
            </a:r>
          </a:p>
          <a:p>
            <a:endParaRPr lang="en-US" dirty="0">
              <a:solidFill>
                <a:prstClr val="black"/>
              </a:solidFill>
              <a:latin typeface="Constantia"/>
            </a:endParaRPr>
          </a:p>
          <a:p>
            <a:endParaRPr lang="en-US" b="1" dirty="0">
              <a:solidFill>
                <a:prstClr val="black"/>
              </a:solidFill>
              <a:latin typeface="Constantia"/>
            </a:endParaRPr>
          </a:p>
          <a:p>
            <a:endParaRPr lang="en-US" b="1" dirty="0">
              <a:solidFill>
                <a:prstClr val="black"/>
              </a:solidFill>
              <a:latin typeface="Constantia"/>
            </a:endParaRPr>
          </a:p>
          <a:p>
            <a:endParaRPr lang="en-US" b="1" dirty="0">
              <a:solidFill>
                <a:prstClr val="black"/>
              </a:solidFill>
              <a:latin typeface="Constanti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8" name="Straight Connector 2"/>
          <p:cNvCxnSpPr>
            <a:cxnSpLocks/>
          </p:cNvCxnSpPr>
          <p:nvPr/>
        </p:nvCxnSpPr>
        <p:spPr>
          <a:xfrm>
            <a:off x="5473529" y="1294564"/>
            <a:ext cx="21728" cy="33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0" name="TextBox 3"/>
          <p:cNvSpPr txBox="1"/>
          <p:nvPr/>
        </p:nvSpPr>
        <p:spPr>
          <a:xfrm>
            <a:off x="4140562" y="1262133"/>
            <a:ext cx="1384480" cy="369332"/>
          </a:xfrm>
          <a:prstGeom prst="rect">
            <a:avLst/>
          </a:prstGeom>
          <a:noFill/>
        </p:spPr>
        <p:txBody>
          <a:bodyPr wrap="square" rtlCol="0">
            <a:spAutoFit/>
          </a:bodyPr>
          <a:lstStyle/>
          <a:p>
            <a:pPr algn="ctr"/>
            <a:r>
              <a:rPr lang="en-US" dirty="0" smtClean="0"/>
              <a:t>T1 : </a:t>
            </a:r>
            <a:endParaRPr lang="en-US" dirty="0"/>
          </a:p>
        </p:txBody>
      </p:sp>
      <p:cxnSp>
        <p:nvCxnSpPr>
          <p:cNvPr id="3145739" name="Straight Connector 6"/>
          <p:cNvCxnSpPr>
            <a:cxnSpLocks/>
          </p:cNvCxnSpPr>
          <p:nvPr/>
        </p:nvCxnSpPr>
        <p:spPr>
          <a:xfrm>
            <a:off x="4043970" y="1652651"/>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1" name="TextBox 9"/>
          <p:cNvSpPr txBox="1"/>
          <p:nvPr/>
        </p:nvSpPr>
        <p:spPr>
          <a:xfrm>
            <a:off x="4140562" y="1777286"/>
            <a:ext cx="2221606" cy="646331"/>
          </a:xfrm>
          <a:prstGeom prst="rect">
            <a:avLst/>
          </a:prstGeom>
          <a:noFill/>
        </p:spPr>
        <p:txBody>
          <a:bodyPr wrap="square" rtlCol="0">
            <a:spAutoFit/>
          </a:bodyPr>
          <a:lstStyle/>
          <a:p>
            <a:r>
              <a:rPr lang="en-US" dirty="0" smtClean="0"/>
              <a:t>READ (A)</a:t>
            </a:r>
          </a:p>
          <a:p>
            <a:r>
              <a:rPr lang="en-US" dirty="0" smtClean="0"/>
              <a:t>A:= A-10  90</a:t>
            </a:r>
            <a:endParaRPr lang="en-US" dirty="0"/>
          </a:p>
        </p:txBody>
      </p:sp>
      <p:sp>
        <p:nvSpPr>
          <p:cNvPr id="1048622" name="TextBox 10"/>
          <p:cNvSpPr txBox="1"/>
          <p:nvPr/>
        </p:nvSpPr>
        <p:spPr>
          <a:xfrm>
            <a:off x="5486404" y="2313134"/>
            <a:ext cx="2221606" cy="646331"/>
          </a:xfrm>
          <a:prstGeom prst="rect">
            <a:avLst/>
          </a:prstGeom>
          <a:noFill/>
        </p:spPr>
        <p:txBody>
          <a:bodyPr wrap="square" rtlCol="0">
            <a:spAutoFit/>
          </a:bodyPr>
          <a:lstStyle/>
          <a:p>
            <a:r>
              <a:rPr lang="en-US" dirty="0" smtClean="0"/>
              <a:t>READ (A)          </a:t>
            </a:r>
          </a:p>
          <a:p>
            <a:r>
              <a:rPr lang="en-US" dirty="0" smtClean="0"/>
              <a:t>A:= A+10        </a:t>
            </a:r>
            <a:endParaRPr lang="en-US" dirty="0"/>
          </a:p>
        </p:txBody>
      </p:sp>
      <p:sp>
        <p:nvSpPr>
          <p:cNvPr id="1048623" name="TextBox 11"/>
          <p:cNvSpPr txBox="1"/>
          <p:nvPr/>
        </p:nvSpPr>
        <p:spPr>
          <a:xfrm>
            <a:off x="4034311" y="3261111"/>
            <a:ext cx="2221606" cy="923330"/>
          </a:xfrm>
          <a:prstGeom prst="rect">
            <a:avLst/>
          </a:prstGeom>
          <a:noFill/>
        </p:spPr>
        <p:txBody>
          <a:bodyPr wrap="square" rtlCol="0">
            <a:spAutoFit/>
          </a:bodyPr>
          <a:lstStyle/>
          <a:p>
            <a:r>
              <a:rPr lang="en-US" dirty="0" smtClean="0"/>
              <a:t>WRITE(A) </a:t>
            </a:r>
          </a:p>
          <a:p>
            <a:r>
              <a:rPr lang="en-US" dirty="0" smtClean="0"/>
              <a:t>A=90 (DB)</a:t>
            </a:r>
          </a:p>
          <a:p>
            <a:endParaRPr lang="en-US" dirty="0" smtClean="0"/>
          </a:p>
        </p:txBody>
      </p:sp>
      <p:sp>
        <p:nvSpPr>
          <p:cNvPr id="1048624" name="TextBox 12"/>
          <p:cNvSpPr txBox="1"/>
          <p:nvPr/>
        </p:nvSpPr>
        <p:spPr>
          <a:xfrm>
            <a:off x="5560458" y="3796129"/>
            <a:ext cx="1239591" cy="923330"/>
          </a:xfrm>
          <a:prstGeom prst="rect">
            <a:avLst/>
          </a:prstGeom>
          <a:noFill/>
        </p:spPr>
        <p:txBody>
          <a:bodyPr wrap="square" rtlCol="0">
            <a:spAutoFit/>
          </a:bodyPr>
          <a:lstStyle/>
          <a:p>
            <a:r>
              <a:rPr lang="en-US" dirty="0" smtClean="0"/>
              <a:t>WRITE(A)  </a:t>
            </a:r>
          </a:p>
          <a:p>
            <a:endParaRPr lang="en-US" dirty="0" smtClean="0"/>
          </a:p>
          <a:p>
            <a:endParaRPr lang="en-US" dirty="0" smtClean="0"/>
          </a:p>
        </p:txBody>
      </p:sp>
      <p:sp>
        <p:nvSpPr>
          <p:cNvPr id="1048625" name="TextBox 18"/>
          <p:cNvSpPr txBox="1"/>
          <p:nvPr/>
        </p:nvSpPr>
        <p:spPr>
          <a:xfrm>
            <a:off x="5488013" y="1311806"/>
            <a:ext cx="1384480" cy="369332"/>
          </a:xfrm>
          <a:prstGeom prst="rect">
            <a:avLst/>
          </a:prstGeom>
          <a:noFill/>
        </p:spPr>
        <p:txBody>
          <a:bodyPr wrap="square" rtlCol="0">
            <a:spAutoFit/>
          </a:bodyPr>
          <a:lstStyle/>
          <a:p>
            <a:pPr algn="ctr"/>
            <a:r>
              <a:rPr lang="en-US" dirty="0" smtClean="0"/>
              <a:t>T2 : </a:t>
            </a:r>
            <a:endParaRPr lang="en-US" dirty="0"/>
          </a:p>
        </p:txBody>
      </p:sp>
      <p:sp>
        <p:nvSpPr>
          <p:cNvPr id="1048626" name="Rectangle 20"/>
          <p:cNvSpPr/>
          <p:nvPr/>
        </p:nvSpPr>
        <p:spPr>
          <a:xfrm>
            <a:off x="1930099" y="278860"/>
            <a:ext cx="1109980" cy="358141"/>
          </a:xfrm>
          <a:prstGeom prst="rect">
            <a:avLst/>
          </a:prstGeom>
        </p:spPr>
        <p:txBody>
          <a:bodyPr wrap="none">
            <a:spAutoFit/>
          </a:bodyPr>
          <a:lstStyle/>
          <a:p>
            <a:r>
              <a:rPr lang="en-US" dirty="0" smtClean="0">
                <a:solidFill>
                  <a:prstClr val="black"/>
                </a:solidFill>
                <a:latin typeface="Constantia"/>
              </a:rPr>
              <a:t>Example:  </a:t>
            </a:r>
            <a:endParaRPr lang="en-US" dirty="0">
              <a:solidFill>
                <a:prstClr val="black"/>
              </a:solidFill>
              <a:latin typeface="Constantia"/>
            </a:endParaRPr>
          </a:p>
        </p:txBody>
      </p:sp>
      <p:sp>
        <p:nvSpPr>
          <p:cNvPr id="1048627" name="TextBox 21"/>
          <p:cNvSpPr txBox="1"/>
          <p:nvPr/>
        </p:nvSpPr>
        <p:spPr>
          <a:xfrm>
            <a:off x="0" y="5183099"/>
            <a:ext cx="12192000" cy="1678940"/>
          </a:xfrm>
          <a:prstGeom prst="rect">
            <a:avLst/>
          </a:prstGeom>
          <a:noFill/>
        </p:spPr>
        <p:txBody>
          <a:bodyPr wrap="square" rtlCol="0">
            <a:spAutoFit/>
          </a:bodyPr>
          <a:lstStyle/>
          <a:p>
            <a:r>
              <a:rPr lang="en-US" sz="2200" dirty="0" smtClean="0"/>
              <a:t>If we execute above transaction by assuming A=100 </a:t>
            </a:r>
          </a:p>
          <a:p>
            <a:pPr marL="285750" indent="-285750">
              <a:buFont typeface="Wingdings" panose="05000000000000000000" pitchFamily="2" charset="2"/>
              <a:buChar char="ü"/>
            </a:pPr>
            <a:r>
              <a:rPr lang="en-US" sz="2200" dirty="0" smtClean="0"/>
              <a:t>In an serial schedule ,where transaction T1 is performed completely first and then T2  ,the correct  final value of  A will be 100  </a:t>
            </a:r>
          </a:p>
          <a:p>
            <a:pPr marL="285750" indent="-285750">
              <a:buFont typeface="Wingdings" panose="05000000000000000000" pitchFamily="2" charset="2"/>
              <a:buChar char="ü"/>
            </a:pPr>
            <a:r>
              <a:rPr lang="en-US" sz="2200" dirty="0" smtClean="0"/>
              <a:t>Execution of above concurrent transaction will generate incorrect value of A(A=110) because its update by T1 is lost . </a:t>
            </a:r>
            <a:endParaRPr lang="en-US" sz="2200" dirty="0"/>
          </a:p>
        </p:txBody>
      </p:sp>
      <p:cxnSp>
        <p:nvCxnSpPr>
          <p:cNvPr id="4" name="Straight Arrow Connector 3"/>
          <p:cNvCxnSpPr/>
          <p:nvPr/>
        </p:nvCxnSpPr>
        <p:spPr>
          <a:xfrm>
            <a:off x="3387144" y="1970468"/>
            <a:ext cx="92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229129" y="2259472"/>
            <a:ext cx="92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V="1">
            <a:off x="3570671" y="2423617"/>
            <a:ext cx="1954371" cy="1242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4314423" y="2792570"/>
            <a:ext cx="1159106" cy="150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a:off x="3156401" y="3436513"/>
            <a:ext cx="92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107031" y="3668333"/>
            <a:ext cx="92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4546250" y="3964546"/>
            <a:ext cx="92727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4083680" y="399245"/>
            <a:ext cx="926202" cy="334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A=100</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28" name="Rectangle 1"/>
          <p:cNvSpPr/>
          <p:nvPr/>
        </p:nvSpPr>
        <p:spPr>
          <a:xfrm>
            <a:off x="0" y="0"/>
            <a:ext cx="12192000" cy="3477875"/>
          </a:xfrm>
          <a:prstGeom prst="rect">
            <a:avLst/>
          </a:prstGeom>
        </p:spPr>
        <p:txBody>
          <a:bodyPr wrap="square">
            <a:spAutoFit/>
          </a:bodyPr>
          <a:lstStyle/>
          <a:p>
            <a:r>
              <a:rPr lang="en-US" sz="2200" b="1" dirty="0">
                <a:solidFill>
                  <a:prstClr val="black"/>
                </a:solidFill>
                <a:latin typeface="Constantia"/>
              </a:rPr>
              <a:t>2</a:t>
            </a:r>
            <a:r>
              <a:rPr lang="en-US" sz="2200" b="1" dirty="0" smtClean="0">
                <a:solidFill>
                  <a:prstClr val="black"/>
                </a:solidFill>
                <a:latin typeface="Constantia"/>
              </a:rPr>
              <a:t>. Temporary update or dirty read problem</a:t>
            </a:r>
            <a:endParaRPr lang="en-US" sz="2200" b="1" dirty="0">
              <a:solidFill>
                <a:prstClr val="black"/>
              </a:solidFill>
              <a:latin typeface="Constantia"/>
            </a:endParaRPr>
          </a:p>
          <a:p>
            <a:r>
              <a:rPr lang="en-US" sz="2200" dirty="0">
                <a:solidFill>
                  <a:prstClr val="black"/>
                </a:solidFill>
                <a:latin typeface="Constantia"/>
              </a:rPr>
              <a:t> </a:t>
            </a:r>
          </a:p>
          <a:p>
            <a:pPr marL="285750" indent="-285750">
              <a:buFont typeface="Wingdings" panose="05000000000000000000" pitchFamily="2" charset="2"/>
              <a:buChar char="ü"/>
            </a:pPr>
            <a:r>
              <a:rPr lang="en-US" sz="2200" dirty="0" smtClean="0">
                <a:solidFill>
                  <a:prstClr val="black"/>
                </a:solidFill>
                <a:latin typeface="Constantia"/>
              </a:rPr>
              <a:t>This problem is caused  when one transaction modifies a data item while it is being used by other transaction.</a:t>
            </a:r>
          </a:p>
          <a:p>
            <a:pPr marL="285750" indent="-285750">
              <a:buFont typeface="Wingdings" panose="05000000000000000000" pitchFamily="2" charset="2"/>
              <a:buChar char="ü"/>
            </a:pPr>
            <a:r>
              <a:rPr lang="en-US" sz="2200" dirty="0" smtClean="0">
                <a:solidFill>
                  <a:prstClr val="black"/>
                </a:solidFill>
                <a:latin typeface="Constantia"/>
              </a:rPr>
              <a:t>This type of problem occurs when one transaction updates a data item and then for some reason ,the transaction fails before commit. The updated item is accessed by another transaction before its is changed back to its original value.</a:t>
            </a:r>
          </a:p>
          <a:p>
            <a:pPr marL="285750" indent="-285750">
              <a:buFont typeface="Wingdings" panose="05000000000000000000" pitchFamily="2" charset="2"/>
              <a:buChar char="ü"/>
            </a:pPr>
            <a:endParaRPr lang="en-US" sz="2200" dirty="0">
              <a:solidFill>
                <a:prstClr val="black"/>
              </a:solidFill>
              <a:latin typeface="Constantia"/>
            </a:endParaRPr>
          </a:p>
          <a:p>
            <a:pPr marL="285750" indent="-285750">
              <a:buFont typeface="Wingdings" panose="05000000000000000000" pitchFamily="2" charset="2"/>
              <a:buChar char="ü"/>
            </a:pPr>
            <a:endParaRPr lang="en-US" sz="2200" dirty="0" smtClean="0">
              <a:solidFill>
                <a:prstClr val="black"/>
              </a:solidFill>
              <a:latin typeface="Constantia"/>
            </a:endParaRPr>
          </a:p>
          <a:p>
            <a:r>
              <a:rPr lang="en-US" sz="2200" b="1" dirty="0" smtClean="0">
                <a:solidFill>
                  <a:prstClr val="black"/>
                </a:solidFill>
                <a:latin typeface="Constantia"/>
              </a:rPr>
              <a:t>Example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0" name="Straight Connector 2"/>
          <p:cNvCxnSpPr>
            <a:cxnSpLocks/>
          </p:cNvCxnSpPr>
          <p:nvPr/>
        </p:nvCxnSpPr>
        <p:spPr>
          <a:xfrm>
            <a:off x="1380501" y="859136"/>
            <a:ext cx="21728" cy="33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9" name="TextBox 3"/>
          <p:cNvSpPr txBox="1"/>
          <p:nvPr/>
        </p:nvSpPr>
        <p:spPr>
          <a:xfrm>
            <a:off x="47534" y="826705"/>
            <a:ext cx="1384480" cy="369332"/>
          </a:xfrm>
          <a:prstGeom prst="rect">
            <a:avLst/>
          </a:prstGeom>
          <a:noFill/>
        </p:spPr>
        <p:txBody>
          <a:bodyPr wrap="square" rtlCol="0">
            <a:spAutoFit/>
          </a:bodyPr>
          <a:lstStyle/>
          <a:p>
            <a:pPr algn="ctr"/>
            <a:r>
              <a:rPr lang="en-US" dirty="0" smtClean="0"/>
              <a:t>T1 : </a:t>
            </a:r>
            <a:endParaRPr lang="en-US" dirty="0"/>
          </a:p>
        </p:txBody>
      </p:sp>
      <p:cxnSp>
        <p:nvCxnSpPr>
          <p:cNvPr id="3145741" name="Straight Connector 4"/>
          <p:cNvCxnSpPr>
            <a:cxnSpLocks/>
          </p:cNvCxnSpPr>
          <p:nvPr/>
        </p:nvCxnSpPr>
        <p:spPr>
          <a:xfrm>
            <a:off x="-49058" y="1217223"/>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0" name="TextBox 5"/>
          <p:cNvSpPr txBox="1"/>
          <p:nvPr/>
        </p:nvSpPr>
        <p:spPr>
          <a:xfrm>
            <a:off x="47534" y="1341858"/>
            <a:ext cx="2221606" cy="923330"/>
          </a:xfrm>
          <a:prstGeom prst="rect">
            <a:avLst/>
          </a:prstGeom>
          <a:noFill/>
        </p:spPr>
        <p:txBody>
          <a:bodyPr wrap="square" rtlCol="0">
            <a:spAutoFit/>
          </a:bodyPr>
          <a:lstStyle/>
          <a:p>
            <a:r>
              <a:rPr lang="en-US" dirty="0" smtClean="0"/>
              <a:t>READ (A) 100</a:t>
            </a:r>
          </a:p>
          <a:p>
            <a:r>
              <a:rPr lang="en-US" dirty="0" smtClean="0"/>
              <a:t>A:= A-50 </a:t>
            </a:r>
          </a:p>
          <a:p>
            <a:r>
              <a:rPr lang="en-US" dirty="0" smtClean="0"/>
              <a:t>Write (A) 50</a:t>
            </a:r>
            <a:endParaRPr lang="en-US" dirty="0"/>
          </a:p>
        </p:txBody>
      </p:sp>
      <p:sp>
        <p:nvSpPr>
          <p:cNvPr id="1048631" name="TextBox 6"/>
          <p:cNvSpPr txBox="1"/>
          <p:nvPr/>
        </p:nvSpPr>
        <p:spPr>
          <a:xfrm>
            <a:off x="1393376" y="1877706"/>
            <a:ext cx="2221606" cy="1200329"/>
          </a:xfrm>
          <a:prstGeom prst="rect">
            <a:avLst/>
          </a:prstGeom>
          <a:noFill/>
        </p:spPr>
        <p:txBody>
          <a:bodyPr wrap="square" rtlCol="0">
            <a:spAutoFit/>
          </a:bodyPr>
          <a:lstStyle/>
          <a:p>
            <a:endParaRPr lang="en-US" dirty="0" smtClean="0"/>
          </a:p>
          <a:p>
            <a:r>
              <a:rPr lang="en-US" dirty="0" smtClean="0"/>
              <a:t>READ (A) 50</a:t>
            </a:r>
          </a:p>
          <a:p>
            <a:r>
              <a:rPr lang="en-US" dirty="0" smtClean="0"/>
              <a:t>A:= A+10   60</a:t>
            </a:r>
          </a:p>
          <a:p>
            <a:r>
              <a:rPr lang="en-US" dirty="0" smtClean="0"/>
              <a:t>Write(A) 60</a:t>
            </a:r>
            <a:endParaRPr lang="en-US" dirty="0"/>
          </a:p>
        </p:txBody>
      </p:sp>
      <p:sp>
        <p:nvSpPr>
          <p:cNvPr id="1048632" name="TextBox 9"/>
          <p:cNvSpPr txBox="1"/>
          <p:nvPr/>
        </p:nvSpPr>
        <p:spPr>
          <a:xfrm>
            <a:off x="1394985" y="876378"/>
            <a:ext cx="1384480" cy="369332"/>
          </a:xfrm>
          <a:prstGeom prst="rect">
            <a:avLst/>
          </a:prstGeom>
          <a:noFill/>
        </p:spPr>
        <p:txBody>
          <a:bodyPr wrap="square" rtlCol="0">
            <a:spAutoFit/>
          </a:bodyPr>
          <a:lstStyle/>
          <a:p>
            <a:pPr algn="ctr"/>
            <a:r>
              <a:rPr lang="en-US" dirty="0" smtClean="0"/>
              <a:t>T2 : </a:t>
            </a:r>
            <a:endParaRPr lang="en-US" dirty="0"/>
          </a:p>
        </p:txBody>
      </p:sp>
      <p:sp>
        <p:nvSpPr>
          <p:cNvPr id="1048633" name="TextBox 10"/>
          <p:cNvSpPr txBox="1"/>
          <p:nvPr/>
        </p:nvSpPr>
        <p:spPr>
          <a:xfrm>
            <a:off x="-40006" y="3101150"/>
            <a:ext cx="2221606" cy="891541"/>
          </a:xfrm>
          <a:prstGeom prst="rect">
            <a:avLst/>
          </a:prstGeom>
          <a:noFill/>
        </p:spPr>
        <p:txBody>
          <a:bodyPr wrap="square" rtlCol="0">
            <a:spAutoFit/>
          </a:bodyPr>
          <a:lstStyle/>
          <a:p>
            <a:endParaRPr lang="en-US" dirty="0" smtClean="0"/>
          </a:p>
          <a:p>
            <a:r>
              <a:rPr lang="en-US" dirty="0" smtClean="0"/>
              <a:t>Abort</a:t>
            </a:r>
          </a:p>
          <a:p>
            <a:r>
              <a:rPr lang="en-US" dirty="0" smtClean="0"/>
              <a:t>Read(B)</a:t>
            </a:r>
            <a:endParaRPr lang="en-US" dirty="0"/>
          </a:p>
        </p:txBody>
      </p:sp>
      <p:sp>
        <p:nvSpPr>
          <p:cNvPr id="1048634" name="TextBox 11"/>
          <p:cNvSpPr txBox="1"/>
          <p:nvPr/>
        </p:nvSpPr>
        <p:spPr>
          <a:xfrm>
            <a:off x="5065486" y="1341858"/>
            <a:ext cx="6574971" cy="1569660"/>
          </a:xfrm>
          <a:prstGeom prst="rect">
            <a:avLst/>
          </a:prstGeom>
          <a:noFill/>
        </p:spPr>
        <p:txBody>
          <a:bodyPr wrap="square" rtlCol="0">
            <a:spAutoFit/>
          </a:bodyPr>
          <a:lstStyle/>
          <a:p>
            <a:r>
              <a:rPr lang="en-US" sz="3200" dirty="0" smtClean="0"/>
              <a:t>T1 fails and before it sets the value of ‘A’ back to its original value ;T2 reads  temporary updated value of A </a:t>
            </a:r>
            <a:endParaRPr lang="en-US" sz="3200" dirty="0"/>
          </a:p>
        </p:txBody>
      </p:sp>
      <p:sp>
        <p:nvSpPr>
          <p:cNvPr id="1048635" name="Rectangle 14"/>
          <p:cNvSpPr/>
          <p:nvPr/>
        </p:nvSpPr>
        <p:spPr>
          <a:xfrm>
            <a:off x="0" y="13858"/>
            <a:ext cx="6212114" cy="369332"/>
          </a:xfrm>
          <a:prstGeom prst="rect">
            <a:avLst/>
          </a:prstGeom>
        </p:spPr>
        <p:txBody>
          <a:bodyPr wrap="square">
            <a:spAutoFit/>
          </a:bodyPr>
          <a:lstStyle/>
          <a:p>
            <a:r>
              <a:rPr lang="en-US" b="1" dirty="0" smtClean="0">
                <a:solidFill>
                  <a:prstClr val="black"/>
                </a:solidFill>
                <a:latin typeface="Constantia"/>
              </a:rPr>
              <a:t>Example of dirty read problem </a:t>
            </a:r>
            <a:endParaRPr lang="en-US" b="1" dirty="0">
              <a:solidFill>
                <a:prstClr val="black"/>
              </a:solidFill>
              <a:latin typeface="Constantia"/>
            </a:endParaRPr>
          </a:p>
        </p:txBody>
      </p:sp>
      <p:sp>
        <p:nvSpPr>
          <p:cNvPr id="2" name="Rectangle 1"/>
          <p:cNvSpPr/>
          <p:nvPr/>
        </p:nvSpPr>
        <p:spPr>
          <a:xfrm>
            <a:off x="4288665" y="128789"/>
            <a:ext cx="1403797" cy="6053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A=100</a:t>
            </a: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6" name="Rectangle 1"/>
          <p:cNvSpPr/>
          <p:nvPr/>
        </p:nvSpPr>
        <p:spPr>
          <a:xfrm>
            <a:off x="0" y="0"/>
            <a:ext cx="12192000" cy="4832092"/>
          </a:xfrm>
          <a:prstGeom prst="rect">
            <a:avLst/>
          </a:prstGeom>
        </p:spPr>
        <p:txBody>
          <a:bodyPr wrap="square">
            <a:spAutoFit/>
          </a:bodyPr>
          <a:lstStyle/>
          <a:p>
            <a:r>
              <a:rPr lang="en-US" sz="2200" b="1" dirty="0" smtClean="0">
                <a:solidFill>
                  <a:prstClr val="black"/>
                </a:solidFill>
                <a:latin typeface="Constantia"/>
              </a:rPr>
              <a:t>3. Unrepeatable read problem</a:t>
            </a:r>
            <a:endParaRPr lang="en-US" sz="2200" b="1" dirty="0">
              <a:solidFill>
                <a:prstClr val="black"/>
              </a:solidFill>
              <a:latin typeface="Constantia"/>
            </a:endParaRPr>
          </a:p>
          <a:p>
            <a:r>
              <a:rPr lang="en-US" sz="2200" dirty="0">
                <a:solidFill>
                  <a:prstClr val="black"/>
                </a:solidFill>
                <a:latin typeface="Constantia"/>
              </a:rPr>
              <a:t> </a:t>
            </a:r>
          </a:p>
          <a:p>
            <a:pPr marL="285750" indent="-285750">
              <a:buFont typeface="Wingdings" panose="05000000000000000000" pitchFamily="2" charset="2"/>
              <a:buChar char="ü"/>
            </a:pPr>
            <a:r>
              <a:rPr lang="en-US" sz="4400" dirty="0" smtClean="0">
                <a:solidFill>
                  <a:prstClr val="black"/>
                </a:solidFill>
                <a:latin typeface="Constantia"/>
              </a:rPr>
              <a:t>When  a transaction  T1 reads a data item twice and another transaction changes the value of that data item in between those two read operations, then T1 reads different   values for its two read operations of the same item</a:t>
            </a:r>
          </a:p>
          <a:p>
            <a:pPr marL="285750" indent="-285750">
              <a:buFont typeface="Wingdings" panose="05000000000000000000" pitchFamily="2" charset="2"/>
              <a:buChar char="ü"/>
            </a:pPr>
            <a:endParaRPr lang="en-US" sz="2200" dirty="0">
              <a:solidFill>
                <a:prstClr val="black"/>
              </a:solidFill>
              <a:latin typeface="Constantia"/>
            </a:endParaRPr>
          </a:p>
          <a:p>
            <a:pPr marL="285750" indent="-285750">
              <a:buFont typeface="Wingdings" panose="05000000000000000000" pitchFamily="2" charset="2"/>
              <a:buChar char="ü"/>
            </a:pPr>
            <a:endParaRPr lang="en-US" sz="2200" dirty="0" smtClean="0">
              <a:solidFill>
                <a:prstClr val="black"/>
              </a:solidFill>
              <a:latin typeface="Constanti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2" name="Straight Connector 2"/>
          <p:cNvCxnSpPr>
            <a:cxnSpLocks/>
          </p:cNvCxnSpPr>
          <p:nvPr/>
        </p:nvCxnSpPr>
        <p:spPr>
          <a:xfrm>
            <a:off x="1380501" y="859136"/>
            <a:ext cx="51513" cy="4453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7" name="TextBox 3"/>
          <p:cNvSpPr txBox="1"/>
          <p:nvPr/>
        </p:nvSpPr>
        <p:spPr>
          <a:xfrm>
            <a:off x="47534" y="826705"/>
            <a:ext cx="1384480" cy="369332"/>
          </a:xfrm>
          <a:prstGeom prst="rect">
            <a:avLst/>
          </a:prstGeom>
          <a:noFill/>
        </p:spPr>
        <p:txBody>
          <a:bodyPr wrap="square" rtlCol="0">
            <a:spAutoFit/>
          </a:bodyPr>
          <a:lstStyle/>
          <a:p>
            <a:pPr algn="ctr"/>
            <a:r>
              <a:rPr lang="en-US" dirty="0" smtClean="0">
                <a:solidFill>
                  <a:prstClr val="black"/>
                </a:solidFill>
              </a:rPr>
              <a:t>T1 : </a:t>
            </a:r>
            <a:endParaRPr lang="en-US" dirty="0">
              <a:solidFill>
                <a:prstClr val="black"/>
              </a:solidFill>
            </a:endParaRPr>
          </a:p>
        </p:txBody>
      </p:sp>
      <p:cxnSp>
        <p:nvCxnSpPr>
          <p:cNvPr id="3145743" name="Straight Connector 4"/>
          <p:cNvCxnSpPr>
            <a:cxnSpLocks/>
          </p:cNvCxnSpPr>
          <p:nvPr/>
        </p:nvCxnSpPr>
        <p:spPr>
          <a:xfrm>
            <a:off x="-49058" y="1217223"/>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38" name="TextBox 5"/>
          <p:cNvSpPr txBox="1"/>
          <p:nvPr/>
        </p:nvSpPr>
        <p:spPr>
          <a:xfrm>
            <a:off x="47534" y="1341858"/>
            <a:ext cx="2221606" cy="369332"/>
          </a:xfrm>
          <a:prstGeom prst="rect">
            <a:avLst/>
          </a:prstGeom>
          <a:noFill/>
        </p:spPr>
        <p:txBody>
          <a:bodyPr wrap="square" rtlCol="0">
            <a:spAutoFit/>
          </a:bodyPr>
          <a:lstStyle/>
          <a:p>
            <a:r>
              <a:rPr lang="en-US" dirty="0" smtClean="0">
                <a:solidFill>
                  <a:prstClr val="black"/>
                </a:solidFill>
              </a:rPr>
              <a:t>READ (A)</a:t>
            </a:r>
          </a:p>
        </p:txBody>
      </p:sp>
      <p:sp>
        <p:nvSpPr>
          <p:cNvPr id="1048639" name="TextBox 6"/>
          <p:cNvSpPr txBox="1"/>
          <p:nvPr/>
        </p:nvSpPr>
        <p:spPr>
          <a:xfrm>
            <a:off x="1380501" y="1665976"/>
            <a:ext cx="2221606" cy="2031325"/>
          </a:xfrm>
          <a:prstGeom prst="rect">
            <a:avLst/>
          </a:prstGeom>
          <a:noFill/>
        </p:spPr>
        <p:txBody>
          <a:bodyPr wrap="square" rtlCol="0">
            <a:spAutoFit/>
          </a:bodyPr>
          <a:lstStyle/>
          <a:p>
            <a:endParaRPr lang="en-US" dirty="0" smtClean="0">
              <a:solidFill>
                <a:prstClr val="black"/>
              </a:solidFill>
            </a:endParaRPr>
          </a:p>
          <a:p>
            <a:r>
              <a:rPr lang="en-US" dirty="0" smtClean="0">
                <a:solidFill>
                  <a:srgbClr val="FF0000"/>
                </a:solidFill>
              </a:rPr>
              <a:t>READ (A)</a:t>
            </a:r>
          </a:p>
          <a:p>
            <a:r>
              <a:rPr lang="en-US" dirty="0" smtClean="0">
                <a:solidFill>
                  <a:srgbClr val="FF0000"/>
                </a:solidFill>
              </a:rPr>
              <a:t>A:= A-90</a:t>
            </a:r>
          </a:p>
          <a:p>
            <a:r>
              <a:rPr lang="en-US" dirty="0" smtClean="0">
                <a:solidFill>
                  <a:srgbClr val="FF0000"/>
                </a:solidFill>
              </a:rPr>
              <a:t>Write(A)</a:t>
            </a:r>
          </a:p>
          <a:p>
            <a:r>
              <a:rPr lang="en-US" dirty="0" smtClean="0">
                <a:solidFill>
                  <a:prstClr val="black"/>
                </a:solidFill>
              </a:rPr>
              <a:t>READ(B)</a:t>
            </a:r>
          </a:p>
          <a:p>
            <a:r>
              <a:rPr lang="en-US" dirty="0" smtClean="0">
                <a:solidFill>
                  <a:prstClr val="black"/>
                </a:solidFill>
              </a:rPr>
              <a:t>B:=B+90</a:t>
            </a:r>
          </a:p>
          <a:p>
            <a:r>
              <a:rPr lang="en-US" dirty="0" smtClean="0">
                <a:solidFill>
                  <a:prstClr val="black"/>
                </a:solidFill>
              </a:rPr>
              <a:t>WRITE(B)</a:t>
            </a:r>
            <a:endParaRPr lang="en-US" dirty="0">
              <a:solidFill>
                <a:prstClr val="black"/>
              </a:solidFill>
            </a:endParaRPr>
          </a:p>
        </p:txBody>
      </p:sp>
      <p:sp>
        <p:nvSpPr>
          <p:cNvPr id="1048640" name="TextBox 9"/>
          <p:cNvSpPr txBox="1"/>
          <p:nvPr/>
        </p:nvSpPr>
        <p:spPr>
          <a:xfrm>
            <a:off x="1394985" y="876378"/>
            <a:ext cx="1384480" cy="369332"/>
          </a:xfrm>
          <a:prstGeom prst="rect">
            <a:avLst/>
          </a:prstGeom>
          <a:noFill/>
        </p:spPr>
        <p:txBody>
          <a:bodyPr wrap="square" rtlCol="0">
            <a:spAutoFit/>
          </a:bodyPr>
          <a:lstStyle/>
          <a:p>
            <a:pPr algn="ctr"/>
            <a:r>
              <a:rPr lang="en-US" dirty="0" smtClean="0">
                <a:solidFill>
                  <a:prstClr val="black"/>
                </a:solidFill>
              </a:rPr>
              <a:t>T2 : </a:t>
            </a:r>
            <a:endParaRPr lang="en-US" dirty="0">
              <a:solidFill>
                <a:prstClr val="black"/>
              </a:solidFill>
            </a:endParaRPr>
          </a:p>
        </p:txBody>
      </p:sp>
      <p:sp>
        <p:nvSpPr>
          <p:cNvPr id="1048641" name="TextBox 10"/>
          <p:cNvSpPr txBox="1"/>
          <p:nvPr/>
        </p:nvSpPr>
        <p:spPr>
          <a:xfrm>
            <a:off x="47534" y="3935855"/>
            <a:ext cx="2221606" cy="923330"/>
          </a:xfrm>
          <a:prstGeom prst="rect">
            <a:avLst/>
          </a:prstGeom>
          <a:noFill/>
        </p:spPr>
        <p:txBody>
          <a:bodyPr wrap="square" rtlCol="0">
            <a:spAutoFit/>
          </a:bodyPr>
          <a:lstStyle/>
          <a:p>
            <a:r>
              <a:rPr lang="en-US" dirty="0">
                <a:solidFill>
                  <a:prstClr val="black"/>
                </a:solidFill>
              </a:rPr>
              <a:t>A:= </a:t>
            </a:r>
            <a:r>
              <a:rPr lang="en-US" dirty="0" smtClean="0">
                <a:solidFill>
                  <a:srgbClr val="FF0000"/>
                </a:solidFill>
              </a:rPr>
              <a:t>A-100</a:t>
            </a:r>
            <a:endParaRPr lang="en-US" dirty="0">
              <a:solidFill>
                <a:srgbClr val="FF0000"/>
              </a:solidFill>
            </a:endParaRPr>
          </a:p>
          <a:p>
            <a:r>
              <a:rPr lang="en-US" dirty="0">
                <a:solidFill>
                  <a:prstClr val="black"/>
                </a:solidFill>
              </a:rPr>
              <a:t>Write (A)</a:t>
            </a:r>
          </a:p>
          <a:p>
            <a:endParaRPr lang="en-US" dirty="0" smtClean="0">
              <a:solidFill>
                <a:prstClr val="black"/>
              </a:solidFill>
            </a:endParaRPr>
          </a:p>
        </p:txBody>
      </p:sp>
      <p:sp>
        <p:nvSpPr>
          <p:cNvPr id="1048642" name="TextBox 11"/>
          <p:cNvSpPr txBox="1"/>
          <p:nvPr/>
        </p:nvSpPr>
        <p:spPr>
          <a:xfrm>
            <a:off x="4049486" y="1341858"/>
            <a:ext cx="7590971" cy="3416320"/>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solidFill>
                  <a:prstClr val="black"/>
                </a:solidFill>
              </a:rPr>
              <a:t>Consider there are 100 rupees in account ‘A’ .</a:t>
            </a:r>
          </a:p>
          <a:p>
            <a:pPr marL="285750" indent="-285750">
              <a:buFont typeface="Wingdings" panose="05000000000000000000" pitchFamily="2" charset="2"/>
              <a:buChar char="ü"/>
            </a:pPr>
            <a:r>
              <a:rPr lang="en-US" dirty="0" smtClean="0">
                <a:solidFill>
                  <a:prstClr val="black"/>
                </a:solidFill>
              </a:rPr>
              <a:t>The customer comes and checks his account ,reads 100 rupees in the account.</a:t>
            </a:r>
          </a:p>
          <a:p>
            <a:pPr marL="285750" indent="-285750">
              <a:buFont typeface="Wingdings" panose="05000000000000000000" pitchFamily="2" charset="2"/>
              <a:buChar char="ü"/>
            </a:pPr>
            <a:r>
              <a:rPr lang="en-US" dirty="0" smtClean="0">
                <a:solidFill>
                  <a:prstClr val="black"/>
                </a:solidFill>
              </a:rPr>
              <a:t>Then he decided to withdraw the whole amount as he access the account ‘A’ once again to withdraw the money , he sees only 10 rupees left</a:t>
            </a:r>
          </a:p>
          <a:p>
            <a:pPr marL="285750" indent="-285750">
              <a:buFont typeface="Wingdings" panose="05000000000000000000" pitchFamily="2" charset="2"/>
              <a:buChar char="ü"/>
            </a:pPr>
            <a:r>
              <a:rPr lang="en-US" dirty="0" smtClean="0">
                <a:solidFill>
                  <a:prstClr val="black"/>
                </a:solidFill>
              </a:rPr>
              <a:t>Because in the mean time 90 rupees were transferred to account B by transaction T2.</a:t>
            </a:r>
          </a:p>
          <a:p>
            <a:pPr marL="285750" indent="-285750">
              <a:buFont typeface="Wingdings" panose="05000000000000000000" pitchFamily="2" charset="2"/>
              <a:buChar char="ü"/>
            </a:pPr>
            <a:r>
              <a:rPr lang="en-US" dirty="0" smtClean="0">
                <a:solidFill>
                  <a:prstClr val="black"/>
                </a:solidFill>
              </a:rPr>
              <a:t>Thus the same customer reads different  values of the same account (A) for two read operations.</a:t>
            </a:r>
          </a:p>
          <a:p>
            <a:pPr marL="285750" indent="-285750">
              <a:buFont typeface="Wingdings" panose="05000000000000000000" pitchFamily="2" charset="2"/>
              <a:buChar char="ü"/>
            </a:pPr>
            <a:r>
              <a:rPr lang="en-US" dirty="0" smtClean="0">
                <a:solidFill>
                  <a:prstClr val="black"/>
                </a:solidFill>
              </a:rPr>
              <a:t>This shows that values are not same for two reads</a:t>
            </a:r>
          </a:p>
          <a:p>
            <a:endParaRPr lang="en-US" dirty="0" smtClean="0">
              <a:solidFill>
                <a:prstClr val="black"/>
              </a:solidFill>
            </a:endParaRPr>
          </a:p>
          <a:p>
            <a:endParaRPr lang="en-US" dirty="0">
              <a:solidFill>
                <a:prstClr val="black"/>
              </a:solidFill>
            </a:endParaRPr>
          </a:p>
        </p:txBody>
      </p:sp>
      <p:sp>
        <p:nvSpPr>
          <p:cNvPr id="1048643" name="Rectangle 14"/>
          <p:cNvSpPr/>
          <p:nvPr/>
        </p:nvSpPr>
        <p:spPr>
          <a:xfrm>
            <a:off x="0" y="13858"/>
            <a:ext cx="6212114" cy="369332"/>
          </a:xfrm>
          <a:prstGeom prst="rect">
            <a:avLst/>
          </a:prstGeom>
        </p:spPr>
        <p:txBody>
          <a:bodyPr wrap="square">
            <a:spAutoFit/>
          </a:bodyPr>
          <a:lstStyle/>
          <a:p>
            <a:r>
              <a:rPr lang="en-US" b="1" dirty="0" smtClean="0">
                <a:solidFill>
                  <a:prstClr val="black"/>
                </a:solidFill>
                <a:latin typeface="Constantia"/>
              </a:rPr>
              <a:t>Example of </a:t>
            </a:r>
            <a:r>
              <a:rPr lang="en-US" b="1" dirty="0">
                <a:solidFill>
                  <a:prstClr val="black"/>
                </a:solidFill>
                <a:latin typeface="Constantia"/>
              </a:rPr>
              <a:t>Unrepeatable read problem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4" name="Rectangle 1"/>
          <p:cNvSpPr/>
          <p:nvPr/>
        </p:nvSpPr>
        <p:spPr>
          <a:xfrm>
            <a:off x="0" y="0"/>
            <a:ext cx="12192000" cy="3816429"/>
          </a:xfrm>
          <a:prstGeom prst="rect">
            <a:avLst/>
          </a:prstGeom>
        </p:spPr>
        <p:txBody>
          <a:bodyPr wrap="square">
            <a:spAutoFit/>
          </a:bodyPr>
          <a:lstStyle/>
          <a:p>
            <a:r>
              <a:rPr lang="en-US" sz="2200" b="1" dirty="0" smtClean="0">
                <a:solidFill>
                  <a:prstClr val="black"/>
                </a:solidFill>
                <a:latin typeface="Constantia"/>
              </a:rPr>
              <a:t>3. Incorrect summary problem</a:t>
            </a:r>
            <a:endParaRPr lang="en-US" sz="2200" b="1" dirty="0">
              <a:solidFill>
                <a:prstClr val="black"/>
              </a:solidFill>
              <a:latin typeface="Constantia"/>
            </a:endParaRPr>
          </a:p>
          <a:p>
            <a:r>
              <a:rPr lang="en-US" sz="2200" dirty="0">
                <a:solidFill>
                  <a:prstClr val="black"/>
                </a:solidFill>
                <a:latin typeface="Constantia"/>
              </a:rPr>
              <a:t> </a:t>
            </a:r>
          </a:p>
          <a:p>
            <a:pPr marL="285750" indent="-285750">
              <a:buFont typeface="Wingdings" panose="05000000000000000000" pitchFamily="2" charset="2"/>
              <a:buChar char="ü"/>
            </a:pPr>
            <a:r>
              <a:rPr lang="en-US" sz="2200" dirty="0" smtClean="0">
                <a:solidFill>
                  <a:prstClr val="black"/>
                </a:solidFill>
                <a:latin typeface="Constantia"/>
              </a:rPr>
              <a:t>Assume one transaction is calculating the aggregate summary of some data items in the meanwhile other transaction is updating some of theses data items .</a:t>
            </a:r>
          </a:p>
          <a:p>
            <a:pPr marL="285750" indent="-285750">
              <a:buFont typeface="Wingdings" panose="05000000000000000000" pitchFamily="2" charset="2"/>
              <a:buChar char="ü"/>
            </a:pPr>
            <a:r>
              <a:rPr lang="en-US" sz="2200" dirty="0" smtClean="0">
                <a:solidFill>
                  <a:prstClr val="black"/>
                </a:solidFill>
                <a:latin typeface="Constantia"/>
              </a:rPr>
              <a:t>In this case aggregate function uses some values after they are updated and some before they are updated producing incorrect summary of records, this problem is termed as incorrect summary problem</a:t>
            </a:r>
          </a:p>
          <a:p>
            <a:pPr marL="285750" indent="-285750">
              <a:buFont typeface="Wingdings" panose="05000000000000000000" pitchFamily="2" charset="2"/>
              <a:buChar char="ü"/>
            </a:pPr>
            <a:endParaRPr lang="en-US" sz="2200" dirty="0">
              <a:solidFill>
                <a:prstClr val="black"/>
              </a:solidFill>
              <a:latin typeface="Constantia"/>
            </a:endParaRPr>
          </a:p>
          <a:p>
            <a:endParaRPr lang="en-US" sz="2200" dirty="0" smtClean="0">
              <a:solidFill>
                <a:prstClr val="black"/>
              </a:solidFill>
              <a:latin typeface="Constantia"/>
            </a:endParaRPr>
          </a:p>
          <a:p>
            <a:pPr marL="285750" indent="-285750">
              <a:buFont typeface="Wingdings" panose="05000000000000000000" pitchFamily="2" charset="2"/>
              <a:buChar char="ü"/>
            </a:pPr>
            <a:endParaRPr lang="en-US" sz="2200" dirty="0">
              <a:solidFill>
                <a:prstClr val="black"/>
              </a:solidFill>
              <a:latin typeface="Constantia"/>
            </a:endParaRPr>
          </a:p>
          <a:p>
            <a:pPr marL="285750" indent="-285750">
              <a:buFont typeface="Wingdings" panose="05000000000000000000" pitchFamily="2" charset="2"/>
              <a:buChar char="ü"/>
            </a:pPr>
            <a:endParaRPr lang="en-US" sz="2200" dirty="0" smtClean="0">
              <a:solidFill>
                <a:prstClr val="black"/>
              </a:solidFill>
              <a:latin typeface="Constanti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4" name="Straight Connector 2"/>
          <p:cNvCxnSpPr>
            <a:cxnSpLocks/>
          </p:cNvCxnSpPr>
          <p:nvPr/>
        </p:nvCxnSpPr>
        <p:spPr>
          <a:xfrm>
            <a:off x="1380501" y="859136"/>
            <a:ext cx="51513" cy="4453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5" name="TextBox 3"/>
          <p:cNvSpPr txBox="1"/>
          <p:nvPr/>
        </p:nvSpPr>
        <p:spPr>
          <a:xfrm>
            <a:off x="47534" y="826705"/>
            <a:ext cx="1384480" cy="369332"/>
          </a:xfrm>
          <a:prstGeom prst="rect">
            <a:avLst/>
          </a:prstGeom>
          <a:noFill/>
        </p:spPr>
        <p:txBody>
          <a:bodyPr wrap="square" rtlCol="0">
            <a:spAutoFit/>
          </a:bodyPr>
          <a:lstStyle/>
          <a:p>
            <a:pPr algn="ctr"/>
            <a:r>
              <a:rPr lang="en-US" dirty="0" smtClean="0">
                <a:solidFill>
                  <a:prstClr val="black"/>
                </a:solidFill>
              </a:rPr>
              <a:t>T1 : </a:t>
            </a:r>
            <a:endParaRPr lang="en-US" dirty="0">
              <a:solidFill>
                <a:prstClr val="black"/>
              </a:solidFill>
            </a:endParaRPr>
          </a:p>
        </p:txBody>
      </p:sp>
      <p:cxnSp>
        <p:nvCxnSpPr>
          <p:cNvPr id="3145745" name="Straight Connector 4"/>
          <p:cNvCxnSpPr>
            <a:cxnSpLocks/>
          </p:cNvCxnSpPr>
          <p:nvPr/>
        </p:nvCxnSpPr>
        <p:spPr>
          <a:xfrm>
            <a:off x="-49058" y="1217223"/>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46" name="TextBox 5"/>
          <p:cNvSpPr txBox="1"/>
          <p:nvPr/>
        </p:nvSpPr>
        <p:spPr>
          <a:xfrm>
            <a:off x="47533" y="1341858"/>
            <a:ext cx="2731931" cy="646331"/>
          </a:xfrm>
          <a:prstGeom prst="rect">
            <a:avLst/>
          </a:prstGeom>
          <a:noFill/>
        </p:spPr>
        <p:txBody>
          <a:bodyPr wrap="square" rtlCol="0">
            <a:spAutoFit/>
          </a:bodyPr>
          <a:lstStyle/>
          <a:p>
            <a:r>
              <a:rPr lang="en-US" dirty="0" smtClean="0">
                <a:solidFill>
                  <a:prstClr val="black"/>
                </a:solidFill>
              </a:rPr>
              <a:t>                         sum:=0</a:t>
            </a:r>
          </a:p>
          <a:p>
            <a:endParaRPr lang="en-US" dirty="0" smtClean="0">
              <a:solidFill>
                <a:prstClr val="black"/>
              </a:solidFill>
            </a:endParaRPr>
          </a:p>
        </p:txBody>
      </p:sp>
      <p:sp>
        <p:nvSpPr>
          <p:cNvPr id="1048647" name="TextBox 6"/>
          <p:cNvSpPr txBox="1"/>
          <p:nvPr/>
        </p:nvSpPr>
        <p:spPr>
          <a:xfrm>
            <a:off x="0" y="1665976"/>
            <a:ext cx="3602107" cy="5355312"/>
          </a:xfrm>
          <a:prstGeom prst="rect">
            <a:avLst/>
          </a:prstGeom>
          <a:noFill/>
        </p:spPr>
        <p:txBody>
          <a:bodyPr wrap="square" rtlCol="0">
            <a:spAutoFit/>
          </a:bodyPr>
          <a:lstStyle/>
          <a:p>
            <a:endParaRPr lang="en-US" dirty="0" smtClean="0">
              <a:solidFill>
                <a:prstClr val="black"/>
              </a:solidFill>
            </a:endParaRPr>
          </a:p>
          <a:p>
            <a:r>
              <a:rPr lang="en-US" dirty="0" smtClean="0">
                <a:solidFill>
                  <a:prstClr val="black"/>
                </a:solidFill>
              </a:rPr>
              <a:t>READ (A)</a:t>
            </a:r>
          </a:p>
          <a:p>
            <a:r>
              <a:rPr lang="en-US" dirty="0" smtClean="0">
                <a:solidFill>
                  <a:prstClr val="black"/>
                </a:solidFill>
              </a:rPr>
              <a:t>A:= A+50</a:t>
            </a:r>
          </a:p>
          <a:p>
            <a:r>
              <a:rPr lang="en-US" dirty="0" smtClean="0">
                <a:solidFill>
                  <a:prstClr val="black"/>
                </a:solidFill>
              </a:rPr>
              <a:t>Write(A)</a:t>
            </a:r>
          </a:p>
          <a:p>
            <a:r>
              <a:rPr lang="en-US" dirty="0" smtClean="0">
                <a:solidFill>
                  <a:prstClr val="black"/>
                </a:solidFill>
              </a:rPr>
              <a:t>                          READ(A)</a:t>
            </a:r>
          </a:p>
          <a:p>
            <a:r>
              <a:rPr lang="en-US" dirty="0" smtClean="0">
                <a:solidFill>
                  <a:prstClr val="black"/>
                </a:solidFill>
              </a:rPr>
              <a:t>                           sum:=</a:t>
            </a:r>
            <a:r>
              <a:rPr lang="en-US" dirty="0" err="1" smtClean="0">
                <a:solidFill>
                  <a:prstClr val="black"/>
                </a:solidFill>
              </a:rPr>
              <a:t>sum+A</a:t>
            </a:r>
            <a:endParaRPr lang="en-US" dirty="0" smtClean="0">
              <a:solidFill>
                <a:prstClr val="black"/>
              </a:solidFill>
            </a:endParaRPr>
          </a:p>
          <a:p>
            <a:r>
              <a:rPr lang="en-US" dirty="0" smtClean="0">
                <a:solidFill>
                  <a:prstClr val="black"/>
                </a:solidFill>
              </a:rPr>
              <a:t>                           READ(B)</a:t>
            </a:r>
          </a:p>
          <a:p>
            <a:r>
              <a:rPr lang="en-US" dirty="0" smtClean="0">
                <a:solidFill>
                  <a:prstClr val="black"/>
                </a:solidFill>
              </a:rPr>
              <a:t>                           sum:=</a:t>
            </a:r>
            <a:r>
              <a:rPr lang="en-US" dirty="0" err="1" smtClean="0">
                <a:solidFill>
                  <a:prstClr val="black"/>
                </a:solidFill>
              </a:rPr>
              <a:t>sum+B</a:t>
            </a:r>
            <a:endParaRPr lang="en-US" dirty="0" smtClean="0">
              <a:solidFill>
                <a:prstClr val="black"/>
              </a:solidFill>
            </a:endParaRPr>
          </a:p>
          <a:p>
            <a:r>
              <a:rPr lang="en-US" dirty="0" smtClean="0">
                <a:solidFill>
                  <a:prstClr val="black"/>
                </a:solidFill>
              </a:rPr>
              <a:t>                          READ(C)</a:t>
            </a:r>
          </a:p>
          <a:p>
            <a:r>
              <a:rPr lang="en-US" dirty="0" smtClean="0">
                <a:solidFill>
                  <a:prstClr val="black"/>
                </a:solidFill>
              </a:rPr>
              <a:t>                           Sum</a:t>
            </a:r>
            <a:r>
              <a:rPr lang="en-US" dirty="0">
                <a:solidFill>
                  <a:prstClr val="black"/>
                </a:solidFill>
              </a:rPr>
              <a:t>:=</a:t>
            </a:r>
            <a:r>
              <a:rPr lang="en-US" dirty="0" err="1" smtClean="0">
                <a:solidFill>
                  <a:prstClr val="black"/>
                </a:solidFill>
              </a:rPr>
              <a:t>sum+C</a:t>
            </a:r>
            <a:r>
              <a:rPr lang="en-US" dirty="0" smtClean="0">
                <a:solidFill>
                  <a:prstClr val="black"/>
                </a:solidFill>
              </a:rPr>
              <a:t>                       		write(sum)</a:t>
            </a:r>
          </a:p>
          <a:p>
            <a:r>
              <a:rPr lang="en-US" dirty="0">
                <a:solidFill>
                  <a:prstClr val="black"/>
                </a:solidFill>
              </a:rPr>
              <a:t> </a:t>
            </a:r>
            <a:r>
              <a:rPr lang="en-US" dirty="0" smtClean="0">
                <a:solidFill>
                  <a:prstClr val="black"/>
                </a:solidFill>
              </a:rPr>
              <a:t>                         </a:t>
            </a:r>
            <a:endParaRPr lang="en-US" dirty="0">
              <a:solidFill>
                <a:prstClr val="black"/>
              </a:solidFill>
            </a:endParaRPr>
          </a:p>
          <a:p>
            <a:r>
              <a:rPr lang="en-US" dirty="0">
                <a:solidFill>
                  <a:prstClr val="black"/>
                </a:solidFill>
              </a:rPr>
              <a:t>READ </a:t>
            </a:r>
            <a:r>
              <a:rPr lang="en-US" dirty="0" smtClean="0">
                <a:solidFill>
                  <a:prstClr val="black"/>
                </a:solidFill>
              </a:rPr>
              <a:t>(B)</a:t>
            </a:r>
            <a:endParaRPr lang="en-US" dirty="0">
              <a:solidFill>
                <a:prstClr val="black"/>
              </a:solidFill>
            </a:endParaRPr>
          </a:p>
          <a:p>
            <a:r>
              <a:rPr lang="en-US" dirty="0" smtClean="0">
                <a:solidFill>
                  <a:prstClr val="black"/>
                </a:solidFill>
              </a:rPr>
              <a:t>B:= B+50</a:t>
            </a:r>
            <a:endParaRPr lang="en-US" dirty="0">
              <a:solidFill>
                <a:prstClr val="black"/>
              </a:solidFill>
            </a:endParaRPr>
          </a:p>
          <a:p>
            <a:r>
              <a:rPr lang="en-US" dirty="0" smtClean="0">
                <a:solidFill>
                  <a:prstClr val="black"/>
                </a:solidFill>
              </a:rPr>
              <a:t>Write(B)</a:t>
            </a:r>
            <a:endParaRPr lang="en-US" dirty="0">
              <a:solidFill>
                <a:prstClr val="black"/>
              </a:solidFill>
            </a:endParaRPr>
          </a:p>
          <a:p>
            <a:r>
              <a:rPr lang="en-US" dirty="0">
                <a:solidFill>
                  <a:prstClr val="black"/>
                </a:solidFill>
              </a:rPr>
              <a:t>READ </a:t>
            </a:r>
            <a:r>
              <a:rPr lang="en-US" dirty="0" smtClean="0">
                <a:solidFill>
                  <a:prstClr val="black"/>
                </a:solidFill>
              </a:rPr>
              <a:t>(C)</a:t>
            </a:r>
            <a:endParaRPr lang="en-US" dirty="0">
              <a:solidFill>
                <a:prstClr val="black"/>
              </a:solidFill>
            </a:endParaRPr>
          </a:p>
          <a:p>
            <a:r>
              <a:rPr lang="en-US" dirty="0" smtClean="0">
                <a:solidFill>
                  <a:prstClr val="black"/>
                </a:solidFill>
              </a:rPr>
              <a:t>C:= C+50</a:t>
            </a:r>
            <a:endParaRPr lang="en-US" dirty="0">
              <a:solidFill>
                <a:prstClr val="black"/>
              </a:solidFill>
            </a:endParaRPr>
          </a:p>
          <a:p>
            <a:r>
              <a:rPr lang="en-US" dirty="0" smtClean="0">
                <a:solidFill>
                  <a:prstClr val="black"/>
                </a:solidFill>
              </a:rPr>
              <a:t>Write(C)</a:t>
            </a:r>
            <a:endParaRPr lang="en-US" dirty="0">
              <a:solidFill>
                <a:prstClr val="black"/>
              </a:solidFill>
            </a:endParaRPr>
          </a:p>
          <a:p>
            <a:endParaRPr lang="en-US" dirty="0">
              <a:solidFill>
                <a:prstClr val="black"/>
              </a:solidFill>
            </a:endParaRPr>
          </a:p>
        </p:txBody>
      </p:sp>
      <p:sp>
        <p:nvSpPr>
          <p:cNvPr id="1048648" name="TextBox 9"/>
          <p:cNvSpPr txBox="1"/>
          <p:nvPr/>
        </p:nvSpPr>
        <p:spPr>
          <a:xfrm>
            <a:off x="1394985" y="876378"/>
            <a:ext cx="1384480" cy="369332"/>
          </a:xfrm>
          <a:prstGeom prst="rect">
            <a:avLst/>
          </a:prstGeom>
          <a:noFill/>
        </p:spPr>
        <p:txBody>
          <a:bodyPr wrap="square" rtlCol="0">
            <a:spAutoFit/>
          </a:bodyPr>
          <a:lstStyle/>
          <a:p>
            <a:pPr algn="ctr"/>
            <a:r>
              <a:rPr lang="en-US" dirty="0" smtClean="0">
                <a:solidFill>
                  <a:prstClr val="black"/>
                </a:solidFill>
              </a:rPr>
              <a:t>T2 : </a:t>
            </a:r>
            <a:endParaRPr lang="en-US" dirty="0">
              <a:solidFill>
                <a:prstClr val="black"/>
              </a:solidFill>
            </a:endParaRPr>
          </a:p>
        </p:txBody>
      </p:sp>
      <p:sp>
        <p:nvSpPr>
          <p:cNvPr id="1048649" name="TextBox 11"/>
          <p:cNvSpPr txBox="1"/>
          <p:nvPr/>
        </p:nvSpPr>
        <p:spPr>
          <a:xfrm>
            <a:off x="4049486" y="1341858"/>
            <a:ext cx="7590971" cy="1754326"/>
          </a:xfrm>
          <a:prstGeom prst="rect">
            <a:avLst/>
          </a:prstGeom>
          <a:noFill/>
        </p:spPr>
        <p:txBody>
          <a:bodyPr wrap="square" rtlCol="0">
            <a:spAutoFit/>
          </a:bodyPr>
          <a:lstStyle/>
          <a:p>
            <a:pPr marL="285750" indent="-285750">
              <a:buFont typeface="Wingdings" panose="05000000000000000000" pitchFamily="2" charset="2"/>
              <a:buChar char="ü"/>
            </a:pPr>
            <a:r>
              <a:rPr lang="en-US" dirty="0" smtClean="0">
                <a:solidFill>
                  <a:prstClr val="black"/>
                </a:solidFill>
              </a:rPr>
              <a:t>To perform addition of A,B and C T2 is using</a:t>
            </a:r>
          </a:p>
          <a:p>
            <a:r>
              <a:rPr lang="en-US" dirty="0" smtClean="0">
                <a:solidFill>
                  <a:prstClr val="black"/>
                </a:solidFill>
              </a:rPr>
              <a:t>            Value of A after </a:t>
            </a:r>
            <a:r>
              <a:rPr lang="en-US" dirty="0" err="1" smtClean="0">
                <a:solidFill>
                  <a:prstClr val="black"/>
                </a:solidFill>
              </a:rPr>
              <a:t>updation</a:t>
            </a:r>
            <a:r>
              <a:rPr lang="en-US" dirty="0" smtClean="0">
                <a:solidFill>
                  <a:prstClr val="black"/>
                </a:solidFill>
              </a:rPr>
              <a:t> and</a:t>
            </a:r>
          </a:p>
          <a:p>
            <a:r>
              <a:rPr lang="en-US" dirty="0" smtClean="0">
                <a:solidFill>
                  <a:prstClr val="black"/>
                </a:solidFill>
              </a:rPr>
              <a:t>            Value of B and C before </a:t>
            </a:r>
            <a:r>
              <a:rPr lang="en-US" dirty="0" err="1" smtClean="0">
                <a:solidFill>
                  <a:prstClr val="black"/>
                </a:solidFill>
              </a:rPr>
              <a:t>updation</a:t>
            </a:r>
            <a:endParaRPr lang="en-US" dirty="0" smtClean="0">
              <a:solidFill>
                <a:prstClr val="black"/>
              </a:solidFill>
            </a:endParaRPr>
          </a:p>
          <a:p>
            <a:pPr marL="285750" indent="-285750">
              <a:buFont typeface="Wingdings" panose="05000000000000000000" pitchFamily="2" charset="2"/>
              <a:buChar char="ü"/>
            </a:pPr>
            <a:r>
              <a:rPr lang="en-US" dirty="0" smtClean="0">
                <a:solidFill>
                  <a:prstClr val="black"/>
                </a:solidFill>
              </a:rPr>
              <a:t>Thus incorrect sum is produced</a:t>
            </a:r>
          </a:p>
          <a:p>
            <a:endParaRPr lang="en-US" dirty="0" smtClean="0">
              <a:solidFill>
                <a:prstClr val="black"/>
              </a:solidFill>
            </a:endParaRPr>
          </a:p>
          <a:p>
            <a:endParaRPr lang="en-US" dirty="0">
              <a:solidFill>
                <a:prstClr val="black"/>
              </a:solidFill>
            </a:endParaRPr>
          </a:p>
        </p:txBody>
      </p:sp>
      <p:sp>
        <p:nvSpPr>
          <p:cNvPr id="1048650" name="Rectangle 14"/>
          <p:cNvSpPr/>
          <p:nvPr/>
        </p:nvSpPr>
        <p:spPr>
          <a:xfrm>
            <a:off x="0" y="13858"/>
            <a:ext cx="6212114" cy="369332"/>
          </a:xfrm>
          <a:prstGeom prst="rect">
            <a:avLst/>
          </a:prstGeom>
        </p:spPr>
        <p:txBody>
          <a:bodyPr wrap="square">
            <a:spAutoFit/>
          </a:bodyPr>
          <a:lstStyle/>
          <a:p>
            <a:r>
              <a:rPr lang="en-US" b="1" dirty="0" smtClean="0">
                <a:solidFill>
                  <a:prstClr val="black"/>
                </a:solidFill>
                <a:latin typeface="Constantia"/>
              </a:rPr>
              <a:t>Example of incorrect summary problem</a:t>
            </a:r>
            <a:endParaRPr lang="en-US" b="1" dirty="0">
              <a:solidFill>
                <a:prstClr val="black"/>
              </a:solidFill>
              <a:latin typeface="Constantia"/>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1" name="Rectangle 1"/>
          <p:cNvSpPr/>
          <p:nvPr/>
        </p:nvSpPr>
        <p:spPr>
          <a:xfrm>
            <a:off x="0" y="0"/>
            <a:ext cx="12192000" cy="5601533"/>
          </a:xfrm>
          <a:prstGeom prst="rect">
            <a:avLst/>
          </a:prstGeom>
        </p:spPr>
        <p:txBody>
          <a:bodyPr wrap="square">
            <a:spAutoFit/>
          </a:bodyPr>
          <a:lstStyle/>
          <a:p>
            <a:r>
              <a:rPr lang="en-US" sz="2800" b="1" dirty="0" smtClean="0"/>
              <a:t>Schedule</a:t>
            </a:r>
          </a:p>
          <a:p>
            <a:endParaRPr lang="en-US" sz="2400" dirty="0"/>
          </a:p>
          <a:p>
            <a:pPr marL="285750" indent="-285750">
              <a:buFont typeface="Wingdings" panose="05000000000000000000" pitchFamily="2" charset="2"/>
              <a:buChar char="ü"/>
            </a:pPr>
            <a:r>
              <a:rPr lang="en-US" sz="2400" b="1" dirty="0" smtClean="0"/>
              <a:t>Schedule </a:t>
            </a:r>
            <a:r>
              <a:rPr lang="en-US" sz="2400" dirty="0" smtClean="0"/>
              <a:t>is an interleaving of actions from a set of transactions ,where the actions of any one transactions are in the original order.</a:t>
            </a:r>
          </a:p>
          <a:p>
            <a:pPr marL="285750" indent="-285750">
              <a:buFont typeface="Wingdings" panose="05000000000000000000" pitchFamily="2" charset="2"/>
              <a:buChar char="ü"/>
            </a:pPr>
            <a:r>
              <a:rPr lang="en-US" sz="2400" dirty="0" smtClean="0"/>
              <a:t>Schedule is decided by database scheduler who receives stream of user requests that arise from the active transactions.</a:t>
            </a:r>
          </a:p>
          <a:p>
            <a:pPr marL="285750" indent="-285750">
              <a:buFont typeface="Wingdings" panose="05000000000000000000" pitchFamily="2" charset="2"/>
              <a:buChar char="ü"/>
            </a:pPr>
            <a:endParaRPr lang="en-US" sz="2400" dirty="0"/>
          </a:p>
          <a:p>
            <a:r>
              <a:rPr lang="en-US" sz="2400" dirty="0" smtClean="0"/>
              <a:t>Schedule can be represented in the form of notations as :</a:t>
            </a:r>
          </a:p>
          <a:p>
            <a:endParaRPr lang="en-US" dirty="0" smtClean="0"/>
          </a:p>
          <a:p>
            <a:r>
              <a:rPr lang="en-US" b="1" dirty="0" smtClean="0"/>
              <a:t>S</a:t>
            </a:r>
            <a:r>
              <a:rPr lang="en-US" sz="3600" b="1" dirty="0" smtClean="0"/>
              <a:t>: R1(a);   R2(a);   W1(a);  R1(b);  W2(a);  W1(b);</a:t>
            </a:r>
          </a:p>
          <a:p>
            <a:endParaRPr lang="en-US" b="1" dirty="0"/>
          </a:p>
          <a:p>
            <a:endParaRPr lang="en-US" b="1" dirty="0" smtClean="0"/>
          </a:p>
          <a:p>
            <a:r>
              <a:rPr lang="en-US" b="1" dirty="0"/>
              <a:t>R1(a</a:t>
            </a:r>
            <a:r>
              <a:rPr lang="en-US" b="1" dirty="0" smtClean="0"/>
              <a:t>)- read operation of transaction 1on data item a.</a:t>
            </a:r>
            <a:endParaRPr lang="en-US" dirty="0"/>
          </a:p>
          <a:p>
            <a:endParaRPr lang="en-US" b="1" dirty="0"/>
          </a:p>
          <a:p>
            <a:endParaRPr lang="en-US" b="1" dirty="0" smtClean="0"/>
          </a:p>
          <a:p>
            <a:r>
              <a:rPr lang="en-US" b="1" dirty="0" smtClean="0"/>
              <a: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5" name="Rectangle 1"/>
          <p:cNvSpPr/>
          <p:nvPr/>
        </p:nvSpPr>
        <p:spPr>
          <a:xfrm>
            <a:off x="-1" y="0"/>
            <a:ext cx="12350663" cy="4244340"/>
          </a:xfrm>
          <a:prstGeom prst="rect">
            <a:avLst/>
          </a:prstGeom>
        </p:spPr>
        <p:txBody>
          <a:bodyPr wrap="square">
            <a:spAutoFit/>
          </a:bodyPr>
          <a:lstStyle/>
          <a:p>
            <a:r>
              <a:rPr lang="en-US" sz="2800" u="sng" dirty="0">
                <a:solidFill>
                  <a:prstClr val="black"/>
                </a:solidFill>
                <a:latin typeface="Constantia"/>
              </a:rPr>
              <a:t>2.1 Describe a transaction, properties of transaction, state of the transaction.</a:t>
            </a:r>
          </a:p>
          <a:p>
            <a:endParaRPr lang="en-US" sz="2800" dirty="0">
              <a:solidFill>
                <a:prstClr val="black"/>
              </a:solidFill>
              <a:latin typeface="Constantia"/>
            </a:endParaRPr>
          </a:p>
          <a:p>
            <a:endParaRPr lang="en-US" sz="2800" dirty="0">
              <a:solidFill>
                <a:prstClr val="black"/>
              </a:solidFill>
              <a:latin typeface="Constantia"/>
            </a:endParaRPr>
          </a:p>
          <a:p>
            <a:r>
              <a:rPr lang="en-US" sz="2800" b="1" dirty="0">
                <a:solidFill>
                  <a:prstClr val="black"/>
                </a:solidFill>
                <a:latin typeface="Constantia"/>
              </a:rPr>
              <a:t>Transaction </a:t>
            </a:r>
          </a:p>
          <a:p>
            <a:endParaRPr lang="en-US" sz="2800" dirty="0">
              <a:solidFill>
                <a:prstClr val="black"/>
              </a:solidFill>
              <a:latin typeface="Constantia"/>
            </a:endParaRPr>
          </a:p>
          <a:p>
            <a:r>
              <a:rPr lang="en-US" sz="2800" dirty="0">
                <a:solidFill>
                  <a:prstClr val="black"/>
                </a:solidFill>
                <a:latin typeface="Constantia"/>
              </a:rPr>
              <a:t>A transaction is a unit of program execution that accesses and possibly updates Content of database(data items</a:t>
            </a:r>
            <a:r>
              <a:rPr lang="en-US" sz="2800" dirty="0" smtClean="0">
                <a:solidFill>
                  <a:prstClr val="black"/>
                </a:solidFill>
                <a:latin typeface="Constantia"/>
              </a:rPr>
              <a:t>).</a:t>
            </a:r>
          </a:p>
          <a:p>
            <a:endParaRPr lang="en-US" sz="2800" dirty="0">
              <a:solidFill>
                <a:prstClr val="black"/>
              </a:solidFill>
              <a:latin typeface="Constantia"/>
            </a:endParaRPr>
          </a:p>
          <a:p>
            <a:endParaRPr lang="en-US" dirty="0"/>
          </a:p>
          <a:p>
            <a:endParaRPr lang="en-US" dirty="0" smtClean="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8" name="Straight Connector 2"/>
          <p:cNvCxnSpPr>
            <a:cxnSpLocks/>
          </p:cNvCxnSpPr>
          <p:nvPr/>
        </p:nvCxnSpPr>
        <p:spPr>
          <a:xfrm>
            <a:off x="5473529" y="1294564"/>
            <a:ext cx="21728" cy="33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0" name="TextBox 3"/>
          <p:cNvSpPr txBox="1"/>
          <p:nvPr/>
        </p:nvSpPr>
        <p:spPr>
          <a:xfrm>
            <a:off x="4317642" y="1235245"/>
            <a:ext cx="1384480" cy="369332"/>
          </a:xfrm>
          <a:prstGeom prst="rect">
            <a:avLst/>
          </a:prstGeom>
          <a:noFill/>
        </p:spPr>
        <p:txBody>
          <a:bodyPr wrap="square" rtlCol="0">
            <a:spAutoFit/>
          </a:bodyPr>
          <a:lstStyle/>
          <a:p>
            <a:pPr algn="ctr"/>
            <a:r>
              <a:rPr lang="en-US" dirty="0" smtClean="0"/>
              <a:t>T1 : </a:t>
            </a:r>
            <a:endParaRPr lang="en-US" dirty="0"/>
          </a:p>
        </p:txBody>
      </p:sp>
      <p:cxnSp>
        <p:nvCxnSpPr>
          <p:cNvPr id="3145739" name="Straight Connector 6"/>
          <p:cNvCxnSpPr>
            <a:cxnSpLocks/>
          </p:cNvCxnSpPr>
          <p:nvPr/>
        </p:nvCxnSpPr>
        <p:spPr>
          <a:xfrm>
            <a:off x="4043970" y="1652651"/>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21" name="TextBox 9"/>
          <p:cNvSpPr txBox="1"/>
          <p:nvPr/>
        </p:nvSpPr>
        <p:spPr>
          <a:xfrm>
            <a:off x="4140562" y="1777286"/>
            <a:ext cx="2221606" cy="646331"/>
          </a:xfrm>
          <a:prstGeom prst="rect">
            <a:avLst/>
          </a:prstGeom>
          <a:noFill/>
        </p:spPr>
        <p:txBody>
          <a:bodyPr wrap="square" rtlCol="0">
            <a:spAutoFit/>
          </a:bodyPr>
          <a:lstStyle/>
          <a:p>
            <a:r>
              <a:rPr lang="en-US" dirty="0" smtClean="0"/>
              <a:t>READ (A)</a:t>
            </a:r>
          </a:p>
          <a:p>
            <a:r>
              <a:rPr lang="en-US" dirty="0" smtClean="0"/>
              <a:t>A:= A-10  90</a:t>
            </a:r>
            <a:endParaRPr lang="en-US" dirty="0"/>
          </a:p>
        </p:txBody>
      </p:sp>
      <p:sp>
        <p:nvSpPr>
          <p:cNvPr id="1048622" name="TextBox 10"/>
          <p:cNvSpPr txBox="1"/>
          <p:nvPr/>
        </p:nvSpPr>
        <p:spPr>
          <a:xfrm>
            <a:off x="5525042" y="1794528"/>
            <a:ext cx="2221606" cy="646331"/>
          </a:xfrm>
          <a:prstGeom prst="rect">
            <a:avLst/>
          </a:prstGeom>
          <a:noFill/>
        </p:spPr>
        <p:txBody>
          <a:bodyPr wrap="square" rtlCol="0">
            <a:spAutoFit/>
          </a:bodyPr>
          <a:lstStyle/>
          <a:p>
            <a:r>
              <a:rPr lang="en-US" dirty="0" smtClean="0"/>
              <a:t>READ (A)          </a:t>
            </a:r>
          </a:p>
          <a:p>
            <a:r>
              <a:rPr lang="en-US" dirty="0" smtClean="0"/>
              <a:t>A:= A+10        </a:t>
            </a:r>
            <a:endParaRPr lang="en-US" dirty="0"/>
          </a:p>
        </p:txBody>
      </p:sp>
      <p:sp>
        <p:nvSpPr>
          <p:cNvPr id="1048623" name="TextBox 11"/>
          <p:cNvSpPr txBox="1"/>
          <p:nvPr/>
        </p:nvSpPr>
        <p:spPr>
          <a:xfrm>
            <a:off x="4140562" y="2423617"/>
            <a:ext cx="2221606" cy="923330"/>
          </a:xfrm>
          <a:prstGeom prst="rect">
            <a:avLst/>
          </a:prstGeom>
          <a:noFill/>
        </p:spPr>
        <p:txBody>
          <a:bodyPr wrap="square" rtlCol="0">
            <a:spAutoFit/>
          </a:bodyPr>
          <a:lstStyle/>
          <a:p>
            <a:r>
              <a:rPr lang="en-US" dirty="0" smtClean="0"/>
              <a:t>WRITE(A) </a:t>
            </a:r>
          </a:p>
          <a:p>
            <a:r>
              <a:rPr lang="en-US" dirty="0" smtClean="0"/>
              <a:t>A=90 (DB)</a:t>
            </a:r>
          </a:p>
          <a:p>
            <a:endParaRPr lang="en-US" dirty="0" smtClean="0"/>
          </a:p>
        </p:txBody>
      </p:sp>
      <p:sp>
        <p:nvSpPr>
          <p:cNvPr id="1048624" name="TextBox 12"/>
          <p:cNvSpPr txBox="1"/>
          <p:nvPr/>
        </p:nvSpPr>
        <p:spPr>
          <a:xfrm>
            <a:off x="5632902" y="2497375"/>
            <a:ext cx="1239591" cy="923330"/>
          </a:xfrm>
          <a:prstGeom prst="rect">
            <a:avLst/>
          </a:prstGeom>
          <a:noFill/>
        </p:spPr>
        <p:txBody>
          <a:bodyPr wrap="square" rtlCol="0">
            <a:spAutoFit/>
          </a:bodyPr>
          <a:lstStyle/>
          <a:p>
            <a:r>
              <a:rPr lang="en-US" dirty="0" smtClean="0"/>
              <a:t>WRITE(A)  </a:t>
            </a:r>
          </a:p>
          <a:p>
            <a:endParaRPr lang="en-US" dirty="0" smtClean="0"/>
          </a:p>
          <a:p>
            <a:endParaRPr lang="en-US" dirty="0" smtClean="0"/>
          </a:p>
        </p:txBody>
      </p:sp>
      <p:sp>
        <p:nvSpPr>
          <p:cNvPr id="1048625" name="TextBox 18"/>
          <p:cNvSpPr txBox="1"/>
          <p:nvPr/>
        </p:nvSpPr>
        <p:spPr>
          <a:xfrm>
            <a:off x="5488013" y="1311806"/>
            <a:ext cx="1384480" cy="369332"/>
          </a:xfrm>
          <a:prstGeom prst="rect">
            <a:avLst/>
          </a:prstGeom>
          <a:noFill/>
        </p:spPr>
        <p:txBody>
          <a:bodyPr wrap="square" rtlCol="0">
            <a:spAutoFit/>
          </a:bodyPr>
          <a:lstStyle/>
          <a:p>
            <a:pPr algn="ctr"/>
            <a:r>
              <a:rPr lang="en-US" dirty="0" smtClean="0"/>
              <a:t>T2 : </a:t>
            </a:r>
            <a:endParaRPr lang="en-US" dirty="0"/>
          </a:p>
        </p:txBody>
      </p:sp>
      <p:sp>
        <p:nvSpPr>
          <p:cNvPr id="1048626" name="Rectangle 20"/>
          <p:cNvSpPr/>
          <p:nvPr/>
        </p:nvSpPr>
        <p:spPr>
          <a:xfrm>
            <a:off x="1930099" y="278860"/>
            <a:ext cx="1109980" cy="358141"/>
          </a:xfrm>
          <a:prstGeom prst="rect">
            <a:avLst/>
          </a:prstGeom>
        </p:spPr>
        <p:txBody>
          <a:bodyPr wrap="none">
            <a:spAutoFit/>
          </a:bodyPr>
          <a:lstStyle/>
          <a:p>
            <a:r>
              <a:rPr lang="en-US" dirty="0" smtClean="0">
                <a:solidFill>
                  <a:prstClr val="black"/>
                </a:solidFill>
                <a:latin typeface="Constantia"/>
              </a:rPr>
              <a:t>Example:  </a:t>
            </a:r>
            <a:endParaRPr lang="en-US" dirty="0">
              <a:solidFill>
                <a:prstClr val="black"/>
              </a:solidFill>
              <a:latin typeface="Constantia"/>
            </a:endParaRPr>
          </a:p>
        </p:txBody>
      </p:sp>
      <p:sp>
        <p:nvSpPr>
          <p:cNvPr id="9" name="Rectangle 8"/>
          <p:cNvSpPr/>
          <p:nvPr/>
        </p:nvSpPr>
        <p:spPr>
          <a:xfrm>
            <a:off x="4083680" y="399245"/>
            <a:ext cx="926202" cy="3348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A=100</a:t>
            </a:r>
            <a:endParaRPr lang="en-US" dirty="0"/>
          </a:p>
        </p:txBody>
      </p:sp>
      <p:cxnSp>
        <p:nvCxnSpPr>
          <p:cNvPr id="23" name="Straight Connector 2"/>
          <p:cNvCxnSpPr>
            <a:cxnSpLocks/>
          </p:cNvCxnSpPr>
          <p:nvPr/>
        </p:nvCxnSpPr>
        <p:spPr>
          <a:xfrm>
            <a:off x="9549000" y="1446964"/>
            <a:ext cx="21728" cy="33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3"/>
          <p:cNvSpPr txBox="1"/>
          <p:nvPr/>
        </p:nvSpPr>
        <p:spPr>
          <a:xfrm>
            <a:off x="8393113" y="1387645"/>
            <a:ext cx="1384480" cy="369332"/>
          </a:xfrm>
          <a:prstGeom prst="rect">
            <a:avLst/>
          </a:prstGeom>
          <a:noFill/>
        </p:spPr>
        <p:txBody>
          <a:bodyPr wrap="square" rtlCol="0">
            <a:spAutoFit/>
          </a:bodyPr>
          <a:lstStyle/>
          <a:p>
            <a:pPr algn="ctr"/>
            <a:r>
              <a:rPr lang="en-US" dirty="0" smtClean="0"/>
              <a:t>T1 : </a:t>
            </a:r>
            <a:endParaRPr lang="en-US" dirty="0"/>
          </a:p>
        </p:txBody>
      </p:sp>
      <p:cxnSp>
        <p:nvCxnSpPr>
          <p:cNvPr id="25" name="Straight Connector 6"/>
          <p:cNvCxnSpPr>
            <a:cxnSpLocks/>
          </p:cNvCxnSpPr>
          <p:nvPr/>
        </p:nvCxnSpPr>
        <p:spPr>
          <a:xfrm>
            <a:off x="8119441" y="1805051"/>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18"/>
          <p:cNvSpPr txBox="1"/>
          <p:nvPr/>
        </p:nvSpPr>
        <p:spPr>
          <a:xfrm>
            <a:off x="9563484" y="1464206"/>
            <a:ext cx="1384480" cy="369332"/>
          </a:xfrm>
          <a:prstGeom prst="rect">
            <a:avLst/>
          </a:prstGeom>
          <a:noFill/>
        </p:spPr>
        <p:txBody>
          <a:bodyPr wrap="square" rtlCol="0">
            <a:spAutoFit/>
          </a:bodyPr>
          <a:lstStyle/>
          <a:p>
            <a:pPr algn="ctr"/>
            <a:r>
              <a:rPr lang="en-US" dirty="0" smtClean="0"/>
              <a:t>T2 : </a:t>
            </a:r>
            <a:endParaRPr lang="en-US" dirty="0"/>
          </a:p>
        </p:txBody>
      </p:sp>
      <p:sp>
        <p:nvSpPr>
          <p:cNvPr id="2" name="Rectangle 1"/>
          <p:cNvSpPr/>
          <p:nvPr/>
        </p:nvSpPr>
        <p:spPr>
          <a:xfrm>
            <a:off x="8330927" y="1933027"/>
            <a:ext cx="1022139" cy="646331"/>
          </a:xfrm>
          <a:prstGeom prst="rect">
            <a:avLst/>
          </a:prstGeom>
        </p:spPr>
        <p:txBody>
          <a:bodyPr wrap="none">
            <a:spAutoFit/>
          </a:bodyPr>
          <a:lstStyle/>
          <a:p>
            <a:r>
              <a:rPr lang="en-US" dirty="0"/>
              <a:t>READ (A</a:t>
            </a:r>
            <a:r>
              <a:rPr lang="en-US" dirty="0" smtClean="0"/>
              <a:t>)</a:t>
            </a:r>
          </a:p>
          <a:p>
            <a:r>
              <a:rPr lang="en-US" dirty="0"/>
              <a:t>A:= A-10</a:t>
            </a:r>
          </a:p>
        </p:txBody>
      </p:sp>
      <p:sp>
        <p:nvSpPr>
          <p:cNvPr id="30" name="Rectangle 29"/>
          <p:cNvSpPr/>
          <p:nvPr/>
        </p:nvSpPr>
        <p:spPr>
          <a:xfrm>
            <a:off x="9530394" y="2892579"/>
            <a:ext cx="1022139" cy="646331"/>
          </a:xfrm>
          <a:prstGeom prst="rect">
            <a:avLst/>
          </a:prstGeom>
        </p:spPr>
        <p:txBody>
          <a:bodyPr wrap="none">
            <a:spAutoFit/>
          </a:bodyPr>
          <a:lstStyle/>
          <a:p>
            <a:r>
              <a:rPr lang="en-US" dirty="0"/>
              <a:t>READ (A</a:t>
            </a:r>
            <a:r>
              <a:rPr lang="en-US" dirty="0" smtClean="0"/>
              <a:t>)</a:t>
            </a:r>
          </a:p>
          <a:p>
            <a:r>
              <a:rPr lang="en-US" dirty="0"/>
              <a:t>A:= </a:t>
            </a:r>
            <a:r>
              <a:rPr lang="en-US" dirty="0" smtClean="0"/>
              <a:t>A+10</a:t>
            </a:r>
            <a:endParaRPr lang="en-US" dirty="0"/>
          </a:p>
        </p:txBody>
      </p:sp>
      <p:sp>
        <p:nvSpPr>
          <p:cNvPr id="31" name="TextBox 11"/>
          <p:cNvSpPr txBox="1"/>
          <p:nvPr/>
        </p:nvSpPr>
        <p:spPr>
          <a:xfrm>
            <a:off x="8330927" y="2503088"/>
            <a:ext cx="2221606" cy="923330"/>
          </a:xfrm>
          <a:prstGeom prst="rect">
            <a:avLst/>
          </a:prstGeom>
          <a:noFill/>
        </p:spPr>
        <p:txBody>
          <a:bodyPr wrap="square" rtlCol="0">
            <a:spAutoFit/>
          </a:bodyPr>
          <a:lstStyle/>
          <a:p>
            <a:r>
              <a:rPr lang="en-US" dirty="0" smtClean="0"/>
              <a:t>WRITE(A) </a:t>
            </a:r>
          </a:p>
          <a:p>
            <a:r>
              <a:rPr lang="en-US" dirty="0" smtClean="0"/>
              <a:t>A=90</a:t>
            </a:r>
          </a:p>
          <a:p>
            <a:endParaRPr lang="en-US" dirty="0" smtClean="0"/>
          </a:p>
        </p:txBody>
      </p:sp>
      <p:sp>
        <p:nvSpPr>
          <p:cNvPr id="32" name="TextBox 11"/>
          <p:cNvSpPr txBox="1"/>
          <p:nvPr/>
        </p:nvSpPr>
        <p:spPr>
          <a:xfrm>
            <a:off x="9506319" y="3499922"/>
            <a:ext cx="2221606" cy="923330"/>
          </a:xfrm>
          <a:prstGeom prst="rect">
            <a:avLst/>
          </a:prstGeom>
          <a:noFill/>
        </p:spPr>
        <p:txBody>
          <a:bodyPr wrap="square" rtlCol="0">
            <a:spAutoFit/>
          </a:bodyPr>
          <a:lstStyle/>
          <a:p>
            <a:r>
              <a:rPr lang="en-US" dirty="0" smtClean="0"/>
              <a:t>WRITE(A) </a:t>
            </a:r>
          </a:p>
          <a:p>
            <a:endParaRPr lang="en-US" dirty="0" smtClean="0"/>
          </a:p>
          <a:p>
            <a:endParaRPr lang="en-US" dirty="0" smtClean="0"/>
          </a:p>
        </p:txBody>
      </p:sp>
      <p:cxnSp>
        <p:nvCxnSpPr>
          <p:cNvPr id="5" name="Straight Arrow Connector 4"/>
          <p:cNvCxnSpPr/>
          <p:nvPr/>
        </p:nvCxnSpPr>
        <p:spPr>
          <a:xfrm flipV="1">
            <a:off x="7536426" y="2100451"/>
            <a:ext cx="856687" cy="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7644582" y="2311843"/>
            <a:ext cx="856687" cy="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6946447" y="1996129"/>
            <a:ext cx="491339" cy="369332"/>
          </a:xfrm>
          <a:prstGeom prst="rect">
            <a:avLst/>
          </a:prstGeom>
          <a:noFill/>
        </p:spPr>
        <p:txBody>
          <a:bodyPr wrap="square" rtlCol="0">
            <a:spAutoFit/>
          </a:bodyPr>
          <a:lstStyle/>
          <a:p>
            <a:r>
              <a:rPr lang="en-IN" dirty="0" smtClean="0"/>
              <a:t>t1</a:t>
            </a:r>
            <a:endParaRPr lang="en-IN" dirty="0"/>
          </a:p>
        </p:txBody>
      </p:sp>
      <p:sp>
        <p:nvSpPr>
          <p:cNvPr id="41" name="TextBox 40"/>
          <p:cNvSpPr txBox="1"/>
          <p:nvPr/>
        </p:nvSpPr>
        <p:spPr>
          <a:xfrm>
            <a:off x="7259916" y="3601380"/>
            <a:ext cx="500651" cy="369332"/>
          </a:xfrm>
          <a:prstGeom prst="rect">
            <a:avLst/>
          </a:prstGeom>
          <a:noFill/>
        </p:spPr>
        <p:txBody>
          <a:bodyPr wrap="square" rtlCol="0">
            <a:spAutoFit/>
          </a:bodyPr>
          <a:lstStyle/>
          <a:p>
            <a:r>
              <a:rPr lang="en-IN" dirty="0" smtClean="0"/>
              <a:t>t7</a:t>
            </a:r>
            <a:endParaRPr lang="en-IN" dirty="0"/>
          </a:p>
        </p:txBody>
      </p:sp>
      <p:cxnSp>
        <p:nvCxnSpPr>
          <p:cNvPr id="42" name="Straight Arrow Connector 41"/>
          <p:cNvCxnSpPr/>
          <p:nvPr/>
        </p:nvCxnSpPr>
        <p:spPr>
          <a:xfrm flipV="1">
            <a:off x="8442767" y="3740467"/>
            <a:ext cx="856687" cy="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7636327" y="2949917"/>
            <a:ext cx="856687" cy="172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7199970" y="2723454"/>
            <a:ext cx="491339" cy="369332"/>
          </a:xfrm>
          <a:prstGeom prst="rect">
            <a:avLst/>
          </a:prstGeom>
          <a:noFill/>
        </p:spPr>
        <p:txBody>
          <a:bodyPr wrap="square" rtlCol="0">
            <a:spAutoFit/>
          </a:bodyPr>
          <a:lstStyle/>
          <a:p>
            <a:r>
              <a:rPr lang="en-IN" dirty="0" smtClean="0"/>
              <a:t>t4</a:t>
            </a:r>
            <a:endParaRPr lang="en-IN" dirty="0"/>
          </a:p>
        </p:txBody>
      </p:sp>
    </p:spTree>
    <p:extLst>
      <p:ext uri="{BB962C8B-B14F-4D97-AF65-F5344CB8AC3E}">
        <p14:creationId xmlns:p14="http://schemas.microsoft.com/office/powerpoint/2010/main" val="34655625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39542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35" name="Rectangle 14"/>
          <p:cNvSpPr/>
          <p:nvPr/>
        </p:nvSpPr>
        <p:spPr>
          <a:xfrm>
            <a:off x="0" y="13858"/>
            <a:ext cx="6212114" cy="369332"/>
          </a:xfrm>
          <a:prstGeom prst="rect">
            <a:avLst/>
          </a:prstGeom>
        </p:spPr>
        <p:txBody>
          <a:bodyPr wrap="square">
            <a:spAutoFit/>
          </a:bodyPr>
          <a:lstStyle/>
          <a:p>
            <a:r>
              <a:rPr lang="en-US" b="1" dirty="0" smtClean="0">
                <a:solidFill>
                  <a:prstClr val="black"/>
                </a:solidFill>
                <a:latin typeface="Constantia"/>
              </a:rPr>
              <a:t>Example of schedule</a:t>
            </a:r>
            <a:endParaRPr lang="en-US" b="1" dirty="0">
              <a:solidFill>
                <a:prstClr val="black"/>
              </a:solidFill>
              <a:latin typeface="Constantia"/>
            </a:endParaRPr>
          </a:p>
        </p:txBody>
      </p:sp>
    </p:spTree>
    <p:extLst>
      <p:ext uri="{BB962C8B-B14F-4D97-AF65-F5344CB8AC3E}">
        <p14:creationId xmlns:p14="http://schemas.microsoft.com/office/powerpoint/2010/main" val="4615210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2" name="Rectangle 1"/>
          <p:cNvSpPr/>
          <p:nvPr/>
        </p:nvSpPr>
        <p:spPr>
          <a:xfrm>
            <a:off x="0" y="0"/>
            <a:ext cx="12192000" cy="7109639"/>
          </a:xfrm>
          <a:prstGeom prst="rect">
            <a:avLst/>
          </a:prstGeom>
        </p:spPr>
        <p:txBody>
          <a:bodyPr wrap="square">
            <a:spAutoFit/>
          </a:bodyPr>
          <a:lstStyle/>
          <a:p>
            <a:pPr lvl="0"/>
            <a:r>
              <a:rPr lang="en-US" sz="2800" b="1" u="sng" dirty="0">
                <a:solidFill>
                  <a:prstClr val="black"/>
                </a:solidFill>
              </a:rPr>
              <a:t>Types of schedules based on order of operations</a:t>
            </a:r>
          </a:p>
          <a:p>
            <a:pPr lvl="0"/>
            <a:endParaRPr lang="en-US" b="1" dirty="0">
              <a:solidFill>
                <a:prstClr val="black"/>
              </a:solidFill>
            </a:endParaRPr>
          </a:p>
          <a:p>
            <a:pPr marL="342900" lvl="0" indent="-342900">
              <a:buFontTx/>
              <a:buAutoNum type="arabicPeriod"/>
            </a:pPr>
            <a:r>
              <a:rPr lang="en-US" sz="2600" b="1" dirty="0">
                <a:solidFill>
                  <a:prstClr val="black"/>
                </a:solidFill>
              </a:rPr>
              <a:t>Serial Schedule </a:t>
            </a:r>
            <a:endParaRPr lang="en-US" sz="2600" b="1" dirty="0" smtClean="0">
              <a:solidFill>
                <a:prstClr val="black"/>
              </a:solidFill>
            </a:endParaRPr>
          </a:p>
          <a:p>
            <a:pPr lvl="0"/>
            <a:endParaRPr lang="en-US" sz="2400" b="1" dirty="0">
              <a:solidFill>
                <a:prstClr val="black"/>
              </a:solidFill>
            </a:endParaRPr>
          </a:p>
          <a:p>
            <a:pPr marL="285750" lvl="0" indent="-285750">
              <a:buFont typeface="Wingdings" panose="05000000000000000000" pitchFamily="2" charset="2"/>
              <a:buChar char="ü"/>
            </a:pPr>
            <a:r>
              <a:rPr lang="en-US" sz="2400" b="1" dirty="0">
                <a:solidFill>
                  <a:prstClr val="black"/>
                </a:solidFill>
              </a:rPr>
              <a:t>  </a:t>
            </a:r>
            <a:r>
              <a:rPr lang="en-US" sz="2400" b="1" dirty="0" smtClean="0">
                <a:solidFill>
                  <a:prstClr val="black"/>
                </a:solidFill>
              </a:rPr>
              <a:t> </a:t>
            </a:r>
            <a:r>
              <a:rPr lang="en-US" sz="2400" dirty="0">
                <a:solidFill>
                  <a:prstClr val="black"/>
                </a:solidFill>
              </a:rPr>
              <a:t>All the transactions in a schedule are performed one by </a:t>
            </a:r>
            <a:r>
              <a:rPr lang="en-US" sz="2400" dirty="0" smtClean="0">
                <a:solidFill>
                  <a:prstClr val="black"/>
                </a:solidFill>
              </a:rPr>
              <a:t>one</a:t>
            </a:r>
          </a:p>
          <a:p>
            <a:pPr marL="285750" lvl="0" indent="-285750">
              <a:buFont typeface="Wingdings" panose="05000000000000000000" pitchFamily="2" charset="2"/>
              <a:buChar char="ü"/>
            </a:pPr>
            <a:endParaRPr lang="en-US" sz="2400" dirty="0">
              <a:solidFill>
                <a:prstClr val="black"/>
              </a:solidFill>
            </a:endParaRPr>
          </a:p>
          <a:p>
            <a:pPr marL="285750" lvl="0" indent="-285750">
              <a:buFont typeface="Wingdings" panose="05000000000000000000" pitchFamily="2" charset="2"/>
              <a:buChar char="ü"/>
            </a:pPr>
            <a:r>
              <a:rPr lang="en-US" sz="2400" b="1" dirty="0">
                <a:solidFill>
                  <a:prstClr val="black"/>
                </a:solidFill>
              </a:rPr>
              <a:t>  </a:t>
            </a:r>
            <a:r>
              <a:rPr lang="en-US" sz="2400" b="1" dirty="0" smtClean="0">
                <a:solidFill>
                  <a:prstClr val="black"/>
                </a:solidFill>
              </a:rPr>
              <a:t> </a:t>
            </a:r>
            <a:r>
              <a:rPr lang="en-US" sz="2400" dirty="0">
                <a:solidFill>
                  <a:prstClr val="black"/>
                </a:solidFill>
              </a:rPr>
              <a:t>If there are two transactions T1 and T2 ,execute all the operations of T1 in the  </a:t>
            </a:r>
            <a:r>
              <a:rPr lang="en-US" sz="2400" dirty="0" smtClean="0">
                <a:solidFill>
                  <a:prstClr val="black"/>
                </a:solidFill>
              </a:rPr>
              <a:t>sequence </a:t>
            </a:r>
            <a:r>
              <a:rPr lang="en-US" sz="2400" dirty="0">
                <a:solidFill>
                  <a:prstClr val="black"/>
                </a:solidFill>
              </a:rPr>
              <a:t>followed by all the operations </a:t>
            </a:r>
            <a:r>
              <a:rPr lang="en-US" sz="2400" dirty="0" smtClean="0">
                <a:solidFill>
                  <a:prstClr val="black"/>
                </a:solidFill>
              </a:rPr>
              <a:t>of T2 </a:t>
            </a:r>
            <a:r>
              <a:rPr lang="en-US" sz="2400" dirty="0">
                <a:solidFill>
                  <a:prstClr val="black"/>
                </a:solidFill>
              </a:rPr>
              <a:t>in the sequence or vice </a:t>
            </a:r>
            <a:r>
              <a:rPr lang="en-US" sz="2400" dirty="0" smtClean="0">
                <a:solidFill>
                  <a:prstClr val="black"/>
                </a:solidFill>
              </a:rPr>
              <a:t>versa</a:t>
            </a:r>
          </a:p>
          <a:p>
            <a:pPr marL="285750" lvl="0" indent="-285750">
              <a:buFont typeface="Wingdings" panose="05000000000000000000" pitchFamily="2" charset="2"/>
              <a:buChar char="ü"/>
            </a:pPr>
            <a:endParaRPr lang="en-US" sz="2400" dirty="0">
              <a:solidFill>
                <a:prstClr val="black"/>
              </a:solidFill>
            </a:endParaRPr>
          </a:p>
          <a:p>
            <a:pPr marL="285750" lvl="0" indent="-285750">
              <a:buFont typeface="Wingdings" panose="05000000000000000000" pitchFamily="2" charset="2"/>
              <a:buChar char="ü"/>
            </a:pPr>
            <a:r>
              <a:rPr lang="en-US" sz="2400" dirty="0">
                <a:solidFill>
                  <a:prstClr val="black"/>
                </a:solidFill>
              </a:rPr>
              <a:t>  </a:t>
            </a:r>
            <a:r>
              <a:rPr lang="en-US" sz="2400" dirty="0" smtClean="0">
                <a:solidFill>
                  <a:prstClr val="black"/>
                </a:solidFill>
              </a:rPr>
              <a:t>Only </a:t>
            </a:r>
            <a:r>
              <a:rPr lang="en-US" sz="2400" dirty="0">
                <a:solidFill>
                  <a:prstClr val="black"/>
                </a:solidFill>
              </a:rPr>
              <a:t>one transaction is active at a </a:t>
            </a:r>
            <a:r>
              <a:rPr lang="en-US" sz="2400" dirty="0" smtClean="0">
                <a:solidFill>
                  <a:prstClr val="black"/>
                </a:solidFill>
              </a:rPr>
              <a:t>time</a:t>
            </a:r>
          </a:p>
          <a:p>
            <a:pPr marL="285750" lvl="0" indent="-285750">
              <a:buFont typeface="Wingdings" panose="05000000000000000000" pitchFamily="2" charset="2"/>
              <a:buChar char="ü"/>
            </a:pPr>
            <a:endParaRPr lang="en-US" sz="2400" dirty="0">
              <a:solidFill>
                <a:prstClr val="black"/>
              </a:solidFill>
            </a:endParaRPr>
          </a:p>
          <a:p>
            <a:pPr marL="285750" lvl="0" indent="-285750">
              <a:buFont typeface="Wingdings" panose="05000000000000000000" pitchFamily="2" charset="2"/>
              <a:buChar char="ü"/>
            </a:pPr>
            <a:r>
              <a:rPr lang="en-US" sz="2400" dirty="0">
                <a:solidFill>
                  <a:prstClr val="black"/>
                </a:solidFill>
              </a:rPr>
              <a:t>   </a:t>
            </a:r>
            <a:r>
              <a:rPr lang="en-US" sz="2400" dirty="0" smtClean="0">
                <a:solidFill>
                  <a:prstClr val="black"/>
                </a:solidFill>
              </a:rPr>
              <a:t>The </a:t>
            </a:r>
            <a:r>
              <a:rPr lang="en-US" sz="2400" dirty="0">
                <a:solidFill>
                  <a:prstClr val="black"/>
                </a:solidFill>
              </a:rPr>
              <a:t>commit of one transaction initiates the execution of the next transaction</a:t>
            </a:r>
            <a:r>
              <a:rPr lang="en-US" sz="2400" dirty="0" smtClean="0">
                <a:solidFill>
                  <a:prstClr val="black"/>
                </a:solidFill>
              </a:rPr>
              <a:t>.</a:t>
            </a:r>
          </a:p>
          <a:p>
            <a:pPr marL="285750" lvl="0" indent="-285750">
              <a:buFont typeface="Wingdings" panose="05000000000000000000" pitchFamily="2" charset="2"/>
              <a:buChar char="ü"/>
            </a:pPr>
            <a:endParaRPr lang="en-US" sz="2400" dirty="0">
              <a:solidFill>
                <a:prstClr val="black"/>
              </a:solidFill>
            </a:endParaRPr>
          </a:p>
          <a:p>
            <a:pPr marL="285750" lvl="0" indent="-285750">
              <a:buFont typeface="Wingdings" panose="05000000000000000000" pitchFamily="2" charset="2"/>
              <a:buChar char="ü"/>
            </a:pPr>
            <a:r>
              <a:rPr lang="en-US" sz="2400" dirty="0" smtClean="0">
                <a:solidFill>
                  <a:prstClr val="black"/>
                </a:solidFill>
              </a:rPr>
              <a:t>  Interleave </a:t>
            </a:r>
            <a:r>
              <a:rPr lang="en-US" sz="2400" dirty="0">
                <a:solidFill>
                  <a:prstClr val="black"/>
                </a:solidFill>
              </a:rPr>
              <a:t>of operations doesn't occur in serial schedule</a:t>
            </a:r>
            <a:r>
              <a:rPr lang="en-US" sz="2400" dirty="0" smtClean="0">
                <a:solidFill>
                  <a:prstClr val="black"/>
                </a:solidFill>
              </a:rPr>
              <a:t>.</a:t>
            </a:r>
          </a:p>
          <a:p>
            <a:pPr lvl="0"/>
            <a:endParaRPr lang="en-US" sz="2400" dirty="0">
              <a:solidFill>
                <a:prstClr val="black"/>
              </a:solidFill>
            </a:endParaRPr>
          </a:p>
          <a:p>
            <a:pPr marL="285750" lvl="0" indent="-285750">
              <a:buFont typeface="Wingdings" panose="05000000000000000000" pitchFamily="2" charset="2"/>
              <a:buChar char="ü"/>
            </a:pPr>
            <a:r>
              <a:rPr lang="en-US" sz="2400" dirty="0" smtClean="0">
                <a:solidFill>
                  <a:prstClr val="black"/>
                </a:solidFill>
              </a:rPr>
              <a:t> Thus </a:t>
            </a:r>
            <a:r>
              <a:rPr lang="en-US" sz="2400" dirty="0">
                <a:solidFill>
                  <a:prstClr val="black"/>
                </a:solidFill>
              </a:rPr>
              <a:t>transaction in serial schedule can not share CPU and disk operations at a time, it decreases system throughput</a:t>
            </a:r>
            <a:r>
              <a:rPr lang="en-US" sz="2400" dirty="0" smtClean="0">
                <a:solidFill>
                  <a:prstClr val="black"/>
                </a:solidFill>
              </a:rPr>
              <a:t>.</a:t>
            </a:r>
          </a:p>
          <a:p>
            <a:r>
              <a:rPr lang="en-US" sz="2400" b="1" dirty="0"/>
              <a:t>Example: in notebook</a:t>
            </a:r>
          </a:p>
          <a:p>
            <a:pPr lvl="0"/>
            <a:endParaRPr lang="en-US" sz="2400" dirty="0">
              <a:solidFill>
                <a:prstClr val="black"/>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6050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6" name="Straight Connector 2"/>
          <p:cNvCxnSpPr>
            <a:cxnSpLocks/>
          </p:cNvCxnSpPr>
          <p:nvPr/>
        </p:nvCxnSpPr>
        <p:spPr>
          <a:xfrm>
            <a:off x="1380501" y="859136"/>
            <a:ext cx="51513" cy="4453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53" name="TextBox 3"/>
          <p:cNvSpPr txBox="1"/>
          <p:nvPr/>
        </p:nvSpPr>
        <p:spPr>
          <a:xfrm>
            <a:off x="47534" y="826705"/>
            <a:ext cx="1384480" cy="369332"/>
          </a:xfrm>
          <a:prstGeom prst="rect">
            <a:avLst/>
          </a:prstGeom>
          <a:noFill/>
        </p:spPr>
        <p:txBody>
          <a:bodyPr wrap="square" rtlCol="0">
            <a:spAutoFit/>
          </a:bodyPr>
          <a:lstStyle/>
          <a:p>
            <a:pPr algn="ctr"/>
            <a:r>
              <a:rPr lang="en-US" dirty="0" smtClean="0">
                <a:solidFill>
                  <a:prstClr val="black"/>
                </a:solidFill>
              </a:rPr>
              <a:t>T1 : </a:t>
            </a:r>
            <a:endParaRPr lang="en-US" dirty="0">
              <a:solidFill>
                <a:prstClr val="black"/>
              </a:solidFill>
            </a:endParaRPr>
          </a:p>
        </p:txBody>
      </p:sp>
      <p:cxnSp>
        <p:nvCxnSpPr>
          <p:cNvPr id="3145747" name="Straight Connector 4"/>
          <p:cNvCxnSpPr>
            <a:cxnSpLocks/>
          </p:cNvCxnSpPr>
          <p:nvPr/>
        </p:nvCxnSpPr>
        <p:spPr>
          <a:xfrm>
            <a:off x="-49058" y="1217223"/>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54" name="TextBox 5"/>
          <p:cNvSpPr txBox="1"/>
          <p:nvPr/>
        </p:nvSpPr>
        <p:spPr>
          <a:xfrm>
            <a:off x="47534" y="3577361"/>
            <a:ext cx="2221606" cy="369332"/>
          </a:xfrm>
          <a:prstGeom prst="rect">
            <a:avLst/>
          </a:prstGeom>
          <a:noFill/>
        </p:spPr>
        <p:txBody>
          <a:bodyPr wrap="square" rtlCol="0">
            <a:spAutoFit/>
          </a:bodyPr>
          <a:lstStyle/>
          <a:p>
            <a:r>
              <a:rPr lang="en-US" dirty="0" smtClean="0">
                <a:solidFill>
                  <a:prstClr val="black"/>
                </a:solidFill>
              </a:rPr>
              <a:t>READ (A)</a:t>
            </a:r>
          </a:p>
        </p:txBody>
      </p:sp>
      <p:sp>
        <p:nvSpPr>
          <p:cNvPr id="1048655" name="TextBox 6"/>
          <p:cNvSpPr txBox="1"/>
          <p:nvPr/>
        </p:nvSpPr>
        <p:spPr>
          <a:xfrm>
            <a:off x="1380501" y="1222845"/>
            <a:ext cx="2221606" cy="2308324"/>
          </a:xfrm>
          <a:prstGeom prst="rect">
            <a:avLst/>
          </a:prstGeom>
          <a:noFill/>
        </p:spPr>
        <p:txBody>
          <a:bodyPr wrap="square" rtlCol="0">
            <a:spAutoFit/>
          </a:bodyPr>
          <a:lstStyle/>
          <a:p>
            <a:endParaRPr lang="en-US" dirty="0" smtClean="0">
              <a:solidFill>
                <a:prstClr val="black"/>
              </a:solidFill>
            </a:endParaRPr>
          </a:p>
          <a:p>
            <a:r>
              <a:rPr lang="en-US" dirty="0" smtClean="0">
                <a:solidFill>
                  <a:prstClr val="black"/>
                </a:solidFill>
              </a:rPr>
              <a:t>READ (A)</a:t>
            </a:r>
          </a:p>
          <a:p>
            <a:r>
              <a:rPr lang="en-US" dirty="0" smtClean="0">
                <a:solidFill>
                  <a:prstClr val="black"/>
                </a:solidFill>
              </a:rPr>
              <a:t>A:= A-90</a:t>
            </a:r>
          </a:p>
          <a:p>
            <a:r>
              <a:rPr lang="en-US" dirty="0" smtClean="0">
                <a:solidFill>
                  <a:prstClr val="black"/>
                </a:solidFill>
              </a:rPr>
              <a:t>Write(A)</a:t>
            </a:r>
          </a:p>
          <a:p>
            <a:r>
              <a:rPr lang="en-US" dirty="0" smtClean="0">
                <a:solidFill>
                  <a:prstClr val="black"/>
                </a:solidFill>
              </a:rPr>
              <a:t>READ(B)</a:t>
            </a:r>
          </a:p>
          <a:p>
            <a:r>
              <a:rPr lang="en-US" dirty="0" smtClean="0">
                <a:solidFill>
                  <a:prstClr val="black"/>
                </a:solidFill>
              </a:rPr>
              <a:t>B:=B+90</a:t>
            </a:r>
          </a:p>
          <a:p>
            <a:r>
              <a:rPr lang="en-US" dirty="0" smtClean="0">
                <a:solidFill>
                  <a:prstClr val="black"/>
                </a:solidFill>
              </a:rPr>
              <a:t>WRITE(B)</a:t>
            </a:r>
          </a:p>
          <a:p>
            <a:r>
              <a:rPr lang="en-US" dirty="0" smtClean="0">
                <a:solidFill>
                  <a:prstClr val="black"/>
                </a:solidFill>
              </a:rPr>
              <a:t>commit</a:t>
            </a:r>
            <a:endParaRPr lang="en-US" dirty="0">
              <a:solidFill>
                <a:prstClr val="black"/>
              </a:solidFill>
            </a:endParaRPr>
          </a:p>
        </p:txBody>
      </p:sp>
      <p:sp>
        <p:nvSpPr>
          <p:cNvPr id="1048656" name="TextBox 9"/>
          <p:cNvSpPr txBox="1"/>
          <p:nvPr/>
        </p:nvSpPr>
        <p:spPr>
          <a:xfrm>
            <a:off x="1394985" y="876378"/>
            <a:ext cx="1384480" cy="369332"/>
          </a:xfrm>
          <a:prstGeom prst="rect">
            <a:avLst/>
          </a:prstGeom>
          <a:noFill/>
        </p:spPr>
        <p:txBody>
          <a:bodyPr wrap="square" rtlCol="0">
            <a:spAutoFit/>
          </a:bodyPr>
          <a:lstStyle/>
          <a:p>
            <a:pPr algn="ctr"/>
            <a:r>
              <a:rPr lang="en-US" dirty="0" smtClean="0">
                <a:solidFill>
                  <a:prstClr val="black"/>
                </a:solidFill>
              </a:rPr>
              <a:t>T2 : </a:t>
            </a:r>
            <a:endParaRPr lang="en-US" dirty="0">
              <a:solidFill>
                <a:prstClr val="black"/>
              </a:solidFill>
            </a:endParaRPr>
          </a:p>
        </p:txBody>
      </p:sp>
      <p:sp>
        <p:nvSpPr>
          <p:cNvPr id="1048657" name="TextBox 10"/>
          <p:cNvSpPr txBox="1"/>
          <p:nvPr/>
        </p:nvSpPr>
        <p:spPr>
          <a:xfrm>
            <a:off x="0" y="3979124"/>
            <a:ext cx="2221606" cy="923330"/>
          </a:xfrm>
          <a:prstGeom prst="rect">
            <a:avLst/>
          </a:prstGeom>
          <a:noFill/>
        </p:spPr>
        <p:txBody>
          <a:bodyPr wrap="square" rtlCol="0">
            <a:spAutoFit/>
          </a:bodyPr>
          <a:lstStyle/>
          <a:p>
            <a:r>
              <a:rPr lang="en-US" dirty="0">
                <a:solidFill>
                  <a:prstClr val="black"/>
                </a:solidFill>
              </a:rPr>
              <a:t>A:= </a:t>
            </a:r>
            <a:r>
              <a:rPr lang="en-US" dirty="0" smtClean="0">
                <a:solidFill>
                  <a:prstClr val="black"/>
                </a:solidFill>
              </a:rPr>
              <a:t>A-100</a:t>
            </a:r>
            <a:endParaRPr lang="en-US" dirty="0">
              <a:solidFill>
                <a:prstClr val="black"/>
              </a:solidFill>
            </a:endParaRPr>
          </a:p>
          <a:p>
            <a:r>
              <a:rPr lang="en-US" dirty="0">
                <a:solidFill>
                  <a:prstClr val="black"/>
                </a:solidFill>
              </a:rPr>
              <a:t>Write (A</a:t>
            </a:r>
            <a:r>
              <a:rPr lang="en-US" dirty="0" smtClean="0">
                <a:solidFill>
                  <a:prstClr val="black"/>
                </a:solidFill>
              </a:rPr>
              <a:t>)</a:t>
            </a:r>
          </a:p>
          <a:p>
            <a:r>
              <a:rPr lang="en-US" dirty="0" smtClean="0">
                <a:solidFill>
                  <a:prstClr val="black"/>
                </a:solidFill>
              </a:rPr>
              <a:t>commit</a:t>
            </a:r>
          </a:p>
        </p:txBody>
      </p:sp>
      <p:sp>
        <p:nvSpPr>
          <p:cNvPr id="1048658" name="TextBox 11"/>
          <p:cNvSpPr txBox="1"/>
          <p:nvPr/>
        </p:nvSpPr>
        <p:spPr>
          <a:xfrm>
            <a:off x="4049486" y="1341858"/>
            <a:ext cx="7590971" cy="646331"/>
          </a:xfrm>
          <a:prstGeom prst="rect">
            <a:avLst/>
          </a:prstGeom>
          <a:noFill/>
        </p:spPr>
        <p:txBody>
          <a:bodyPr wrap="square" rtlCol="0">
            <a:spAutoFit/>
          </a:bodyPr>
          <a:lstStyle/>
          <a:p>
            <a:endParaRPr lang="en-US" dirty="0" smtClean="0">
              <a:solidFill>
                <a:prstClr val="black"/>
              </a:solidFill>
            </a:endParaRPr>
          </a:p>
          <a:p>
            <a:endParaRPr lang="en-US" dirty="0">
              <a:solidFill>
                <a:prstClr val="black"/>
              </a:solidFill>
            </a:endParaRPr>
          </a:p>
        </p:txBody>
      </p:sp>
      <p:sp>
        <p:nvSpPr>
          <p:cNvPr id="1048659" name="Rectangle 14"/>
          <p:cNvSpPr/>
          <p:nvPr/>
        </p:nvSpPr>
        <p:spPr>
          <a:xfrm>
            <a:off x="0" y="13858"/>
            <a:ext cx="6212114" cy="369332"/>
          </a:xfrm>
          <a:prstGeom prst="rect">
            <a:avLst/>
          </a:prstGeom>
        </p:spPr>
        <p:txBody>
          <a:bodyPr wrap="square">
            <a:spAutoFit/>
          </a:bodyPr>
          <a:lstStyle/>
          <a:p>
            <a:r>
              <a:rPr lang="en-US" b="1" dirty="0" smtClean="0">
                <a:solidFill>
                  <a:prstClr val="black"/>
                </a:solidFill>
                <a:latin typeface="Constantia"/>
              </a:rPr>
              <a:t>Example of serial schedule</a:t>
            </a:r>
            <a:endParaRPr lang="en-US" b="1" dirty="0">
              <a:solidFill>
                <a:prstClr val="black"/>
              </a:solidFill>
              <a:latin typeface="Constanti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0" name="Rectangle 1"/>
          <p:cNvSpPr/>
          <p:nvPr/>
        </p:nvSpPr>
        <p:spPr>
          <a:xfrm>
            <a:off x="0" y="0"/>
            <a:ext cx="12192000" cy="5262979"/>
          </a:xfrm>
          <a:prstGeom prst="rect">
            <a:avLst/>
          </a:prstGeom>
        </p:spPr>
        <p:txBody>
          <a:bodyPr wrap="square">
            <a:spAutoFit/>
          </a:bodyPr>
          <a:lstStyle/>
          <a:p>
            <a:r>
              <a:rPr lang="en-US" sz="2600" b="1" dirty="0" smtClean="0"/>
              <a:t>Non-serial schedule </a:t>
            </a:r>
          </a:p>
          <a:p>
            <a:endParaRPr lang="en-US" sz="2600" b="1" dirty="0"/>
          </a:p>
          <a:p>
            <a:pPr marL="285750" indent="-285750">
              <a:buFont typeface="Wingdings" panose="05000000000000000000" pitchFamily="2" charset="2"/>
              <a:buChar char="ü"/>
            </a:pPr>
            <a:r>
              <a:rPr lang="en-US" sz="2400" b="1" dirty="0"/>
              <a:t>  </a:t>
            </a:r>
            <a:r>
              <a:rPr lang="en-US" sz="2400" dirty="0" smtClean="0"/>
              <a:t>In this schedule ,the execution order of operations in transactions and the execution order of transactions are unpredictable.</a:t>
            </a:r>
          </a:p>
          <a:p>
            <a:endParaRPr lang="en-US" sz="2400" dirty="0" smtClean="0"/>
          </a:p>
          <a:p>
            <a:pPr marL="285750" indent="-285750">
              <a:buFont typeface="Wingdings" panose="05000000000000000000" pitchFamily="2" charset="2"/>
              <a:buChar char="ü"/>
            </a:pPr>
            <a:r>
              <a:rPr lang="en-US" sz="2400" dirty="0" smtClean="0"/>
              <a:t>Operations from set of concurrent transactions are interleaved.</a:t>
            </a:r>
          </a:p>
          <a:p>
            <a:endParaRPr lang="en-US" sz="2400" dirty="0" smtClean="0"/>
          </a:p>
          <a:p>
            <a:pPr marL="285750" indent="-285750">
              <a:buFont typeface="Wingdings" panose="05000000000000000000" pitchFamily="2" charset="2"/>
              <a:buChar char="ü"/>
            </a:pPr>
            <a:r>
              <a:rPr lang="en-US" sz="2400" dirty="0"/>
              <a:t>Thus transaction in </a:t>
            </a:r>
            <a:r>
              <a:rPr lang="en-US" sz="2400" dirty="0" smtClean="0"/>
              <a:t>non-serial </a:t>
            </a:r>
            <a:r>
              <a:rPr lang="en-US" sz="2400" dirty="0"/>
              <a:t>schedule </a:t>
            </a:r>
            <a:r>
              <a:rPr lang="en-US" sz="2400" dirty="0" smtClean="0"/>
              <a:t>can </a:t>
            </a:r>
            <a:r>
              <a:rPr lang="en-US" sz="2400" dirty="0"/>
              <a:t>share CPU and disk operations at a time thus </a:t>
            </a:r>
            <a:r>
              <a:rPr lang="en-US" sz="2400" dirty="0" smtClean="0"/>
              <a:t>,it increases system throughput.</a:t>
            </a:r>
          </a:p>
          <a:p>
            <a:endParaRPr lang="en-US" b="1" dirty="0" smtClean="0"/>
          </a:p>
          <a:p>
            <a:r>
              <a:rPr lang="en-US" sz="2600" b="1" dirty="0" smtClean="0"/>
              <a:t>Example: in notebook</a:t>
            </a:r>
            <a:endParaRPr lang="en-US" sz="2600" b="1" dirty="0"/>
          </a:p>
          <a:p>
            <a:endParaRPr lang="en-US" dirty="0" smtClean="0"/>
          </a:p>
          <a:p>
            <a:endParaRPr lang="en-US" dirty="0"/>
          </a:p>
          <a:p>
            <a:endParaRPr lang="en-US" dirty="0" smtClean="0"/>
          </a:p>
          <a:p>
            <a:pPr marL="285750" indent="-285750">
              <a:buFont typeface="Wingdings" panose="05000000000000000000" pitchFamily="2" charset="2"/>
              <a:buChar char="ü"/>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48" name="Straight Connector 2"/>
          <p:cNvCxnSpPr>
            <a:cxnSpLocks/>
          </p:cNvCxnSpPr>
          <p:nvPr/>
        </p:nvCxnSpPr>
        <p:spPr>
          <a:xfrm>
            <a:off x="1380501" y="859136"/>
            <a:ext cx="51513" cy="445309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61" name="TextBox 3"/>
          <p:cNvSpPr txBox="1"/>
          <p:nvPr/>
        </p:nvSpPr>
        <p:spPr>
          <a:xfrm>
            <a:off x="47534" y="826705"/>
            <a:ext cx="1384480" cy="369332"/>
          </a:xfrm>
          <a:prstGeom prst="rect">
            <a:avLst/>
          </a:prstGeom>
          <a:noFill/>
        </p:spPr>
        <p:txBody>
          <a:bodyPr wrap="square" rtlCol="0">
            <a:spAutoFit/>
          </a:bodyPr>
          <a:lstStyle/>
          <a:p>
            <a:pPr algn="ctr"/>
            <a:r>
              <a:rPr lang="en-US" dirty="0" smtClean="0">
                <a:solidFill>
                  <a:prstClr val="black"/>
                </a:solidFill>
              </a:rPr>
              <a:t>T1 : </a:t>
            </a:r>
            <a:endParaRPr lang="en-US" dirty="0">
              <a:solidFill>
                <a:prstClr val="black"/>
              </a:solidFill>
            </a:endParaRPr>
          </a:p>
        </p:txBody>
      </p:sp>
      <p:cxnSp>
        <p:nvCxnSpPr>
          <p:cNvPr id="3145749" name="Straight Connector 4"/>
          <p:cNvCxnSpPr>
            <a:cxnSpLocks/>
          </p:cNvCxnSpPr>
          <p:nvPr/>
        </p:nvCxnSpPr>
        <p:spPr>
          <a:xfrm>
            <a:off x="-49058" y="1217223"/>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62" name="TextBox 5"/>
          <p:cNvSpPr txBox="1"/>
          <p:nvPr/>
        </p:nvSpPr>
        <p:spPr>
          <a:xfrm>
            <a:off x="47534" y="1341858"/>
            <a:ext cx="2221606" cy="369332"/>
          </a:xfrm>
          <a:prstGeom prst="rect">
            <a:avLst/>
          </a:prstGeom>
          <a:noFill/>
        </p:spPr>
        <p:txBody>
          <a:bodyPr wrap="square" rtlCol="0">
            <a:spAutoFit/>
          </a:bodyPr>
          <a:lstStyle/>
          <a:p>
            <a:r>
              <a:rPr lang="en-US" dirty="0" smtClean="0">
                <a:solidFill>
                  <a:prstClr val="black"/>
                </a:solidFill>
              </a:rPr>
              <a:t>READ (A)</a:t>
            </a:r>
          </a:p>
        </p:txBody>
      </p:sp>
      <p:sp>
        <p:nvSpPr>
          <p:cNvPr id="1048663" name="TextBox 6"/>
          <p:cNvSpPr txBox="1"/>
          <p:nvPr/>
        </p:nvSpPr>
        <p:spPr>
          <a:xfrm>
            <a:off x="1380501" y="1665976"/>
            <a:ext cx="2221606" cy="2308324"/>
          </a:xfrm>
          <a:prstGeom prst="rect">
            <a:avLst/>
          </a:prstGeom>
          <a:noFill/>
        </p:spPr>
        <p:txBody>
          <a:bodyPr wrap="square" rtlCol="0">
            <a:spAutoFit/>
          </a:bodyPr>
          <a:lstStyle/>
          <a:p>
            <a:endParaRPr lang="en-US" dirty="0" smtClean="0">
              <a:solidFill>
                <a:prstClr val="black"/>
              </a:solidFill>
            </a:endParaRPr>
          </a:p>
          <a:p>
            <a:r>
              <a:rPr lang="en-US" dirty="0" smtClean="0">
                <a:solidFill>
                  <a:prstClr val="black"/>
                </a:solidFill>
              </a:rPr>
              <a:t>READ (A)</a:t>
            </a:r>
          </a:p>
          <a:p>
            <a:r>
              <a:rPr lang="en-US" dirty="0" smtClean="0">
                <a:solidFill>
                  <a:prstClr val="black"/>
                </a:solidFill>
              </a:rPr>
              <a:t>A:= A-90</a:t>
            </a:r>
          </a:p>
          <a:p>
            <a:r>
              <a:rPr lang="en-US" dirty="0" smtClean="0">
                <a:solidFill>
                  <a:prstClr val="black"/>
                </a:solidFill>
              </a:rPr>
              <a:t>Write(A)</a:t>
            </a:r>
          </a:p>
          <a:p>
            <a:r>
              <a:rPr lang="en-US" dirty="0" smtClean="0">
                <a:solidFill>
                  <a:prstClr val="black"/>
                </a:solidFill>
              </a:rPr>
              <a:t>READ(B)</a:t>
            </a:r>
          </a:p>
          <a:p>
            <a:r>
              <a:rPr lang="en-US" dirty="0" smtClean="0">
                <a:solidFill>
                  <a:prstClr val="black"/>
                </a:solidFill>
              </a:rPr>
              <a:t>B:=B+90</a:t>
            </a:r>
          </a:p>
          <a:p>
            <a:r>
              <a:rPr lang="en-US" dirty="0" smtClean="0">
                <a:solidFill>
                  <a:prstClr val="black"/>
                </a:solidFill>
              </a:rPr>
              <a:t>WRITE(B)</a:t>
            </a:r>
          </a:p>
          <a:p>
            <a:r>
              <a:rPr lang="en-US" dirty="0" smtClean="0">
                <a:solidFill>
                  <a:prstClr val="black"/>
                </a:solidFill>
              </a:rPr>
              <a:t>COMMIT</a:t>
            </a:r>
            <a:endParaRPr lang="en-US" dirty="0">
              <a:solidFill>
                <a:prstClr val="black"/>
              </a:solidFill>
            </a:endParaRPr>
          </a:p>
        </p:txBody>
      </p:sp>
      <p:sp>
        <p:nvSpPr>
          <p:cNvPr id="1048664" name="TextBox 9"/>
          <p:cNvSpPr txBox="1"/>
          <p:nvPr/>
        </p:nvSpPr>
        <p:spPr>
          <a:xfrm>
            <a:off x="1394985" y="876378"/>
            <a:ext cx="1384480" cy="369332"/>
          </a:xfrm>
          <a:prstGeom prst="rect">
            <a:avLst/>
          </a:prstGeom>
          <a:noFill/>
        </p:spPr>
        <p:txBody>
          <a:bodyPr wrap="square" rtlCol="0">
            <a:spAutoFit/>
          </a:bodyPr>
          <a:lstStyle/>
          <a:p>
            <a:pPr algn="ctr"/>
            <a:r>
              <a:rPr lang="en-US" dirty="0" smtClean="0">
                <a:solidFill>
                  <a:prstClr val="black"/>
                </a:solidFill>
              </a:rPr>
              <a:t>T2 : </a:t>
            </a:r>
            <a:endParaRPr lang="en-US" dirty="0">
              <a:solidFill>
                <a:prstClr val="black"/>
              </a:solidFill>
            </a:endParaRPr>
          </a:p>
        </p:txBody>
      </p:sp>
      <p:sp>
        <p:nvSpPr>
          <p:cNvPr id="1048665" name="TextBox 10"/>
          <p:cNvSpPr txBox="1"/>
          <p:nvPr/>
        </p:nvSpPr>
        <p:spPr>
          <a:xfrm>
            <a:off x="47534" y="3935855"/>
            <a:ext cx="2221606" cy="1200329"/>
          </a:xfrm>
          <a:prstGeom prst="rect">
            <a:avLst/>
          </a:prstGeom>
          <a:noFill/>
        </p:spPr>
        <p:txBody>
          <a:bodyPr wrap="square" rtlCol="0">
            <a:spAutoFit/>
          </a:bodyPr>
          <a:lstStyle/>
          <a:p>
            <a:r>
              <a:rPr lang="en-US" dirty="0">
                <a:solidFill>
                  <a:prstClr val="black"/>
                </a:solidFill>
              </a:rPr>
              <a:t>A:= </a:t>
            </a:r>
            <a:r>
              <a:rPr lang="en-US" dirty="0" smtClean="0">
                <a:solidFill>
                  <a:prstClr val="black"/>
                </a:solidFill>
              </a:rPr>
              <a:t>A-100</a:t>
            </a:r>
            <a:endParaRPr lang="en-US" dirty="0">
              <a:solidFill>
                <a:prstClr val="black"/>
              </a:solidFill>
            </a:endParaRPr>
          </a:p>
          <a:p>
            <a:r>
              <a:rPr lang="en-US" dirty="0">
                <a:solidFill>
                  <a:prstClr val="black"/>
                </a:solidFill>
              </a:rPr>
              <a:t>Write (A</a:t>
            </a:r>
            <a:r>
              <a:rPr lang="en-US" dirty="0" smtClean="0">
                <a:solidFill>
                  <a:prstClr val="black"/>
                </a:solidFill>
              </a:rPr>
              <a:t>)</a:t>
            </a:r>
          </a:p>
          <a:p>
            <a:r>
              <a:rPr lang="en-US" dirty="0" smtClean="0">
                <a:solidFill>
                  <a:prstClr val="black"/>
                </a:solidFill>
              </a:rPr>
              <a:t>COMMIT</a:t>
            </a:r>
            <a:endParaRPr lang="en-US" dirty="0">
              <a:solidFill>
                <a:prstClr val="black"/>
              </a:solidFill>
            </a:endParaRPr>
          </a:p>
          <a:p>
            <a:endParaRPr lang="en-US" dirty="0" smtClean="0">
              <a:solidFill>
                <a:prstClr val="black"/>
              </a:solidFill>
            </a:endParaRPr>
          </a:p>
        </p:txBody>
      </p:sp>
      <p:sp>
        <p:nvSpPr>
          <p:cNvPr id="1048666" name="Rectangle 14"/>
          <p:cNvSpPr/>
          <p:nvPr/>
        </p:nvSpPr>
        <p:spPr>
          <a:xfrm>
            <a:off x="0" y="13858"/>
            <a:ext cx="6212114" cy="369332"/>
          </a:xfrm>
          <a:prstGeom prst="rect">
            <a:avLst/>
          </a:prstGeom>
        </p:spPr>
        <p:txBody>
          <a:bodyPr wrap="square">
            <a:spAutoFit/>
          </a:bodyPr>
          <a:lstStyle/>
          <a:p>
            <a:r>
              <a:rPr lang="en-US" b="1" dirty="0" smtClean="0">
                <a:solidFill>
                  <a:prstClr val="black"/>
                </a:solidFill>
                <a:latin typeface="Constantia"/>
              </a:rPr>
              <a:t>Example of non-serial schedule </a:t>
            </a:r>
            <a:endParaRPr lang="en-US" b="1" dirty="0">
              <a:solidFill>
                <a:prstClr val="black"/>
              </a:solidFill>
              <a:latin typeface="Constantia"/>
            </a:endParaRPr>
          </a:p>
        </p:txBody>
      </p:sp>
      <p:sp>
        <p:nvSpPr>
          <p:cNvPr id="2" name="TextBox 1"/>
          <p:cNvSpPr txBox="1"/>
          <p:nvPr/>
        </p:nvSpPr>
        <p:spPr>
          <a:xfrm>
            <a:off x="4950823" y="383190"/>
            <a:ext cx="6204857" cy="3139321"/>
          </a:xfrm>
          <a:prstGeom prst="rect">
            <a:avLst/>
          </a:prstGeom>
          <a:noFill/>
        </p:spPr>
        <p:txBody>
          <a:bodyPr wrap="square" rtlCol="0">
            <a:spAutoFit/>
          </a:bodyPr>
          <a:lstStyle/>
          <a:p>
            <a:r>
              <a:rPr lang="en-IN" dirty="0" smtClean="0"/>
              <a:t>T1 ,T2,T3</a:t>
            </a:r>
          </a:p>
          <a:p>
            <a:endParaRPr lang="en-IN" dirty="0"/>
          </a:p>
          <a:p>
            <a:r>
              <a:rPr lang="en-IN" dirty="0" smtClean="0"/>
              <a:t>&lt;T1,T2,T3&gt;</a:t>
            </a:r>
          </a:p>
          <a:p>
            <a:r>
              <a:rPr lang="en-IN" dirty="0" smtClean="0"/>
              <a:t>&lt;T2,T1,T3&gt;</a:t>
            </a:r>
          </a:p>
          <a:p>
            <a:r>
              <a:rPr lang="en-IN" dirty="0" smtClean="0"/>
              <a:t>&lt;T3,T2,T1&gt;</a:t>
            </a:r>
          </a:p>
          <a:p>
            <a:endParaRPr lang="en-IN" dirty="0"/>
          </a:p>
          <a:p>
            <a:endParaRPr lang="en-IN" dirty="0" smtClean="0"/>
          </a:p>
          <a:p>
            <a:endParaRPr lang="en-IN" dirty="0"/>
          </a:p>
          <a:p>
            <a:endParaRPr lang="en-IN" dirty="0" smtClean="0"/>
          </a:p>
          <a:p>
            <a:r>
              <a:rPr lang="en-US" b="1" dirty="0">
                <a:solidFill>
                  <a:prstClr val="black"/>
                </a:solidFill>
              </a:rPr>
              <a:t>R1(a); R2(a);W1(a);R1(b);W2(a);C2;W1(b);C1 </a:t>
            </a:r>
          </a:p>
          <a:p>
            <a:endParaRPr lang="en-IN"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Rectangle 1"/>
          <p:cNvSpPr/>
          <p:nvPr/>
        </p:nvSpPr>
        <p:spPr>
          <a:xfrm>
            <a:off x="-32197" y="42351"/>
            <a:ext cx="12192000" cy="1261884"/>
          </a:xfrm>
          <a:prstGeom prst="rect">
            <a:avLst/>
          </a:prstGeom>
        </p:spPr>
        <p:txBody>
          <a:bodyPr wrap="square">
            <a:spAutoFit/>
          </a:bodyPr>
          <a:lstStyle/>
          <a:p>
            <a:r>
              <a:rPr lang="en-US" sz="2600" b="1" dirty="0" smtClean="0">
                <a:solidFill>
                  <a:prstClr val="black"/>
                </a:solidFill>
              </a:rPr>
              <a:t>Example</a:t>
            </a:r>
          </a:p>
          <a:p>
            <a:endParaRPr lang="en-US" sz="2600" b="1" dirty="0">
              <a:solidFill>
                <a:prstClr val="black"/>
              </a:solidFill>
            </a:endParaRPr>
          </a:p>
          <a:p>
            <a:r>
              <a:rPr lang="en-US" sz="2400" dirty="0" smtClean="0"/>
              <a:t>Concept of recoverable schedule</a:t>
            </a:r>
            <a:endParaRPr lang="en-US" sz="2400" dirty="0"/>
          </a:p>
        </p:txBody>
      </p:sp>
      <p:cxnSp>
        <p:nvCxnSpPr>
          <p:cNvPr id="3145750" name="Straight Connector 2"/>
          <p:cNvCxnSpPr>
            <a:cxnSpLocks/>
          </p:cNvCxnSpPr>
          <p:nvPr/>
        </p:nvCxnSpPr>
        <p:spPr>
          <a:xfrm>
            <a:off x="1931836" y="1384717"/>
            <a:ext cx="21728" cy="33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69" name="TextBox 3"/>
          <p:cNvSpPr txBox="1"/>
          <p:nvPr/>
        </p:nvSpPr>
        <p:spPr>
          <a:xfrm>
            <a:off x="508716" y="1493955"/>
            <a:ext cx="1384480" cy="369332"/>
          </a:xfrm>
          <a:prstGeom prst="rect">
            <a:avLst/>
          </a:prstGeom>
          <a:noFill/>
        </p:spPr>
        <p:txBody>
          <a:bodyPr wrap="square" rtlCol="0">
            <a:spAutoFit/>
          </a:bodyPr>
          <a:lstStyle/>
          <a:p>
            <a:pPr algn="ctr"/>
            <a:r>
              <a:rPr lang="en-US" b="1" dirty="0" smtClean="0"/>
              <a:t>T1 : </a:t>
            </a:r>
            <a:endParaRPr lang="en-US" b="1" dirty="0"/>
          </a:p>
        </p:txBody>
      </p:sp>
      <p:cxnSp>
        <p:nvCxnSpPr>
          <p:cNvPr id="3145751" name="Straight Connector 4"/>
          <p:cNvCxnSpPr>
            <a:cxnSpLocks/>
          </p:cNvCxnSpPr>
          <p:nvPr/>
        </p:nvCxnSpPr>
        <p:spPr>
          <a:xfrm>
            <a:off x="502277" y="1884473"/>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70" name="TextBox 5"/>
          <p:cNvSpPr txBox="1"/>
          <p:nvPr/>
        </p:nvSpPr>
        <p:spPr>
          <a:xfrm>
            <a:off x="598869" y="2058308"/>
            <a:ext cx="2221606" cy="923330"/>
          </a:xfrm>
          <a:prstGeom prst="rect">
            <a:avLst/>
          </a:prstGeom>
          <a:noFill/>
        </p:spPr>
        <p:txBody>
          <a:bodyPr wrap="square" rtlCol="0">
            <a:spAutoFit/>
          </a:bodyPr>
          <a:lstStyle/>
          <a:p>
            <a:r>
              <a:rPr lang="en-US" b="1" dirty="0" smtClean="0"/>
              <a:t>READ (A)</a:t>
            </a:r>
          </a:p>
          <a:p>
            <a:r>
              <a:rPr lang="en-US" b="1" dirty="0" smtClean="0"/>
              <a:t>A:= A-10</a:t>
            </a:r>
          </a:p>
          <a:p>
            <a:r>
              <a:rPr lang="en-US" b="1" dirty="0" smtClean="0"/>
              <a:t>WRITE(A)</a:t>
            </a:r>
            <a:endParaRPr lang="en-US" b="1" dirty="0"/>
          </a:p>
        </p:txBody>
      </p:sp>
      <p:sp>
        <p:nvSpPr>
          <p:cNvPr id="1048671" name="TextBox 6"/>
          <p:cNvSpPr txBox="1"/>
          <p:nvPr/>
        </p:nvSpPr>
        <p:spPr>
          <a:xfrm>
            <a:off x="598869" y="4321896"/>
            <a:ext cx="2221606" cy="923330"/>
          </a:xfrm>
          <a:prstGeom prst="rect">
            <a:avLst/>
          </a:prstGeom>
          <a:noFill/>
        </p:spPr>
        <p:txBody>
          <a:bodyPr wrap="square" rtlCol="0">
            <a:spAutoFit/>
          </a:bodyPr>
          <a:lstStyle/>
          <a:p>
            <a:r>
              <a:rPr lang="en-US" b="1" dirty="0" smtClean="0"/>
              <a:t>COMMITT</a:t>
            </a:r>
          </a:p>
          <a:p>
            <a:endParaRPr lang="en-US" b="1" dirty="0" smtClean="0"/>
          </a:p>
          <a:p>
            <a:endParaRPr lang="en-US" b="1" dirty="0" smtClean="0"/>
          </a:p>
        </p:txBody>
      </p:sp>
      <p:sp>
        <p:nvSpPr>
          <p:cNvPr id="1048672" name="TextBox 7"/>
          <p:cNvSpPr txBox="1"/>
          <p:nvPr/>
        </p:nvSpPr>
        <p:spPr>
          <a:xfrm>
            <a:off x="1983349" y="2976073"/>
            <a:ext cx="1239591" cy="1477328"/>
          </a:xfrm>
          <a:prstGeom prst="rect">
            <a:avLst/>
          </a:prstGeom>
          <a:noFill/>
        </p:spPr>
        <p:txBody>
          <a:bodyPr wrap="square" rtlCol="0">
            <a:spAutoFit/>
          </a:bodyPr>
          <a:lstStyle/>
          <a:p>
            <a:r>
              <a:rPr lang="en-US" b="1" dirty="0" smtClean="0"/>
              <a:t>READ(A)</a:t>
            </a:r>
          </a:p>
          <a:p>
            <a:r>
              <a:rPr lang="en-US" b="1" dirty="0" smtClean="0"/>
              <a:t>A=A+10</a:t>
            </a:r>
          </a:p>
          <a:p>
            <a:r>
              <a:rPr lang="en-US" b="1" dirty="0" smtClean="0"/>
              <a:t>WRITE(A)</a:t>
            </a:r>
          </a:p>
          <a:p>
            <a:r>
              <a:rPr lang="en-US" b="1" dirty="0" smtClean="0"/>
              <a:t>COMMITT</a:t>
            </a:r>
          </a:p>
          <a:p>
            <a:endParaRPr lang="en-US" b="1" dirty="0" smtClean="0"/>
          </a:p>
        </p:txBody>
      </p:sp>
      <p:sp>
        <p:nvSpPr>
          <p:cNvPr id="1048673" name="TextBox 8"/>
          <p:cNvSpPr txBox="1"/>
          <p:nvPr/>
        </p:nvSpPr>
        <p:spPr>
          <a:xfrm>
            <a:off x="1946320" y="1543628"/>
            <a:ext cx="1384480" cy="369332"/>
          </a:xfrm>
          <a:prstGeom prst="rect">
            <a:avLst/>
          </a:prstGeom>
          <a:noFill/>
        </p:spPr>
        <p:txBody>
          <a:bodyPr wrap="square" rtlCol="0">
            <a:spAutoFit/>
          </a:bodyPr>
          <a:lstStyle/>
          <a:p>
            <a:pPr algn="ctr"/>
            <a:r>
              <a:rPr lang="en-US" b="1" dirty="0" smtClean="0"/>
              <a:t>T2 : </a:t>
            </a:r>
            <a:endParaRPr lang="en-US" b="1" dirty="0"/>
          </a:p>
        </p:txBody>
      </p:sp>
    </p:spTree>
    <p:extLst>
      <p:ext uri="{BB962C8B-B14F-4D97-AF65-F5344CB8AC3E}">
        <p14:creationId xmlns:p14="http://schemas.microsoft.com/office/powerpoint/2010/main" val="13300716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67" name="Rectangle 1"/>
          <p:cNvSpPr/>
          <p:nvPr/>
        </p:nvSpPr>
        <p:spPr>
          <a:xfrm>
            <a:off x="0" y="11736"/>
            <a:ext cx="12192000" cy="6924973"/>
          </a:xfrm>
          <a:prstGeom prst="rect">
            <a:avLst/>
          </a:prstGeom>
        </p:spPr>
        <p:txBody>
          <a:bodyPr wrap="square">
            <a:spAutoFit/>
          </a:bodyPr>
          <a:lstStyle/>
          <a:p>
            <a:r>
              <a:rPr lang="en-US" sz="2800" b="1" u="sng" dirty="0">
                <a:solidFill>
                  <a:prstClr val="black"/>
                </a:solidFill>
              </a:rPr>
              <a:t>Types of schedules based on recoverability</a:t>
            </a:r>
          </a:p>
          <a:p>
            <a:endParaRPr lang="en-US" b="1" dirty="0"/>
          </a:p>
          <a:p>
            <a:pPr marL="342900" indent="-342900">
              <a:buFontTx/>
              <a:buAutoNum type="arabicPeriod"/>
            </a:pPr>
            <a:r>
              <a:rPr lang="en-US" sz="2600" b="1" dirty="0">
                <a:solidFill>
                  <a:prstClr val="black"/>
                </a:solidFill>
              </a:rPr>
              <a:t>Recoverable schedule </a:t>
            </a:r>
          </a:p>
          <a:p>
            <a:endParaRPr lang="en-US" b="1" dirty="0" smtClean="0"/>
          </a:p>
          <a:p>
            <a:pPr marL="342900" indent="-342900">
              <a:buFont typeface="Wingdings" panose="05000000000000000000" pitchFamily="2" charset="2"/>
              <a:buChar char="ü"/>
            </a:pPr>
            <a:r>
              <a:rPr lang="en-US" sz="2400" dirty="0">
                <a:solidFill>
                  <a:srgbClr val="00B0F0"/>
                </a:solidFill>
              </a:rPr>
              <a:t>R</a:t>
            </a:r>
            <a:r>
              <a:rPr lang="en-US" sz="2400" dirty="0" smtClean="0">
                <a:solidFill>
                  <a:srgbClr val="00B0F0"/>
                </a:solidFill>
              </a:rPr>
              <a:t>ecoverable </a:t>
            </a:r>
            <a:r>
              <a:rPr lang="en-US" sz="2400" dirty="0">
                <a:solidFill>
                  <a:srgbClr val="00B0F0"/>
                </a:solidFill>
              </a:rPr>
              <a:t>schedule is one in which transactions commit only after all transactions whose changes they read commit. </a:t>
            </a:r>
            <a:endParaRPr lang="en-US" sz="2400" dirty="0" smtClean="0">
              <a:solidFill>
                <a:srgbClr val="00B0F0"/>
              </a:solidFill>
            </a:endParaRPr>
          </a:p>
          <a:p>
            <a:endParaRPr lang="en-US" sz="2400" dirty="0" smtClean="0">
              <a:solidFill>
                <a:prstClr val="black"/>
              </a:solidFill>
            </a:endParaRPr>
          </a:p>
          <a:p>
            <a:pPr marL="342900" indent="-342900">
              <a:buFont typeface="Wingdings" panose="05000000000000000000" pitchFamily="2" charset="2"/>
              <a:buChar char="ü"/>
            </a:pPr>
            <a:r>
              <a:rPr lang="en-US" sz="2400" dirty="0" smtClean="0">
                <a:solidFill>
                  <a:srgbClr val="00B0F0"/>
                </a:solidFill>
              </a:rPr>
              <a:t>If </a:t>
            </a:r>
            <a:r>
              <a:rPr lang="en-US" sz="2400" dirty="0">
                <a:solidFill>
                  <a:srgbClr val="00B0F0"/>
                </a:solidFill>
              </a:rPr>
              <a:t>transaction </a:t>
            </a:r>
            <a:r>
              <a:rPr lang="en-US" sz="2400" dirty="0" err="1">
                <a:solidFill>
                  <a:srgbClr val="00B0F0"/>
                </a:solidFill>
              </a:rPr>
              <a:t>Tj</a:t>
            </a:r>
            <a:r>
              <a:rPr lang="en-US" sz="2400" dirty="0">
                <a:solidFill>
                  <a:srgbClr val="00B0F0"/>
                </a:solidFill>
              </a:rPr>
              <a:t>  </a:t>
            </a:r>
            <a:r>
              <a:rPr lang="en-US" sz="2400" dirty="0" smtClean="0">
                <a:solidFill>
                  <a:srgbClr val="00B0F0"/>
                </a:solidFill>
              </a:rPr>
              <a:t>reads </a:t>
            </a:r>
            <a:r>
              <a:rPr lang="en-US" sz="2400" dirty="0">
                <a:solidFill>
                  <a:srgbClr val="00B0F0"/>
                </a:solidFill>
              </a:rPr>
              <a:t>a data items previously written by a transaction Ti  the commit operation of Ti appears before the commit operation of </a:t>
            </a:r>
            <a:r>
              <a:rPr lang="en-US" sz="2400" dirty="0" err="1">
                <a:solidFill>
                  <a:srgbClr val="00B0F0"/>
                </a:solidFill>
              </a:rPr>
              <a:t>Tj</a:t>
            </a:r>
            <a:r>
              <a:rPr lang="en-US" sz="2400" dirty="0" smtClean="0">
                <a:solidFill>
                  <a:srgbClr val="00B0F0"/>
                </a:solidFill>
              </a:rPr>
              <a:t>.</a:t>
            </a:r>
          </a:p>
          <a:p>
            <a:pPr marL="342900" indent="-342900">
              <a:buFont typeface="Wingdings" panose="05000000000000000000" pitchFamily="2" charset="2"/>
              <a:buChar char="ü"/>
            </a:pPr>
            <a:endParaRPr lang="en-US" sz="2400" dirty="0">
              <a:solidFill>
                <a:srgbClr val="00B0F0"/>
              </a:solidFill>
            </a:endParaRPr>
          </a:p>
          <a:p>
            <a:pPr marL="342900" indent="-342900">
              <a:buFont typeface="Wingdings" panose="05000000000000000000" pitchFamily="2" charset="2"/>
              <a:buChar char="ü"/>
            </a:pPr>
            <a:endParaRPr lang="en-US" sz="2400" dirty="0" smtClean="0">
              <a:solidFill>
                <a:srgbClr val="00B0F0"/>
              </a:solidFill>
            </a:endParaRPr>
          </a:p>
          <a:p>
            <a:pPr marL="342900" indent="-342900">
              <a:buFont typeface="Wingdings" panose="05000000000000000000" pitchFamily="2" charset="2"/>
              <a:buChar char="ü"/>
            </a:pPr>
            <a:r>
              <a:rPr lang="en-US" sz="2400" dirty="0" smtClean="0">
                <a:solidFill>
                  <a:srgbClr val="00B0F0"/>
                </a:solidFill>
              </a:rPr>
              <a:t>T1 T2 </a:t>
            </a:r>
            <a:endParaRPr lang="en-US" sz="2400" dirty="0">
              <a:solidFill>
                <a:srgbClr val="00B0F0"/>
              </a:solidFill>
            </a:endParaRPr>
          </a:p>
          <a:p>
            <a:pPr marL="285750" indent="-285750">
              <a:buFont typeface="Wingdings" panose="05000000000000000000" pitchFamily="2" charset="2"/>
              <a:buChar char="ü"/>
            </a:pPr>
            <a:endParaRPr lang="en-US" dirty="0" smtClean="0"/>
          </a:p>
          <a:p>
            <a:endParaRPr lang="en-US" dirty="0"/>
          </a:p>
          <a:p>
            <a:endParaRPr lang="en-US" dirty="0"/>
          </a:p>
          <a:p>
            <a:endParaRPr lang="en-US" dirty="0"/>
          </a:p>
          <a:p>
            <a:endParaRPr lang="en-US" dirty="0" smtClean="0"/>
          </a:p>
          <a:p>
            <a:endParaRPr lang="en-US" dirty="0" smtClean="0"/>
          </a:p>
          <a:p>
            <a:pPr marL="285750" indent="-285750">
              <a:buFont typeface="Wingdings" panose="05000000000000000000" pitchFamily="2" charset="2"/>
              <a:buChar char="ü"/>
            </a:pPr>
            <a:endParaRPr lang="en-US" dirty="0" smtClean="0"/>
          </a:p>
          <a:p>
            <a:endParaRPr lang="en-US" dirty="0" smtClean="0"/>
          </a:p>
          <a:p>
            <a:r>
              <a:rPr lang="en-US" b="1" dirty="0" smtClean="0"/>
              <a:t>  </a:t>
            </a:r>
            <a:endParaRPr lang="en-US" b="1" dirty="0"/>
          </a:p>
        </p:txBody>
      </p:sp>
    </p:spTree>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6" name="Rectangle 1"/>
          <p:cNvSpPr/>
          <p:nvPr/>
        </p:nvSpPr>
        <p:spPr>
          <a:xfrm>
            <a:off x="0" y="25052"/>
            <a:ext cx="12192000" cy="5895341"/>
          </a:xfrm>
          <a:prstGeom prst="rect">
            <a:avLst/>
          </a:prstGeom>
        </p:spPr>
        <p:txBody>
          <a:bodyPr wrap="square">
            <a:spAutoFit/>
          </a:bodyPr>
          <a:lstStyle/>
          <a:p>
            <a:endParaRPr lang="en-US" dirty="0" smtClean="0"/>
          </a:p>
          <a:p>
            <a:r>
              <a:rPr lang="en-US" sz="2800" b="1" dirty="0">
                <a:solidFill>
                  <a:prstClr val="black"/>
                </a:solidFill>
                <a:latin typeface="Constantia"/>
              </a:rPr>
              <a:t>Example of </a:t>
            </a:r>
            <a:r>
              <a:rPr lang="en-US" sz="2800" b="1" dirty="0" smtClean="0">
                <a:solidFill>
                  <a:prstClr val="black"/>
                </a:solidFill>
                <a:latin typeface="Constantia"/>
              </a:rPr>
              <a:t>Transaction</a:t>
            </a:r>
            <a:endParaRPr lang="en-US" sz="2800" b="1" dirty="0">
              <a:solidFill>
                <a:prstClr val="black"/>
              </a:solidFill>
              <a:latin typeface="Constantia"/>
            </a:endParaRPr>
          </a:p>
          <a:p>
            <a:pPr lvl="0">
              <a:lnSpc>
                <a:spcPct val="150000"/>
              </a:lnSpc>
              <a:spcBef>
                <a:spcPct val="20000"/>
              </a:spcBef>
              <a:buClr>
                <a:srgbClr val="969696"/>
              </a:buClr>
              <a:buSzPct val="95000"/>
            </a:pPr>
            <a:r>
              <a:rPr lang="en-US" sz="2800" dirty="0">
                <a:solidFill>
                  <a:prstClr val="black"/>
                </a:solidFill>
                <a:latin typeface="Constantia"/>
              </a:rPr>
              <a:t>Let T</a:t>
            </a:r>
            <a:r>
              <a:rPr lang="en-US" sz="2800" baseline="-25000" dirty="0">
                <a:solidFill>
                  <a:prstClr val="black"/>
                </a:solidFill>
                <a:latin typeface="Constantia"/>
              </a:rPr>
              <a:t>i</a:t>
            </a:r>
            <a:r>
              <a:rPr lang="en-US" sz="2800" dirty="0">
                <a:solidFill>
                  <a:prstClr val="black"/>
                </a:solidFill>
                <a:latin typeface="Constantia"/>
              </a:rPr>
              <a:t> be a transaction that transfer money from account A (5000) to account B. The transaction can be defined as</a:t>
            </a:r>
          </a:p>
          <a:p>
            <a:pPr marL="274320" lvl="0" indent="-274320">
              <a:lnSpc>
                <a:spcPct val="80000"/>
              </a:lnSpc>
              <a:spcBef>
                <a:spcPct val="20000"/>
              </a:spcBef>
              <a:buClr>
                <a:srgbClr val="969696"/>
              </a:buClr>
              <a:buSzPct val="95000"/>
            </a:pPr>
            <a:endParaRPr lang="en-US" sz="2800" dirty="0">
              <a:solidFill>
                <a:prstClr val="black"/>
              </a:solidFill>
              <a:latin typeface="Constantia"/>
            </a:endParaRPr>
          </a:p>
          <a:p>
            <a:pPr marL="640080" lvl="1" indent="-246888">
              <a:lnSpc>
                <a:spcPct val="80000"/>
              </a:lnSpc>
              <a:spcBef>
                <a:spcPct val="20000"/>
              </a:spcBef>
              <a:buClr>
                <a:srgbClr val="DDDDDD"/>
              </a:buClr>
              <a:buSzPct val="85000"/>
              <a:buFont typeface="Wingdings 2"/>
              <a:buChar char=""/>
            </a:pPr>
            <a:r>
              <a:rPr lang="en-US" sz="2400" dirty="0" smtClean="0">
                <a:solidFill>
                  <a:prstClr val="black"/>
                </a:solidFill>
                <a:latin typeface="Constantia"/>
              </a:rPr>
              <a:t>T</a:t>
            </a:r>
            <a:r>
              <a:rPr lang="en-US" sz="2400" baseline="-25000" dirty="0">
                <a:solidFill>
                  <a:prstClr val="black"/>
                </a:solidFill>
                <a:latin typeface="Constantia"/>
              </a:rPr>
              <a:t>1</a:t>
            </a:r>
            <a:r>
              <a:rPr lang="en-US" sz="2400" dirty="0" smtClean="0">
                <a:solidFill>
                  <a:prstClr val="black"/>
                </a:solidFill>
                <a:latin typeface="Constantia"/>
              </a:rPr>
              <a:t>: </a:t>
            </a:r>
            <a:r>
              <a:rPr lang="en-US" sz="2400" dirty="0">
                <a:solidFill>
                  <a:prstClr val="black"/>
                </a:solidFill>
                <a:latin typeface="Constantia"/>
              </a:rPr>
              <a:t>	</a:t>
            </a:r>
            <a:r>
              <a:rPr lang="en-US" sz="2400" b="1" dirty="0">
                <a:solidFill>
                  <a:prstClr val="black"/>
                </a:solidFill>
                <a:latin typeface="Constantia"/>
              </a:rPr>
              <a:t>read (A)</a:t>
            </a:r>
            <a:r>
              <a:rPr lang="en-US" sz="2400" dirty="0">
                <a:solidFill>
                  <a:prstClr val="black"/>
                </a:solidFill>
                <a:latin typeface="Constantia"/>
              </a:rPr>
              <a:t>	           (read A)</a:t>
            </a:r>
          </a:p>
          <a:p>
            <a:pPr lvl="2" indent="-246888">
              <a:lnSpc>
                <a:spcPct val="80000"/>
              </a:lnSpc>
              <a:spcBef>
                <a:spcPct val="20000"/>
              </a:spcBef>
              <a:buClr>
                <a:srgbClr val="B2B2B2"/>
              </a:buClr>
              <a:buSzPct val="70000"/>
            </a:pPr>
            <a:r>
              <a:rPr lang="en-US" sz="2100" dirty="0">
                <a:solidFill>
                  <a:prstClr val="black"/>
                </a:solidFill>
                <a:latin typeface="Constantia"/>
              </a:rPr>
              <a:t>		A := A – 5000                 </a:t>
            </a:r>
            <a:r>
              <a:rPr lang="en-US" sz="2000" dirty="0">
                <a:solidFill>
                  <a:prstClr val="black"/>
                </a:solidFill>
                <a:latin typeface="Constantia"/>
              </a:rPr>
              <a:t>(withdraw from A)</a:t>
            </a:r>
            <a:r>
              <a:rPr lang="en-US" sz="2100" dirty="0">
                <a:solidFill>
                  <a:prstClr val="black"/>
                </a:solidFill>
                <a:latin typeface="Constantia"/>
              </a:rPr>
              <a:t>       </a:t>
            </a:r>
          </a:p>
          <a:p>
            <a:pPr lvl="2" indent="-246888">
              <a:lnSpc>
                <a:spcPct val="80000"/>
              </a:lnSpc>
              <a:spcBef>
                <a:spcPct val="20000"/>
              </a:spcBef>
              <a:buClr>
                <a:srgbClr val="B2B2B2"/>
              </a:buClr>
              <a:buSzPct val="70000"/>
            </a:pPr>
            <a:r>
              <a:rPr lang="en-US" sz="2100" dirty="0">
                <a:solidFill>
                  <a:prstClr val="black"/>
                </a:solidFill>
                <a:latin typeface="Constantia"/>
              </a:rPr>
              <a:t>		</a:t>
            </a:r>
            <a:r>
              <a:rPr lang="en-US" sz="2100" b="1" dirty="0">
                <a:solidFill>
                  <a:prstClr val="black"/>
                </a:solidFill>
                <a:latin typeface="Constantia"/>
              </a:rPr>
              <a:t>write (A);		 </a:t>
            </a:r>
            <a:r>
              <a:rPr lang="en-US" sz="2100" dirty="0">
                <a:solidFill>
                  <a:prstClr val="black"/>
                </a:solidFill>
                <a:latin typeface="Constantia"/>
              </a:rPr>
              <a:t>(update A)</a:t>
            </a:r>
          </a:p>
          <a:p>
            <a:pPr lvl="2" indent="-246888">
              <a:lnSpc>
                <a:spcPct val="80000"/>
              </a:lnSpc>
              <a:spcBef>
                <a:spcPct val="20000"/>
              </a:spcBef>
              <a:buClr>
                <a:srgbClr val="B2B2B2"/>
              </a:buClr>
              <a:buSzPct val="70000"/>
            </a:pPr>
            <a:r>
              <a:rPr lang="en-US" sz="2100" dirty="0">
                <a:solidFill>
                  <a:prstClr val="black"/>
                </a:solidFill>
                <a:latin typeface="Constantia"/>
              </a:rPr>
              <a:t>		</a:t>
            </a:r>
            <a:r>
              <a:rPr lang="en-US" sz="2100" dirty="0" smtClean="0">
                <a:solidFill>
                  <a:srgbClr val="000099"/>
                </a:solidFill>
                <a:latin typeface="Constantia"/>
              </a:rPr>
              <a:t>read (B)		 (read B)</a:t>
            </a:r>
          </a:p>
          <a:p>
            <a:pPr lvl="2" indent="-246888">
              <a:lnSpc>
                <a:spcPct val="80000"/>
              </a:lnSpc>
              <a:spcBef>
                <a:spcPct val="20000"/>
              </a:spcBef>
              <a:buClr>
                <a:srgbClr val="B2B2B2"/>
              </a:buClr>
              <a:buSzPct val="70000"/>
            </a:pPr>
            <a:r>
              <a:rPr lang="en-US" sz="2100" dirty="0" smtClean="0">
                <a:solidFill>
                  <a:srgbClr val="000099"/>
                </a:solidFill>
                <a:latin typeface="Constantia"/>
              </a:rPr>
              <a:t>		B := B + 5000                    (deposit B)</a:t>
            </a:r>
          </a:p>
          <a:p>
            <a:pPr lvl="2" indent="-246888">
              <a:lnSpc>
                <a:spcPct val="80000"/>
              </a:lnSpc>
              <a:spcBef>
                <a:spcPct val="20000"/>
              </a:spcBef>
              <a:buClr>
                <a:srgbClr val="B2B2B2"/>
              </a:buClr>
              <a:buSzPct val="70000"/>
            </a:pPr>
            <a:r>
              <a:rPr lang="en-US" sz="2100" dirty="0" smtClean="0">
                <a:solidFill>
                  <a:srgbClr val="000099"/>
                </a:solidFill>
                <a:latin typeface="Constantia"/>
              </a:rPr>
              <a:t>		</a:t>
            </a:r>
            <a:r>
              <a:rPr lang="en-US" sz="2100" b="1" dirty="0" smtClean="0">
                <a:solidFill>
                  <a:srgbClr val="000099"/>
                </a:solidFill>
                <a:latin typeface="Constantia"/>
              </a:rPr>
              <a:t>write (B)		  </a:t>
            </a:r>
            <a:r>
              <a:rPr lang="en-US" sz="2100" dirty="0" smtClean="0">
                <a:solidFill>
                  <a:srgbClr val="000099"/>
                </a:solidFill>
                <a:latin typeface="Constantia"/>
              </a:rPr>
              <a:t>(update B)</a:t>
            </a:r>
          </a:p>
          <a:p>
            <a:pPr lvl="2" indent="-246888">
              <a:lnSpc>
                <a:spcPct val="80000"/>
              </a:lnSpc>
              <a:spcBef>
                <a:spcPct val="20000"/>
              </a:spcBef>
              <a:buClr>
                <a:srgbClr val="B2B2B2"/>
              </a:buClr>
              <a:buSzPct val="70000"/>
            </a:pPr>
            <a:endParaRPr lang="en-US" sz="2100" dirty="0">
              <a:solidFill>
                <a:srgbClr val="000099"/>
              </a:solidFill>
              <a:latin typeface="Constantia"/>
            </a:endParaRPr>
          </a:p>
          <a:p>
            <a:pPr lvl="2" indent="-246888">
              <a:lnSpc>
                <a:spcPct val="80000"/>
              </a:lnSpc>
              <a:spcBef>
                <a:spcPct val="20000"/>
              </a:spcBef>
              <a:buClr>
                <a:srgbClr val="B2B2B2"/>
              </a:buClr>
              <a:buSzPct val="70000"/>
            </a:pPr>
            <a:r>
              <a:rPr lang="en-US" sz="2400" b="1" u="sng" dirty="0"/>
              <a:t>Example </a:t>
            </a:r>
            <a:r>
              <a:rPr lang="en-US" sz="2400" b="1" u="sng" dirty="0" smtClean="0"/>
              <a:t>1.1</a:t>
            </a:r>
          </a:p>
          <a:p>
            <a:pPr lvl="2" indent="-246888">
              <a:lnSpc>
                <a:spcPct val="80000"/>
              </a:lnSpc>
              <a:spcBef>
                <a:spcPct val="20000"/>
              </a:spcBef>
              <a:buClr>
                <a:srgbClr val="B2B2B2"/>
              </a:buClr>
              <a:buSzPct val="70000"/>
            </a:pPr>
            <a:endParaRPr lang="en-US" sz="2400" b="1" u="sng" dirty="0"/>
          </a:p>
          <a:p>
            <a:pPr lvl="2" indent="-246888">
              <a:lnSpc>
                <a:spcPct val="80000"/>
              </a:lnSpc>
              <a:spcBef>
                <a:spcPct val="20000"/>
              </a:spcBef>
              <a:buClr>
                <a:srgbClr val="B2B2B2"/>
              </a:buClr>
              <a:buSzPct val="70000"/>
            </a:pPr>
            <a:endParaRPr lang="en-US" sz="2100" dirty="0">
              <a:solidFill>
                <a:srgbClr val="000099"/>
              </a:solidFill>
              <a:latin typeface="Constantia"/>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8" name="Rectangle 1"/>
          <p:cNvSpPr/>
          <p:nvPr/>
        </p:nvSpPr>
        <p:spPr>
          <a:xfrm>
            <a:off x="-32197" y="42351"/>
            <a:ext cx="12192000" cy="1261884"/>
          </a:xfrm>
          <a:prstGeom prst="rect">
            <a:avLst/>
          </a:prstGeom>
        </p:spPr>
        <p:txBody>
          <a:bodyPr wrap="square">
            <a:spAutoFit/>
          </a:bodyPr>
          <a:lstStyle/>
          <a:p>
            <a:r>
              <a:rPr lang="en-US" sz="2600" b="1" dirty="0" smtClean="0">
                <a:solidFill>
                  <a:prstClr val="black"/>
                </a:solidFill>
              </a:rPr>
              <a:t>Example</a:t>
            </a:r>
          </a:p>
          <a:p>
            <a:endParaRPr lang="en-US" sz="2600" b="1" dirty="0">
              <a:solidFill>
                <a:prstClr val="black"/>
              </a:solidFill>
            </a:endParaRPr>
          </a:p>
          <a:p>
            <a:r>
              <a:rPr lang="en-US" sz="2400" dirty="0"/>
              <a:t>The following schedule is not recoverable if T2 commits immediately after </a:t>
            </a:r>
            <a:r>
              <a:rPr lang="en-US" sz="2400" dirty="0" err="1" smtClean="0"/>
              <a:t>updation</a:t>
            </a:r>
            <a:r>
              <a:rPr lang="en-US" sz="2400" dirty="0" smtClean="0"/>
              <a:t> of value of A</a:t>
            </a:r>
            <a:endParaRPr lang="en-US" sz="2400" dirty="0"/>
          </a:p>
        </p:txBody>
      </p:sp>
      <p:cxnSp>
        <p:nvCxnSpPr>
          <p:cNvPr id="3145750" name="Straight Connector 2"/>
          <p:cNvCxnSpPr>
            <a:cxnSpLocks/>
          </p:cNvCxnSpPr>
          <p:nvPr/>
        </p:nvCxnSpPr>
        <p:spPr>
          <a:xfrm>
            <a:off x="1931836" y="1384717"/>
            <a:ext cx="14484" cy="41554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69" name="TextBox 3"/>
          <p:cNvSpPr txBox="1"/>
          <p:nvPr/>
        </p:nvSpPr>
        <p:spPr>
          <a:xfrm>
            <a:off x="508716" y="1493955"/>
            <a:ext cx="1384480" cy="369332"/>
          </a:xfrm>
          <a:prstGeom prst="rect">
            <a:avLst/>
          </a:prstGeom>
          <a:noFill/>
        </p:spPr>
        <p:txBody>
          <a:bodyPr wrap="square" rtlCol="0">
            <a:spAutoFit/>
          </a:bodyPr>
          <a:lstStyle/>
          <a:p>
            <a:pPr algn="ctr"/>
            <a:r>
              <a:rPr lang="en-US" b="1" dirty="0" smtClean="0"/>
              <a:t>T1 : </a:t>
            </a:r>
            <a:endParaRPr lang="en-US" b="1" dirty="0"/>
          </a:p>
        </p:txBody>
      </p:sp>
      <p:cxnSp>
        <p:nvCxnSpPr>
          <p:cNvPr id="3145751" name="Straight Connector 4"/>
          <p:cNvCxnSpPr>
            <a:cxnSpLocks/>
          </p:cNvCxnSpPr>
          <p:nvPr/>
        </p:nvCxnSpPr>
        <p:spPr>
          <a:xfrm>
            <a:off x="502277" y="1884473"/>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70" name="TextBox 5"/>
          <p:cNvSpPr txBox="1"/>
          <p:nvPr/>
        </p:nvSpPr>
        <p:spPr>
          <a:xfrm>
            <a:off x="553328" y="2102680"/>
            <a:ext cx="2221606" cy="3970318"/>
          </a:xfrm>
          <a:prstGeom prst="rect">
            <a:avLst/>
          </a:prstGeom>
          <a:noFill/>
        </p:spPr>
        <p:txBody>
          <a:bodyPr wrap="square" rtlCol="0">
            <a:spAutoFit/>
          </a:bodyPr>
          <a:lstStyle/>
          <a:p>
            <a:r>
              <a:rPr lang="en-US" b="1" dirty="0" smtClean="0">
                <a:solidFill>
                  <a:srgbClr val="92D050"/>
                </a:solidFill>
              </a:rPr>
              <a:t>READ (A) 100</a:t>
            </a:r>
          </a:p>
          <a:p>
            <a:r>
              <a:rPr lang="en-US" b="1" dirty="0" smtClean="0">
                <a:solidFill>
                  <a:srgbClr val="92D050"/>
                </a:solidFill>
              </a:rPr>
              <a:t>A:= A-10  90</a:t>
            </a:r>
          </a:p>
          <a:p>
            <a:r>
              <a:rPr lang="en-US" b="1" dirty="0" smtClean="0">
                <a:solidFill>
                  <a:srgbClr val="92D050"/>
                </a:solidFill>
              </a:rPr>
              <a:t>WRITE(A) 90</a:t>
            </a:r>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endParaRPr lang="en-US" b="1" dirty="0"/>
          </a:p>
          <a:p>
            <a:endParaRPr lang="en-US" b="1" dirty="0" smtClean="0"/>
          </a:p>
          <a:p>
            <a:r>
              <a:rPr lang="en-US" b="1" dirty="0" smtClean="0"/>
              <a:t>COMMITT</a:t>
            </a:r>
            <a:endParaRPr lang="en-US" b="1" dirty="0"/>
          </a:p>
          <a:p>
            <a:endParaRPr lang="en-US" b="1" dirty="0">
              <a:solidFill>
                <a:srgbClr val="92D050"/>
              </a:solidFill>
            </a:endParaRPr>
          </a:p>
        </p:txBody>
      </p:sp>
      <p:sp>
        <p:nvSpPr>
          <p:cNvPr id="1048671" name="TextBox 6"/>
          <p:cNvSpPr txBox="1"/>
          <p:nvPr/>
        </p:nvSpPr>
        <p:spPr>
          <a:xfrm>
            <a:off x="598869" y="4321896"/>
            <a:ext cx="2221606" cy="1477328"/>
          </a:xfrm>
          <a:prstGeom prst="rect">
            <a:avLst/>
          </a:prstGeom>
          <a:noFill/>
        </p:spPr>
        <p:txBody>
          <a:bodyPr wrap="square" rtlCol="0">
            <a:spAutoFit/>
          </a:bodyPr>
          <a:lstStyle/>
          <a:p>
            <a:endParaRPr lang="en-US" b="1" dirty="0" smtClean="0"/>
          </a:p>
          <a:p>
            <a:endParaRPr lang="en-US" b="1" dirty="0" smtClean="0"/>
          </a:p>
          <a:p>
            <a:endParaRPr lang="en-US" b="1" dirty="0"/>
          </a:p>
          <a:p>
            <a:endParaRPr lang="en-US" b="1" dirty="0" smtClean="0"/>
          </a:p>
          <a:p>
            <a:endParaRPr lang="en-US" b="1" dirty="0" smtClean="0"/>
          </a:p>
        </p:txBody>
      </p:sp>
      <p:sp>
        <p:nvSpPr>
          <p:cNvPr id="1048672" name="TextBox 7"/>
          <p:cNvSpPr txBox="1"/>
          <p:nvPr/>
        </p:nvSpPr>
        <p:spPr>
          <a:xfrm>
            <a:off x="1983349" y="2976073"/>
            <a:ext cx="1239591" cy="3416320"/>
          </a:xfrm>
          <a:prstGeom prst="rect">
            <a:avLst/>
          </a:prstGeom>
          <a:noFill/>
        </p:spPr>
        <p:txBody>
          <a:bodyPr wrap="square" rtlCol="0">
            <a:spAutoFit/>
          </a:bodyPr>
          <a:lstStyle/>
          <a:p>
            <a:endParaRPr lang="en-US" b="1" dirty="0" smtClean="0">
              <a:solidFill>
                <a:srgbClr val="92D050"/>
              </a:solidFill>
            </a:endParaRPr>
          </a:p>
          <a:p>
            <a:r>
              <a:rPr lang="en-US" b="1" dirty="0" smtClean="0">
                <a:solidFill>
                  <a:srgbClr val="92D050"/>
                </a:solidFill>
              </a:rPr>
              <a:t>READ(A) 90</a:t>
            </a:r>
          </a:p>
          <a:p>
            <a:r>
              <a:rPr lang="en-US" b="1" dirty="0" smtClean="0">
                <a:solidFill>
                  <a:srgbClr val="92D050"/>
                </a:solidFill>
              </a:rPr>
              <a:t>A=A+10 100</a:t>
            </a:r>
          </a:p>
          <a:p>
            <a:r>
              <a:rPr lang="en-US" b="1" dirty="0" smtClean="0">
                <a:solidFill>
                  <a:srgbClr val="92D050"/>
                </a:solidFill>
              </a:rPr>
              <a:t>WRITE(A) 100</a:t>
            </a:r>
          </a:p>
          <a:p>
            <a:endParaRPr lang="en-US" b="1" dirty="0">
              <a:solidFill>
                <a:srgbClr val="92D050"/>
              </a:solidFill>
            </a:endParaRPr>
          </a:p>
          <a:p>
            <a:endParaRPr lang="en-US" b="1" dirty="0" smtClean="0">
              <a:solidFill>
                <a:srgbClr val="92D050"/>
              </a:solidFill>
            </a:endParaRPr>
          </a:p>
          <a:p>
            <a:endParaRPr lang="en-US" b="1" dirty="0" smtClean="0">
              <a:solidFill>
                <a:srgbClr val="92D050"/>
              </a:solidFill>
            </a:endParaRPr>
          </a:p>
          <a:p>
            <a:r>
              <a:rPr lang="en-US" b="1" dirty="0" smtClean="0">
                <a:solidFill>
                  <a:srgbClr val="92D050"/>
                </a:solidFill>
              </a:rPr>
              <a:t>COMMIT</a:t>
            </a:r>
          </a:p>
          <a:p>
            <a:endParaRPr lang="en-US" b="1" dirty="0" smtClean="0"/>
          </a:p>
        </p:txBody>
      </p:sp>
      <p:sp>
        <p:nvSpPr>
          <p:cNvPr id="1048673" name="TextBox 8"/>
          <p:cNvSpPr txBox="1"/>
          <p:nvPr/>
        </p:nvSpPr>
        <p:spPr>
          <a:xfrm>
            <a:off x="1946320" y="1543628"/>
            <a:ext cx="1384480" cy="369332"/>
          </a:xfrm>
          <a:prstGeom prst="rect">
            <a:avLst/>
          </a:prstGeom>
          <a:noFill/>
        </p:spPr>
        <p:txBody>
          <a:bodyPr wrap="square" rtlCol="0">
            <a:spAutoFit/>
          </a:bodyPr>
          <a:lstStyle/>
          <a:p>
            <a:pPr algn="ctr"/>
            <a:r>
              <a:rPr lang="en-US" b="1" dirty="0" smtClean="0"/>
              <a:t>T2 : </a:t>
            </a:r>
            <a:endParaRPr lang="en-US" b="1" dirty="0"/>
          </a:p>
        </p:txBody>
      </p:sp>
      <p:sp>
        <p:nvSpPr>
          <p:cNvPr id="2" name="Rectangle 1"/>
          <p:cNvSpPr/>
          <p:nvPr/>
        </p:nvSpPr>
        <p:spPr>
          <a:xfrm>
            <a:off x="5284694" y="1707776"/>
            <a:ext cx="2286000" cy="6992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A=100</a:t>
            </a:r>
            <a:endParaRPr lang="en-IN" dirty="0"/>
          </a:p>
        </p:txBody>
      </p:sp>
      <p:sp>
        <p:nvSpPr>
          <p:cNvPr id="4" name="Rectangle 3"/>
          <p:cNvSpPr/>
          <p:nvPr/>
        </p:nvSpPr>
        <p:spPr>
          <a:xfrm>
            <a:off x="9049871" y="2058308"/>
            <a:ext cx="2111188" cy="137069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A=100</a:t>
            </a:r>
          </a:p>
        </p:txBody>
      </p:sp>
      <p:sp>
        <p:nvSpPr>
          <p:cNvPr id="5" name="TextBox 4"/>
          <p:cNvSpPr txBox="1"/>
          <p:nvPr/>
        </p:nvSpPr>
        <p:spPr>
          <a:xfrm>
            <a:off x="9049871" y="1543628"/>
            <a:ext cx="1600200" cy="369332"/>
          </a:xfrm>
          <a:prstGeom prst="rect">
            <a:avLst/>
          </a:prstGeom>
          <a:noFill/>
        </p:spPr>
        <p:txBody>
          <a:bodyPr wrap="square" rtlCol="0">
            <a:spAutoFit/>
          </a:bodyPr>
          <a:lstStyle/>
          <a:p>
            <a:r>
              <a:rPr lang="en-IN" dirty="0" smtClean="0"/>
              <a:t>Database </a:t>
            </a:r>
            <a:endParaRPr lang="en-IN" dirty="0"/>
          </a:p>
        </p:txBody>
      </p:sp>
      <p:sp>
        <p:nvSpPr>
          <p:cNvPr id="6" name="TextBox 5"/>
          <p:cNvSpPr txBox="1"/>
          <p:nvPr/>
        </p:nvSpPr>
        <p:spPr>
          <a:xfrm>
            <a:off x="5405718" y="1384717"/>
            <a:ext cx="2164976" cy="369332"/>
          </a:xfrm>
          <a:prstGeom prst="rect">
            <a:avLst/>
          </a:prstGeom>
          <a:noFill/>
        </p:spPr>
        <p:txBody>
          <a:bodyPr wrap="square" rtlCol="0">
            <a:spAutoFit/>
          </a:bodyPr>
          <a:lstStyle/>
          <a:p>
            <a:r>
              <a:rPr lang="en-IN" dirty="0" smtClean="0"/>
              <a:t>Log file</a:t>
            </a:r>
            <a:endParaRPr lang="en-IN"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4" name="Rectangle 1"/>
          <p:cNvSpPr/>
          <p:nvPr/>
        </p:nvSpPr>
        <p:spPr>
          <a:xfrm>
            <a:off x="21464" y="0"/>
            <a:ext cx="12149070" cy="5786199"/>
          </a:xfrm>
          <a:prstGeom prst="rect">
            <a:avLst/>
          </a:prstGeom>
        </p:spPr>
        <p:txBody>
          <a:bodyPr wrap="square">
            <a:spAutoFit/>
          </a:bodyPr>
          <a:lstStyle/>
          <a:p>
            <a:endParaRPr lang="en-US" sz="2600" b="1" dirty="0">
              <a:solidFill>
                <a:prstClr val="black"/>
              </a:solidFill>
            </a:endParaRPr>
          </a:p>
          <a:p>
            <a:pPr marL="342900" indent="-342900">
              <a:buAutoNum type="arabicPeriod"/>
            </a:pPr>
            <a:r>
              <a:rPr lang="en-US" sz="2600" b="1" dirty="0">
                <a:solidFill>
                  <a:prstClr val="black"/>
                </a:solidFill>
              </a:rPr>
              <a:t>Find out recoverable schedules from below given schedules</a:t>
            </a:r>
          </a:p>
          <a:p>
            <a:pPr marL="342900" indent="-342900">
              <a:buAutoNum type="arabicPeriod"/>
            </a:pPr>
            <a:endParaRPr lang="en-US" sz="2600" b="1" dirty="0">
              <a:solidFill>
                <a:prstClr val="black"/>
              </a:solidFill>
            </a:endParaRPr>
          </a:p>
          <a:p>
            <a:endParaRPr lang="en-US" sz="2600" b="1" dirty="0">
              <a:solidFill>
                <a:prstClr val="black"/>
              </a:solidFill>
            </a:endParaRPr>
          </a:p>
          <a:p>
            <a:r>
              <a:rPr lang="en-US" sz="2600" b="1" dirty="0">
                <a:solidFill>
                  <a:prstClr val="black"/>
                </a:solidFill>
              </a:rPr>
              <a:t>S1   : R1(a); R2(a);W1(a);R1(b);W2(a);C2;W1(b);C1 </a:t>
            </a:r>
            <a:endParaRPr lang="en-US" sz="2600" b="1" dirty="0" smtClean="0">
              <a:solidFill>
                <a:prstClr val="black"/>
              </a:solidFill>
            </a:endParaRPr>
          </a:p>
          <a:p>
            <a:endParaRPr lang="en-US" sz="2600" b="1" dirty="0" smtClean="0">
              <a:solidFill>
                <a:prstClr val="black"/>
              </a:solidFill>
            </a:endParaRPr>
          </a:p>
          <a:p>
            <a:r>
              <a:rPr lang="en-US" sz="2600" b="1" dirty="0" smtClean="0">
                <a:solidFill>
                  <a:prstClr val="black"/>
                </a:solidFill>
              </a:rPr>
              <a:t>S2</a:t>
            </a:r>
            <a:r>
              <a:rPr lang="en-US" sz="2600" b="1" dirty="0">
                <a:solidFill>
                  <a:prstClr val="black"/>
                </a:solidFill>
              </a:rPr>
              <a:t>:   R1(a);W1(a);R2(a);R1(b);W2(a);C2;A1</a:t>
            </a:r>
          </a:p>
          <a:p>
            <a:endParaRPr lang="en-US" sz="2600" b="1" dirty="0">
              <a:solidFill>
                <a:prstClr val="black"/>
              </a:solidFill>
            </a:endParaRPr>
          </a:p>
          <a:p>
            <a:r>
              <a:rPr lang="en-US" b="1" dirty="0" smtClean="0"/>
              <a:t>                                                  T1                                  T2</a:t>
            </a:r>
          </a:p>
          <a:p>
            <a:r>
              <a:rPr lang="en-US" b="1" dirty="0" smtClean="0"/>
              <a:t>                                        read(a)</a:t>
            </a:r>
          </a:p>
          <a:p>
            <a:r>
              <a:rPr lang="en-US" b="1" dirty="0" smtClean="0"/>
              <a:t>                                        write(a)</a:t>
            </a:r>
            <a:endParaRPr lang="en-US" b="1" dirty="0"/>
          </a:p>
          <a:p>
            <a:r>
              <a:rPr lang="en-US" b="1" dirty="0" smtClean="0"/>
              <a:t>                                                                                        read(a)</a:t>
            </a:r>
          </a:p>
          <a:p>
            <a:r>
              <a:rPr lang="en-US" b="1" dirty="0"/>
              <a:t> </a:t>
            </a:r>
            <a:r>
              <a:rPr lang="en-US" b="1" dirty="0" smtClean="0"/>
              <a:t>                 </a:t>
            </a:r>
          </a:p>
          <a:p>
            <a:r>
              <a:rPr lang="en-US" b="1" dirty="0"/>
              <a:t> </a:t>
            </a:r>
            <a:r>
              <a:rPr lang="en-US" b="1" dirty="0" smtClean="0"/>
              <a:t>                                         read (b)</a:t>
            </a:r>
          </a:p>
          <a:p>
            <a:r>
              <a:rPr lang="en-US" b="1" dirty="0"/>
              <a:t> </a:t>
            </a:r>
            <a:r>
              <a:rPr lang="en-US" b="1" dirty="0" smtClean="0"/>
              <a:t>                                                                                         write(a)</a:t>
            </a:r>
          </a:p>
          <a:p>
            <a:r>
              <a:rPr lang="en-US" b="1" dirty="0"/>
              <a:t> </a:t>
            </a:r>
            <a:r>
              <a:rPr lang="en-US" b="1" dirty="0" smtClean="0"/>
              <a:t>                                                                                        commit</a:t>
            </a:r>
          </a:p>
          <a:p>
            <a:r>
              <a:rPr lang="en-US" b="1" dirty="0"/>
              <a:t> </a:t>
            </a:r>
            <a:r>
              <a:rPr lang="en-US" b="1" dirty="0" smtClean="0"/>
              <a:t>                                         Abort</a:t>
            </a:r>
            <a:endParaRPr lang="en-US" dirty="0"/>
          </a:p>
        </p:txBody>
      </p:sp>
      <p:cxnSp>
        <p:nvCxnSpPr>
          <p:cNvPr id="3" name="Straight Connector 2"/>
          <p:cNvCxnSpPr/>
          <p:nvPr/>
        </p:nvCxnSpPr>
        <p:spPr>
          <a:xfrm>
            <a:off x="3585029" y="3127828"/>
            <a:ext cx="29028" cy="351245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2097152" name="Picture 2"/>
          <p:cNvPicPr>
            <a:picLocks noChangeAspect="1"/>
          </p:cNvPicPr>
          <p:nvPr/>
        </p:nvPicPr>
        <p:blipFill>
          <a:blip r:embed="rId3"/>
          <a:stretch>
            <a:fillRect/>
          </a:stretch>
        </p:blipFill>
        <p:spPr>
          <a:xfrm>
            <a:off x="0" y="951093"/>
            <a:ext cx="6736120" cy="2844822"/>
          </a:xfrm>
          <a:prstGeom prst="rect">
            <a:avLst/>
          </a:prstGeom>
        </p:spPr>
      </p:pic>
      <p:sp>
        <p:nvSpPr>
          <p:cNvPr id="1048675" name="Rectangle 3"/>
          <p:cNvSpPr/>
          <p:nvPr/>
        </p:nvSpPr>
        <p:spPr>
          <a:xfrm>
            <a:off x="0" y="4237149"/>
            <a:ext cx="12192000" cy="2308324"/>
          </a:xfrm>
          <a:prstGeom prst="rect">
            <a:avLst/>
          </a:prstGeom>
        </p:spPr>
        <p:txBody>
          <a:bodyPr wrap="square">
            <a:spAutoFit/>
          </a:bodyPr>
          <a:lstStyle/>
          <a:p>
            <a:pPr marL="285750" indent="-285750">
              <a:buFont typeface="Wingdings" panose="05000000000000000000" pitchFamily="2" charset="2"/>
              <a:buChar char="ü"/>
            </a:pPr>
            <a:r>
              <a:rPr lang="en-US" sz="2400" dirty="0"/>
              <a:t>Transaction T10 writes a value of A that is read by Transaction T11. Transaction T11 writes a value of A that is read by Transaction T12. Suppose at this point T10 fails. T10 must be rolled back, since T11 is dependent on T10, T11 must be rolled back, T12 is dependent on T11, T12 must be rolled </a:t>
            </a:r>
            <a:r>
              <a:rPr lang="en-US" sz="2400" dirty="0" smtClean="0"/>
              <a:t>back.</a:t>
            </a:r>
          </a:p>
          <a:p>
            <a:pPr marL="285750" indent="-285750">
              <a:buFont typeface="Wingdings" panose="05000000000000000000" pitchFamily="2" charset="2"/>
              <a:buChar char="ü"/>
            </a:pPr>
            <a:r>
              <a:rPr lang="en-US" sz="2400" dirty="0" smtClean="0"/>
              <a:t>This </a:t>
            </a:r>
            <a:r>
              <a:rPr lang="en-US" sz="2400" dirty="0"/>
              <a:t>phenomenon, in which a single transaction failure leads to a series of transaction rollbacks is called </a:t>
            </a:r>
            <a:r>
              <a:rPr lang="en-US" sz="2400" b="1" dirty="0"/>
              <a:t>Cascading rollback</a:t>
            </a:r>
            <a:r>
              <a:rPr lang="en-US" sz="2400" dirty="0"/>
              <a:t>.</a:t>
            </a:r>
          </a:p>
        </p:txBody>
      </p:sp>
      <p:sp>
        <p:nvSpPr>
          <p:cNvPr id="1048676" name="Rectangle 4"/>
          <p:cNvSpPr/>
          <p:nvPr/>
        </p:nvSpPr>
        <p:spPr>
          <a:xfrm>
            <a:off x="0" y="243557"/>
            <a:ext cx="4224270" cy="461665"/>
          </a:xfrm>
          <a:prstGeom prst="rect">
            <a:avLst/>
          </a:prstGeom>
        </p:spPr>
        <p:txBody>
          <a:bodyPr wrap="square">
            <a:spAutoFit/>
          </a:bodyPr>
          <a:lstStyle/>
          <a:p>
            <a:r>
              <a:rPr lang="en-US" sz="2400" b="1" dirty="0" smtClean="0"/>
              <a:t>Cascading rollback concept</a:t>
            </a:r>
            <a:endParaRPr lang="en-US" sz="2400" b="1" dirty="0"/>
          </a:p>
        </p:txBody>
      </p:sp>
    </p:spTree>
  </p:cSld>
  <p:clrMapOvr>
    <a:overrideClrMapping bg1="lt1" tx1="dk1" bg2="lt2" tx2="dk2" accent1="accent1" accent2="accent2" accent3="accent3" accent4="accent4" accent5="accent5" accent6="accent6" hlink="hlink" folHlink="folHlink"/>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7" name="Rectangle 1"/>
          <p:cNvSpPr/>
          <p:nvPr/>
        </p:nvSpPr>
        <p:spPr>
          <a:xfrm>
            <a:off x="21464" y="30746"/>
            <a:ext cx="12015988" cy="3323987"/>
          </a:xfrm>
          <a:prstGeom prst="rect">
            <a:avLst/>
          </a:prstGeom>
        </p:spPr>
        <p:txBody>
          <a:bodyPr wrap="square">
            <a:spAutoFit/>
          </a:bodyPr>
          <a:lstStyle/>
          <a:p>
            <a:r>
              <a:rPr lang="en-US" b="1" dirty="0" smtClean="0"/>
              <a:t>2. </a:t>
            </a:r>
            <a:r>
              <a:rPr lang="en-US" sz="2400" b="1" dirty="0"/>
              <a:t>Cascade less schedule</a:t>
            </a:r>
          </a:p>
          <a:p>
            <a:pPr marL="285750" indent="-285750">
              <a:buFont typeface="Wingdings" panose="05000000000000000000" pitchFamily="2" charset="2"/>
              <a:buChar char="ü"/>
            </a:pPr>
            <a:endParaRPr lang="en-US" b="1" dirty="0">
              <a:solidFill>
                <a:srgbClr val="00B0F0"/>
              </a:solidFill>
            </a:endParaRPr>
          </a:p>
          <a:p>
            <a:pPr marL="342900" indent="-342900">
              <a:buFont typeface="Wingdings" panose="05000000000000000000" pitchFamily="2" charset="2"/>
              <a:buChar char="ü"/>
            </a:pPr>
            <a:r>
              <a:rPr lang="en-US" sz="2400" dirty="0">
                <a:solidFill>
                  <a:srgbClr val="00B0F0"/>
                </a:solidFill>
              </a:rPr>
              <a:t>  Cascade less schedule is one in which every  transaction in the schedule reads only the data items that were written by committed transactions .</a:t>
            </a:r>
          </a:p>
          <a:p>
            <a:pPr marL="342900" indent="-342900">
              <a:buFont typeface="Wingdings" panose="05000000000000000000" pitchFamily="2" charset="2"/>
              <a:buChar char="ü"/>
            </a:pPr>
            <a:r>
              <a:rPr lang="en-US" sz="2400" dirty="0"/>
              <a:t>It is </a:t>
            </a:r>
            <a:r>
              <a:rPr lang="en-US" sz="2400" dirty="0" smtClean="0"/>
              <a:t>recoverable    and it avoids cascading rollbacks</a:t>
            </a:r>
            <a:endParaRPr lang="en-US" sz="2400" dirty="0"/>
          </a:p>
          <a:p>
            <a:endParaRPr lang="en-US" dirty="0"/>
          </a:p>
          <a:p>
            <a:r>
              <a:rPr lang="en-US" sz="2400" b="1" dirty="0" smtClean="0"/>
              <a:t>Example</a:t>
            </a:r>
          </a:p>
          <a:p>
            <a:endParaRPr lang="en-US" dirty="0"/>
          </a:p>
          <a:p>
            <a:endParaRPr lang="en-US" dirty="0" smtClean="0"/>
          </a:p>
          <a:p>
            <a:r>
              <a:rPr lang="en-US" dirty="0" smtClean="0"/>
              <a:t>                                                                                                                                                                                                                                                                                                                                                                                                                                                                                                                                                                                                                                                                                                                                                                                                                                                                                                                                                                                                                                                                                                                                                                                                                                                                                                                                                                                                                                                                                                                                                                                                                                                                                                                                                                                                                                                                                                                                                                                                                                                                                                                                                                                                                                                                                                                                                                                                                                                                                                                                                                                                                                                                                                                                                                                                                                                                                                                                                                                                                                                                                                                                                                                                                                                                                                                                                                                                                                                                                                                                                                                                                                                                                                                                                                                                                                                                                                                                                                                                                                                                                                                                                                                                                                                                                                                                                                                                                                                                                                                                                                                                                                                                                                                                                                                                                                                                                                                                                                                                                                                                                                                                                                                                                                                                                                                                                                                                                                                                                                                                                                                                                                                                                                                                                                                                                                                                                                                                                                                                                                                                                                                                                                                                                                                                                                                                                                                                                                                                                                                                                                                                                                                                                                                                                                                                                                                                                                                                                                                                                                                                                                                                                                                                                                                                                                                                                                                                                                                                                                                                                                                                                                                                                                                                                                                                                                                                                                                                                                                                                                                                                                                                                                                                                                                                                                                                                                                                                                                                                                                                                                                                                                                                                                                                                                                                                                                                                                                                                                                                                                                                                                                                                                                                                                                                                                                                                                                                                                                                                                                                                                                                                                                                                                                                                                                                                                                                                                                                                                                                                                                                                                                                                                                                                                                                                                                                                                                                                                                                                                                                                                                                                                                                                                                                                                                                                                                                                                                                                                                                                                                                                                                                                                                                                                                                                                                                                                                                                                                                                                                                                                                                                                                                                                                                                                                                                                                                                                                                                                                                                                                                                                                                                                                                                                                                                                                                                                                                                                                                                                                                                                                                                                                                                                                                                                                                                                                                                                                                                                                                                                                                                                                                                                                                                                                                                                                                                                                                                                                                                                                                                                                                                                                                                                                                                                                                                                                                                                                                                                                                                                                                                                                                                                                                                                                                                                                                                                                                                                                                                                                                                                                                                                                                                                                                                                                                                                                                                                                                                                                                                                                                                                                                                                                                                                                                                                                                                                                                                                                                                                                                                                                                                                                                                                                                                                                                                                                                                                                                                                                                                                                                                                                                                                                                                                                                                                                                                                                                                                                                                                                                                                                                                                                                                                                                                                                                                                                                                                                                                                                                                                                                                                                                                                                                                                                                                                                                                                                                                                                                                                                                                                                                                                                                                                                                                                                                                                                                                                                                                                                                                                                                                                                                                                                                                                                                                                                                                                                                                                                                                                                                                                                                                                                                                                                                                                                                                                                                                                                                                                                                                                                                                                                                                                                                                                                                                                                                                                                                                                                                                                                                                                                                                                                                                                                                                                                                                                                                                                                                                                                                                                                                                                                                                                                                                                                                                                                                                                                                                                                                                                                                                                                                                                                                                                                                                                                                                                                                                                                                                                                                                                                                                                                                                                                                                                                                                                                                                                                                                                                                                                                                                                                                                                                                                                                                                                                                                                                                                                                                                                                                                                                                                                                                                                                                                                                                                                                                                                                                                                                                                                                                                                                                                                                                                                                                                                                                                                                                                                                                                                                                                                                                                                                                                                                                                                                                                                                                                                                                                                                                                                                                                                                                                                                                                                                                                                                                                                                                                                                                                                                                                                                                                                                                                                                                                                                                                                                                                                                                                                                                                                                                                                                                                                                                                                                                                                                                                                                                                                                                                                                                                                                                                                                                                                                                                                                                                                                                                                                                                                                                                                                                                                                                                                                                                                                                                                                                                                                                                                                                                                                                                                                                                                                                                                                                                                                                                                                                                                                                                                                                                                                                                                                                                                                                                                                                                                                                                                                                                                                                                                                                                                                                                                                                                                                                                                                                                                                                                                                                                                                                                                                                                                                                                                                                                                                                                                                                                                                                                                                                                                                                                                                                                                                                                                                                                                                                                                                                                                                                                                                                                                                                                                                                                                                                                                                                                                                                                                                                                                                                                                                                                                                                                                                                                                                                                                                                                                                                                                                                                                                                                                                                                                                                                                                                                                                                                                                                                                                                                                                                                                                                                                                                                                                                                                                                                                                                                                                                                                                                                                                                                                                                                                                                                                                                                                                                                                                                                                                                                                                                                                                                                                                                                                                                                                                                                                                                                                                                                                                                                                                                                                                                                                                                                                                                                                                                                                                                                                                                                                                                                                                                                                                                                                                                                                                                                                                                                                                                                                                                                                                                                                                                                                                                                                                                                                                                                                                                                                                                                                                                                                                                                                                                                                                                                                                                                                                                                                                                                                                                                                                                                                                                                                                                                                                                                                                                                                                                                                                                                                                                                                                                                                                                                                                                                                                                                                                                                                                                                                                                                                                                                                                                                                                                                                                                                                                                                                                                                                                                                                                                                                                                                                                                                                                                                                                                                                                                                                                                                                                                                                                                                                                                                                                                                                                                                                                                                                                                                                                                                                                                                                                                                                                                                                                                                                                                                                                                                                                                                                                                                                                                                                                                                                                                                                                                                                                                                                                                                                                                                                                                                                                                                                                                                                                                                                                                                                                                                                                                                                                                                                                                                                                                                                                                                                                                                                                                                                                                                                                                                                                                                                                                                                                                                                                                                                                                                                                                                                                                                                                                                                                                                                                                                                                                                                                                                                                                                                                                                                                                                                                                                                                                                                                                                                                                                                                                                                                                                                                                                                                                                                                                                                                                                                                                                                                                                                                                                                                                                                                                                                                                                                                                                                                                                                                                                                                                                                                                                                                                                                                                                                                                                                                                                                                                                                                                                                                                                                                                                                                                                                                                                                                                                                                                                                                                                                                                                                                                                                                                                                                                                                                                                                                                                                                                                                                                                                                                                                                                                                                                                                                                                                                                                                                                                                                                                                                                                                                                                                                                                                                                                                                                                                                                                                                                                                                                                                                                                                                                                                                                                                                                                                                                                                                                                                                                                                                                                                                                                                                                                                                                                                                                                                                                                                                                                                                                                                                                                                                                                                                                                                                                                                                                                                                                                                                                                                                                                                                                                                                                                                                                                                                                                                                                                                                                                                                                                                                                                                                                                                                                                                                                                                                                                                                                                                                                                                                                                                                                                                                                                                                                                                                                                                                                                                                                                                                                                                                                                                                                                                                                                                                                                                                                                                                                                                                                                                                                                                                                                                                                                                                                                                                                                                                                                                                                                                                                                                                                                                                                                                                                                                                                                                                                                                                                                                                                                                                                                                                                                                                                                                                                                                                                                                                                                                                                                                                                                                                                                                                                                                                                                                                                                                          </a:t>
            </a:r>
            <a:endParaRPr lang="en-US" dirty="0"/>
          </a:p>
        </p:txBody>
      </p:sp>
      <p:cxnSp>
        <p:nvCxnSpPr>
          <p:cNvPr id="3145752" name="Straight Connector 2"/>
          <p:cNvCxnSpPr>
            <a:cxnSpLocks/>
          </p:cNvCxnSpPr>
          <p:nvPr/>
        </p:nvCxnSpPr>
        <p:spPr>
          <a:xfrm>
            <a:off x="1764377" y="2324884"/>
            <a:ext cx="21728" cy="332895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78" name="TextBox 3"/>
          <p:cNvSpPr txBox="1"/>
          <p:nvPr/>
        </p:nvSpPr>
        <p:spPr>
          <a:xfrm>
            <a:off x="431410" y="2292453"/>
            <a:ext cx="1384480" cy="369332"/>
          </a:xfrm>
          <a:prstGeom prst="rect">
            <a:avLst/>
          </a:prstGeom>
          <a:noFill/>
        </p:spPr>
        <p:txBody>
          <a:bodyPr wrap="square" rtlCol="0">
            <a:spAutoFit/>
          </a:bodyPr>
          <a:lstStyle/>
          <a:p>
            <a:pPr algn="ctr"/>
            <a:r>
              <a:rPr lang="en-US" dirty="0" smtClean="0"/>
              <a:t>T1 : </a:t>
            </a:r>
            <a:endParaRPr lang="en-US" dirty="0"/>
          </a:p>
        </p:txBody>
      </p:sp>
      <p:cxnSp>
        <p:nvCxnSpPr>
          <p:cNvPr id="3145753" name="Straight Connector 4"/>
          <p:cNvCxnSpPr>
            <a:cxnSpLocks/>
          </p:cNvCxnSpPr>
          <p:nvPr/>
        </p:nvCxnSpPr>
        <p:spPr>
          <a:xfrm>
            <a:off x="334818" y="2682971"/>
            <a:ext cx="2871989" cy="1124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48679" name="TextBox 5"/>
          <p:cNvSpPr txBox="1"/>
          <p:nvPr/>
        </p:nvSpPr>
        <p:spPr>
          <a:xfrm>
            <a:off x="334818" y="2749959"/>
            <a:ext cx="1332968" cy="2031325"/>
          </a:xfrm>
          <a:prstGeom prst="rect">
            <a:avLst/>
          </a:prstGeom>
          <a:noFill/>
        </p:spPr>
        <p:txBody>
          <a:bodyPr wrap="square" rtlCol="0">
            <a:spAutoFit/>
          </a:bodyPr>
          <a:lstStyle/>
          <a:p>
            <a:r>
              <a:rPr lang="en-US" dirty="0" smtClean="0"/>
              <a:t>READ (A)</a:t>
            </a:r>
          </a:p>
          <a:p>
            <a:r>
              <a:rPr lang="en-US" dirty="0" smtClean="0"/>
              <a:t>A:= A-10</a:t>
            </a:r>
          </a:p>
          <a:p>
            <a:r>
              <a:rPr lang="en-US" dirty="0" smtClean="0"/>
              <a:t>WRITE(A)</a:t>
            </a:r>
          </a:p>
          <a:p>
            <a:r>
              <a:rPr lang="en-US" dirty="0" smtClean="0"/>
              <a:t>READ(B)</a:t>
            </a:r>
          </a:p>
          <a:p>
            <a:r>
              <a:rPr lang="en-US" dirty="0" smtClean="0"/>
              <a:t>WRITE(B</a:t>
            </a:r>
            <a:r>
              <a:rPr lang="en-US" dirty="0"/>
              <a:t>) COMMIT</a:t>
            </a:r>
          </a:p>
          <a:p>
            <a:endParaRPr lang="en-US" dirty="0" smtClean="0"/>
          </a:p>
        </p:txBody>
      </p:sp>
      <p:sp>
        <p:nvSpPr>
          <p:cNvPr id="1048680" name="TextBox 7"/>
          <p:cNvSpPr txBox="1"/>
          <p:nvPr/>
        </p:nvSpPr>
        <p:spPr>
          <a:xfrm>
            <a:off x="1812669" y="4555990"/>
            <a:ext cx="1239591" cy="1200329"/>
          </a:xfrm>
          <a:prstGeom prst="rect">
            <a:avLst/>
          </a:prstGeom>
          <a:noFill/>
        </p:spPr>
        <p:txBody>
          <a:bodyPr wrap="square" rtlCol="0">
            <a:spAutoFit/>
          </a:bodyPr>
          <a:lstStyle/>
          <a:p>
            <a:r>
              <a:rPr lang="en-US" dirty="0" smtClean="0"/>
              <a:t>READ(A)</a:t>
            </a:r>
          </a:p>
          <a:p>
            <a:r>
              <a:rPr lang="en-US" dirty="0" smtClean="0"/>
              <a:t>WRITE(A)</a:t>
            </a:r>
          </a:p>
          <a:p>
            <a:r>
              <a:rPr lang="en-US" dirty="0" smtClean="0"/>
              <a:t>COMMIT</a:t>
            </a:r>
          </a:p>
          <a:p>
            <a:endParaRPr lang="en-US" dirty="0" smtClean="0"/>
          </a:p>
        </p:txBody>
      </p:sp>
      <p:sp>
        <p:nvSpPr>
          <p:cNvPr id="1048681" name="TextBox 8"/>
          <p:cNvSpPr txBox="1"/>
          <p:nvPr/>
        </p:nvSpPr>
        <p:spPr>
          <a:xfrm>
            <a:off x="1778861" y="2342126"/>
            <a:ext cx="1384480" cy="369332"/>
          </a:xfrm>
          <a:prstGeom prst="rect">
            <a:avLst/>
          </a:prstGeom>
          <a:noFill/>
        </p:spPr>
        <p:txBody>
          <a:bodyPr wrap="square" rtlCol="0">
            <a:spAutoFit/>
          </a:bodyPr>
          <a:lstStyle/>
          <a:p>
            <a:pPr algn="ctr"/>
            <a:r>
              <a:rPr lang="en-US" dirty="0" smtClean="0"/>
              <a:t>T2 : </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2" name="Rectangle 1"/>
          <p:cNvSpPr/>
          <p:nvPr/>
        </p:nvSpPr>
        <p:spPr>
          <a:xfrm>
            <a:off x="111616" y="0"/>
            <a:ext cx="12080383" cy="6524863"/>
          </a:xfrm>
          <a:prstGeom prst="rect">
            <a:avLst/>
          </a:prstGeom>
        </p:spPr>
        <p:txBody>
          <a:bodyPr wrap="square">
            <a:spAutoFit/>
          </a:bodyPr>
          <a:lstStyle/>
          <a:p>
            <a:pPr marL="342900" indent="-342900">
              <a:buAutoNum type="arabicPeriod"/>
            </a:pPr>
            <a:r>
              <a:rPr lang="en-US" sz="2200" b="1" dirty="0" smtClean="0"/>
              <a:t>Check given schedules are cascade less or not if not convert them  to </a:t>
            </a:r>
            <a:r>
              <a:rPr lang="en-US" sz="2200" b="1" dirty="0" err="1" smtClean="0"/>
              <a:t>cascadeless</a:t>
            </a:r>
            <a:r>
              <a:rPr lang="en-US" sz="2200" b="1" dirty="0" smtClean="0"/>
              <a:t> schedule</a:t>
            </a:r>
            <a:endParaRPr lang="en-US" sz="2200" b="1" dirty="0"/>
          </a:p>
          <a:p>
            <a:pPr marL="342900" indent="-342900">
              <a:buAutoNum type="arabicPeriod"/>
            </a:pPr>
            <a:endParaRPr lang="en-US" sz="2200" b="1" dirty="0"/>
          </a:p>
          <a:p>
            <a:endParaRPr lang="en-US" sz="2200" b="1" dirty="0"/>
          </a:p>
          <a:p>
            <a:r>
              <a:rPr lang="en-US" sz="2200" b="1" dirty="0"/>
              <a:t>S1   : R1(a); R2(a);W1(a);R1(b);W2(a);C2;W1(b);C1 </a:t>
            </a:r>
            <a:endParaRPr lang="en-US" sz="2200" b="1" dirty="0" smtClean="0"/>
          </a:p>
          <a:p>
            <a:endParaRPr lang="en-US" sz="2200" b="1" dirty="0"/>
          </a:p>
          <a:p>
            <a:r>
              <a:rPr lang="en-US" sz="2200" b="1" dirty="0" smtClean="0"/>
              <a:t>                         T1                               T2</a:t>
            </a:r>
          </a:p>
          <a:p>
            <a:r>
              <a:rPr lang="en-US" sz="2200" b="1" dirty="0"/>
              <a:t> </a:t>
            </a:r>
            <a:r>
              <a:rPr lang="en-US" sz="2200" b="1" dirty="0" smtClean="0"/>
              <a:t>                    read(a)      </a:t>
            </a:r>
          </a:p>
          <a:p>
            <a:r>
              <a:rPr lang="en-US" sz="2200" b="1" dirty="0"/>
              <a:t>                     </a:t>
            </a:r>
            <a:r>
              <a:rPr lang="en-US" sz="2200" b="1" dirty="0" smtClean="0"/>
              <a:t>write(a</a:t>
            </a:r>
            <a:r>
              <a:rPr lang="en-US" sz="2200" b="1" dirty="0"/>
              <a:t>) </a:t>
            </a:r>
            <a:endParaRPr lang="en-US" sz="2200" b="1" dirty="0" smtClean="0"/>
          </a:p>
          <a:p>
            <a:r>
              <a:rPr lang="en-US" sz="2200" b="1" dirty="0" smtClean="0"/>
              <a:t>                        commit                                                </a:t>
            </a:r>
          </a:p>
          <a:p>
            <a:r>
              <a:rPr lang="en-US" sz="2200" b="1" dirty="0"/>
              <a:t> </a:t>
            </a:r>
            <a:r>
              <a:rPr lang="en-US" sz="2200" b="1" dirty="0" smtClean="0"/>
              <a:t>                                                          read(a)</a:t>
            </a:r>
          </a:p>
          <a:p>
            <a:r>
              <a:rPr lang="en-US" sz="2200" b="1" dirty="0" smtClean="0"/>
              <a:t>                                                            write(a)</a:t>
            </a:r>
          </a:p>
          <a:p>
            <a:r>
              <a:rPr lang="en-US" sz="2200" b="1" dirty="0"/>
              <a:t> </a:t>
            </a:r>
            <a:r>
              <a:rPr lang="en-US" sz="2200" b="1" dirty="0" smtClean="0"/>
              <a:t>                                                       commit</a:t>
            </a:r>
          </a:p>
          <a:p>
            <a:r>
              <a:rPr lang="en-US" sz="2200" b="1" dirty="0"/>
              <a:t> </a:t>
            </a:r>
            <a:r>
              <a:rPr lang="en-US" sz="2200" b="1" dirty="0" smtClean="0"/>
              <a:t>                                                 </a:t>
            </a:r>
            <a:endParaRPr lang="en-US" sz="2200" b="1" dirty="0"/>
          </a:p>
          <a:p>
            <a:endParaRPr lang="en-US" sz="2200" b="1" dirty="0"/>
          </a:p>
          <a:p>
            <a:r>
              <a:rPr lang="en-US" sz="2200" b="1" dirty="0"/>
              <a:t>S2:   R1(a);W1(a);R2(a);R1(b);W2(a);</a:t>
            </a:r>
            <a:r>
              <a:rPr lang="en-US" sz="2200" b="1" dirty="0" smtClean="0"/>
              <a:t>C2;A1</a:t>
            </a:r>
          </a:p>
          <a:p>
            <a:endParaRPr lang="en-US" sz="2200" b="1" dirty="0"/>
          </a:p>
          <a:p>
            <a:endParaRPr lang="en-US" sz="2200" b="1" dirty="0" smtClean="0"/>
          </a:p>
          <a:p>
            <a:endParaRPr lang="en-US" sz="2200" b="1" dirty="0"/>
          </a:p>
          <a:p>
            <a:r>
              <a:rPr lang="en-US" sz="2200" b="1" dirty="0" smtClean="0"/>
              <a:t>Schedule :R1(A);W1(A);R2(Z);W2(Z);R1(B);W1(B);R2(B);W2(B);C1;C2</a:t>
            </a:r>
            <a:endParaRPr lang="en-US" sz="2200" b="1"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3" name="Rectangle 1"/>
          <p:cNvSpPr/>
          <p:nvPr/>
        </p:nvSpPr>
        <p:spPr>
          <a:xfrm>
            <a:off x="0" y="0"/>
            <a:ext cx="12192000" cy="2215991"/>
          </a:xfrm>
          <a:prstGeom prst="rect">
            <a:avLst/>
          </a:prstGeom>
        </p:spPr>
        <p:txBody>
          <a:bodyPr wrap="square">
            <a:spAutoFit/>
          </a:bodyPr>
          <a:lstStyle/>
          <a:p>
            <a:r>
              <a:rPr lang="en-US" sz="2400" b="1" dirty="0" smtClean="0">
                <a:solidFill>
                  <a:prstClr val="black"/>
                </a:solidFill>
              </a:rPr>
              <a:t>3. Strict Schedule</a:t>
            </a:r>
          </a:p>
          <a:p>
            <a:pPr marL="285750" indent="-285750">
              <a:buFont typeface="Wingdings" panose="05000000000000000000" pitchFamily="2" charset="2"/>
              <a:buChar char="ü"/>
            </a:pPr>
            <a:r>
              <a:rPr lang="en-US" sz="2400" dirty="0" smtClean="0"/>
              <a:t>  Strict schedule Is one in which transactions can neither read nor  write the item ‘a’ until the last transaction that wrote ‘a’ has committed(or aborted) .</a:t>
            </a:r>
          </a:p>
          <a:p>
            <a:pPr marL="285750" indent="-285750">
              <a:buFont typeface="Wingdings" panose="05000000000000000000" pitchFamily="2" charset="2"/>
              <a:buChar char="ü"/>
            </a:pPr>
            <a:r>
              <a:rPr lang="en-US" sz="2400" dirty="0" smtClean="0"/>
              <a:t>Strict schedules can be recovered.</a:t>
            </a:r>
          </a:p>
          <a:p>
            <a:endParaRPr lang="en-US" sz="2400" dirty="0" smtClean="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5388" y="416859"/>
            <a:ext cx="10766612" cy="6001643"/>
          </a:xfrm>
          <a:prstGeom prst="rect">
            <a:avLst/>
          </a:prstGeom>
          <a:noFill/>
        </p:spPr>
        <p:txBody>
          <a:bodyPr wrap="square" rtlCol="0">
            <a:spAutoFit/>
          </a:bodyPr>
          <a:lstStyle/>
          <a:p>
            <a:r>
              <a:rPr lang="en-IN" sz="3200" dirty="0" smtClean="0"/>
              <a:t>Serial schedule   -    T1,T2  - isolation –consistent data/correct data   </a:t>
            </a:r>
          </a:p>
          <a:p>
            <a:r>
              <a:rPr lang="en-IN" sz="3200" dirty="0"/>
              <a:t> </a:t>
            </a:r>
            <a:r>
              <a:rPr lang="en-IN" sz="3200" dirty="0" smtClean="0"/>
              <a:t>                         systems speed will be less, you can execute less number of transactions for a given time</a:t>
            </a:r>
          </a:p>
          <a:p>
            <a:endParaRPr lang="en-IN" sz="3200" dirty="0"/>
          </a:p>
          <a:p>
            <a:endParaRPr lang="en-IN" sz="3200" dirty="0" smtClean="0"/>
          </a:p>
          <a:p>
            <a:endParaRPr lang="en-IN" sz="3200" dirty="0"/>
          </a:p>
          <a:p>
            <a:r>
              <a:rPr lang="en-IN" sz="3200" dirty="0" smtClean="0"/>
              <a:t>Non serial schedule   :  T1,T2 no isolation – may get incorrect data – system speed is high </a:t>
            </a:r>
          </a:p>
          <a:p>
            <a:endParaRPr lang="en-IN" sz="3200" dirty="0"/>
          </a:p>
          <a:p>
            <a:r>
              <a:rPr lang="en-IN" sz="3200" dirty="0" smtClean="0"/>
              <a:t>Correct data    + high system speed                       </a:t>
            </a:r>
            <a:r>
              <a:rPr lang="en-IN" sz="3200" dirty="0" smtClean="0">
                <a:solidFill>
                  <a:srgbClr val="FF0000"/>
                </a:solidFill>
              </a:rPr>
              <a:t>Non serial schedules which are equivalent to serial schedule</a:t>
            </a:r>
            <a:endParaRPr lang="en-IN" sz="3200" dirty="0">
              <a:solidFill>
                <a:srgbClr val="FF0000"/>
              </a:solidFill>
            </a:endParaRPr>
          </a:p>
        </p:txBody>
      </p:sp>
    </p:spTree>
    <p:extLst>
      <p:ext uri="{BB962C8B-B14F-4D97-AF65-F5344CB8AC3E}">
        <p14:creationId xmlns:p14="http://schemas.microsoft.com/office/powerpoint/2010/main" val="41056204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4" name="Rectangle 1"/>
          <p:cNvSpPr/>
          <p:nvPr/>
        </p:nvSpPr>
        <p:spPr>
          <a:xfrm>
            <a:off x="0" y="0"/>
            <a:ext cx="12192000" cy="5109091"/>
          </a:xfrm>
          <a:prstGeom prst="rect">
            <a:avLst/>
          </a:prstGeom>
        </p:spPr>
        <p:txBody>
          <a:bodyPr wrap="square">
            <a:spAutoFit/>
          </a:bodyPr>
          <a:lstStyle/>
          <a:p>
            <a:r>
              <a:rPr lang="en-US" sz="2800" b="1" dirty="0"/>
              <a:t>Serializibilty</a:t>
            </a:r>
          </a:p>
          <a:p>
            <a:r>
              <a:rPr lang="en-US" sz="2800" dirty="0" smtClean="0"/>
              <a:t>A schedule S of n transactions is </a:t>
            </a:r>
            <a:r>
              <a:rPr lang="en-US" sz="2800" dirty="0" err="1" smtClean="0"/>
              <a:t>serializable</a:t>
            </a:r>
            <a:r>
              <a:rPr lang="en-US" sz="2800" dirty="0" smtClean="0"/>
              <a:t> schedule only if it is equivalent to some serial schedule of same n transactions .</a:t>
            </a:r>
            <a:endParaRPr lang="en-US" sz="2800" dirty="0"/>
          </a:p>
          <a:p>
            <a:endParaRPr lang="en-US" sz="2800" dirty="0"/>
          </a:p>
          <a:p>
            <a:r>
              <a:rPr lang="en-US" sz="2800" dirty="0" smtClean="0"/>
              <a:t>  serial                      non serial         </a:t>
            </a:r>
            <a:endParaRPr lang="en-US" sz="2800" dirty="0"/>
          </a:p>
          <a:p>
            <a:r>
              <a:rPr lang="en-US" sz="2800" b="1" dirty="0"/>
              <a:t>Objective of </a:t>
            </a:r>
            <a:r>
              <a:rPr lang="en-US" sz="2800" b="1" dirty="0" err="1"/>
              <a:t>serializibility</a:t>
            </a:r>
            <a:endParaRPr lang="en-US" sz="2800" b="1" dirty="0"/>
          </a:p>
          <a:p>
            <a:r>
              <a:rPr lang="en-US" sz="2800" dirty="0"/>
              <a:t>Objective of </a:t>
            </a:r>
            <a:r>
              <a:rPr lang="en-US" sz="2800" dirty="0" err="1"/>
              <a:t>serializibilty</a:t>
            </a:r>
            <a:r>
              <a:rPr lang="en-US" sz="2800" dirty="0"/>
              <a:t> is to find non-serial schedule  that allow transactions  to execute concurrently without interfering with one another</a:t>
            </a:r>
            <a:r>
              <a:rPr lang="en-US" sz="2800" dirty="0" smtClean="0"/>
              <a:t>.</a:t>
            </a:r>
          </a:p>
          <a:p>
            <a:endParaRPr lang="en-US" sz="2800" dirty="0"/>
          </a:p>
          <a:p>
            <a:endParaRPr lang="en-US" sz="2800" dirty="0" smtClean="0"/>
          </a:p>
          <a:p>
            <a:r>
              <a:rPr lang="en-US" sz="2800" dirty="0" err="1" smtClean="0"/>
              <a:t>Serializibilty</a:t>
            </a:r>
            <a:r>
              <a:rPr lang="en-US" sz="2800" dirty="0" smtClean="0"/>
              <a:t> is defined in terms of </a:t>
            </a:r>
            <a:r>
              <a:rPr lang="en-US" sz="2800" b="1" dirty="0" smtClean="0"/>
              <a:t>conflict </a:t>
            </a:r>
            <a:r>
              <a:rPr lang="en-US" sz="2800" b="1" dirty="0" err="1" smtClean="0"/>
              <a:t>serialzibilty</a:t>
            </a:r>
            <a:r>
              <a:rPr lang="en-US" sz="2800" b="1" dirty="0" smtClean="0"/>
              <a:t> </a:t>
            </a:r>
            <a:r>
              <a:rPr lang="en-US" sz="2800" dirty="0" smtClean="0"/>
              <a:t>and </a:t>
            </a:r>
            <a:r>
              <a:rPr lang="en-US" sz="2800" b="1" dirty="0" smtClean="0"/>
              <a:t>view </a:t>
            </a:r>
            <a:r>
              <a:rPr lang="en-US" sz="2800" b="1" dirty="0" err="1" smtClean="0"/>
              <a:t>serializibility</a:t>
            </a:r>
            <a:endParaRPr lang="en-US" sz="2800" b="1" dirty="0" smtClean="0"/>
          </a:p>
          <a:p>
            <a:pPr marL="285750" indent="-285750">
              <a:buFont typeface="Wingdings" panose="05000000000000000000" pitchFamily="2" charset="2"/>
              <a:buChar char="ü"/>
            </a:pPr>
            <a:endParaRPr lang="en-US" b="1"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5" name="Rectangle 2"/>
          <p:cNvSpPr/>
          <p:nvPr/>
        </p:nvSpPr>
        <p:spPr>
          <a:xfrm>
            <a:off x="98738" y="0"/>
            <a:ext cx="12093262" cy="4370427"/>
          </a:xfrm>
          <a:prstGeom prst="rect">
            <a:avLst/>
          </a:prstGeom>
        </p:spPr>
        <p:txBody>
          <a:bodyPr wrap="square">
            <a:spAutoFit/>
          </a:bodyPr>
          <a:lstStyle/>
          <a:p>
            <a:pPr lvl="0"/>
            <a:r>
              <a:rPr lang="en-US" sz="2600" b="1" dirty="0">
                <a:solidFill>
                  <a:prstClr val="black"/>
                </a:solidFill>
              </a:rPr>
              <a:t>Conflict </a:t>
            </a:r>
            <a:r>
              <a:rPr lang="en-US" sz="2600" b="1" dirty="0" smtClean="0">
                <a:solidFill>
                  <a:prstClr val="black"/>
                </a:solidFill>
              </a:rPr>
              <a:t>Operations</a:t>
            </a:r>
            <a:endParaRPr lang="en-US" sz="2600" b="1" dirty="0">
              <a:solidFill>
                <a:prstClr val="black"/>
              </a:solidFill>
            </a:endParaRPr>
          </a:p>
          <a:p>
            <a:pPr lvl="0"/>
            <a:r>
              <a:rPr lang="en-US" sz="2800" dirty="0" smtClean="0"/>
              <a:t>Instructions l1 </a:t>
            </a:r>
            <a:r>
              <a:rPr lang="en-US" sz="2800" dirty="0"/>
              <a:t>and l </a:t>
            </a:r>
            <a:r>
              <a:rPr lang="en-US" sz="2800" dirty="0" smtClean="0"/>
              <a:t>2 </a:t>
            </a:r>
            <a:r>
              <a:rPr lang="en-US" sz="2800" dirty="0"/>
              <a:t>of transactions </a:t>
            </a:r>
            <a:r>
              <a:rPr lang="en-US" sz="2800" dirty="0" smtClean="0"/>
              <a:t>T1 </a:t>
            </a:r>
            <a:r>
              <a:rPr lang="en-US" sz="2800" dirty="0"/>
              <a:t>and </a:t>
            </a:r>
            <a:r>
              <a:rPr lang="en-US" sz="2800" dirty="0" smtClean="0"/>
              <a:t>T2 </a:t>
            </a:r>
            <a:r>
              <a:rPr lang="en-US" sz="2800" dirty="0"/>
              <a:t>respectively, conflict if and only if there exists some item Q accessed by both </a:t>
            </a:r>
            <a:r>
              <a:rPr lang="en-US" sz="2800" dirty="0" smtClean="0"/>
              <a:t>l1 and l2 </a:t>
            </a:r>
            <a:r>
              <a:rPr lang="en-US" sz="2800" dirty="0"/>
              <a:t>, and at least one of these instructions wrote Q. </a:t>
            </a:r>
            <a:endParaRPr lang="en-US" sz="2800" dirty="0" smtClean="0"/>
          </a:p>
          <a:p>
            <a:pPr marL="514350" lvl="0" indent="-514350">
              <a:buAutoNum type="arabicPeriod"/>
            </a:pPr>
            <a:r>
              <a:rPr lang="en-US" sz="2800" dirty="0" smtClean="0"/>
              <a:t>l1 </a:t>
            </a:r>
            <a:r>
              <a:rPr lang="en-US" sz="2800" dirty="0"/>
              <a:t>= read(Q), </a:t>
            </a:r>
            <a:r>
              <a:rPr lang="en-US" sz="2800" dirty="0" smtClean="0"/>
              <a:t>l2 </a:t>
            </a:r>
            <a:r>
              <a:rPr lang="en-US" sz="2800" dirty="0"/>
              <a:t>= read(Q). </a:t>
            </a:r>
            <a:r>
              <a:rPr lang="en-US" sz="2800" dirty="0" smtClean="0"/>
              <a:t>l1 </a:t>
            </a:r>
            <a:r>
              <a:rPr lang="en-US" sz="2800" dirty="0"/>
              <a:t>and </a:t>
            </a:r>
            <a:r>
              <a:rPr lang="en-US" sz="2800" dirty="0" smtClean="0"/>
              <a:t>l2 </a:t>
            </a:r>
            <a:r>
              <a:rPr lang="en-US" sz="2800" dirty="0"/>
              <a:t>don’t </a:t>
            </a:r>
            <a:r>
              <a:rPr lang="en-US" sz="2800" dirty="0" smtClean="0"/>
              <a:t>conflict </a:t>
            </a:r>
          </a:p>
          <a:p>
            <a:pPr marL="514350" lvl="0" indent="-514350">
              <a:buAutoNum type="arabicPeriod"/>
            </a:pPr>
            <a:r>
              <a:rPr lang="en-US" sz="2800" dirty="0" smtClean="0"/>
              <a:t>l 1 </a:t>
            </a:r>
            <a:r>
              <a:rPr lang="en-US" sz="2800" dirty="0"/>
              <a:t>= read(Q), </a:t>
            </a:r>
            <a:r>
              <a:rPr lang="en-US" sz="2800" dirty="0" smtClean="0"/>
              <a:t>l2 </a:t>
            </a:r>
            <a:r>
              <a:rPr lang="en-US" sz="2800" dirty="0"/>
              <a:t>= write(Q). </a:t>
            </a:r>
            <a:r>
              <a:rPr lang="en-US" sz="2800" dirty="0" smtClean="0"/>
              <a:t>They conflict</a:t>
            </a:r>
          </a:p>
          <a:p>
            <a:pPr marL="514350" lvl="0" indent="-514350">
              <a:buAutoNum type="arabicPeriod"/>
            </a:pPr>
            <a:r>
              <a:rPr lang="en-US" sz="2800" dirty="0" smtClean="0"/>
              <a:t>l 1 </a:t>
            </a:r>
            <a:r>
              <a:rPr lang="en-US" sz="2800" dirty="0"/>
              <a:t>= write(Q), </a:t>
            </a:r>
            <a:r>
              <a:rPr lang="en-US" sz="2800" dirty="0" smtClean="0"/>
              <a:t>l2 </a:t>
            </a:r>
            <a:r>
              <a:rPr lang="en-US" sz="2800" dirty="0"/>
              <a:t>= read(Q). They conflict </a:t>
            </a:r>
            <a:endParaRPr lang="en-US" sz="2800" dirty="0" smtClean="0"/>
          </a:p>
          <a:p>
            <a:pPr marL="514350" lvl="0" indent="-514350">
              <a:buAutoNum type="arabicPeriod"/>
            </a:pPr>
            <a:r>
              <a:rPr lang="en-US" sz="2800" dirty="0" smtClean="0"/>
              <a:t>l 1 </a:t>
            </a:r>
            <a:r>
              <a:rPr lang="en-US" sz="2800" dirty="0"/>
              <a:t>= write(Q), </a:t>
            </a:r>
            <a:r>
              <a:rPr lang="en-US" sz="2800" dirty="0" smtClean="0"/>
              <a:t>l2 </a:t>
            </a:r>
            <a:r>
              <a:rPr lang="en-US" sz="2800" dirty="0"/>
              <a:t>= write(Q). They </a:t>
            </a:r>
            <a:r>
              <a:rPr lang="en-US" sz="2800" dirty="0" smtClean="0"/>
              <a:t>conflict</a:t>
            </a:r>
          </a:p>
          <a:p>
            <a:pPr marL="514350" lvl="0" indent="-514350">
              <a:buAutoNum type="arabicPeriod"/>
            </a:pPr>
            <a:endParaRPr lang="en-US" sz="2800" dirty="0">
              <a:solidFill>
                <a:prstClr val="black"/>
              </a:solidFill>
            </a:endParaRPr>
          </a:p>
          <a:p>
            <a:pPr marL="514350" lvl="0" indent="-514350">
              <a:buAutoNum type="arabicPeriod"/>
            </a:pPr>
            <a:endParaRPr lang="en-US" sz="2800" dirty="0" smtClean="0">
              <a:solidFill>
                <a:prstClr val="black"/>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6" name="Rectangle 3"/>
          <p:cNvSpPr/>
          <p:nvPr/>
        </p:nvSpPr>
        <p:spPr>
          <a:xfrm>
            <a:off x="0" y="0"/>
            <a:ext cx="12028868" cy="6586418"/>
          </a:xfrm>
          <a:prstGeom prst="rect">
            <a:avLst/>
          </a:prstGeom>
        </p:spPr>
        <p:txBody>
          <a:bodyPr wrap="square">
            <a:spAutoFit/>
          </a:bodyPr>
          <a:lstStyle/>
          <a:p>
            <a:pPr lvl="0"/>
            <a:r>
              <a:rPr lang="en-US" sz="2600" b="1" dirty="0" smtClean="0">
                <a:solidFill>
                  <a:prstClr val="black"/>
                </a:solidFill>
              </a:rPr>
              <a:t>Conflict equivalent schedule</a:t>
            </a:r>
            <a:endParaRPr lang="en-US" sz="2600" b="1" dirty="0">
              <a:solidFill>
                <a:prstClr val="black"/>
              </a:solidFill>
            </a:endParaRPr>
          </a:p>
          <a:p>
            <a:pPr lvl="0"/>
            <a:r>
              <a:rPr lang="en-US" sz="2800" dirty="0">
                <a:solidFill>
                  <a:prstClr val="black"/>
                </a:solidFill>
              </a:rPr>
              <a:t>Two schedules S and S’ are conflict </a:t>
            </a:r>
            <a:r>
              <a:rPr lang="en-US" sz="2800" dirty="0" smtClean="0">
                <a:solidFill>
                  <a:prstClr val="black"/>
                </a:solidFill>
              </a:rPr>
              <a:t>equivalent if</a:t>
            </a:r>
          </a:p>
          <a:p>
            <a:pPr lvl="0"/>
            <a:endParaRPr lang="en-US" sz="2800" b="1" dirty="0">
              <a:solidFill>
                <a:prstClr val="black"/>
              </a:solidFill>
            </a:endParaRPr>
          </a:p>
          <a:p>
            <a:pPr lvl="0"/>
            <a:r>
              <a:rPr lang="en-US" sz="2800" b="1" dirty="0" smtClean="0">
                <a:solidFill>
                  <a:prstClr val="black"/>
                </a:solidFill>
              </a:rPr>
              <a:t>Order of conflict operations in S is similar to order of conflict operations in S’</a:t>
            </a:r>
            <a:endParaRPr lang="en-US" sz="2600" b="1" dirty="0">
              <a:solidFill>
                <a:prstClr val="black"/>
              </a:solidFill>
            </a:endParaRPr>
          </a:p>
          <a:p>
            <a:pPr marL="457200" lvl="0" indent="-457200">
              <a:buAutoNum type="arabicPeriod"/>
            </a:pPr>
            <a:r>
              <a:rPr lang="en-US" sz="2400" dirty="0" smtClean="0">
                <a:solidFill>
                  <a:prstClr val="black"/>
                </a:solidFill>
              </a:rPr>
              <a:t> S can be transformed into a schedule S’ by series of swapping of non conflicting  instructions.</a:t>
            </a:r>
          </a:p>
          <a:p>
            <a:pPr marL="457200" lvl="0" indent="-457200">
              <a:buAutoNum type="arabicPeriod"/>
            </a:pPr>
            <a:r>
              <a:rPr lang="en-US" sz="2400" dirty="0" smtClean="0">
                <a:solidFill>
                  <a:prstClr val="black"/>
                </a:solidFill>
              </a:rPr>
              <a:t>The order of any two conflicting operations is same in both schedules.</a:t>
            </a:r>
          </a:p>
          <a:p>
            <a:pPr marL="457200" lvl="0" indent="-457200">
              <a:buAutoNum type="arabicPeriod"/>
            </a:pPr>
            <a:endParaRPr lang="en-US" sz="2400" dirty="0">
              <a:solidFill>
                <a:prstClr val="black"/>
              </a:solidFill>
            </a:endParaRPr>
          </a:p>
          <a:p>
            <a:pPr marL="457200" lvl="0" indent="-457200">
              <a:buAutoNum type="arabicPeriod"/>
            </a:pPr>
            <a:endParaRPr lang="en-US" sz="2400" dirty="0" smtClean="0">
              <a:solidFill>
                <a:prstClr val="black"/>
              </a:solidFill>
            </a:endParaRPr>
          </a:p>
          <a:p>
            <a:pPr lvl="0"/>
            <a:r>
              <a:rPr lang="en-US" sz="2600" b="1" dirty="0" smtClean="0">
                <a:solidFill>
                  <a:prstClr val="black"/>
                </a:solidFill>
              </a:rPr>
              <a:t>Non Conflict equivalent schedule</a:t>
            </a:r>
          </a:p>
          <a:p>
            <a:r>
              <a:rPr lang="en-US" sz="2400" dirty="0">
                <a:solidFill>
                  <a:prstClr val="black"/>
                </a:solidFill>
              </a:rPr>
              <a:t>The order of the conflicting operations is different in both the schedules ,the effect can be different on the database or another transactions in schedule .Thus the schedules are </a:t>
            </a:r>
            <a:r>
              <a:rPr lang="en-US" sz="2400" dirty="0" smtClean="0">
                <a:solidFill>
                  <a:prstClr val="black"/>
                </a:solidFill>
              </a:rPr>
              <a:t>non-conflict.</a:t>
            </a:r>
          </a:p>
          <a:p>
            <a:endParaRPr lang="en-US" sz="2400" dirty="0">
              <a:solidFill>
                <a:prstClr val="black"/>
              </a:solidFill>
            </a:endParaRPr>
          </a:p>
          <a:p>
            <a:endParaRPr lang="en-US" sz="2400" dirty="0" smtClean="0">
              <a:solidFill>
                <a:prstClr val="black"/>
              </a:solidFill>
            </a:endParaRPr>
          </a:p>
          <a:p>
            <a:endParaRPr lang="en-US" sz="2400" dirty="0">
              <a:solidFill>
                <a:prstClr val="black"/>
              </a:solidFill>
            </a:endParaRPr>
          </a:p>
          <a:p>
            <a:pPr lvl="0"/>
            <a:endParaRPr lang="en-US" sz="2400" dirty="0">
              <a:solidFill>
                <a:prstClr val="black"/>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7" name="Rectangle 1"/>
          <p:cNvSpPr/>
          <p:nvPr/>
        </p:nvSpPr>
        <p:spPr>
          <a:xfrm>
            <a:off x="0" y="0"/>
            <a:ext cx="12192000" cy="5336540"/>
          </a:xfrm>
          <a:prstGeom prst="rect">
            <a:avLst/>
          </a:prstGeom>
        </p:spPr>
        <p:txBody>
          <a:bodyPr wrap="square">
            <a:spAutoFit/>
          </a:bodyPr>
          <a:lstStyle/>
          <a:p>
            <a:r>
              <a:rPr lang="en-US" sz="2400" b="1" dirty="0">
                <a:solidFill>
                  <a:prstClr val="black"/>
                </a:solidFill>
                <a:latin typeface="Constantia"/>
              </a:rPr>
              <a:t>Properties of transaction</a:t>
            </a:r>
          </a:p>
          <a:p>
            <a:endParaRPr lang="en-US" sz="2400" dirty="0">
              <a:solidFill>
                <a:prstClr val="black"/>
              </a:solidFill>
              <a:latin typeface="Constantia"/>
            </a:endParaRPr>
          </a:p>
          <a:p>
            <a:r>
              <a:rPr lang="en-US" sz="2400" dirty="0">
                <a:solidFill>
                  <a:prstClr val="black"/>
                </a:solidFill>
                <a:latin typeface="Constantia"/>
              </a:rPr>
              <a:t>Transaction should follow some properties to maintain integrity and quality of database.</a:t>
            </a:r>
          </a:p>
          <a:p>
            <a:endParaRPr lang="en-US" sz="2400" dirty="0">
              <a:solidFill>
                <a:prstClr val="black"/>
              </a:solidFill>
              <a:latin typeface="Constantia"/>
            </a:endParaRPr>
          </a:p>
          <a:p>
            <a:endParaRPr lang="en-US" sz="2400" dirty="0">
              <a:solidFill>
                <a:prstClr val="black"/>
              </a:solidFill>
              <a:latin typeface="Constantia"/>
            </a:endParaRPr>
          </a:p>
          <a:p>
            <a:r>
              <a:rPr lang="en-US" sz="2400" b="1" dirty="0">
                <a:solidFill>
                  <a:prstClr val="black"/>
                </a:solidFill>
                <a:latin typeface="Constantia"/>
              </a:rPr>
              <a:t>ACID properties of transaction. </a:t>
            </a:r>
            <a:endParaRPr lang="en-US" sz="2400" b="1" dirty="0" smtClean="0">
              <a:solidFill>
                <a:prstClr val="black"/>
              </a:solidFill>
              <a:latin typeface="Constantia"/>
            </a:endParaRPr>
          </a:p>
          <a:p>
            <a:endParaRPr lang="en-US" sz="2400" b="1" dirty="0">
              <a:solidFill>
                <a:prstClr val="black"/>
              </a:solidFill>
              <a:latin typeface="Constantia"/>
            </a:endParaRPr>
          </a:p>
          <a:p>
            <a:pPr marL="285750" indent="-285750">
              <a:buFont typeface="Wingdings" panose="05000000000000000000" pitchFamily="2" charset="2"/>
              <a:buChar char="ü"/>
            </a:pPr>
            <a:r>
              <a:rPr lang="en-US" sz="2400" dirty="0" smtClean="0">
                <a:solidFill>
                  <a:prstClr val="black"/>
                </a:solidFill>
                <a:latin typeface="Constantia"/>
              </a:rPr>
              <a:t>Atomicity</a:t>
            </a:r>
          </a:p>
          <a:p>
            <a:endParaRPr lang="en-US" sz="2400" dirty="0" smtClean="0">
              <a:solidFill>
                <a:prstClr val="black"/>
              </a:solidFill>
              <a:latin typeface="Constantia"/>
            </a:endParaRPr>
          </a:p>
          <a:p>
            <a:pPr marL="285750" indent="-285750">
              <a:buFont typeface="Wingdings" panose="05000000000000000000" pitchFamily="2" charset="2"/>
              <a:buChar char="ü"/>
            </a:pPr>
            <a:r>
              <a:rPr lang="en-US" sz="2400" dirty="0" smtClean="0">
                <a:solidFill>
                  <a:prstClr val="black"/>
                </a:solidFill>
                <a:latin typeface="Constantia"/>
              </a:rPr>
              <a:t>Consistency</a:t>
            </a:r>
          </a:p>
          <a:p>
            <a:endParaRPr lang="en-US" sz="2400" dirty="0" smtClean="0">
              <a:solidFill>
                <a:prstClr val="black"/>
              </a:solidFill>
              <a:latin typeface="Constantia"/>
            </a:endParaRPr>
          </a:p>
          <a:p>
            <a:pPr marL="285750" indent="-285750">
              <a:buFont typeface="Wingdings" panose="05000000000000000000" pitchFamily="2" charset="2"/>
              <a:buChar char="ü"/>
            </a:pPr>
            <a:r>
              <a:rPr lang="en-US" sz="2400" dirty="0" smtClean="0">
                <a:solidFill>
                  <a:prstClr val="black"/>
                </a:solidFill>
                <a:latin typeface="Constantia"/>
              </a:rPr>
              <a:t>Isolation</a:t>
            </a:r>
          </a:p>
          <a:p>
            <a:endParaRPr lang="en-US" sz="2400" dirty="0" smtClean="0">
              <a:solidFill>
                <a:prstClr val="black"/>
              </a:solidFill>
              <a:latin typeface="Constantia"/>
            </a:endParaRPr>
          </a:p>
          <a:p>
            <a:pPr marL="285750" indent="-285750">
              <a:buFont typeface="Wingdings" panose="05000000000000000000" pitchFamily="2" charset="2"/>
              <a:buChar char="ü"/>
            </a:pPr>
            <a:r>
              <a:rPr lang="en-US" sz="2400" dirty="0" smtClean="0">
                <a:solidFill>
                  <a:prstClr val="black"/>
                </a:solidFill>
                <a:latin typeface="Constantia"/>
              </a:rPr>
              <a:t>Durability</a:t>
            </a:r>
          </a:p>
          <a:p>
            <a:endParaRPr lang="en-US" b="1" dirty="0">
              <a:solidFill>
                <a:prstClr val="black"/>
              </a:solidFill>
              <a:latin typeface="Constantia"/>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7" name="Rectangle 1"/>
          <p:cNvSpPr/>
          <p:nvPr/>
        </p:nvSpPr>
        <p:spPr>
          <a:xfrm>
            <a:off x="0" y="0"/>
            <a:ext cx="12192000" cy="8433078"/>
          </a:xfrm>
          <a:prstGeom prst="rect">
            <a:avLst/>
          </a:prstGeom>
        </p:spPr>
        <p:txBody>
          <a:bodyPr wrap="square">
            <a:spAutoFit/>
          </a:bodyPr>
          <a:lstStyle/>
          <a:p>
            <a:pPr lvl="0"/>
            <a:r>
              <a:rPr lang="en-US" sz="2800" b="1" dirty="0"/>
              <a:t>Conflict </a:t>
            </a:r>
            <a:r>
              <a:rPr lang="en-US" sz="2800" b="1" dirty="0" err="1"/>
              <a:t>serializable</a:t>
            </a:r>
            <a:endParaRPr lang="en-US" sz="2800" b="1" dirty="0"/>
          </a:p>
          <a:p>
            <a:pPr lvl="0"/>
            <a:r>
              <a:rPr lang="en-US" sz="2800" b="1" dirty="0"/>
              <a:t>Definition</a:t>
            </a:r>
            <a:r>
              <a:rPr lang="en-US" sz="2800" dirty="0"/>
              <a:t>: A given non-serial schedule is conflict equivalent to a serial schedule then it is conflict </a:t>
            </a:r>
            <a:r>
              <a:rPr lang="en-US" sz="2800" dirty="0" err="1" smtClean="0"/>
              <a:t>serializable</a:t>
            </a:r>
            <a:r>
              <a:rPr lang="en-US" sz="2800" dirty="0"/>
              <a:t>.</a:t>
            </a:r>
          </a:p>
          <a:p>
            <a:pPr lvl="0"/>
            <a:endParaRPr lang="en-US" sz="2000" dirty="0">
              <a:solidFill>
                <a:prstClr val="black"/>
              </a:solidFill>
            </a:endParaRPr>
          </a:p>
          <a:p>
            <a:pPr lvl="0"/>
            <a:endParaRPr lang="en-US" sz="2000" dirty="0" smtClean="0">
              <a:solidFill>
                <a:prstClr val="black"/>
              </a:solidFill>
            </a:endParaRPr>
          </a:p>
          <a:p>
            <a:pPr lvl="0"/>
            <a:r>
              <a:rPr lang="en-US" sz="2800" b="1" dirty="0"/>
              <a:t>How to find  out non-serial schedule that are conflict equivalent to </a:t>
            </a:r>
            <a:r>
              <a:rPr lang="en-US" sz="2800" b="1" dirty="0" smtClean="0"/>
              <a:t>serial schedule </a:t>
            </a:r>
            <a:endParaRPr lang="en-US" sz="2800" b="1" dirty="0"/>
          </a:p>
          <a:p>
            <a:pPr lvl="0"/>
            <a:r>
              <a:rPr lang="en-US" sz="2400" dirty="0" smtClean="0">
                <a:solidFill>
                  <a:prstClr val="black"/>
                </a:solidFill>
              </a:rPr>
              <a:t> </a:t>
            </a:r>
            <a:r>
              <a:rPr lang="en-US" sz="2400" dirty="0">
                <a:solidFill>
                  <a:prstClr val="black"/>
                </a:solidFill>
              </a:rPr>
              <a:t>Assume a schedule S which there are two instructions I1 and I2 of transactions T1 and T2 respectively, use following steps to get  equivalent non-serial schedule</a:t>
            </a:r>
          </a:p>
          <a:p>
            <a:pPr marL="457200" lvl="0" indent="-457200">
              <a:buAutoNum type="arabicPeriod"/>
            </a:pPr>
            <a:r>
              <a:rPr lang="en-US" sz="2400" dirty="0">
                <a:solidFill>
                  <a:prstClr val="black"/>
                </a:solidFill>
              </a:rPr>
              <a:t>If I1 and I2 refer to different  data items ,then they are called as non-conflicting instructions  and we can swap I1 and I2 .</a:t>
            </a:r>
          </a:p>
          <a:p>
            <a:pPr marL="457200" lvl="0" indent="-457200">
              <a:buAutoNum type="arabicPeriod"/>
            </a:pPr>
            <a:r>
              <a:rPr lang="en-US" sz="2400" dirty="0">
                <a:solidFill>
                  <a:prstClr val="black"/>
                </a:solidFill>
              </a:rPr>
              <a:t>If I1 and I2 refer to same data items ,they are called as conflicting instructions and there are four cases to be considered</a:t>
            </a:r>
          </a:p>
          <a:p>
            <a:pPr lvl="0"/>
            <a:r>
              <a:rPr lang="en-US" sz="2400" dirty="0">
                <a:solidFill>
                  <a:prstClr val="black"/>
                </a:solidFill>
              </a:rPr>
              <a:t>        I1= READ(a) and I2=READ(a) :  The order of I1 and I2 does not matter</a:t>
            </a:r>
          </a:p>
          <a:p>
            <a:pPr lvl="0"/>
            <a:r>
              <a:rPr lang="en-US" sz="2400" dirty="0">
                <a:solidFill>
                  <a:prstClr val="black"/>
                </a:solidFill>
              </a:rPr>
              <a:t>        I1= READ(a) and I2=WRITE(a): The order of I1 and I2 does matter</a:t>
            </a:r>
          </a:p>
          <a:p>
            <a:pPr lvl="0"/>
            <a:r>
              <a:rPr lang="en-US" sz="2400" dirty="0">
                <a:solidFill>
                  <a:prstClr val="black"/>
                </a:solidFill>
              </a:rPr>
              <a:t>       I1= WRITE(a) and I2=READ(a): The order of I1 and I2 does matter</a:t>
            </a:r>
          </a:p>
          <a:p>
            <a:pPr lvl="0"/>
            <a:r>
              <a:rPr lang="en-US" sz="2400" dirty="0">
                <a:solidFill>
                  <a:prstClr val="black"/>
                </a:solidFill>
              </a:rPr>
              <a:t>       I1= WRITE(a) and I2=WRITE(a):The order of I1 and I2 does matter</a:t>
            </a:r>
          </a:p>
          <a:p>
            <a:pPr lvl="0"/>
            <a:endParaRPr lang="en-US" sz="2000" dirty="0" smtClean="0">
              <a:solidFill>
                <a:prstClr val="black"/>
              </a:solidFill>
            </a:endParaRPr>
          </a:p>
          <a:p>
            <a:pPr lvl="0"/>
            <a:r>
              <a:rPr lang="en-US" sz="2000" dirty="0">
                <a:solidFill>
                  <a:prstClr val="black"/>
                </a:solidFill>
              </a:rPr>
              <a:t> </a:t>
            </a:r>
            <a:r>
              <a:rPr lang="en-US" sz="2000" dirty="0" smtClean="0">
                <a:solidFill>
                  <a:prstClr val="black"/>
                </a:solidFill>
              </a:rPr>
              <a:t> </a:t>
            </a:r>
          </a:p>
          <a:p>
            <a:pPr lvl="0"/>
            <a:r>
              <a:rPr lang="en-US" sz="2000" dirty="0">
                <a:solidFill>
                  <a:prstClr val="black"/>
                </a:solidFill>
              </a:rPr>
              <a:t> </a:t>
            </a:r>
            <a:r>
              <a:rPr lang="en-US" sz="2000" dirty="0" smtClean="0">
                <a:solidFill>
                  <a:prstClr val="black"/>
                </a:solidFill>
              </a:rPr>
              <a:t>        </a:t>
            </a:r>
          </a:p>
          <a:p>
            <a:pPr lvl="0"/>
            <a:endParaRPr lang="en-US" sz="2000" dirty="0">
              <a:solidFill>
                <a:prstClr val="black"/>
              </a:solidFill>
            </a:endParaRPr>
          </a:p>
          <a:p>
            <a:pPr lvl="0"/>
            <a:endParaRPr lang="en-US" sz="2000" dirty="0">
              <a:solidFill>
                <a:prstClr val="black"/>
              </a:solidFill>
            </a:endParaRPr>
          </a:p>
          <a:p>
            <a:pPr lvl="0"/>
            <a:endParaRPr lang="en-US" dirty="0">
              <a:solidFill>
                <a:prstClr val="black"/>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88" name="Rectangle 1"/>
          <p:cNvSpPr/>
          <p:nvPr/>
        </p:nvSpPr>
        <p:spPr>
          <a:xfrm>
            <a:off x="0" y="0"/>
            <a:ext cx="12192000" cy="646331"/>
          </a:xfrm>
          <a:prstGeom prst="rect">
            <a:avLst/>
          </a:prstGeom>
        </p:spPr>
        <p:txBody>
          <a:bodyPr wrap="square">
            <a:spAutoFit/>
          </a:bodyPr>
          <a:lstStyle/>
          <a:p>
            <a:pPr lvl="0"/>
            <a:endParaRPr lang="en-US" b="1" dirty="0">
              <a:solidFill>
                <a:prstClr val="black"/>
              </a:solidFill>
            </a:endParaRPr>
          </a:p>
          <a:p>
            <a:pPr lvl="0"/>
            <a:r>
              <a:rPr lang="en-US" b="1" dirty="0" smtClean="0">
                <a:solidFill>
                  <a:prstClr val="black"/>
                </a:solidFill>
              </a:rPr>
              <a:t> </a:t>
            </a:r>
            <a:endParaRPr lang="en-US" dirty="0">
              <a:solidFill>
                <a:prstClr val="black"/>
              </a:solidFill>
            </a:endParaRPr>
          </a:p>
        </p:txBody>
      </p:sp>
      <p:pic>
        <p:nvPicPr>
          <p:cNvPr id="2097153" name="Picture 2"/>
          <p:cNvPicPr>
            <a:picLocks noChangeAspect="1"/>
          </p:cNvPicPr>
          <p:nvPr/>
        </p:nvPicPr>
        <p:blipFill>
          <a:blip r:embed="rId2"/>
          <a:stretch>
            <a:fillRect/>
          </a:stretch>
        </p:blipFill>
        <p:spPr>
          <a:xfrm>
            <a:off x="115909" y="1043798"/>
            <a:ext cx="11193067" cy="5345961"/>
          </a:xfrm>
          <a:prstGeom prst="rect">
            <a:avLst/>
          </a:prstGeom>
        </p:spPr>
      </p:pic>
      <p:sp>
        <p:nvSpPr>
          <p:cNvPr id="1048689" name="TextBox 3"/>
          <p:cNvSpPr txBox="1"/>
          <p:nvPr/>
        </p:nvSpPr>
        <p:spPr>
          <a:xfrm>
            <a:off x="206062" y="323165"/>
            <a:ext cx="3721994" cy="369332"/>
          </a:xfrm>
          <a:prstGeom prst="rect">
            <a:avLst/>
          </a:prstGeom>
          <a:noFill/>
        </p:spPr>
        <p:txBody>
          <a:bodyPr wrap="square" rtlCol="0">
            <a:spAutoFit/>
          </a:bodyPr>
          <a:lstStyle/>
          <a:p>
            <a:r>
              <a:rPr lang="en-US" b="1" dirty="0" smtClean="0"/>
              <a:t>Example</a:t>
            </a:r>
            <a:endParaRPr lang="en-US" b="1"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007214709"/>
              </p:ext>
            </p:extLst>
          </p:nvPr>
        </p:nvGraphicFramePr>
        <p:xfrm>
          <a:off x="259030" y="117416"/>
          <a:ext cx="3424327" cy="2944368"/>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2400" dirty="0">
                          <a:solidFill>
                            <a:schemeClr val="tx1"/>
                          </a:solidFill>
                          <a:effectLst/>
                        </a:rPr>
                        <a:t>T1</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400" dirty="0" smtClean="0">
                          <a:solidFill>
                            <a:schemeClr val="tx1"/>
                          </a:solidFill>
                          <a:effectLst/>
                        </a:rPr>
                        <a:t>T2</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400" dirty="0">
                          <a:solidFill>
                            <a:schemeClr val="tx1"/>
                          </a:solidFill>
                          <a:effectLst/>
                        </a:rPr>
                        <a:t>READ(A)</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400" b="1">
                          <a:effectLst/>
                        </a:rPr>
                        <a:t>READ(C)</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400" dirty="0">
                          <a:solidFill>
                            <a:schemeClr val="tx1"/>
                          </a:solidFill>
                          <a:effectLst/>
                        </a:rPr>
                        <a:t>A=A-10</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400" b="1" dirty="0">
                          <a:effectLst/>
                        </a:rPr>
                        <a:t>C=C+10</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400" dirty="0">
                          <a:solidFill>
                            <a:schemeClr val="tx1"/>
                          </a:solidFill>
                          <a:effectLst/>
                        </a:rPr>
                        <a:t>WRITE(A)</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400" b="1">
                          <a:effectLst/>
                        </a:rPr>
                        <a:t>WRITE(C)</a:t>
                      </a:r>
                      <a:endParaRPr lang="en-IN" sz="24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400">
                          <a:solidFill>
                            <a:schemeClr val="tx1"/>
                          </a:solidFill>
                          <a:effectLst/>
                        </a:rPr>
                        <a:t>READ(B)</a:t>
                      </a:r>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400" b="1" dirty="0">
                          <a:effectLst/>
                        </a:rPr>
                        <a:t>READ(B)</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400">
                          <a:solidFill>
                            <a:schemeClr val="tx1"/>
                          </a:solidFill>
                          <a:effectLst/>
                        </a:rPr>
                        <a:t>B=B+10</a:t>
                      </a:r>
                      <a:endParaRPr lang="en-IN" sz="240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400" b="1" dirty="0">
                          <a:effectLst/>
                        </a:rPr>
                        <a:t>B=B+10</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400" dirty="0">
                          <a:solidFill>
                            <a:schemeClr val="tx1"/>
                          </a:solidFill>
                          <a:effectLst/>
                        </a:rPr>
                        <a:t>WRITE(B)</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400" b="1" dirty="0">
                          <a:effectLst/>
                        </a:rPr>
                        <a:t>WRITE(B)</a:t>
                      </a: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5" name="Rectangle 4"/>
          <p:cNvSpPr/>
          <p:nvPr/>
        </p:nvSpPr>
        <p:spPr>
          <a:xfrm>
            <a:off x="0" y="3169530"/>
            <a:ext cx="9878096" cy="369332"/>
          </a:xfrm>
          <a:prstGeom prst="rect">
            <a:avLst/>
          </a:prstGeom>
        </p:spPr>
        <p:txBody>
          <a:bodyPr wrap="square">
            <a:spAutoFit/>
          </a:bodyPr>
          <a:lstStyle/>
          <a:p>
            <a:r>
              <a:rPr lang="en-US" dirty="0">
                <a:solidFill>
                  <a:srgbClr val="000000"/>
                </a:solidFill>
                <a:latin typeface="Times New Roman" panose="02020603050405020304" pitchFamily="18" charset="0"/>
                <a:ea typeface="Calibri" panose="020F0502020204030204" pitchFamily="34" charset="0"/>
              </a:rPr>
              <a:t>Give any 2 non-serial schedules serializable to serial schedule </a:t>
            </a:r>
            <a:r>
              <a:rPr lang="en-US" dirty="0">
                <a:solidFill>
                  <a:srgbClr val="FF0000"/>
                </a:solidFill>
                <a:latin typeface="Times New Roman" panose="02020603050405020304" pitchFamily="18" charset="0"/>
                <a:ea typeface="Calibri" panose="020F0502020204030204" pitchFamily="34" charset="0"/>
              </a:rPr>
              <a:t>&lt;</a:t>
            </a:r>
            <a:r>
              <a:rPr lang="en-US" dirty="0" smtClean="0">
                <a:solidFill>
                  <a:srgbClr val="FF0000"/>
                </a:solidFill>
                <a:latin typeface="Times New Roman" panose="02020603050405020304" pitchFamily="18" charset="0"/>
                <a:ea typeface="Calibri" panose="020F0502020204030204" pitchFamily="34" charset="0"/>
              </a:rPr>
              <a:t>T1, T2</a:t>
            </a:r>
            <a:r>
              <a:rPr lang="en-US" dirty="0">
                <a:solidFill>
                  <a:srgbClr val="FF0000"/>
                </a:solidFill>
                <a:latin typeface="Times New Roman" panose="02020603050405020304" pitchFamily="18" charset="0"/>
                <a:ea typeface="Calibri" panose="020F0502020204030204" pitchFamily="34" charset="0"/>
              </a:rPr>
              <a:t>&gt;</a:t>
            </a:r>
            <a:endParaRPr lang="en-IN" dirty="0">
              <a:solidFill>
                <a:srgbClr val="FF0000"/>
              </a:solidFill>
            </a:endParaRPr>
          </a:p>
        </p:txBody>
      </p:sp>
    </p:spTree>
    <p:extLst>
      <p:ext uri="{BB962C8B-B14F-4D97-AF65-F5344CB8AC3E}">
        <p14:creationId xmlns:p14="http://schemas.microsoft.com/office/powerpoint/2010/main" val="32831458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084985052"/>
              </p:ext>
            </p:extLst>
          </p:nvPr>
        </p:nvGraphicFramePr>
        <p:xfrm>
          <a:off x="259030" y="117416"/>
          <a:ext cx="3424327" cy="5043883"/>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2000" dirty="0">
                          <a:solidFill>
                            <a:schemeClr val="tx1"/>
                          </a:solidFill>
                          <a:effectLst/>
                        </a:rPr>
                        <a:t>T1</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dirty="0" smtClean="0">
                          <a:solidFill>
                            <a:schemeClr val="tx1"/>
                          </a:solidFill>
                          <a:effectLst/>
                        </a:rPr>
                        <a:t>T2</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rgbClr val="FF0000"/>
                          </a:solidFill>
                          <a:effectLst/>
                        </a:rPr>
                        <a:t>READ(A)</a:t>
                      </a:r>
                      <a:endParaRPr lang="en-IN" sz="20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A=A-10</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WRITE(A)</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READ(B)</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B=B+10</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WRITE(B)</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READ(C)</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C=C+10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WRITE(C)</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READ(B)</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B=B+10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WRITE(B</a:t>
                      </a:r>
                      <a:r>
                        <a:rPr lang="en-US" sz="2000" b="1" dirty="0" smtClean="0">
                          <a:effectLst/>
                        </a:rPr>
                        <a:t>)</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65618997"/>
              </p:ext>
            </p:extLst>
          </p:nvPr>
        </p:nvGraphicFramePr>
        <p:xfrm>
          <a:off x="6683440" y="246203"/>
          <a:ext cx="3424327" cy="5043883"/>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1800" dirty="0">
                          <a:solidFill>
                            <a:schemeClr val="tx1"/>
                          </a:solidFill>
                          <a:effectLst/>
                        </a:rPr>
                        <a:t>T1</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1800" dirty="0" smtClean="0">
                          <a:solidFill>
                            <a:schemeClr val="tx1"/>
                          </a:solidFill>
                          <a:effectLst/>
                        </a:rPr>
                        <a:t>T2</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smtClean="0"/>
                        <a:t>READ</a:t>
                      </a:r>
                      <a:r>
                        <a:rPr lang="en-IN" sz="1800" baseline="0" dirty="0" smtClean="0"/>
                        <a:t> (C) </a:t>
                      </a:r>
                      <a:endParaRPr lang="en-IN" sz="1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READ(A) </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18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A=A-10</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1" dirty="0" smtClean="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1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WRITE (A)</a:t>
                      </a: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000" b="1" dirty="0" smtClean="0">
                          <a:effectLst/>
                          <a:latin typeface="Calibri" panose="020F0502020204030204" pitchFamily="34" charset="0"/>
                          <a:ea typeface="Calibri" panose="020F0502020204030204" pitchFamily="34" charset="0"/>
                          <a:cs typeface="Times New Roman" panose="02020603050405020304" pitchFamily="18" charset="0"/>
                        </a:rPr>
                        <a:t>C=C+10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1800" dirty="0" smtClean="0"/>
                        <a:t>WRITE(C)</a:t>
                      </a:r>
                      <a:r>
                        <a:rPr lang="en-IN" sz="1800" baseline="0" dirty="0" smtClean="0"/>
                        <a:t> </a:t>
                      </a:r>
                      <a:endParaRPr lang="en-IN" sz="1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READ(B)</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1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B=B+10</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0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WRITE(B)</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READ(B)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B=B+10</a:t>
                      </a:r>
                      <a:endParaRPr lang="en-IN" sz="1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IN" sz="1800" b="1" dirty="0" smtClean="0">
                          <a:effectLst/>
                          <a:latin typeface="Calibri" panose="020F0502020204030204" pitchFamily="34" charset="0"/>
                          <a:ea typeface="Calibri" panose="020F0502020204030204" pitchFamily="34" charset="0"/>
                          <a:cs typeface="Times New Roman" panose="02020603050405020304" pitchFamily="18" charset="0"/>
                        </a:rPr>
                        <a:t>WRITE(B)</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ight Arrow 3"/>
          <p:cNvSpPr/>
          <p:nvPr/>
        </p:nvSpPr>
        <p:spPr>
          <a:xfrm>
            <a:off x="4235824" y="2097741"/>
            <a:ext cx="1748117"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p:cNvSpPr txBox="1"/>
          <p:nvPr/>
        </p:nvSpPr>
        <p:spPr>
          <a:xfrm>
            <a:off x="640080" y="5499463"/>
            <a:ext cx="2429691" cy="369332"/>
          </a:xfrm>
          <a:prstGeom prst="rect">
            <a:avLst/>
          </a:prstGeom>
          <a:noFill/>
        </p:spPr>
        <p:txBody>
          <a:bodyPr wrap="square" rtlCol="0">
            <a:spAutoFit/>
          </a:bodyPr>
          <a:lstStyle/>
          <a:p>
            <a:r>
              <a:rPr lang="en-IN" b="1" dirty="0" smtClean="0"/>
              <a:t>Schedule 1</a:t>
            </a:r>
            <a:endParaRPr lang="en-IN" b="1" dirty="0"/>
          </a:p>
        </p:txBody>
      </p:sp>
      <p:sp>
        <p:nvSpPr>
          <p:cNvPr id="6" name="TextBox 5"/>
          <p:cNvSpPr txBox="1"/>
          <p:nvPr/>
        </p:nvSpPr>
        <p:spPr>
          <a:xfrm>
            <a:off x="7310846" y="5684129"/>
            <a:ext cx="2429691" cy="369332"/>
          </a:xfrm>
          <a:prstGeom prst="rect">
            <a:avLst/>
          </a:prstGeom>
          <a:noFill/>
        </p:spPr>
        <p:txBody>
          <a:bodyPr wrap="square" rtlCol="0">
            <a:spAutoFit/>
          </a:bodyPr>
          <a:lstStyle/>
          <a:p>
            <a:r>
              <a:rPr lang="en-IN" b="1" dirty="0" smtClean="0"/>
              <a:t>Schedule 2</a:t>
            </a:r>
            <a:endParaRPr lang="en-IN" b="1" dirty="0"/>
          </a:p>
        </p:txBody>
      </p:sp>
      <p:sp>
        <p:nvSpPr>
          <p:cNvPr id="7" name="TextBox 6"/>
          <p:cNvSpPr txBox="1"/>
          <p:nvPr/>
        </p:nvSpPr>
        <p:spPr>
          <a:xfrm>
            <a:off x="640080" y="5868795"/>
            <a:ext cx="6910251" cy="923330"/>
          </a:xfrm>
          <a:prstGeom prst="rect">
            <a:avLst/>
          </a:prstGeom>
          <a:noFill/>
        </p:spPr>
        <p:txBody>
          <a:bodyPr wrap="square" rtlCol="0">
            <a:spAutoFit/>
          </a:bodyPr>
          <a:lstStyle/>
          <a:p>
            <a:pPr marL="342900" indent="-342900">
              <a:buAutoNum type="arabicParenR"/>
            </a:pPr>
            <a:r>
              <a:rPr lang="en-IN" dirty="0" smtClean="0"/>
              <a:t>Conflict equivalent – </a:t>
            </a:r>
            <a:r>
              <a:rPr lang="en-IN" b="1" dirty="0" smtClean="0"/>
              <a:t>order of conflict operations is same in both schedules . Schedule s1 and s2 are conflict equivalent</a:t>
            </a:r>
          </a:p>
          <a:p>
            <a:pPr marL="342900" indent="-342900">
              <a:buAutoNum type="arabicParenR"/>
            </a:pPr>
            <a:r>
              <a:rPr lang="en-IN" dirty="0" smtClean="0"/>
              <a:t>View equivalent </a:t>
            </a:r>
            <a:endParaRPr lang="en-IN" dirty="0"/>
          </a:p>
        </p:txBody>
      </p:sp>
    </p:spTree>
    <p:extLst>
      <p:ext uri="{BB962C8B-B14F-4D97-AF65-F5344CB8AC3E}">
        <p14:creationId xmlns:p14="http://schemas.microsoft.com/office/powerpoint/2010/main" val="258894561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717072488"/>
              </p:ext>
            </p:extLst>
          </p:nvPr>
        </p:nvGraphicFramePr>
        <p:xfrm>
          <a:off x="259030" y="117416"/>
          <a:ext cx="3424327" cy="5043883"/>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2000" dirty="0">
                          <a:solidFill>
                            <a:schemeClr val="tx1"/>
                          </a:solidFill>
                          <a:effectLst/>
                        </a:rPr>
                        <a:t>T1</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dirty="0" smtClean="0">
                          <a:solidFill>
                            <a:schemeClr val="tx1"/>
                          </a:solidFill>
                          <a:effectLst/>
                        </a:rPr>
                        <a:t>T2</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READ(A)</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A=A-10</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WRITE(A)</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rgbClr val="92D050"/>
                          </a:solidFill>
                          <a:effectLst/>
                        </a:rPr>
                        <a:t>READ(B)</a:t>
                      </a:r>
                      <a:endParaRPr lang="en-IN" sz="20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chemeClr val="tx1"/>
                          </a:solidFill>
                          <a:effectLst/>
                        </a:rPr>
                        <a:t>B=B+10</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2000" dirty="0">
                          <a:solidFill>
                            <a:srgbClr val="7030A0"/>
                          </a:solidFill>
                          <a:effectLst/>
                        </a:rPr>
                        <a:t>WRITE(B)</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0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READ(C)</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C=C+10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WRITE(C)</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solidFill>
                            <a:srgbClr val="7030A0"/>
                          </a:solidFill>
                          <a:effectLst/>
                        </a:rPr>
                        <a:t>READ(B)</a:t>
                      </a:r>
                      <a:endParaRPr lang="en-IN" sz="20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B=B+10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solidFill>
                            <a:srgbClr val="92D050"/>
                          </a:solidFill>
                          <a:effectLst/>
                        </a:rPr>
                        <a:t>WRITE(B</a:t>
                      </a:r>
                      <a:r>
                        <a:rPr lang="en-US" sz="2000" b="1" dirty="0" smtClean="0">
                          <a:solidFill>
                            <a:srgbClr val="92D050"/>
                          </a:solidFill>
                          <a:effectLst/>
                        </a:rPr>
                        <a:t>)</a:t>
                      </a:r>
                      <a:endParaRPr lang="en-IN" sz="2000" b="1"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105704726"/>
              </p:ext>
            </p:extLst>
          </p:nvPr>
        </p:nvGraphicFramePr>
        <p:xfrm>
          <a:off x="6609806" y="246204"/>
          <a:ext cx="3497961" cy="5365428"/>
        </p:xfrm>
        <a:graphic>
          <a:graphicData uri="http://schemas.openxmlformats.org/drawingml/2006/table">
            <a:tbl>
              <a:tblPr firstRow="1" firstCol="1" bandRow="1">
                <a:tableStyleId>{5C22544A-7EE6-4342-B048-85BDC9FD1C3A}</a:tableStyleId>
              </a:tblPr>
              <a:tblGrid>
                <a:gridCol w="1757708"/>
                <a:gridCol w="1740253"/>
              </a:tblGrid>
              <a:tr h="317940">
                <a:tc>
                  <a:txBody>
                    <a:bodyPr/>
                    <a:lstStyle/>
                    <a:p>
                      <a:pPr>
                        <a:lnSpc>
                          <a:spcPct val="115000"/>
                        </a:lnSpc>
                        <a:spcAft>
                          <a:spcPts val="1000"/>
                        </a:spcAft>
                      </a:pPr>
                      <a:r>
                        <a:rPr lang="en-US" sz="1200" dirty="0">
                          <a:solidFill>
                            <a:schemeClr val="tx1"/>
                          </a:solidFill>
                          <a:effectLst/>
                        </a:rPr>
                        <a:t>T1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1200" dirty="0" smtClean="0">
                          <a:solidFill>
                            <a:schemeClr val="tx1"/>
                          </a:solidFill>
                          <a:effectLst/>
                        </a:rPr>
                        <a:t>T2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smtClean="0"/>
                        <a:t>READ(C)</a:t>
                      </a:r>
                      <a:endParaRPr lang="en-IN" sz="24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smtClean="0"/>
                        <a:t>C=C+10</a:t>
                      </a:r>
                      <a:endParaRPr lang="en-IN" sz="24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r>
                        <a:rPr lang="en-IN" sz="24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READ(A)</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4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r>
                        <a:rPr lang="en-IN" sz="24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A=A-10</a:t>
                      </a: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4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400" dirty="0" smtClean="0"/>
                        <a:t>WRITE(C)</a:t>
                      </a:r>
                      <a:endParaRPr lang="en-IN" sz="24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marL="0" marR="0" lvl="0" indent="0" algn="l" defTabSz="914400" rtl="0" eaLnBrk="1" fontAlgn="auto" latinLnBrk="0" hangingPunct="1">
                        <a:lnSpc>
                          <a:spcPct val="115000"/>
                        </a:lnSpc>
                        <a:spcBef>
                          <a:spcPts val="0"/>
                        </a:spcBef>
                        <a:spcAft>
                          <a:spcPts val="1000"/>
                        </a:spcAft>
                        <a:buClrTx/>
                        <a:buSzTx/>
                        <a:buFontTx/>
                        <a:buNone/>
                        <a:tabLst/>
                        <a:defRPr/>
                      </a:pPr>
                      <a:r>
                        <a:rPr lang="en-US" sz="2400" dirty="0" smtClean="0">
                          <a:solidFill>
                            <a:schemeClr val="tx1"/>
                          </a:solidFill>
                          <a:effectLst/>
                        </a:rPr>
                        <a:t>WRITE(A)</a:t>
                      </a:r>
                      <a:endParaRPr lang="en-IN" sz="24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4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r>
                        <a:rPr lang="en-US" sz="2000" dirty="0">
                          <a:solidFill>
                            <a:srgbClr val="92D050"/>
                          </a:solidFill>
                          <a:effectLst/>
                        </a:rPr>
                        <a:t>READ(B)</a:t>
                      </a:r>
                      <a:endParaRPr lang="en-IN" sz="2000"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r>
                        <a:rPr lang="en-US" sz="2000" dirty="0">
                          <a:solidFill>
                            <a:schemeClr val="tx1"/>
                          </a:solidFill>
                          <a:effectLst/>
                        </a:rPr>
                        <a:t>B=B+10</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r>
                        <a:rPr lang="en-US" sz="2000" dirty="0">
                          <a:solidFill>
                            <a:srgbClr val="7030A0"/>
                          </a:solidFill>
                          <a:effectLst/>
                        </a:rPr>
                        <a:t>WRITE(B)</a:t>
                      </a:r>
                      <a:endParaRPr lang="en-IN" sz="2000"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4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solidFill>
                            <a:srgbClr val="7030A0"/>
                          </a:solidFill>
                          <a:effectLst/>
                        </a:rPr>
                        <a:t>READ(B)</a:t>
                      </a:r>
                      <a:endParaRPr lang="en-IN" sz="2000" b="1" dirty="0">
                        <a:solidFill>
                          <a:srgbClr val="7030A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effectLst/>
                        </a:rPr>
                        <a:t>B=B+10</a:t>
                      </a:r>
                      <a:endParaRPr lang="en-IN" sz="20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63206">
                <a:tc>
                  <a:txBody>
                    <a:bodyPr/>
                    <a:lstStyle/>
                    <a:p>
                      <a:pPr>
                        <a:lnSpc>
                          <a:spcPct val="115000"/>
                        </a:lnSpc>
                        <a:spcAft>
                          <a:spcPts val="1000"/>
                        </a:spcAft>
                      </a:pPr>
                      <a:endParaRPr lang="en-IN" sz="24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2000" b="1" dirty="0">
                          <a:solidFill>
                            <a:srgbClr val="92D050"/>
                          </a:solidFill>
                          <a:effectLst/>
                        </a:rPr>
                        <a:t>WRITE(B</a:t>
                      </a:r>
                      <a:r>
                        <a:rPr lang="en-US" sz="2000" b="1" dirty="0" smtClean="0">
                          <a:solidFill>
                            <a:srgbClr val="92D050"/>
                          </a:solidFill>
                          <a:effectLst/>
                        </a:rPr>
                        <a:t>)</a:t>
                      </a:r>
                      <a:endParaRPr lang="en-IN" sz="2000" b="1" dirty="0">
                        <a:solidFill>
                          <a:srgbClr val="92D05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ight Arrow 3"/>
          <p:cNvSpPr/>
          <p:nvPr/>
        </p:nvSpPr>
        <p:spPr>
          <a:xfrm>
            <a:off x="4262716" y="2202327"/>
            <a:ext cx="1882589" cy="11594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8" name="Straight Arrow Connector 7"/>
          <p:cNvCxnSpPr/>
          <p:nvPr/>
        </p:nvCxnSpPr>
        <p:spPr>
          <a:xfrm flipH="1">
            <a:off x="1210235" y="1640541"/>
            <a:ext cx="3052481" cy="2420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H="1">
            <a:off x="3051601" y="1640541"/>
            <a:ext cx="1211115" cy="3299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H="1">
            <a:off x="1289342" y="2550458"/>
            <a:ext cx="2153105" cy="754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3030294" y="2588184"/>
            <a:ext cx="412153" cy="2334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flipH="1">
            <a:off x="2929881" y="2571248"/>
            <a:ext cx="512566" cy="17567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4155389" y="1124263"/>
            <a:ext cx="1519519" cy="646331"/>
          </a:xfrm>
          <a:prstGeom prst="rect">
            <a:avLst/>
          </a:prstGeom>
          <a:noFill/>
        </p:spPr>
        <p:txBody>
          <a:bodyPr wrap="square" rtlCol="0">
            <a:spAutoFit/>
          </a:bodyPr>
          <a:lstStyle/>
          <a:p>
            <a:r>
              <a:rPr lang="en-IN" dirty="0" smtClean="0"/>
              <a:t>Conflict operations</a:t>
            </a:r>
            <a:endParaRPr lang="en-IN" dirty="0"/>
          </a:p>
        </p:txBody>
      </p:sp>
      <p:sp>
        <p:nvSpPr>
          <p:cNvPr id="5" name="Rectangle 4"/>
          <p:cNvSpPr/>
          <p:nvPr/>
        </p:nvSpPr>
        <p:spPr>
          <a:xfrm>
            <a:off x="404363" y="5404453"/>
            <a:ext cx="9021570" cy="1477328"/>
          </a:xfrm>
          <a:prstGeom prst="rect">
            <a:avLst/>
          </a:prstGeom>
        </p:spPr>
        <p:txBody>
          <a:bodyPr wrap="square">
            <a:spAutoFit/>
          </a:bodyPr>
          <a:lstStyle/>
          <a:p>
            <a:endParaRPr lang="en-US" dirty="0"/>
          </a:p>
          <a:p>
            <a:r>
              <a:rPr lang="en-US" dirty="0"/>
              <a:t>1. </a:t>
            </a:r>
            <a:r>
              <a:rPr lang="en-US" dirty="0">
                <a:solidFill>
                  <a:srgbClr val="FF0000"/>
                </a:solidFill>
              </a:rPr>
              <a:t>If </a:t>
            </a:r>
            <a:r>
              <a:rPr lang="en-US" dirty="0" err="1">
                <a:solidFill>
                  <a:srgbClr val="FF0000"/>
                </a:solidFill>
              </a:rPr>
              <a:t>Ti</a:t>
            </a:r>
            <a:r>
              <a:rPr lang="en-US" dirty="0">
                <a:solidFill>
                  <a:srgbClr val="FF0000"/>
                </a:solidFill>
              </a:rPr>
              <a:t> reads the initial value of object A in S1, it must also read the initial value of A in S2.</a:t>
            </a:r>
          </a:p>
          <a:p>
            <a:r>
              <a:rPr lang="en-US" dirty="0"/>
              <a:t>2. If </a:t>
            </a:r>
            <a:r>
              <a:rPr lang="en-US" dirty="0" err="1"/>
              <a:t>Ti</a:t>
            </a:r>
            <a:r>
              <a:rPr lang="en-US" dirty="0"/>
              <a:t> reads a value of A written by </a:t>
            </a:r>
            <a:r>
              <a:rPr lang="en-US" dirty="0" err="1"/>
              <a:t>Tj</a:t>
            </a:r>
            <a:r>
              <a:rPr lang="en-US" dirty="0"/>
              <a:t> in S1, it must also read the value of A written by </a:t>
            </a:r>
            <a:r>
              <a:rPr lang="en-US" dirty="0" err="1"/>
              <a:t>Tj</a:t>
            </a:r>
            <a:r>
              <a:rPr lang="en-US" dirty="0"/>
              <a:t> in S2.</a:t>
            </a:r>
          </a:p>
          <a:p>
            <a:r>
              <a:rPr lang="en-US" dirty="0"/>
              <a:t>3. For each data object A, the transaction (if any) that performs the final write on A in S1 must also perform the  final write on A in S2</a:t>
            </a:r>
            <a:r>
              <a:rPr lang="en-US" dirty="0" smtClean="0"/>
              <a:t>.    </a:t>
            </a:r>
            <a:r>
              <a:rPr lang="en-US" b="1" dirty="0" smtClean="0"/>
              <a:t>(Schedule 1 and schedule 2 are view equivalent)</a:t>
            </a:r>
            <a:endParaRPr lang="en-US" b="1" dirty="0"/>
          </a:p>
        </p:txBody>
      </p:sp>
    </p:spTree>
    <p:extLst>
      <p:ext uri="{BB962C8B-B14F-4D97-AF65-F5344CB8AC3E}">
        <p14:creationId xmlns:p14="http://schemas.microsoft.com/office/powerpoint/2010/main" val="82512744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145367215"/>
              </p:ext>
            </p:extLst>
          </p:nvPr>
        </p:nvGraphicFramePr>
        <p:xfrm>
          <a:off x="259030" y="117416"/>
          <a:ext cx="3424327" cy="4953133"/>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1200" dirty="0">
                          <a:solidFill>
                            <a:schemeClr val="tx1"/>
                          </a:solidFill>
                          <a:effectLst/>
                        </a:rPr>
                        <a:t>T1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1200" dirty="0" smtClean="0">
                          <a:solidFill>
                            <a:schemeClr val="tx1"/>
                          </a:solidFill>
                          <a:effectLst/>
                        </a:rPr>
                        <a:t>T2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chemeClr val="tx1"/>
                          </a:solidFill>
                          <a:effectLst/>
                        </a:rPr>
                        <a:t>READ(X)</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chemeClr val="tx1"/>
                          </a:solidFill>
                          <a:effectLst/>
                        </a:rPr>
                        <a:t>X=X+10</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rgbClr val="FF0000"/>
                          </a:solidFill>
                          <a:effectLst/>
                        </a:rPr>
                        <a:t>WRITE(X)</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READ(Z)</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Z=z+10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WRITE(Z)</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READ(X)</a:t>
                      </a:r>
                      <a:endParaRPr lang="en-IN"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X=x+10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1508266454"/>
              </p:ext>
            </p:extLst>
          </p:nvPr>
        </p:nvGraphicFramePr>
        <p:xfrm>
          <a:off x="6683440" y="246203"/>
          <a:ext cx="3424327" cy="6161411"/>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1200" dirty="0">
                          <a:solidFill>
                            <a:schemeClr val="tx1"/>
                          </a:solidFill>
                          <a:effectLst/>
                        </a:rPr>
                        <a:t>T1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1200" dirty="0" smtClean="0">
                          <a:solidFill>
                            <a:schemeClr val="tx1"/>
                          </a:solidFill>
                          <a:effectLst/>
                        </a:rPr>
                        <a:t>T2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READ(X)</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smtClean="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800" dirty="0" smtClean="0"/>
                        <a:t>READ(Z)</a:t>
                      </a:r>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800" dirty="0" smtClean="0"/>
                        <a:t>Z=Z+10</a:t>
                      </a:r>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X=X+10</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800" dirty="0" smtClean="0"/>
                        <a:t>WRITE(Z)</a:t>
                      </a:r>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READ(X)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X=X+10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ectangle 3"/>
          <p:cNvSpPr/>
          <p:nvPr/>
        </p:nvSpPr>
        <p:spPr>
          <a:xfrm>
            <a:off x="259030" y="5385395"/>
            <a:ext cx="6096000" cy="646331"/>
          </a:xfrm>
          <a:prstGeom prst="rect">
            <a:avLst/>
          </a:prstGeom>
        </p:spPr>
        <p:txBody>
          <a:bodyPr>
            <a:spAutoFit/>
          </a:bodyPr>
          <a:lstStyle/>
          <a:p>
            <a:r>
              <a:rPr lang="en-US" dirty="0">
                <a:solidFill>
                  <a:srgbClr val="000000"/>
                </a:solidFill>
                <a:latin typeface="Times New Roman" panose="02020603050405020304" pitchFamily="18" charset="0"/>
                <a:ea typeface="Calibri" panose="020F0502020204030204" pitchFamily="34" charset="0"/>
              </a:rPr>
              <a:t>Give any 2 non-serial schedules serializable to serial schedule &lt;</a:t>
            </a:r>
            <a:r>
              <a:rPr lang="en-US" dirty="0" smtClean="0">
                <a:solidFill>
                  <a:srgbClr val="000000"/>
                </a:solidFill>
                <a:latin typeface="Times New Roman" panose="02020603050405020304" pitchFamily="18" charset="0"/>
                <a:ea typeface="Calibri" panose="020F0502020204030204" pitchFamily="34" charset="0"/>
              </a:rPr>
              <a:t>T1, T2&gt;</a:t>
            </a:r>
            <a:endParaRPr lang="en-IN" dirty="0"/>
          </a:p>
        </p:txBody>
      </p:sp>
    </p:spTree>
    <p:extLst>
      <p:ext uri="{BB962C8B-B14F-4D97-AF65-F5344CB8AC3E}">
        <p14:creationId xmlns:p14="http://schemas.microsoft.com/office/powerpoint/2010/main" val="415905044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59030" y="117416"/>
          <a:ext cx="3424327" cy="5014855"/>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1200" dirty="0">
                          <a:solidFill>
                            <a:schemeClr val="tx1"/>
                          </a:solidFill>
                          <a:effectLst/>
                        </a:rPr>
                        <a:t>T1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1200" dirty="0" smtClean="0">
                          <a:solidFill>
                            <a:schemeClr val="tx1"/>
                          </a:solidFill>
                          <a:effectLst/>
                        </a:rPr>
                        <a:t>T2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chemeClr val="tx1"/>
                          </a:solidFill>
                          <a:effectLst/>
                        </a:rPr>
                        <a:t>READ(X)</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chemeClr val="tx1"/>
                          </a:solidFill>
                          <a:effectLst/>
                        </a:rPr>
                        <a:t>X=X+10</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rgbClr val="FF0000"/>
                          </a:solidFill>
                          <a:effectLst/>
                        </a:rPr>
                        <a:t>WRITE(X)</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READ(Z)</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Z=z+10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WRITE(Z)</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READ(X)</a:t>
                      </a:r>
                      <a:endParaRPr lang="en-IN"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X=x+10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 name="Table 2"/>
          <p:cNvGraphicFramePr>
            <a:graphicFrameLocks noGrp="1"/>
          </p:cNvGraphicFramePr>
          <p:nvPr>
            <p:extLst/>
          </p:nvPr>
        </p:nvGraphicFramePr>
        <p:xfrm>
          <a:off x="6683440" y="246203"/>
          <a:ext cx="3424327" cy="6276727"/>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1200" dirty="0">
                          <a:solidFill>
                            <a:schemeClr val="tx1"/>
                          </a:solidFill>
                          <a:effectLst/>
                        </a:rPr>
                        <a:t>T1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1200" dirty="0" smtClean="0">
                          <a:solidFill>
                            <a:schemeClr val="tx1"/>
                          </a:solidFill>
                          <a:effectLst/>
                        </a:rPr>
                        <a:t>T2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READ(X)</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smtClean="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800" dirty="0" smtClean="0"/>
                        <a:t>READ(Z)</a:t>
                      </a:r>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800" dirty="0" smtClean="0"/>
                        <a:t>Z=Z+10</a:t>
                      </a:r>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X=X+10</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800" dirty="0" smtClean="0"/>
                        <a:t>WRITE(Z)</a:t>
                      </a:r>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READ(X)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X=X+10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ectangle 3"/>
          <p:cNvSpPr/>
          <p:nvPr/>
        </p:nvSpPr>
        <p:spPr>
          <a:xfrm>
            <a:off x="259030" y="5385395"/>
            <a:ext cx="6096000" cy="646331"/>
          </a:xfrm>
          <a:prstGeom prst="rect">
            <a:avLst/>
          </a:prstGeom>
        </p:spPr>
        <p:txBody>
          <a:bodyPr>
            <a:spAutoFit/>
          </a:bodyPr>
          <a:lstStyle/>
          <a:p>
            <a:r>
              <a:rPr lang="en-US" dirty="0">
                <a:solidFill>
                  <a:srgbClr val="000000"/>
                </a:solidFill>
                <a:latin typeface="Times New Roman" panose="02020603050405020304" pitchFamily="18" charset="0"/>
                <a:ea typeface="Calibri" panose="020F0502020204030204" pitchFamily="34" charset="0"/>
              </a:rPr>
              <a:t>Give any 2 non-serial schedules serializable to serial schedule &lt;</a:t>
            </a:r>
            <a:r>
              <a:rPr lang="en-US" dirty="0" smtClean="0">
                <a:solidFill>
                  <a:srgbClr val="000000"/>
                </a:solidFill>
                <a:latin typeface="Times New Roman" panose="02020603050405020304" pitchFamily="18" charset="0"/>
                <a:ea typeface="Calibri" panose="020F0502020204030204" pitchFamily="34" charset="0"/>
              </a:rPr>
              <a:t>T1, T2&gt;</a:t>
            </a:r>
            <a:endParaRPr lang="en-IN" dirty="0"/>
          </a:p>
        </p:txBody>
      </p:sp>
    </p:spTree>
    <p:extLst>
      <p:ext uri="{BB962C8B-B14F-4D97-AF65-F5344CB8AC3E}">
        <p14:creationId xmlns:p14="http://schemas.microsoft.com/office/powerpoint/2010/main" val="210427970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nvPr>
        </p:nvGraphicFramePr>
        <p:xfrm>
          <a:off x="259030" y="117416"/>
          <a:ext cx="3424327" cy="5014855"/>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1200" dirty="0">
                          <a:solidFill>
                            <a:schemeClr val="tx1"/>
                          </a:solidFill>
                          <a:effectLst/>
                        </a:rPr>
                        <a:t>T1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1200" dirty="0" smtClean="0">
                          <a:solidFill>
                            <a:schemeClr val="tx1"/>
                          </a:solidFill>
                          <a:effectLst/>
                        </a:rPr>
                        <a:t>T2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chemeClr val="tx1"/>
                          </a:solidFill>
                          <a:effectLst/>
                        </a:rPr>
                        <a:t>READ(X)</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chemeClr val="tx1"/>
                          </a:solidFill>
                          <a:effectLst/>
                        </a:rPr>
                        <a:t>X=X+10</a:t>
                      </a:r>
                      <a:endParaRPr lang="en-IN" sz="32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US" sz="3200" dirty="0" smtClean="0">
                          <a:solidFill>
                            <a:srgbClr val="FF0000"/>
                          </a:solidFill>
                          <a:effectLst/>
                        </a:rPr>
                        <a:t>WRITE(X)</a:t>
                      </a:r>
                      <a:endParaRPr lang="en-IN" sz="3200"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READ(Z)</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Z=z+10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WRITE(Z)</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solidFill>
                            <a:srgbClr val="FF0000"/>
                          </a:solidFill>
                          <a:effectLst/>
                          <a:latin typeface="Calibri" panose="020F0502020204030204" pitchFamily="34" charset="0"/>
                          <a:ea typeface="Calibri" panose="020F0502020204030204" pitchFamily="34" charset="0"/>
                          <a:cs typeface="Times New Roman" panose="02020603050405020304" pitchFamily="18" charset="0"/>
                        </a:rPr>
                        <a:t>READ(X)</a:t>
                      </a:r>
                      <a:endParaRPr lang="en-IN" sz="2800" b="1" dirty="0">
                        <a:solidFill>
                          <a:srgbClr val="FF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X=x+10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725518351"/>
              </p:ext>
            </p:extLst>
          </p:nvPr>
        </p:nvGraphicFramePr>
        <p:xfrm>
          <a:off x="6683440" y="246203"/>
          <a:ext cx="3424327" cy="6552952"/>
        </p:xfrm>
        <a:graphic>
          <a:graphicData uri="http://schemas.openxmlformats.org/drawingml/2006/table">
            <a:tbl>
              <a:tblPr firstRow="1" firstCol="1" bandRow="1">
                <a:tableStyleId>{5C22544A-7EE6-4342-B048-85BDC9FD1C3A}</a:tableStyleId>
              </a:tblPr>
              <a:tblGrid>
                <a:gridCol w="1720708"/>
                <a:gridCol w="1703619"/>
              </a:tblGrid>
              <a:tr h="387991">
                <a:tc>
                  <a:txBody>
                    <a:bodyPr/>
                    <a:lstStyle/>
                    <a:p>
                      <a:pPr>
                        <a:lnSpc>
                          <a:spcPct val="115000"/>
                        </a:lnSpc>
                        <a:spcAft>
                          <a:spcPts val="1000"/>
                        </a:spcAft>
                      </a:pPr>
                      <a:r>
                        <a:rPr lang="en-US" sz="1200" dirty="0">
                          <a:solidFill>
                            <a:schemeClr val="tx1"/>
                          </a:solidFill>
                          <a:effectLst/>
                        </a:rPr>
                        <a:t>T1</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US" sz="1200" dirty="0" smtClean="0">
                          <a:solidFill>
                            <a:schemeClr val="tx1"/>
                          </a:solidFill>
                          <a:effectLst/>
                        </a:rPr>
                        <a:t>T2</a:t>
                      </a:r>
                      <a:endParaRPr lang="en-IN" sz="11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800" dirty="0" smtClean="0"/>
                        <a:t>READ(Z)</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sz="2800" dirty="0" smtClean="0"/>
                        <a:t>Z=Z+10</a:t>
                      </a:r>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READ(X)</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2800" dirty="0" smtClean="0"/>
                        <a:t>WRITE(Z)</a:t>
                      </a:r>
                    </a:p>
                    <a:p>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X=X+10</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r>
                        <a:rPr lang="en-IN" sz="2800" dirty="0" smtClean="0">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IN" sz="2800" dirty="0"/>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READ(X)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X=X+10</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r>
                        <a:rPr lang="en-IN" sz="2800" b="1" dirty="0" smtClean="0">
                          <a:effectLst/>
                          <a:latin typeface="Calibri" panose="020F0502020204030204" pitchFamily="34" charset="0"/>
                          <a:ea typeface="Calibri" panose="020F0502020204030204" pitchFamily="34" charset="0"/>
                          <a:cs typeface="Times New Roman" panose="02020603050405020304" pitchFamily="18" charset="0"/>
                        </a:rPr>
                        <a:t>WRITE(X)</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87991">
                <a:tc>
                  <a:txBody>
                    <a:bodyPr/>
                    <a:lstStyle/>
                    <a:p>
                      <a:pPr>
                        <a:lnSpc>
                          <a:spcPct val="115000"/>
                        </a:lnSpc>
                        <a:spcAft>
                          <a:spcPts val="1000"/>
                        </a:spcAft>
                      </a:pPr>
                      <a:endParaRPr lang="en-IN" sz="28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15000"/>
                        </a:lnSpc>
                        <a:spcAft>
                          <a:spcPts val="1000"/>
                        </a:spcAft>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
        <p:nvSpPr>
          <p:cNvPr id="4" name="Rectangle 3"/>
          <p:cNvSpPr/>
          <p:nvPr/>
        </p:nvSpPr>
        <p:spPr>
          <a:xfrm>
            <a:off x="259030" y="5385395"/>
            <a:ext cx="6096000" cy="923330"/>
          </a:xfrm>
          <a:prstGeom prst="rect">
            <a:avLst/>
          </a:prstGeom>
        </p:spPr>
        <p:txBody>
          <a:bodyPr>
            <a:spAutoFit/>
          </a:bodyPr>
          <a:lstStyle/>
          <a:p>
            <a:r>
              <a:rPr lang="en-US" dirty="0">
                <a:solidFill>
                  <a:srgbClr val="000000"/>
                </a:solidFill>
                <a:latin typeface="Times New Roman" panose="02020603050405020304" pitchFamily="18" charset="0"/>
                <a:ea typeface="Calibri" panose="020F0502020204030204" pitchFamily="34" charset="0"/>
              </a:rPr>
              <a:t>Give any 2 non-serial schedules serializable to serial schedule &lt;</a:t>
            </a:r>
            <a:r>
              <a:rPr lang="en-US" dirty="0" smtClean="0">
                <a:solidFill>
                  <a:srgbClr val="000000"/>
                </a:solidFill>
                <a:latin typeface="Times New Roman" panose="02020603050405020304" pitchFamily="18" charset="0"/>
                <a:ea typeface="Calibri" panose="020F0502020204030204" pitchFamily="34" charset="0"/>
              </a:rPr>
              <a:t>T1, T2&gt;</a:t>
            </a:r>
          </a:p>
          <a:p>
            <a:endParaRPr lang="en-IN" dirty="0"/>
          </a:p>
        </p:txBody>
      </p:sp>
    </p:spTree>
    <p:extLst>
      <p:ext uri="{BB962C8B-B14F-4D97-AF65-F5344CB8AC3E}">
        <p14:creationId xmlns:p14="http://schemas.microsoft.com/office/powerpoint/2010/main" val="219142905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0" name="Rectangle 3"/>
          <p:cNvSpPr/>
          <p:nvPr/>
        </p:nvSpPr>
        <p:spPr>
          <a:xfrm>
            <a:off x="0" y="-180304"/>
            <a:ext cx="12192000" cy="4370427"/>
          </a:xfrm>
          <a:prstGeom prst="rect">
            <a:avLst/>
          </a:prstGeom>
        </p:spPr>
        <p:txBody>
          <a:bodyPr wrap="square">
            <a:spAutoFit/>
          </a:bodyPr>
          <a:lstStyle/>
          <a:p>
            <a:endParaRPr lang="en-US" dirty="0" smtClean="0"/>
          </a:p>
          <a:p>
            <a:r>
              <a:rPr lang="en-US" b="1" dirty="0" smtClean="0"/>
              <a:t>Examples </a:t>
            </a:r>
          </a:p>
          <a:p>
            <a:pPr marL="342900" indent="-342900">
              <a:buAutoNum type="alphaLcParenR"/>
            </a:pPr>
            <a:r>
              <a:rPr lang="en-US" dirty="0" smtClean="0"/>
              <a:t>Consider </a:t>
            </a:r>
            <a:r>
              <a:rPr lang="en-US" dirty="0"/>
              <a:t>the following transaction </a:t>
            </a:r>
            <a:r>
              <a:rPr lang="en-US" dirty="0" smtClean="0"/>
              <a:t>:</a:t>
            </a:r>
          </a:p>
          <a:p>
            <a:endParaRPr lang="en-US" dirty="0"/>
          </a:p>
          <a:p>
            <a:r>
              <a:rPr lang="en-US" dirty="0"/>
              <a:t>T1 </a:t>
            </a:r>
            <a:r>
              <a:rPr lang="en-US" dirty="0" smtClean="0"/>
              <a:t>:		T2 :</a:t>
            </a:r>
            <a:r>
              <a:rPr lang="en-US" dirty="0"/>
              <a:t>	</a:t>
            </a:r>
            <a:r>
              <a:rPr lang="en-US" dirty="0" smtClean="0"/>
              <a:t>	T3 </a:t>
            </a:r>
            <a:r>
              <a:rPr lang="en-US" dirty="0"/>
              <a:t>:</a:t>
            </a:r>
          </a:p>
          <a:p>
            <a:r>
              <a:rPr lang="en-US" dirty="0"/>
              <a:t>READ(X) </a:t>
            </a:r>
            <a:r>
              <a:rPr lang="en-US" dirty="0" smtClean="0"/>
              <a:t>		READ(X)		 </a:t>
            </a:r>
            <a:r>
              <a:rPr lang="en-US" dirty="0"/>
              <a:t>READ(Z)</a:t>
            </a:r>
          </a:p>
          <a:p>
            <a:r>
              <a:rPr lang="en-US" dirty="0" smtClean="0"/>
              <a:t>READ(Y)		 READ(Z)		 READ(Y)</a:t>
            </a:r>
          </a:p>
          <a:p>
            <a:r>
              <a:rPr lang="en-US" dirty="0" smtClean="0"/>
              <a:t>Y = Y – X 		X = N+Z 		 Y= Y + Z</a:t>
            </a:r>
          </a:p>
          <a:p>
            <a:r>
              <a:rPr lang="en-US" dirty="0" smtClean="0"/>
              <a:t>WRITE (Y) 	WRITE(X)		 WRITE (Z)</a:t>
            </a:r>
          </a:p>
          <a:p>
            <a:r>
              <a:rPr lang="en-US" dirty="0" smtClean="0"/>
              <a:t>WRITE (X)	 WRITE (Y)</a:t>
            </a:r>
          </a:p>
          <a:p>
            <a:endParaRPr lang="en-US" dirty="0"/>
          </a:p>
          <a:p>
            <a:endParaRPr lang="en-US" dirty="0" smtClean="0"/>
          </a:p>
          <a:p>
            <a:endParaRPr lang="en-US" dirty="0"/>
          </a:p>
          <a:p>
            <a:r>
              <a:rPr lang="en-US" dirty="0"/>
              <a:t>Give </a:t>
            </a:r>
            <a:r>
              <a:rPr lang="en-US" dirty="0" smtClean="0"/>
              <a:t>at least </a:t>
            </a:r>
            <a:r>
              <a:rPr lang="en-US" dirty="0"/>
              <a:t>two non-serial schedules that are </a:t>
            </a:r>
            <a:r>
              <a:rPr lang="en-US" dirty="0" err="1"/>
              <a:t>serializable</a:t>
            </a:r>
            <a:r>
              <a:rPr lang="en-US" dirty="0" smtClean="0"/>
              <a:t>.</a:t>
            </a:r>
          </a:p>
          <a:p>
            <a:r>
              <a:rPr lang="en-US" b="1" dirty="0"/>
              <a:t>Example: in notebook</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420960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88" name="Rectangle 1"/>
          <p:cNvSpPr/>
          <p:nvPr/>
        </p:nvSpPr>
        <p:spPr>
          <a:xfrm>
            <a:off x="201462" y="2019155"/>
            <a:ext cx="5010410" cy="4638548"/>
          </a:xfrm>
          <a:prstGeom prst="rect">
            <a:avLst/>
          </a:prstGeom>
        </p:spPr>
        <p:txBody>
          <a:bodyPr wrap="square">
            <a:spAutoFit/>
          </a:bodyPr>
          <a:lstStyle/>
          <a:p>
            <a:pPr marL="393192" lvl="1">
              <a:lnSpc>
                <a:spcPct val="80000"/>
              </a:lnSpc>
              <a:spcBef>
                <a:spcPct val="20000"/>
              </a:spcBef>
              <a:buClr>
                <a:srgbClr val="DDDDDD"/>
              </a:buClr>
              <a:buSzPct val="85000"/>
            </a:pPr>
            <a:r>
              <a:rPr lang="en-US" sz="2400" dirty="0" smtClean="0">
                <a:solidFill>
                  <a:prstClr val="black"/>
                </a:solidFill>
                <a:latin typeface="Constantia"/>
              </a:rPr>
              <a:t> T</a:t>
            </a:r>
            <a:r>
              <a:rPr lang="en-US" sz="2400" baseline="-25000" dirty="0" smtClean="0">
                <a:solidFill>
                  <a:prstClr val="black"/>
                </a:solidFill>
                <a:latin typeface="Constantia"/>
              </a:rPr>
              <a:t>1</a:t>
            </a:r>
            <a:r>
              <a:rPr lang="en-US" sz="2400" dirty="0">
                <a:solidFill>
                  <a:prstClr val="black"/>
                </a:solidFill>
                <a:latin typeface="Constantia"/>
              </a:rPr>
              <a:t>: 	</a:t>
            </a:r>
            <a:r>
              <a:rPr lang="en-US" sz="2400" b="1" dirty="0">
                <a:solidFill>
                  <a:prstClr val="black"/>
                </a:solidFill>
                <a:latin typeface="Constantia"/>
              </a:rPr>
              <a:t>read (A)</a:t>
            </a:r>
            <a:r>
              <a:rPr lang="en-US" sz="2400" dirty="0">
                <a:solidFill>
                  <a:prstClr val="black"/>
                </a:solidFill>
                <a:latin typeface="Constantia"/>
              </a:rPr>
              <a:t>	</a:t>
            </a:r>
          </a:p>
          <a:p>
            <a:pPr lvl="2" indent="-246888">
              <a:lnSpc>
                <a:spcPct val="80000"/>
              </a:lnSpc>
              <a:spcBef>
                <a:spcPct val="20000"/>
              </a:spcBef>
              <a:buClr>
                <a:srgbClr val="B2B2B2"/>
              </a:buClr>
              <a:buSzPct val="70000"/>
            </a:pPr>
            <a:r>
              <a:rPr lang="en-US" sz="2100" dirty="0">
                <a:solidFill>
                  <a:prstClr val="black"/>
                </a:solidFill>
                <a:latin typeface="Constantia"/>
              </a:rPr>
              <a:t>	</a:t>
            </a:r>
            <a:r>
              <a:rPr lang="en-US" sz="2100" dirty="0" smtClean="0">
                <a:solidFill>
                  <a:prstClr val="black"/>
                </a:solidFill>
                <a:latin typeface="Constantia"/>
              </a:rPr>
              <a:t>A </a:t>
            </a:r>
            <a:r>
              <a:rPr lang="en-US" sz="2100" dirty="0">
                <a:solidFill>
                  <a:prstClr val="black"/>
                </a:solidFill>
                <a:latin typeface="Constantia"/>
              </a:rPr>
              <a:t>:= A – </a:t>
            </a:r>
            <a:r>
              <a:rPr lang="en-US" sz="2100" dirty="0" smtClean="0">
                <a:solidFill>
                  <a:prstClr val="black"/>
                </a:solidFill>
                <a:latin typeface="Constantia"/>
              </a:rPr>
              <a:t>100              </a:t>
            </a:r>
            <a:endParaRPr lang="en-US" sz="2100" dirty="0">
              <a:solidFill>
                <a:prstClr val="black"/>
              </a:solidFill>
              <a:latin typeface="Constantia"/>
            </a:endParaRPr>
          </a:p>
          <a:p>
            <a:pPr lvl="2" indent="-246888">
              <a:lnSpc>
                <a:spcPct val="80000"/>
              </a:lnSpc>
              <a:spcBef>
                <a:spcPct val="20000"/>
              </a:spcBef>
              <a:buClr>
                <a:srgbClr val="B2B2B2"/>
              </a:buClr>
              <a:buSzPct val="70000"/>
            </a:pPr>
            <a:r>
              <a:rPr lang="en-US" sz="2100" dirty="0">
                <a:solidFill>
                  <a:prstClr val="black"/>
                </a:solidFill>
                <a:latin typeface="Constantia"/>
              </a:rPr>
              <a:t>	</a:t>
            </a:r>
            <a:r>
              <a:rPr lang="en-US" sz="2100" b="1" dirty="0" smtClean="0">
                <a:solidFill>
                  <a:prstClr val="black"/>
                </a:solidFill>
                <a:latin typeface="Constantia"/>
              </a:rPr>
              <a:t>write </a:t>
            </a:r>
            <a:r>
              <a:rPr lang="en-US" sz="2100" b="1" dirty="0">
                <a:solidFill>
                  <a:prstClr val="black"/>
                </a:solidFill>
                <a:latin typeface="Constantia"/>
              </a:rPr>
              <a:t>(</a:t>
            </a:r>
            <a:r>
              <a:rPr lang="en-US" sz="2100" b="1" dirty="0" smtClean="0">
                <a:solidFill>
                  <a:prstClr val="black"/>
                </a:solidFill>
                <a:latin typeface="Constantia"/>
              </a:rPr>
              <a:t>A);</a:t>
            </a:r>
            <a:r>
              <a:rPr lang="en-US" sz="2100" b="1" dirty="0">
                <a:solidFill>
                  <a:prstClr val="black"/>
                </a:solidFill>
                <a:latin typeface="Constantia"/>
              </a:rPr>
              <a:t> </a:t>
            </a:r>
            <a:r>
              <a:rPr lang="en-US" sz="2100" b="1" dirty="0" smtClean="0">
                <a:solidFill>
                  <a:prstClr val="black"/>
                </a:solidFill>
                <a:latin typeface="Constantia"/>
              </a:rPr>
              <a:t>        </a:t>
            </a:r>
            <a:endParaRPr lang="en-US" sz="2100" dirty="0" smtClean="0">
              <a:solidFill>
                <a:prstClr val="black"/>
              </a:solidFill>
              <a:latin typeface="Constantia"/>
            </a:endParaRPr>
          </a:p>
          <a:p>
            <a:pPr lvl="2" indent="-246888">
              <a:lnSpc>
                <a:spcPct val="80000"/>
              </a:lnSpc>
              <a:spcBef>
                <a:spcPct val="20000"/>
              </a:spcBef>
              <a:buClr>
                <a:srgbClr val="B2B2B2"/>
              </a:buClr>
              <a:buSzPct val="70000"/>
            </a:pPr>
            <a:r>
              <a:rPr lang="en-US" sz="2400" dirty="0" smtClean="0"/>
              <a:t>   </a:t>
            </a:r>
            <a:endParaRPr lang="en-US" sz="2100" dirty="0">
              <a:solidFill>
                <a:prstClr val="black"/>
              </a:solidFill>
              <a:latin typeface="Constantia"/>
            </a:endParaRPr>
          </a:p>
          <a:p>
            <a:pPr lvl="2" indent="-246888">
              <a:lnSpc>
                <a:spcPct val="80000"/>
              </a:lnSpc>
              <a:spcBef>
                <a:spcPct val="20000"/>
              </a:spcBef>
              <a:buClr>
                <a:srgbClr val="B2B2B2"/>
              </a:buClr>
              <a:buSzPct val="70000"/>
            </a:pPr>
            <a:r>
              <a:rPr lang="en-US" sz="2100" dirty="0">
                <a:solidFill>
                  <a:prstClr val="black"/>
                </a:solidFill>
                <a:latin typeface="Constantia"/>
              </a:rPr>
              <a:t>	</a:t>
            </a:r>
            <a:r>
              <a:rPr lang="en-US" sz="2100" dirty="0" smtClean="0">
                <a:solidFill>
                  <a:srgbClr val="000099"/>
                </a:solidFill>
                <a:latin typeface="Constantia"/>
              </a:rPr>
              <a:t>read </a:t>
            </a:r>
            <a:r>
              <a:rPr lang="en-US" sz="2100" dirty="0">
                <a:solidFill>
                  <a:srgbClr val="000099"/>
                </a:solidFill>
                <a:latin typeface="Constantia"/>
              </a:rPr>
              <a:t>(</a:t>
            </a:r>
            <a:r>
              <a:rPr lang="en-US" sz="2100" dirty="0" smtClean="0">
                <a:solidFill>
                  <a:srgbClr val="000099"/>
                </a:solidFill>
                <a:latin typeface="Constantia"/>
              </a:rPr>
              <a:t>B)</a:t>
            </a:r>
            <a:r>
              <a:rPr lang="en-US" sz="2100" dirty="0">
                <a:solidFill>
                  <a:srgbClr val="000099"/>
                </a:solidFill>
                <a:latin typeface="Constantia"/>
              </a:rPr>
              <a:t> </a:t>
            </a:r>
            <a:r>
              <a:rPr lang="en-US" sz="2100" dirty="0" smtClean="0">
                <a:solidFill>
                  <a:srgbClr val="000099"/>
                </a:solidFill>
                <a:latin typeface="Constantia"/>
              </a:rPr>
              <a:t>               </a:t>
            </a:r>
            <a:endParaRPr lang="en-US" sz="2100" dirty="0">
              <a:solidFill>
                <a:srgbClr val="000099"/>
              </a:solidFill>
              <a:latin typeface="Constantia"/>
            </a:endParaRPr>
          </a:p>
          <a:p>
            <a:pPr lvl="2" indent="-246888">
              <a:lnSpc>
                <a:spcPct val="80000"/>
              </a:lnSpc>
              <a:spcBef>
                <a:spcPct val="20000"/>
              </a:spcBef>
              <a:buClr>
                <a:srgbClr val="B2B2B2"/>
              </a:buClr>
              <a:buSzPct val="70000"/>
            </a:pPr>
            <a:r>
              <a:rPr lang="en-US" sz="2100" dirty="0">
                <a:solidFill>
                  <a:srgbClr val="000099"/>
                </a:solidFill>
                <a:latin typeface="Constantia"/>
              </a:rPr>
              <a:t>	</a:t>
            </a:r>
            <a:r>
              <a:rPr lang="en-US" sz="2100" dirty="0" smtClean="0">
                <a:solidFill>
                  <a:srgbClr val="000099"/>
                </a:solidFill>
                <a:latin typeface="Constantia"/>
              </a:rPr>
              <a:t>B </a:t>
            </a:r>
            <a:r>
              <a:rPr lang="en-US" sz="2100" dirty="0">
                <a:solidFill>
                  <a:srgbClr val="000099"/>
                </a:solidFill>
                <a:latin typeface="Constantia"/>
              </a:rPr>
              <a:t>:= B + </a:t>
            </a:r>
            <a:r>
              <a:rPr lang="en-US" sz="2100" dirty="0" smtClean="0">
                <a:solidFill>
                  <a:srgbClr val="000099"/>
                </a:solidFill>
                <a:latin typeface="Constantia"/>
              </a:rPr>
              <a:t>100         </a:t>
            </a:r>
            <a:endParaRPr lang="en-US" sz="2100" dirty="0">
              <a:solidFill>
                <a:srgbClr val="000099"/>
              </a:solidFill>
              <a:latin typeface="Constantia"/>
            </a:endParaRPr>
          </a:p>
          <a:p>
            <a:pPr lvl="2" indent="-246888">
              <a:lnSpc>
                <a:spcPct val="80000"/>
              </a:lnSpc>
              <a:spcBef>
                <a:spcPct val="20000"/>
              </a:spcBef>
              <a:buClr>
                <a:srgbClr val="B2B2B2"/>
              </a:buClr>
              <a:buSzPct val="70000"/>
            </a:pPr>
            <a:r>
              <a:rPr lang="en-US" sz="2100" dirty="0">
                <a:solidFill>
                  <a:srgbClr val="000099"/>
                </a:solidFill>
                <a:latin typeface="Constantia"/>
              </a:rPr>
              <a:t>	</a:t>
            </a:r>
            <a:r>
              <a:rPr lang="en-US" sz="2100" b="1" dirty="0" smtClean="0">
                <a:solidFill>
                  <a:srgbClr val="000099"/>
                </a:solidFill>
                <a:latin typeface="Constantia"/>
              </a:rPr>
              <a:t>write (B)</a:t>
            </a:r>
            <a:r>
              <a:rPr lang="en-US" sz="2100" b="1" dirty="0">
                <a:solidFill>
                  <a:srgbClr val="000099"/>
                </a:solidFill>
                <a:latin typeface="Constantia"/>
              </a:rPr>
              <a:t> </a:t>
            </a:r>
            <a:r>
              <a:rPr lang="en-US" sz="2100" b="1" dirty="0" smtClean="0">
                <a:solidFill>
                  <a:srgbClr val="000099"/>
                </a:solidFill>
                <a:latin typeface="Constantia"/>
              </a:rPr>
              <a:t>              </a:t>
            </a:r>
            <a:endParaRPr lang="en-US" sz="2100" dirty="0" smtClean="0">
              <a:solidFill>
                <a:srgbClr val="000099"/>
              </a:solidFill>
              <a:latin typeface="Constantia"/>
            </a:endParaRPr>
          </a:p>
          <a:p>
            <a:pPr lvl="2" indent="-246888">
              <a:lnSpc>
                <a:spcPct val="80000"/>
              </a:lnSpc>
              <a:spcBef>
                <a:spcPct val="20000"/>
              </a:spcBef>
              <a:buClr>
                <a:srgbClr val="B2B2B2"/>
              </a:buClr>
              <a:buSzPct val="70000"/>
            </a:pPr>
            <a:endParaRPr lang="en-US" sz="2100" dirty="0">
              <a:solidFill>
                <a:srgbClr val="000099"/>
              </a:solidFill>
              <a:latin typeface="Constantia"/>
            </a:endParaRPr>
          </a:p>
          <a:p>
            <a:pPr lvl="1">
              <a:lnSpc>
                <a:spcPct val="150000"/>
              </a:lnSpc>
            </a:pPr>
            <a:r>
              <a:rPr lang="en-US" dirty="0" smtClean="0">
                <a:solidFill>
                  <a:schemeClr val="accent6"/>
                </a:solidFill>
              </a:rPr>
              <a:t>State after </a:t>
            </a:r>
            <a:r>
              <a:rPr lang="en-US" dirty="0">
                <a:solidFill>
                  <a:schemeClr val="accent6"/>
                </a:solidFill>
              </a:rPr>
              <a:t>the execution of transaction T</a:t>
            </a:r>
            <a:r>
              <a:rPr lang="en-US" baseline="-25000" dirty="0">
                <a:solidFill>
                  <a:schemeClr val="accent6"/>
                </a:solidFill>
              </a:rPr>
              <a:t>1</a:t>
            </a:r>
            <a:r>
              <a:rPr lang="en-US" dirty="0">
                <a:solidFill>
                  <a:schemeClr val="accent6"/>
                </a:solidFill>
              </a:rPr>
              <a:t> </a:t>
            </a:r>
            <a:r>
              <a:rPr lang="en-US" dirty="0" smtClean="0">
                <a:solidFill>
                  <a:schemeClr val="accent6"/>
                </a:solidFill>
              </a:rPr>
              <a:t>(consistent state)</a:t>
            </a:r>
            <a:endParaRPr lang="en-US" dirty="0">
              <a:solidFill>
                <a:schemeClr val="accent6"/>
              </a:solidFill>
            </a:endParaRPr>
          </a:p>
          <a:p>
            <a:pPr lvl="2">
              <a:lnSpc>
                <a:spcPct val="150000"/>
              </a:lnSpc>
            </a:pPr>
            <a:r>
              <a:rPr lang="en-US" dirty="0">
                <a:solidFill>
                  <a:schemeClr val="accent6"/>
                </a:solidFill>
              </a:rPr>
              <a:t>The value of A = </a:t>
            </a:r>
            <a:r>
              <a:rPr lang="en-US" dirty="0" smtClean="0">
                <a:solidFill>
                  <a:schemeClr val="accent6"/>
                </a:solidFill>
              </a:rPr>
              <a:t>400</a:t>
            </a:r>
            <a:endParaRPr lang="en-US" dirty="0">
              <a:solidFill>
                <a:schemeClr val="accent6"/>
              </a:solidFill>
            </a:endParaRPr>
          </a:p>
          <a:p>
            <a:pPr lvl="2">
              <a:lnSpc>
                <a:spcPct val="150000"/>
              </a:lnSpc>
            </a:pPr>
            <a:r>
              <a:rPr lang="en-US" dirty="0">
                <a:solidFill>
                  <a:schemeClr val="accent6"/>
                </a:solidFill>
              </a:rPr>
              <a:t>The value of B =  </a:t>
            </a:r>
            <a:r>
              <a:rPr lang="en-US" dirty="0" smtClean="0">
                <a:solidFill>
                  <a:schemeClr val="accent6"/>
                </a:solidFill>
              </a:rPr>
              <a:t>200 </a:t>
            </a:r>
            <a:endParaRPr lang="en-US" dirty="0">
              <a:solidFill>
                <a:schemeClr val="accent6"/>
              </a:solidFill>
            </a:endParaRPr>
          </a:p>
          <a:p>
            <a:pPr lvl="2" indent="-246888">
              <a:lnSpc>
                <a:spcPct val="80000"/>
              </a:lnSpc>
              <a:spcBef>
                <a:spcPct val="20000"/>
              </a:spcBef>
              <a:buClr>
                <a:srgbClr val="B2B2B2"/>
              </a:buClr>
              <a:buSzPct val="70000"/>
            </a:pPr>
            <a:endParaRPr lang="en-US" sz="2100" dirty="0">
              <a:latin typeface="Constantia"/>
            </a:endParaRPr>
          </a:p>
        </p:txBody>
      </p:sp>
      <p:sp>
        <p:nvSpPr>
          <p:cNvPr id="1048589" name="TextBox 2"/>
          <p:cNvSpPr txBox="1"/>
          <p:nvPr/>
        </p:nvSpPr>
        <p:spPr>
          <a:xfrm>
            <a:off x="0" y="-23732"/>
            <a:ext cx="5837129" cy="2339340"/>
          </a:xfrm>
          <a:prstGeom prst="rect">
            <a:avLst/>
          </a:prstGeom>
          <a:noFill/>
        </p:spPr>
        <p:txBody>
          <a:bodyPr wrap="square" rtlCol="0">
            <a:spAutoFit/>
          </a:bodyPr>
          <a:lstStyle/>
          <a:p>
            <a:r>
              <a:rPr lang="en-US" b="1" dirty="0" smtClean="0"/>
              <a:t>Need of atomicity</a:t>
            </a:r>
          </a:p>
          <a:p>
            <a:pPr lvl="1">
              <a:lnSpc>
                <a:spcPct val="150000"/>
              </a:lnSpc>
            </a:pPr>
            <a:endParaRPr lang="en-US" dirty="0" smtClean="0"/>
          </a:p>
          <a:p>
            <a:pPr lvl="1">
              <a:lnSpc>
                <a:spcPct val="150000"/>
              </a:lnSpc>
            </a:pPr>
            <a:r>
              <a:rPr lang="en-US" dirty="0" smtClean="0"/>
              <a:t>State </a:t>
            </a:r>
            <a:r>
              <a:rPr lang="en-US" dirty="0"/>
              <a:t>before the execution of transaction </a:t>
            </a:r>
            <a:r>
              <a:rPr lang="en-US" dirty="0" smtClean="0"/>
              <a:t>T</a:t>
            </a:r>
            <a:r>
              <a:rPr lang="en-US" baseline="-25000" dirty="0" smtClean="0"/>
              <a:t>1</a:t>
            </a:r>
            <a:r>
              <a:rPr lang="en-US" dirty="0" smtClean="0"/>
              <a:t> </a:t>
            </a:r>
            <a:endParaRPr lang="en-US" dirty="0"/>
          </a:p>
          <a:p>
            <a:pPr lvl="2">
              <a:lnSpc>
                <a:spcPct val="150000"/>
              </a:lnSpc>
            </a:pPr>
            <a:r>
              <a:rPr lang="en-US" dirty="0"/>
              <a:t>The value of A = </a:t>
            </a:r>
            <a:r>
              <a:rPr lang="en-US" dirty="0" smtClean="0"/>
              <a:t>500    </a:t>
            </a:r>
          </a:p>
          <a:p>
            <a:pPr lvl="2">
              <a:lnSpc>
                <a:spcPct val="150000"/>
              </a:lnSpc>
            </a:pPr>
            <a:r>
              <a:rPr lang="en-US" dirty="0" smtClean="0"/>
              <a:t>The </a:t>
            </a:r>
            <a:r>
              <a:rPr lang="en-US" dirty="0"/>
              <a:t>value of B =  </a:t>
            </a:r>
            <a:r>
              <a:rPr lang="en-US" dirty="0" smtClean="0"/>
              <a:t>100</a:t>
            </a:r>
            <a:endParaRPr lang="en-US" dirty="0"/>
          </a:p>
          <a:p>
            <a:endParaRPr lang="en-US" dirty="0"/>
          </a:p>
        </p:txBody>
      </p:sp>
      <p:sp>
        <p:nvSpPr>
          <p:cNvPr id="1048590" name="Rectangle 3"/>
          <p:cNvSpPr/>
          <p:nvPr/>
        </p:nvSpPr>
        <p:spPr>
          <a:xfrm>
            <a:off x="5413333" y="1517629"/>
            <a:ext cx="5258841" cy="6020110"/>
          </a:xfrm>
          <a:prstGeom prst="rect">
            <a:avLst/>
          </a:prstGeom>
        </p:spPr>
        <p:txBody>
          <a:bodyPr wrap="square">
            <a:spAutoFit/>
          </a:bodyPr>
          <a:lstStyle/>
          <a:p>
            <a:pPr marL="393192" lvl="1">
              <a:lnSpc>
                <a:spcPct val="80000"/>
              </a:lnSpc>
              <a:spcBef>
                <a:spcPct val="20000"/>
              </a:spcBef>
              <a:buClr>
                <a:srgbClr val="DDDDDD"/>
              </a:buClr>
              <a:buSzPct val="85000"/>
            </a:pPr>
            <a:r>
              <a:rPr lang="en-US" sz="2400" dirty="0" smtClean="0">
                <a:solidFill>
                  <a:prstClr val="black"/>
                </a:solidFill>
                <a:latin typeface="Constantia"/>
              </a:rPr>
              <a:t> T</a:t>
            </a:r>
            <a:r>
              <a:rPr lang="en-US" sz="2400" baseline="-25000" dirty="0" smtClean="0">
                <a:solidFill>
                  <a:prstClr val="black"/>
                </a:solidFill>
                <a:latin typeface="Constantia"/>
              </a:rPr>
              <a:t>1</a:t>
            </a:r>
            <a:r>
              <a:rPr lang="en-US" sz="2400" dirty="0" smtClean="0">
                <a:solidFill>
                  <a:prstClr val="black"/>
                </a:solidFill>
                <a:latin typeface="Constantia"/>
              </a:rPr>
              <a:t>: </a:t>
            </a:r>
            <a:r>
              <a:rPr lang="en-US" sz="2400" dirty="0">
                <a:solidFill>
                  <a:prstClr val="black"/>
                </a:solidFill>
                <a:latin typeface="Constantia"/>
              </a:rPr>
              <a:t>	</a:t>
            </a:r>
            <a:r>
              <a:rPr lang="en-US" sz="2400" b="1" dirty="0">
                <a:solidFill>
                  <a:prstClr val="black"/>
                </a:solidFill>
                <a:latin typeface="Constantia"/>
              </a:rPr>
              <a:t>read (A</a:t>
            </a:r>
            <a:r>
              <a:rPr lang="en-US" sz="2400" b="1" dirty="0" smtClean="0">
                <a:solidFill>
                  <a:prstClr val="black"/>
                </a:solidFill>
                <a:latin typeface="Constantia"/>
              </a:rPr>
              <a:t>)       500</a:t>
            </a:r>
            <a:r>
              <a:rPr lang="en-US" sz="2400" dirty="0">
                <a:solidFill>
                  <a:prstClr val="black"/>
                </a:solidFill>
                <a:latin typeface="Constantia"/>
              </a:rPr>
              <a:t>	</a:t>
            </a:r>
          </a:p>
          <a:p>
            <a:pPr lvl="2" indent="-246888">
              <a:lnSpc>
                <a:spcPct val="80000"/>
              </a:lnSpc>
              <a:spcBef>
                <a:spcPct val="20000"/>
              </a:spcBef>
              <a:buClr>
                <a:srgbClr val="B2B2B2"/>
              </a:buClr>
              <a:buSzPct val="70000"/>
            </a:pPr>
            <a:r>
              <a:rPr lang="en-US" sz="2100" dirty="0">
                <a:solidFill>
                  <a:prstClr val="black"/>
                </a:solidFill>
                <a:latin typeface="Constantia"/>
              </a:rPr>
              <a:t>	</a:t>
            </a:r>
            <a:r>
              <a:rPr lang="en-US" sz="2100" dirty="0" smtClean="0">
                <a:solidFill>
                  <a:prstClr val="black"/>
                </a:solidFill>
                <a:latin typeface="Constantia"/>
              </a:rPr>
              <a:t>A </a:t>
            </a:r>
            <a:r>
              <a:rPr lang="en-US" sz="2100" dirty="0">
                <a:solidFill>
                  <a:prstClr val="black"/>
                </a:solidFill>
                <a:latin typeface="Constantia"/>
              </a:rPr>
              <a:t>:= A – </a:t>
            </a:r>
            <a:r>
              <a:rPr lang="en-US" sz="2100" dirty="0" smtClean="0">
                <a:solidFill>
                  <a:prstClr val="black"/>
                </a:solidFill>
                <a:latin typeface="Constantia"/>
              </a:rPr>
              <a:t>100          400      </a:t>
            </a:r>
            <a:endParaRPr lang="en-US" sz="2100" dirty="0">
              <a:solidFill>
                <a:prstClr val="black"/>
              </a:solidFill>
              <a:latin typeface="Constantia"/>
            </a:endParaRPr>
          </a:p>
          <a:p>
            <a:pPr lvl="2" indent="-246888">
              <a:lnSpc>
                <a:spcPct val="80000"/>
              </a:lnSpc>
              <a:spcBef>
                <a:spcPct val="20000"/>
              </a:spcBef>
              <a:buClr>
                <a:srgbClr val="B2B2B2"/>
              </a:buClr>
              <a:buSzPct val="70000"/>
            </a:pPr>
            <a:r>
              <a:rPr lang="en-US" sz="2100" dirty="0">
                <a:solidFill>
                  <a:prstClr val="black"/>
                </a:solidFill>
                <a:latin typeface="Constantia"/>
              </a:rPr>
              <a:t>	</a:t>
            </a:r>
            <a:r>
              <a:rPr lang="en-US" sz="2100" b="1" dirty="0" smtClean="0">
                <a:solidFill>
                  <a:prstClr val="black"/>
                </a:solidFill>
                <a:latin typeface="Constantia"/>
              </a:rPr>
              <a:t>write </a:t>
            </a:r>
            <a:r>
              <a:rPr lang="en-US" sz="2100" b="1" dirty="0">
                <a:solidFill>
                  <a:prstClr val="black"/>
                </a:solidFill>
                <a:latin typeface="Constantia"/>
              </a:rPr>
              <a:t>(</a:t>
            </a:r>
            <a:r>
              <a:rPr lang="en-US" sz="2100" b="1" dirty="0" smtClean="0">
                <a:solidFill>
                  <a:prstClr val="black"/>
                </a:solidFill>
                <a:latin typeface="Constantia"/>
              </a:rPr>
              <a:t>A);</a:t>
            </a:r>
            <a:r>
              <a:rPr lang="en-US" sz="2100" b="1" dirty="0">
                <a:solidFill>
                  <a:prstClr val="black"/>
                </a:solidFill>
                <a:latin typeface="Constantia"/>
              </a:rPr>
              <a:t> </a:t>
            </a:r>
            <a:r>
              <a:rPr lang="en-US" sz="2100" b="1" dirty="0" smtClean="0">
                <a:solidFill>
                  <a:prstClr val="black"/>
                </a:solidFill>
                <a:latin typeface="Constantia"/>
              </a:rPr>
              <a:t>             400</a:t>
            </a:r>
            <a:endParaRPr lang="en-US" sz="2100" dirty="0" smtClean="0">
              <a:solidFill>
                <a:prstClr val="black"/>
              </a:solidFill>
              <a:latin typeface="Constantia"/>
            </a:endParaRPr>
          </a:p>
          <a:p>
            <a:pPr lvl="2" indent="-246888">
              <a:lnSpc>
                <a:spcPct val="80000"/>
              </a:lnSpc>
              <a:spcBef>
                <a:spcPct val="20000"/>
              </a:spcBef>
              <a:buClr>
                <a:srgbClr val="B2B2B2"/>
              </a:buClr>
              <a:buSzPct val="70000"/>
            </a:pPr>
            <a:r>
              <a:rPr lang="en-US" sz="2400" dirty="0" smtClean="0"/>
              <a:t>   </a:t>
            </a:r>
          </a:p>
          <a:p>
            <a:pPr lvl="2" indent="-246888">
              <a:lnSpc>
                <a:spcPct val="80000"/>
              </a:lnSpc>
              <a:spcBef>
                <a:spcPct val="20000"/>
              </a:spcBef>
              <a:buClr>
                <a:srgbClr val="B2B2B2"/>
              </a:buClr>
              <a:buSzPct val="70000"/>
            </a:pPr>
            <a:r>
              <a:rPr lang="en-US" sz="2400" dirty="0" smtClean="0">
                <a:solidFill>
                  <a:srgbClr val="FF0000"/>
                </a:solidFill>
              </a:rPr>
              <a:t>Failure occur</a:t>
            </a:r>
          </a:p>
          <a:p>
            <a:pPr lvl="2" indent="-246888">
              <a:lnSpc>
                <a:spcPct val="80000"/>
              </a:lnSpc>
              <a:spcBef>
                <a:spcPct val="20000"/>
              </a:spcBef>
              <a:buClr>
                <a:srgbClr val="B2B2B2"/>
              </a:buClr>
              <a:buSzPct val="70000"/>
            </a:pPr>
            <a:endParaRPr lang="en-US" sz="2100" dirty="0">
              <a:solidFill>
                <a:prstClr val="black"/>
              </a:solidFill>
              <a:latin typeface="Constantia"/>
            </a:endParaRPr>
          </a:p>
          <a:p>
            <a:pPr lvl="2" indent="-246888">
              <a:lnSpc>
                <a:spcPct val="80000"/>
              </a:lnSpc>
              <a:spcBef>
                <a:spcPct val="20000"/>
              </a:spcBef>
              <a:buClr>
                <a:srgbClr val="B2B2B2"/>
              </a:buClr>
              <a:buSzPct val="70000"/>
            </a:pPr>
            <a:r>
              <a:rPr lang="en-US" sz="2100" dirty="0">
                <a:solidFill>
                  <a:prstClr val="black"/>
                </a:solidFill>
                <a:latin typeface="Constantia"/>
              </a:rPr>
              <a:t>	</a:t>
            </a:r>
            <a:r>
              <a:rPr lang="en-US" sz="2100" dirty="0" smtClean="0">
                <a:solidFill>
                  <a:srgbClr val="000099"/>
                </a:solidFill>
                <a:latin typeface="Constantia"/>
              </a:rPr>
              <a:t>read </a:t>
            </a:r>
            <a:r>
              <a:rPr lang="en-US" sz="2100" dirty="0">
                <a:solidFill>
                  <a:srgbClr val="000099"/>
                </a:solidFill>
                <a:latin typeface="Constantia"/>
              </a:rPr>
              <a:t>(</a:t>
            </a:r>
            <a:r>
              <a:rPr lang="en-US" sz="2100" dirty="0" smtClean="0">
                <a:solidFill>
                  <a:srgbClr val="000099"/>
                </a:solidFill>
                <a:latin typeface="Constantia"/>
              </a:rPr>
              <a:t>B)</a:t>
            </a:r>
            <a:r>
              <a:rPr lang="en-US" sz="2100" dirty="0">
                <a:solidFill>
                  <a:srgbClr val="000099"/>
                </a:solidFill>
                <a:latin typeface="Constantia"/>
              </a:rPr>
              <a:t> </a:t>
            </a:r>
            <a:r>
              <a:rPr lang="en-US" sz="2100" dirty="0" smtClean="0">
                <a:solidFill>
                  <a:srgbClr val="000099"/>
                </a:solidFill>
                <a:latin typeface="Constantia"/>
              </a:rPr>
              <a:t>              </a:t>
            </a:r>
            <a:endParaRPr lang="en-US" sz="2100" dirty="0">
              <a:solidFill>
                <a:srgbClr val="000099"/>
              </a:solidFill>
              <a:latin typeface="Constantia"/>
            </a:endParaRPr>
          </a:p>
          <a:p>
            <a:pPr lvl="2" indent="-246888">
              <a:lnSpc>
                <a:spcPct val="80000"/>
              </a:lnSpc>
              <a:spcBef>
                <a:spcPct val="20000"/>
              </a:spcBef>
              <a:buClr>
                <a:srgbClr val="B2B2B2"/>
              </a:buClr>
              <a:buSzPct val="70000"/>
            </a:pPr>
            <a:r>
              <a:rPr lang="en-US" sz="2100" dirty="0">
                <a:solidFill>
                  <a:srgbClr val="000099"/>
                </a:solidFill>
                <a:latin typeface="Constantia"/>
              </a:rPr>
              <a:t>	</a:t>
            </a:r>
            <a:r>
              <a:rPr lang="en-US" sz="2100" dirty="0" smtClean="0">
                <a:solidFill>
                  <a:srgbClr val="000099"/>
                </a:solidFill>
                <a:latin typeface="Constantia"/>
              </a:rPr>
              <a:t>B </a:t>
            </a:r>
            <a:r>
              <a:rPr lang="en-US" sz="2100" dirty="0">
                <a:solidFill>
                  <a:srgbClr val="000099"/>
                </a:solidFill>
                <a:latin typeface="Constantia"/>
              </a:rPr>
              <a:t>:= B + </a:t>
            </a:r>
            <a:r>
              <a:rPr lang="en-US" sz="2100" dirty="0" smtClean="0">
                <a:solidFill>
                  <a:srgbClr val="000099"/>
                </a:solidFill>
                <a:latin typeface="Constantia"/>
              </a:rPr>
              <a:t>100         </a:t>
            </a:r>
            <a:endParaRPr lang="en-US" sz="2100" dirty="0">
              <a:solidFill>
                <a:srgbClr val="000099"/>
              </a:solidFill>
              <a:latin typeface="Constantia"/>
            </a:endParaRPr>
          </a:p>
          <a:p>
            <a:pPr lvl="2" indent="-246888">
              <a:lnSpc>
                <a:spcPct val="80000"/>
              </a:lnSpc>
              <a:spcBef>
                <a:spcPct val="20000"/>
              </a:spcBef>
              <a:buClr>
                <a:srgbClr val="B2B2B2"/>
              </a:buClr>
              <a:buSzPct val="70000"/>
            </a:pPr>
            <a:r>
              <a:rPr lang="en-US" sz="2100" dirty="0">
                <a:solidFill>
                  <a:srgbClr val="000099"/>
                </a:solidFill>
                <a:latin typeface="Constantia"/>
              </a:rPr>
              <a:t>	</a:t>
            </a:r>
            <a:r>
              <a:rPr lang="en-US" sz="2100" b="1" dirty="0" smtClean="0">
                <a:solidFill>
                  <a:srgbClr val="000099"/>
                </a:solidFill>
                <a:latin typeface="Constantia"/>
              </a:rPr>
              <a:t>write (B)</a:t>
            </a:r>
            <a:r>
              <a:rPr lang="en-US" sz="2100" b="1" dirty="0">
                <a:solidFill>
                  <a:srgbClr val="000099"/>
                </a:solidFill>
                <a:latin typeface="Constantia"/>
              </a:rPr>
              <a:t> </a:t>
            </a:r>
            <a:r>
              <a:rPr lang="en-US" sz="2100" b="1" dirty="0" smtClean="0">
                <a:solidFill>
                  <a:srgbClr val="000099"/>
                </a:solidFill>
                <a:latin typeface="Constantia"/>
              </a:rPr>
              <a:t>   </a:t>
            </a:r>
          </a:p>
          <a:p>
            <a:pPr lvl="2" indent="-246888">
              <a:lnSpc>
                <a:spcPct val="80000"/>
              </a:lnSpc>
              <a:spcBef>
                <a:spcPct val="20000"/>
              </a:spcBef>
              <a:buClr>
                <a:srgbClr val="B2B2B2"/>
              </a:buClr>
              <a:buSzPct val="70000"/>
            </a:pPr>
            <a:endParaRPr lang="en-US" sz="2100" b="1" dirty="0">
              <a:solidFill>
                <a:srgbClr val="000099"/>
              </a:solidFill>
              <a:latin typeface="Constantia"/>
            </a:endParaRPr>
          </a:p>
          <a:p>
            <a:pPr lvl="1">
              <a:lnSpc>
                <a:spcPct val="150000"/>
              </a:lnSpc>
            </a:pPr>
            <a:r>
              <a:rPr lang="en-US" dirty="0">
                <a:solidFill>
                  <a:schemeClr val="accent6"/>
                </a:solidFill>
              </a:rPr>
              <a:t>State after the execution of transaction </a:t>
            </a:r>
            <a:r>
              <a:rPr lang="en-US" dirty="0" smtClean="0">
                <a:solidFill>
                  <a:schemeClr val="accent6"/>
                </a:solidFill>
              </a:rPr>
              <a:t>T</a:t>
            </a:r>
            <a:r>
              <a:rPr lang="en-US" baseline="-25000" dirty="0" smtClean="0">
                <a:solidFill>
                  <a:schemeClr val="accent6"/>
                </a:solidFill>
              </a:rPr>
              <a:t>1 </a:t>
            </a:r>
            <a:r>
              <a:rPr lang="en-US" dirty="0" smtClean="0">
                <a:solidFill>
                  <a:schemeClr val="accent6"/>
                </a:solidFill>
              </a:rPr>
              <a:t>(inconsistent </a:t>
            </a:r>
            <a:r>
              <a:rPr lang="en-US" dirty="0">
                <a:solidFill>
                  <a:schemeClr val="accent6"/>
                </a:solidFill>
              </a:rPr>
              <a:t>state</a:t>
            </a:r>
            <a:r>
              <a:rPr lang="en-US" dirty="0" smtClean="0">
                <a:solidFill>
                  <a:schemeClr val="accent6"/>
                </a:solidFill>
              </a:rPr>
              <a:t>) </a:t>
            </a:r>
            <a:endParaRPr lang="en-US" dirty="0">
              <a:solidFill>
                <a:schemeClr val="accent6"/>
              </a:solidFill>
            </a:endParaRPr>
          </a:p>
          <a:p>
            <a:pPr lvl="2">
              <a:lnSpc>
                <a:spcPct val="150000"/>
              </a:lnSpc>
            </a:pPr>
            <a:r>
              <a:rPr lang="en-US" dirty="0">
                <a:solidFill>
                  <a:schemeClr val="accent6"/>
                </a:solidFill>
              </a:rPr>
              <a:t>The value of A = 400</a:t>
            </a:r>
          </a:p>
          <a:p>
            <a:pPr lvl="2">
              <a:lnSpc>
                <a:spcPct val="150000"/>
              </a:lnSpc>
            </a:pPr>
            <a:r>
              <a:rPr lang="en-US" dirty="0">
                <a:solidFill>
                  <a:schemeClr val="accent6"/>
                </a:solidFill>
              </a:rPr>
              <a:t>The value of B =  </a:t>
            </a:r>
            <a:r>
              <a:rPr lang="en-US" dirty="0" smtClean="0">
                <a:solidFill>
                  <a:schemeClr val="accent6"/>
                </a:solidFill>
              </a:rPr>
              <a:t>100</a:t>
            </a:r>
            <a:endParaRPr lang="en-US" dirty="0">
              <a:solidFill>
                <a:schemeClr val="accent6"/>
              </a:solidFill>
            </a:endParaRPr>
          </a:p>
          <a:p>
            <a:pPr lvl="2" indent="-246888">
              <a:lnSpc>
                <a:spcPct val="80000"/>
              </a:lnSpc>
              <a:spcBef>
                <a:spcPct val="20000"/>
              </a:spcBef>
              <a:buClr>
                <a:srgbClr val="B2B2B2"/>
              </a:buClr>
              <a:buSzPct val="70000"/>
            </a:pPr>
            <a:r>
              <a:rPr lang="en-US" sz="2100" b="1" dirty="0" smtClean="0">
                <a:solidFill>
                  <a:srgbClr val="000099"/>
                </a:solidFill>
                <a:latin typeface="Constantia"/>
              </a:rPr>
              <a:t>        </a:t>
            </a:r>
            <a:endParaRPr lang="en-US" sz="2100" dirty="0" smtClean="0">
              <a:solidFill>
                <a:srgbClr val="000099"/>
              </a:solidFill>
              <a:latin typeface="Constantia"/>
            </a:endParaRPr>
          </a:p>
          <a:p>
            <a:pPr lvl="2" indent="-246888">
              <a:lnSpc>
                <a:spcPct val="80000"/>
              </a:lnSpc>
              <a:spcBef>
                <a:spcPct val="20000"/>
              </a:spcBef>
              <a:buClr>
                <a:srgbClr val="B2B2B2"/>
              </a:buClr>
              <a:buSzPct val="70000"/>
            </a:pPr>
            <a:endParaRPr lang="en-US" sz="2100" dirty="0">
              <a:solidFill>
                <a:srgbClr val="000099"/>
              </a:solidFill>
              <a:latin typeface="Constantia"/>
            </a:endParaRPr>
          </a:p>
          <a:p>
            <a:pPr lvl="2" indent="-246888">
              <a:lnSpc>
                <a:spcPct val="80000"/>
              </a:lnSpc>
              <a:spcBef>
                <a:spcPct val="20000"/>
              </a:spcBef>
              <a:buClr>
                <a:srgbClr val="B2B2B2"/>
              </a:buClr>
              <a:buSzPct val="70000"/>
            </a:pPr>
            <a:endParaRPr lang="en-US" sz="2100" dirty="0">
              <a:latin typeface="Constantia"/>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1" name="Rectangle 2"/>
          <p:cNvSpPr/>
          <p:nvPr/>
        </p:nvSpPr>
        <p:spPr>
          <a:xfrm>
            <a:off x="-1" y="0"/>
            <a:ext cx="12192000" cy="4801314"/>
          </a:xfrm>
          <a:prstGeom prst="rect">
            <a:avLst/>
          </a:prstGeom>
        </p:spPr>
        <p:txBody>
          <a:bodyPr wrap="square">
            <a:spAutoFit/>
          </a:bodyPr>
          <a:lstStyle/>
          <a:p>
            <a:endParaRPr lang="en-US" dirty="0" smtClean="0"/>
          </a:p>
          <a:p>
            <a:endParaRPr lang="en-US" dirty="0" smtClean="0"/>
          </a:p>
          <a:p>
            <a:endParaRPr lang="en-US" dirty="0"/>
          </a:p>
          <a:p>
            <a:r>
              <a:rPr lang="en-US" sz="2400" dirty="0" smtClean="0"/>
              <a:t>Two schedules  S1 and S2 of same transactions are view equivalent under following conditions</a:t>
            </a:r>
            <a:endParaRPr lang="en-US" sz="2400" dirty="0"/>
          </a:p>
          <a:p>
            <a:endParaRPr lang="en-US" sz="2400" dirty="0" smtClean="0"/>
          </a:p>
          <a:p>
            <a:r>
              <a:rPr lang="en-US" sz="2400" dirty="0" smtClean="0"/>
              <a:t>1</a:t>
            </a:r>
            <a:r>
              <a:rPr lang="en-US" sz="2400" dirty="0"/>
              <a:t>. If Ti reads the initial value of object A in S1, it must also read the initial </a:t>
            </a:r>
            <a:r>
              <a:rPr lang="en-US" sz="2400" dirty="0" smtClean="0"/>
              <a:t>value of </a:t>
            </a:r>
            <a:r>
              <a:rPr lang="en-US" sz="2400" dirty="0"/>
              <a:t>A in S2.</a:t>
            </a:r>
          </a:p>
          <a:p>
            <a:r>
              <a:rPr lang="en-US" sz="2400" dirty="0"/>
              <a:t>2. If Ti reads a value of A written by </a:t>
            </a:r>
            <a:r>
              <a:rPr lang="en-US" sz="2400" dirty="0" err="1"/>
              <a:t>Tj</a:t>
            </a:r>
            <a:r>
              <a:rPr lang="en-US" sz="2400" dirty="0"/>
              <a:t> in S1, it must also read the value of </a:t>
            </a:r>
            <a:r>
              <a:rPr lang="en-US" sz="2400" dirty="0" smtClean="0"/>
              <a:t>A written </a:t>
            </a:r>
            <a:r>
              <a:rPr lang="en-US" sz="2400" dirty="0"/>
              <a:t>by </a:t>
            </a:r>
            <a:r>
              <a:rPr lang="en-US" sz="2400" dirty="0" err="1"/>
              <a:t>Tj</a:t>
            </a:r>
            <a:r>
              <a:rPr lang="en-US" sz="2400" dirty="0"/>
              <a:t> in S2.</a:t>
            </a:r>
          </a:p>
          <a:p>
            <a:r>
              <a:rPr lang="en-US" sz="2400" dirty="0"/>
              <a:t>3. For each data object A, the transaction (if any) that performs the </a:t>
            </a:r>
            <a:r>
              <a:rPr lang="en-US" sz="2400" dirty="0" smtClean="0"/>
              <a:t>final </a:t>
            </a:r>
            <a:r>
              <a:rPr lang="en-US" sz="2400" dirty="0"/>
              <a:t>write </a:t>
            </a:r>
            <a:r>
              <a:rPr lang="en-US" sz="2400" dirty="0" smtClean="0"/>
              <a:t>on A </a:t>
            </a:r>
            <a:r>
              <a:rPr lang="en-US" sz="2400" dirty="0"/>
              <a:t>in S1 must also perform the </a:t>
            </a:r>
            <a:r>
              <a:rPr lang="en-US" sz="2400" dirty="0" smtClean="0"/>
              <a:t> final </a:t>
            </a:r>
            <a:r>
              <a:rPr lang="en-US" sz="2400" dirty="0"/>
              <a:t>write on A in S2</a:t>
            </a:r>
            <a:r>
              <a:rPr lang="en-US" sz="2400" dirty="0" smtClean="0"/>
              <a:t>.</a:t>
            </a:r>
          </a:p>
          <a:p>
            <a:endParaRPr lang="en-US" dirty="0"/>
          </a:p>
          <a:p>
            <a:endParaRPr lang="en-US" dirty="0" smtClean="0"/>
          </a:p>
          <a:p>
            <a:endParaRPr lang="en-US" dirty="0" smtClean="0"/>
          </a:p>
          <a:p>
            <a:pPr lvl="0"/>
            <a:r>
              <a:rPr lang="en-US" b="1" dirty="0" smtClean="0"/>
              <a:t>View </a:t>
            </a:r>
            <a:r>
              <a:rPr lang="en-US" b="1" dirty="0" err="1" smtClean="0"/>
              <a:t>serializable</a:t>
            </a:r>
            <a:endParaRPr lang="en-US" b="1" dirty="0"/>
          </a:p>
          <a:p>
            <a:r>
              <a:rPr lang="en-US" b="1" dirty="0"/>
              <a:t>Definition</a:t>
            </a:r>
            <a:r>
              <a:rPr lang="en-US" dirty="0"/>
              <a:t>: A schedule is view </a:t>
            </a:r>
            <a:r>
              <a:rPr lang="en-US" dirty="0" err="1"/>
              <a:t>serializable</a:t>
            </a:r>
            <a:r>
              <a:rPr lang="en-US" dirty="0"/>
              <a:t> if it is view equivalent to some serial schedule.</a:t>
            </a:r>
          </a:p>
          <a:p>
            <a:endParaRPr lang="en-US" dirty="0"/>
          </a:p>
        </p:txBody>
      </p:sp>
      <p:sp>
        <p:nvSpPr>
          <p:cNvPr id="1048692" name="Rectangle 3"/>
          <p:cNvSpPr/>
          <p:nvPr/>
        </p:nvSpPr>
        <p:spPr>
          <a:xfrm>
            <a:off x="0" y="283420"/>
            <a:ext cx="12191999" cy="369332"/>
          </a:xfrm>
          <a:prstGeom prst="rect">
            <a:avLst/>
          </a:prstGeom>
        </p:spPr>
        <p:txBody>
          <a:bodyPr wrap="square">
            <a:spAutoFit/>
          </a:bodyPr>
          <a:lstStyle/>
          <a:p>
            <a:pPr lvl="0"/>
            <a:r>
              <a:rPr lang="en-US" b="1" dirty="0" smtClean="0">
                <a:solidFill>
                  <a:prstClr val="black"/>
                </a:solidFill>
              </a:rPr>
              <a:t>View equivalent </a:t>
            </a:r>
            <a:r>
              <a:rPr lang="en-US" b="1" dirty="0">
                <a:solidFill>
                  <a:prstClr val="black"/>
                </a:solidFill>
              </a:rPr>
              <a:t>schedule</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577840" y="1254034"/>
            <a:ext cx="1658983" cy="9666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A=100</a:t>
            </a:r>
            <a:endParaRPr lang="en-IN" dirty="0"/>
          </a:p>
        </p:txBody>
      </p:sp>
      <p:sp>
        <p:nvSpPr>
          <p:cNvPr id="3" name="TextBox 2"/>
          <p:cNvSpPr txBox="1"/>
          <p:nvPr/>
        </p:nvSpPr>
        <p:spPr>
          <a:xfrm>
            <a:off x="1319349" y="979714"/>
            <a:ext cx="4127862" cy="2308324"/>
          </a:xfrm>
          <a:prstGeom prst="rect">
            <a:avLst/>
          </a:prstGeom>
          <a:noFill/>
        </p:spPr>
        <p:txBody>
          <a:bodyPr wrap="square" rtlCol="0">
            <a:spAutoFit/>
          </a:bodyPr>
          <a:lstStyle/>
          <a:p>
            <a:r>
              <a:rPr lang="en-IN" dirty="0" smtClean="0"/>
              <a:t>T1</a:t>
            </a:r>
          </a:p>
          <a:p>
            <a:endParaRPr lang="en-IN" dirty="0"/>
          </a:p>
          <a:p>
            <a:endParaRPr lang="en-IN" dirty="0" smtClean="0"/>
          </a:p>
          <a:p>
            <a:endParaRPr lang="en-IN" dirty="0"/>
          </a:p>
          <a:p>
            <a:endParaRPr lang="en-IN" dirty="0" smtClean="0"/>
          </a:p>
          <a:p>
            <a:endParaRPr lang="en-IN" dirty="0"/>
          </a:p>
          <a:p>
            <a:endParaRPr lang="en-IN" dirty="0" smtClean="0"/>
          </a:p>
          <a:p>
            <a:r>
              <a:rPr lang="en-IN" dirty="0" smtClean="0"/>
              <a:t>T2</a:t>
            </a:r>
            <a:endParaRPr lang="en-IN" dirty="0"/>
          </a:p>
        </p:txBody>
      </p:sp>
      <p:cxnSp>
        <p:nvCxnSpPr>
          <p:cNvPr id="7" name="Straight Arrow Connector 6"/>
          <p:cNvCxnSpPr>
            <a:endCxn id="2" idx="1"/>
          </p:cNvCxnSpPr>
          <p:nvPr/>
        </p:nvCxnSpPr>
        <p:spPr>
          <a:xfrm>
            <a:off x="1685109" y="1071154"/>
            <a:ext cx="3892731" cy="6662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endCxn id="2" idx="1"/>
          </p:cNvCxnSpPr>
          <p:nvPr/>
        </p:nvCxnSpPr>
        <p:spPr>
          <a:xfrm flipV="1">
            <a:off x="1685108" y="1737360"/>
            <a:ext cx="3892732" cy="13090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5045277" y="2476023"/>
            <a:ext cx="5172892" cy="3139321"/>
          </a:xfrm>
          <a:prstGeom prst="rect">
            <a:avLst/>
          </a:prstGeom>
          <a:noFill/>
        </p:spPr>
        <p:txBody>
          <a:bodyPr wrap="square" rtlCol="0">
            <a:spAutoFit/>
          </a:bodyPr>
          <a:lstStyle/>
          <a:p>
            <a:pPr marL="342900" indent="-342900">
              <a:buAutoNum type="arabicParenR"/>
            </a:pPr>
            <a:r>
              <a:rPr lang="en-IN" dirty="0" smtClean="0"/>
              <a:t>Provide isolation of T1 and T2</a:t>
            </a:r>
          </a:p>
          <a:p>
            <a:pPr marL="342900" indent="-342900">
              <a:buAutoNum type="arabicParenR"/>
            </a:pPr>
            <a:endParaRPr lang="en-IN" dirty="0"/>
          </a:p>
          <a:p>
            <a:r>
              <a:rPr lang="en-IN" dirty="0" smtClean="0"/>
              <a:t>       a) Lock </a:t>
            </a:r>
          </a:p>
          <a:p>
            <a:endParaRPr lang="en-IN" dirty="0"/>
          </a:p>
          <a:p>
            <a:r>
              <a:rPr lang="en-IN" dirty="0" smtClean="0"/>
              <a:t>T1 wants to use A= 100</a:t>
            </a:r>
          </a:p>
          <a:p>
            <a:r>
              <a:rPr lang="en-IN" dirty="0">
                <a:solidFill>
                  <a:srgbClr val="FF0000"/>
                </a:solidFill>
              </a:rPr>
              <a:t> </a:t>
            </a:r>
            <a:r>
              <a:rPr lang="en-IN" dirty="0" smtClean="0">
                <a:solidFill>
                  <a:srgbClr val="FF0000"/>
                </a:solidFill>
              </a:rPr>
              <a:t>    - request lock to lock manager</a:t>
            </a:r>
          </a:p>
          <a:p>
            <a:r>
              <a:rPr lang="en-IN" dirty="0">
                <a:solidFill>
                  <a:srgbClr val="FF0000"/>
                </a:solidFill>
              </a:rPr>
              <a:t> </a:t>
            </a:r>
            <a:r>
              <a:rPr lang="en-IN" dirty="0" smtClean="0">
                <a:solidFill>
                  <a:srgbClr val="FF0000"/>
                </a:solidFill>
              </a:rPr>
              <a:t>   - lock manager will check availability of lock on A</a:t>
            </a:r>
          </a:p>
          <a:p>
            <a:r>
              <a:rPr lang="en-IN" dirty="0">
                <a:solidFill>
                  <a:srgbClr val="FF0000"/>
                </a:solidFill>
              </a:rPr>
              <a:t> </a:t>
            </a:r>
            <a:r>
              <a:rPr lang="en-IN" dirty="0" smtClean="0">
                <a:solidFill>
                  <a:srgbClr val="FF0000"/>
                </a:solidFill>
              </a:rPr>
              <a:t>   - if it available lock will be given to T1</a:t>
            </a:r>
          </a:p>
          <a:p>
            <a:r>
              <a:rPr lang="en-IN" dirty="0">
                <a:solidFill>
                  <a:srgbClr val="FF0000"/>
                </a:solidFill>
              </a:rPr>
              <a:t> </a:t>
            </a:r>
            <a:r>
              <a:rPr lang="en-IN" dirty="0" smtClean="0">
                <a:solidFill>
                  <a:srgbClr val="FF0000"/>
                </a:solidFill>
              </a:rPr>
              <a:t>   - T1 will lock the data value A=100</a:t>
            </a:r>
          </a:p>
          <a:p>
            <a:r>
              <a:rPr lang="en-IN" dirty="0">
                <a:solidFill>
                  <a:srgbClr val="FF0000"/>
                </a:solidFill>
              </a:rPr>
              <a:t> </a:t>
            </a:r>
            <a:r>
              <a:rPr lang="en-IN" dirty="0" smtClean="0">
                <a:solidFill>
                  <a:srgbClr val="FF0000"/>
                </a:solidFill>
              </a:rPr>
              <a:t>   - T1 will use value of A    , if T2 request lock</a:t>
            </a:r>
          </a:p>
          <a:p>
            <a:r>
              <a:rPr lang="en-IN" dirty="0">
                <a:solidFill>
                  <a:srgbClr val="FF0000"/>
                </a:solidFill>
              </a:rPr>
              <a:t> </a:t>
            </a:r>
            <a:r>
              <a:rPr lang="en-IN" dirty="0" smtClean="0">
                <a:solidFill>
                  <a:srgbClr val="FF0000"/>
                </a:solidFill>
              </a:rPr>
              <a:t> -  After its use T1 will release the lock</a:t>
            </a:r>
            <a:endParaRPr lang="en-IN" dirty="0">
              <a:solidFill>
                <a:srgbClr val="FF0000"/>
              </a:solidFill>
            </a:endParaRPr>
          </a:p>
        </p:txBody>
      </p:sp>
    </p:spTree>
    <p:extLst>
      <p:ext uri="{BB962C8B-B14F-4D97-AF65-F5344CB8AC3E}">
        <p14:creationId xmlns:p14="http://schemas.microsoft.com/office/powerpoint/2010/main" val="37934549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4" name="TextBox 1"/>
          <p:cNvSpPr txBox="1"/>
          <p:nvPr/>
        </p:nvSpPr>
        <p:spPr>
          <a:xfrm>
            <a:off x="0" y="0"/>
            <a:ext cx="12192000" cy="7509748"/>
          </a:xfrm>
          <a:prstGeom prst="rect">
            <a:avLst/>
          </a:prstGeom>
          <a:noFill/>
        </p:spPr>
        <p:txBody>
          <a:bodyPr wrap="square" rtlCol="0">
            <a:spAutoFit/>
          </a:bodyPr>
          <a:lstStyle/>
          <a:p>
            <a:r>
              <a:rPr lang="en-US" sz="2800" b="1" dirty="0" smtClean="0"/>
              <a:t>Concurrency control mechanisms</a:t>
            </a:r>
          </a:p>
          <a:p>
            <a:pPr marL="457200" indent="-457200">
              <a:buFont typeface="Wingdings" panose="05000000000000000000" pitchFamily="2" charset="2"/>
              <a:buChar char="ü"/>
            </a:pPr>
            <a:r>
              <a:rPr lang="en-IN" sz="2800" dirty="0" smtClean="0"/>
              <a:t>one of the fundamental properties of a transaction is isolation.</a:t>
            </a:r>
          </a:p>
          <a:p>
            <a:pPr marL="457200" indent="-457200">
              <a:buFont typeface="Wingdings" panose="05000000000000000000" pitchFamily="2" charset="2"/>
              <a:buChar char="ü"/>
            </a:pPr>
            <a:r>
              <a:rPr lang="en-US" sz="2800" dirty="0" smtClean="0"/>
              <a:t>Isolation property states that every transaction in system must execute independent of all another transactions in system.</a:t>
            </a:r>
          </a:p>
          <a:p>
            <a:pPr marL="457200" indent="-457200">
              <a:buFont typeface="Wingdings" panose="05000000000000000000" pitchFamily="2" charset="2"/>
              <a:buChar char="ü"/>
            </a:pPr>
            <a:r>
              <a:rPr lang="en-US" sz="2800" dirty="0" smtClean="0"/>
              <a:t>The database system must control concurrent execution of transactions to ensure that database state remains consistent.</a:t>
            </a:r>
          </a:p>
          <a:p>
            <a:endParaRPr lang="en-US" sz="2800" dirty="0">
              <a:solidFill>
                <a:srgbClr val="00B0F0"/>
              </a:solidFill>
            </a:endParaRPr>
          </a:p>
          <a:p>
            <a:r>
              <a:rPr lang="en-US" sz="2800" dirty="0">
                <a:solidFill>
                  <a:srgbClr val="00B0F0"/>
                </a:solidFill>
              </a:rPr>
              <a:t> If two </a:t>
            </a:r>
            <a:r>
              <a:rPr lang="en-US" sz="2800" dirty="0" smtClean="0">
                <a:solidFill>
                  <a:srgbClr val="00B0F0"/>
                </a:solidFill>
              </a:rPr>
              <a:t>transactions </a:t>
            </a:r>
            <a:r>
              <a:rPr lang="en-US" sz="2800" dirty="0">
                <a:solidFill>
                  <a:srgbClr val="00B0F0"/>
                </a:solidFill>
              </a:rPr>
              <a:t>are accessing same value at the same time it may lead to </a:t>
            </a:r>
            <a:r>
              <a:rPr lang="en-US" sz="2800" dirty="0" smtClean="0">
                <a:solidFill>
                  <a:srgbClr val="00B0F0"/>
                </a:solidFill>
              </a:rPr>
              <a:t>inconsistent </a:t>
            </a:r>
            <a:r>
              <a:rPr lang="en-US" sz="2800" dirty="0">
                <a:solidFill>
                  <a:srgbClr val="00B0F0"/>
                </a:solidFill>
              </a:rPr>
              <a:t>data</a:t>
            </a:r>
          </a:p>
          <a:p>
            <a:r>
              <a:rPr lang="en-US" sz="2800" dirty="0">
                <a:solidFill>
                  <a:srgbClr val="00B0F0"/>
                </a:solidFill>
              </a:rPr>
              <a:t>  Concurrency control mechanism will </a:t>
            </a:r>
            <a:r>
              <a:rPr lang="en-US" sz="2800" dirty="0" smtClean="0">
                <a:solidFill>
                  <a:srgbClr val="00B0F0"/>
                </a:solidFill>
              </a:rPr>
              <a:t>allow to </a:t>
            </a:r>
            <a:r>
              <a:rPr lang="en-US" sz="2800" dirty="0">
                <a:solidFill>
                  <a:srgbClr val="00B0F0"/>
                </a:solidFill>
              </a:rPr>
              <a:t>control </a:t>
            </a:r>
            <a:r>
              <a:rPr lang="en-US" sz="2800" dirty="0" smtClean="0">
                <a:solidFill>
                  <a:srgbClr val="00B0F0"/>
                </a:solidFill>
              </a:rPr>
              <a:t>concurrent access of multiple transactions  to same data value</a:t>
            </a:r>
            <a:endParaRPr lang="en-US" sz="2800" dirty="0" smtClean="0"/>
          </a:p>
          <a:p>
            <a:r>
              <a:rPr lang="en-US" sz="2800" dirty="0" smtClean="0"/>
              <a:t>Concurrency control can be achieved using two mechanisms </a:t>
            </a:r>
          </a:p>
          <a:p>
            <a:r>
              <a:rPr lang="en-US" sz="2800" dirty="0" smtClean="0"/>
              <a:t>      1) Using lock based protocols</a:t>
            </a:r>
          </a:p>
          <a:p>
            <a:r>
              <a:rPr lang="en-US" sz="2800" dirty="0" smtClean="0"/>
              <a:t>      2) Using Time-stamps  technique</a:t>
            </a:r>
          </a:p>
          <a:p>
            <a:endParaRPr lang="en-US" dirty="0" smtClean="0"/>
          </a:p>
          <a:p>
            <a:endParaRPr lang="en-US" dirty="0" smtClean="0"/>
          </a:p>
          <a:p>
            <a:endParaRPr lang="en-US" dirty="0" smtClean="0"/>
          </a:p>
          <a:p>
            <a:endParaRPr lang="en-IN" dirty="0" smtClean="0"/>
          </a:p>
          <a:p>
            <a:endParaRPr lang="en-IN"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
          <p:cNvSpPr/>
          <p:nvPr/>
        </p:nvSpPr>
        <p:spPr>
          <a:xfrm>
            <a:off x="0" y="0"/>
            <a:ext cx="12192000" cy="5632311"/>
          </a:xfrm>
          <a:prstGeom prst="rect">
            <a:avLst/>
          </a:prstGeom>
        </p:spPr>
        <p:txBody>
          <a:bodyPr wrap="square">
            <a:spAutoFit/>
          </a:bodyPr>
          <a:lstStyle/>
          <a:p>
            <a:pPr marL="342900" indent="-342900"/>
            <a:r>
              <a:rPr lang="en-US" dirty="0" smtClean="0">
                <a:latin typeface="Times New Roman" panose="02020603050405020304" pitchFamily="18" charset="0"/>
                <a:cs typeface="Times New Roman" panose="02020603050405020304" pitchFamily="18" charset="0"/>
              </a:rPr>
              <a:t>Problem occurred in concurrent transactions </a:t>
            </a:r>
          </a:p>
          <a:p>
            <a:pPr marL="342900" indent="-342900"/>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r>
              <a:rPr lang="en-US" i="1" dirty="0" smtClean="0"/>
              <a:t>T</a:t>
            </a:r>
            <a:r>
              <a:rPr lang="en-US" dirty="0" smtClean="0"/>
              <a:t>1			 </a:t>
            </a:r>
            <a:r>
              <a:rPr lang="en-US" i="1" dirty="0"/>
              <a:t>T</a:t>
            </a:r>
            <a:r>
              <a:rPr lang="en-US" dirty="0"/>
              <a:t>2 </a:t>
            </a:r>
            <a:r>
              <a:rPr lang="en-US" dirty="0" smtClean="0"/>
              <a:t>			</a:t>
            </a:r>
          </a:p>
          <a:p>
            <a:endParaRPr lang="en-US" dirty="0" smtClean="0"/>
          </a:p>
          <a:p>
            <a:endParaRPr lang="en-US" dirty="0"/>
          </a:p>
          <a:p>
            <a:r>
              <a:rPr lang="en-US" dirty="0" smtClean="0"/>
              <a:t>read(</a:t>
            </a:r>
            <a:r>
              <a:rPr lang="en-US" i="1" dirty="0" smtClean="0"/>
              <a:t>B</a:t>
            </a:r>
            <a:r>
              <a:rPr lang="en-US" dirty="0" smtClean="0"/>
              <a:t>)     </a:t>
            </a:r>
            <a:r>
              <a:rPr lang="en-US" dirty="0" smtClean="0">
                <a:solidFill>
                  <a:srgbClr val="00B050"/>
                </a:solidFill>
              </a:rPr>
              <a:t>200</a:t>
            </a:r>
            <a:endParaRPr lang="en-US" i="1" dirty="0" smtClean="0">
              <a:solidFill>
                <a:srgbClr val="00B050"/>
              </a:solidFill>
            </a:endParaRPr>
          </a:p>
          <a:p>
            <a:r>
              <a:rPr lang="en-US" i="1" dirty="0" smtClean="0"/>
              <a:t>B </a:t>
            </a:r>
            <a:r>
              <a:rPr lang="en-US" dirty="0"/>
              <a:t>:= </a:t>
            </a:r>
            <a:r>
              <a:rPr lang="en-US" i="1" dirty="0"/>
              <a:t>B </a:t>
            </a:r>
            <a:r>
              <a:rPr lang="en-US" dirty="0"/>
              <a:t>− </a:t>
            </a:r>
            <a:r>
              <a:rPr lang="en-US" dirty="0" smtClean="0"/>
              <a:t>50   </a:t>
            </a:r>
            <a:r>
              <a:rPr lang="en-US" dirty="0" smtClean="0">
                <a:solidFill>
                  <a:srgbClr val="00B050"/>
                </a:solidFill>
              </a:rPr>
              <a:t>150</a:t>
            </a:r>
          </a:p>
          <a:p>
            <a:r>
              <a:rPr lang="en-US" dirty="0" smtClean="0"/>
              <a:t>write(</a:t>
            </a:r>
            <a:r>
              <a:rPr lang="en-US" i="1" dirty="0" smtClean="0"/>
              <a:t>B</a:t>
            </a:r>
            <a:r>
              <a:rPr lang="en-US" dirty="0" smtClean="0"/>
              <a:t>)     </a:t>
            </a:r>
            <a:r>
              <a:rPr lang="en-US" dirty="0" smtClean="0">
                <a:solidFill>
                  <a:srgbClr val="00B050"/>
                </a:solidFill>
              </a:rPr>
              <a:t>B=150</a:t>
            </a:r>
            <a:endParaRPr lang="en-US" dirty="0">
              <a:solidFill>
                <a:srgbClr val="00B050"/>
              </a:solidFill>
            </a:endParaRPr>
          </a:p>
          <a:p>
            <a:r>
              <a:rPr lang="en-US" dirty="0" smtClean="0"/>
              <a:t>										</a:t>
            </a:r>
          </a:p>
          <a:p>
            <a:r>
              <a:rPr lang="en-US" dirty="0"/>
              <a:t> </a:t>
            </a:r>
            <a:r>
              <a:rPr lang="en-US" dirty="0" smtClean="0"/>
              <a:t>                                                read(</a:t>
            </a:r>
            <a:r>
              <a:rPr lang="en-US" i="1" dirty="0" smtClean="0"/>
              <a:t>A</a:t>
            </a:r>
            <a:r>
              <a:rPr lang="en-US" dirty="0" smtClean="0"/>
              <a:t>) </a:t>
            </a:r>
            <a:r>
              <a:rPr lang="en-US" dirty="0" smtClean="0"/>
              <a:t>   </a:t>
            </a:r>
            <a:r>
              <a:rPr lang="en-US" dirty="0" smtClean="0">
                <a:solidFill>
                  <a:srgbClr val="00B050"/>
                </a:solidFill>
              </a:rPr>
              <a:t>100</a:t>
            </a:r>
          </a:p>
          <a:p>
            <a:r>
              <a:rPr lang="en-US" dirty="0" smtClean="0"/>
              <a:t>		             read(</a:t>
            </a:r>
            <a:r>
              <a:rPr lang="en-US" i="1" dirty="0" smtClean="0"/>
              <a:t>B</a:t>
            </a:r>
            <a:r>
              <a:rPr lang="en-US" dirty="0" smtClean="0"/>
              <a:t>)    </a:t>
            </a:r>
            <a:r>
              <a:rPr lang="en-US" dirty="0" smtClean="0">
                <a:solidFill>
                  <a:srgbClr val="00B050"/>
                </a:solidFill>
              </a:rPr>
              <a:t>150</a:t>
            </a:r>
            <a:r>
              <a:rPr lang="en-US" dirty="0" smtClean="0"/>
              <a:t> </a:t>
            </a:r>
          </a:p>
          <a:p>
            <a:r>
              <a:rPr lang="en-US" dirty="0" smtClean="0"/>
              <a:t>		</a:t>
            </a:r>
            <a:r>
              <a:rPr lang="en-US" dirty="0"/>
              <a:t> </a:t>
            </a:r>
            <a:r>
              <a:rPr lang="en-US" dirty="0" smtClean="0"/>
              <a:t>           display(</a:t>
            </a:r>
            <a:r>
              <a:rPr lang="en-US" i="1" dirty="0" smtClean="0"/>
              <a:t>A + B</a:t>
            </a:r>
            <a:r>
              <a:rPr lang="en-US" dirty="0" smtClean="0"/>
              <a:t>)    </a:t>
            </a:r>
            <a:r>
              <a:rPr lang="en-US" dirty="0" smtClean="0">
                <a:solidFill>
                  <a:srgbClr val="00B050"/>
                </a:solidFill>
              </a:rPr>
              <a:t>250</a:t>
            </a:r>
          </a:p>
          <a:p>
            <a:endParaRPr lang="en-US" dirty="0" smtClean="0"/>
          </a:p>
          <a:p>
            <a:r>
              <a:rPr lang="en-US" dirty="0" smtClean="0"/>
              <a:t>read(</a:t>
            </a:r>
            <a:r>
              <a:rPr lang="en-US" i="1" dirty="0" smtClean="0"/>
              <a:t>A</a:t>
            </a:r>
            <a:r>
              <a:rPr lang="en-US" dirty="0" smtClean="0"/>
              <a:t>) </a:t>
            </a:r>
            <a:r>
              <a:rPr lang="en-US" dirty="0" smtClean="0">
                <a:solidFill>
                  <a:srgbClr val="00B050"/>
                </a:solidFill>
              </a:rPr>
              <a:t>100</a:t>
            </a:r>
            <a:endParaRPr lang="en-US" dirty="0">
              <a:solidFill>
                <a:srgbClr val="00B050"/>
              </a:solidFill>
            </a:endParaRPr>
          </a:p>
          <a:p>
            <a:r>
              <a:rPr lang="en-US" i="1" dirty="0"/>
              <a:t>A </a:t>
            </a:r>
            <a:r>
              <a:rPr lang="en-US" dirty="0"/>
              <a:t>:= </a:t>
            </a:r>
            <a:r>
              <a:rPr lang="en-US" i="1" dirty="0"/>
              <a:t>A </a:t>
            </a:r>
            <a:r>
              <a:rPr lang="en-US" dirty="0"/>
              <a:t>+ 50    </a:t>
            </a:r>
            <a:r>
              <a:rPr lang="en-US" dirty="0">
                <a:solidFill>
                  <a:srgbClr val="00B050"/>
                </a:solidFill>
              </a:rPr>
              <a:t>150</a:t>
            </a:r>
          </a:p>
          <a:p>
            <a:r>
              <a:rPr lang="en-US" dirty="0"/>
              <a:t>write(</a:t>
            </a:r>
            <a:r>
              <a:rPr lang="en-US" i="1" dirty="0"/>
              <a:t>A</a:t>
            </a:r>
            <a:r>
              <a:rPr lang="en-US" dirty="0"/>
              <a:t>)    </a:t>
            </a:r>
            <a:r>
              <a:rPr lang="en-US" dirty="0">
                <a:solidFill>
                  <a:srgbClr val="00B050"/>
                </a:solidFill>
              </a:rPr>
              <a:t>A=150</a:t>
            </a:r>
          </a:p>
          <a:p>
            <a:r>
              <a:rPr lang="en-US" b="1" dirty="0" smtClean="0"/>
              <a:t>                </a:t>
            </a:r>
          </a:p>
          <a:p>
            <a:endParaRPr lang="en-US" b="1" dirty="0"/>
          </a:p>
          <a:p>
            <a:r>
              <a:rPr lang="en-US" b="1" dirty="0" smtClean="0"/>
              <a:t>Figure </a:t>
            </a:r>
            <a:r>
              <a:rPr lang="en-US" b="1" dirty="0"/>
              <a:t>15.4 </a:t>
            </a:r>
            <a:r>
              <a:rPr lang="en-US" dirty="0"/>
              <a:t>Schedule 1.</a:t>
            </a:r>
            <a:endParaRPr lang="en-US" dirty="0" smtClean="0">
              <a:latin typeface="Times New Roman" panose="02020603050405020304" pitchFamily="18" charset="0"/>
              <a:cs typeface="Times New Roman" panose="02020603050405020304" pitchFamily="18" charset="0"/>
            </a:endParaRPr>
          </a:p>
          <a:p>
            <a:pPr marL="342900" indent="-342900"/>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cxnSp>
        <p:nvCxnSpPr>
          <p:cNvPr id="3145754" name="Straight Connector 3"/>
          <p:cNvCxnSpPr>
            <a:cxnSpLocks/>
          </p:cNvCxnSpPr>
          <p:nvPr/>
        </p:nvCxnSpPr>
        <p:spPr>
          <a:xfrm flipH="1">
            <a:off x="2027353" y="719069"/>
            <a:ext cx="77273" cy="5821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5" name="Straight Connector 4"/>
          <p:cNvCxnSpPr>
            <a:cxnSpLocks/>
          </p:cNvCxnSpPr>
          <p:nvPr/>
        </p:nvCxnSpPr>
        <p:spPr>
          <a:xfrm flipH="1">
            <a:off x="4533363" y="719069"/>
            <a:ext cx="77273" cy="5821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6" name="Straight Connector 6"/>
          <p:cNvCxnSpPr>
            <a:cxnSpLocks/>
          </p:cNvCxnSpPr>
          <p:nvPr/>
        </p:nvCxnSpPr>
        <p:spPr>
          <a:xfrm>
            <a:off x="0" y="978794"/>
            <a:ext cx="8577330" cy="51516"/>
          </a:xfrm>
          <a:prstGeom prst="line">
            <a:avLst/>
          </a:prstGeom>
        </p:spPr>
        <p:style>
          <a:lnRef idx="1">
            <a:schemeClr val="accent1"/>
          </a:lnRef>
          <a:fillRef idx="0">
            <a:schemeClr val="accent1"/>
          </a:fillRef>
          <a:effectRef idx="0">
            <a:schemeClr val="accent1"/>
          </a:effectRef>
          <a:fontRef idx="minor">
            <a:schemeClr val="tx1"/>
          </a:fontRef>
        </p:style>
      </p:cxnSp>
      <p:sp>
        <p:nvSpPr>
          <p:cNvPr id="1048701" name="TextBox 7"/>
          <p:cNvSpPr txBox="1"/>
          <p:nvPr/>
        </p:nvSpPr>
        <p:spPr>
          <a:xfrm>
            <a:off x="8306873" y="1906073"/>
            <a:ext cx="3885127" cy="3970318"/>
          </a:xfrm>
          <a:prstGeom prst="rect">
            <a:avLst/>
          </a:prstGeom>
          <a:noFill/>
        </p:spPr>
        <p:txBody>
          <a:bodyPr wrap="square" rtlCol="0">
            <a:spAutoFit/>
          </a:bodyPr>
          <a:lstStyle/>
          <a:p>
            <a:r>
              <a:rPr lang="en-US" sz="2800" dirty="0" smtClean="0">
                <a:solidFill>
                  <a:srgbClr val="FF0000"/>
                </a:solidFill>
              </a:rPr>
              <a:t>Consider A=100 </a:t>
            </a:r>
            <a:r>
              <a:rPr lang="en-US" sz="2800" dirty="0">
                <a:solidFill>
                  <a:srgbClr val="FF0000"/>
                </a:solidFill>
              </a:rPr>
              <a:t>and B=200</a:t>
            </a:r>
          </a:p>
          <a:p>
            <a:r>
              <a:rPr lang="en-US" sz="2800" dirty="0">
                <a:solidFill>
                  <a:srgbClr val="00B050"/>
                </a:solidFill>
              </a:rPr>
              <a:t>Result of serial execution:</a:t>
            </a:r>
          </a:p>
          <a:p>
            <a:r>
              <a:rPr lang="en-US" sz="2800" dirty="0">
                <a:solidFill>
                  <a:srgbClr val="00B050"/>
                </a:solidFill>
              </a:rPr>
              <a:t>A+B=300</a:t>
            </a:r>
          </a:p>
          <a:p>
            <a:r>
              <a:rPr lang="en-US" sz="2800" dirty="0"/>
              <a:t>Result of concurrent execution </a:t>
            </a:r>
            <a:r>
              <a:rPr lang="en-US" sz="2800" dirty="0" smtClean="0"/>
              <a:t>without </a:t>
            </a:r>
            <a:r>
              <a:rPr lang="en-US" sz="2800" dirty="0"/>
              <a:t>locking :</a:t>
            </a:r>
          </a:p>
          <a:p>
            <a:r>
              <a:rPr lang="en-US" sz="2800" dirty="0">
                <a:solidFill>
                  <a:srgbClr val="00B050"/>
                </a:solidFill>
              </a:rPr>
              <a:t>A+B=250 (incorrect result)</a:t>
            </a:r>
          </a:p>
        </p:txBody>
      </p:sp>
    </p:spTree>
    <p:extLst>
      <p:ext uri="{BB962C8B-B14F-4D97-AF65-F5344CB8AC3E}">
        <p14:creationId xmlns:p14="http://schemas.microsoft.com/office/powerpoint/2010/main" val="110963759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5" name="Rectangle 1"/>
          <p:cNvSpPr/>
          <p:nvPr/>
        </p:nvSpPr>
        <p:spPr>
          <a:xfrm>
            <a:off x="0" y="0"/>
            <a:ext cx="12192000" cy="7078861"/>
          </a:xfrm>
          <a:prstGeom prst="rect">
            <a:avLst/>
          </a:prstGeom>
        </p:spPr>
        <p:txBody>
          <a:bodyPr wrap="square">
            <a:spAutoFit/>
          </a:bodyPr>
          <a:lstStyle/>
          <a:p>
            <a:r>
              <a:rPr lang="en-US" sz="2800" b="1" dirty="0" smtClean="0"/>
              <a:t>1) Ensuring </a:t>
            </a:r>
            <a:r>
              <a:rPr lang="en-US" sz="2800" b="1" dirty="0" err="1"/>
              <a:t>Serializability</a:t>
            </a:r>
            <a:r>
              <a:rPr lang="en-US" sz="2800" b="1" dirty="0"/>
              <a:t> by locks</a:t>
            </a:r>
          </a:p>
          <a:p>
            <a:endParaRPr lang="en-US" sz="2800" dirty="0"/>
          </a:p>
          <a:p>
            <a:pPr marL="457200" indent="-457200">
              <a:buFont typeface="Wingdings" panose="05000000000000000000" pitchFamily="2" charset="2"/>
              <a:buChar char="ü"/>
            </a:pPr>
            <a:r>
              <a:rPr lang="en-IN" sz="2800" dirty="0"/>
              <a:t>One way to ensure isolation is to require that data items be accessed in a mutually exclusive manner; that is, while one transaction is accessing a data item, no other transaction can modify that data item.</a:t>
            </a:r>
          </a:p>
          <a:p>
            <a:pPr marL="457200" indent="-457200">
              <a:buFont typeface="Wingdings" panose="05000000000000000000" pitchFamily="2" charset="2"/>
              <a:buChar char="ü"/>
            </a:pPr>
            <a:r>
              <a:rPr lang="en-IN" sz="2800" dirty="0"/>
              <a:t>The most common method used to implement this requirement is to allow a transaction to access a data item only </a:t>
            </a:r>
            <a:r>
              <a:rPr lang="en-IN" sz="2800" dirty="0" smtClean="0"/>
              <a:t>if it </a:t>
            </a:r>
            <a:r>
              <a:rPr lang="en-IN" sz="2800" dirty="0"/>
              <a:t>is currently holding a lock on that item.</a:t>
            </a:r>
          </a:p>
          <a:p>
            <a:pPr marL="457200" indent="-457200">
              <a:buFont typeface="Wingdings" panose="05000000000000000000" pitchFamily="2" charset="2"/>
              <a:buChar char="ü"/>
            </a:pPr>
            <a:r>
              <a:rPr lang="en-US" sz="2800" dirty="0"/>
              <a:t>Lock is a variable associated with each data item and manipulating the value of that lock is called </a:t>
            </a:r>
            <a:r>
              <a:rPr lang="en-US" sz="2800" dirty="0" smtClean="0"/>
              <a:t>locking.</a:t>
            </a:r>
            <a:endParaRPr lang="en-US" sz="2800" dirty="0"/>
          </a:p>
          <a:p>
            <a:pPr marL="457200" indent="-457200">
              <a:buFont typeface="Wingdings" panose="05000000000000000000" pitchFamily="2" charset="2"/>
              <a:buChar char="ü"/>
            </a:pPr>
            <a:r>
              <a:rPr lang="en-US" sz="2800" dirty="0"/>
              <a:t>Locking the item used by transaction can prevent the other concurrently transactions from using this locked </a:t>
            </a:r>
            <a:r>
              <a:rPr lang="en-US" sz="2800" dirty="0" smtClean="0"/>
              <a:t>item Locking </a:t>
            </a:r>
            <a:r>
              <a:rPr lang="en-US" sz="2800" dirty="0"/>
              <a:t>is done by lock manager of DBMS   </a:t>
            </a:r>
            <a:endParaRPr lang="en-IN" sz="2800" dirty="0"/>
          </a:p>
          <a:p>
            <a:endParaRPr lang="en-IN" b="1" dirty="0" smtClean="0"/>
          </a:p>
          <a:p>
            <a:endParaRPr lang="en-US" b="1" dirty="0" smtClean="0"/>
          </a:p>
          <a:p>
            <a:endParaRPr lang="en-IN" dirty="0" smtClean="0"/>
          </a:p>
          <a:p>
            <a:endParaRPr lang="en-US" dirty="0" smtClean="0"/>
          </a:p>
          <a:p>
            <a:endParaRPr lang="en-US" dirty="0" smtClean="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6" name="Rectangle 1"/>
          <p:cNvSpPr/>
          <p:nvPr/>
        </p:nvSpPr>
        <p:spPr>
          <a:xfrm>
            <a:off x="0" y="0"/>
            <a:ext cx="12192000" cy="6555641"/>
          </a:xfrm>
          <a:prstGeom prst="rect">
            <a:avLst/>
          </a:prstGeom>
        </p:spPr>
        <p:txBody>
          <a:bodyPr wrap="square">
            <a:spAutoFit/>
          </a:bodyPr>
          <a:lstStyle/>
          <a:p>
            <a:r>
              <a:rPr lang="en-US" sz="2800" dirty="0"/>
              <a:t>Types of locks used in Locking</a:t>
            </a:r>
          </a:p>
          <a:p>
            <a:endParaRPr lang="en-US" sz="2800" dirty="0"/>
          </a:p>
          <a:p>
            <a:pPr marL="342900" indent="-342900">
              <a:buAutoNum type="arabicParenR"/>
            </a:pPr>
            <a:r>
              <a:rPr lang="en-US" sz="2800" dirty="0"/>
              <a:t>Binary </a:t>
            </a:r>
            <a:r>
              <a:rPr lang="en-US" sz="2800" dirty="0" smtClean="0"/>
              <a:t>Locks</a:t>
            </a:r>
            <a:endParaRPr lang="en-US" sz="2800" dirty="0"/>
          </a:p>
          <a:p>
            <a:pPr marL="457200" indent="-457200">
              <a:buFont typeface="Wingdings" panose="05000000000000000000" pitchFamily="2" charset="2"/>
              <a:buChar char="ü"/>
            </a:pPr>
            <a:r>
              <a:rPr lang="en-US" sz="2800" dirty="0"/>
              <a:t>  It is a variable associated with </a:t>
            </a:r>
            <a:r>
              <a:rPr lang="en-US" sz="2800" dirty="0" smtClean="0"/>
              <a:t>each </a:t>
            </a:r>
            <a:r>
              <a:rPr lang="en-US" sz="2800" dirty="0"/>
              <a:t>database item ‘X’ and has two states locked or unlocked(i.e. 1 or 0 </a:t>
            </a:r>
            <a:r>
              <a:rPr lang="en-US" sz="2800" dirty="0" smtClean="0"/>
              <a:t>).</a:t>
            </a:r>
          </a:p>
          <a:p>
            <a:pPr marL="457200" indent="-457200">
              <a:buFont typeface="Wingdings" panose="05000000000000000000" pitchFamily="2" charset="2"/>
              <a:buChar char="ü"/>
            </a:pPr>
            <a:r>
              <a:rPr lang="en-US" sz="2800" dirty="0" smtClean="0"/>
              <a:t>The </a:t>
            </a:r>
            <a:r>
              <a:rPr lang="en-US" sz="2800" dirty="0"/>
              <a:t>operation LOCK_ITEM(X) </a:t>
            </a:r>
            <a:r>
              <a:rPr lang="en-US" sz="2800" dirty="0" smtClean="0"/>
              <a:t>is </a:t>
            </a:r>
            <a:r>
              <a:rPr lang="en-US" sz="2800" dirty="0"/>
              <a:t>used by the </a:t>
            </a:r>
            <a:r>
              <a:rPr lang="en-US" sz="2800" dirty="0" smtClean="0"/>
              <a:t>transaction </a:t>
            </a:r>
            <a:r>
              <a:rPr lang="en-US" sz="2800" dirty="0"/>
              <a:t>to lock the data item ‘ x’</a:t>
            </a:r>
          </a:p>
          <a:p>
            <a:pPr marL="342900" indent="-342900"/>
            <a:r>
              <a:rPr lang="en-US" sz="2800" dirty="0" smtClean="0"/>
              <a:t>      If </a:t>
            </a:r>
            <a:r>
              <a:rPr lang="en-US" sz="2800" dirty="0"/>
              <a:t>the ‘X’ is already used by some other transaction </a:t>
            </a:r>
            <a:r>
              <a:rPr lang="en-US" sz="2800" dirty="0" smtClean="0"/>
              <a:t>then </a:t>
            </a:r>
            <a:r>
              <a:rPr lang="en-US" sz="2800" dirty="0"/>
              <a:t>value of lock for ‘x’ </a:t>
            </a:r>
            <a:r>
              <a:rPr lang="en-US" sz="2800" dirty="0" smtClean="0"/>
              <a:t>is 1.</a:t>
            </a:r>
          </a:p>
          <a:p>
            <a:pPr marL="457200" indent="-457200">
              <a:buFont typeface="Wingdings" panose="05000000000000000000" pitchFamily="2" charset="2"/>
              <a:buChar char="ü"/>
            </a:pPr>
            <a:r>
              <a:rPr lang="en-US" sz="2800" dirty="0" smtClean="0"/>
              <a:t>Now </a:t>
            </a:r>
            <a:r>
              <a:rPr lang="en-US" sz="2800" dirty="0"/>
              <a:t>you perform the operation LOCK_ITEM(X) then this operation fails and it is forced to wait until the lock is released</a:t>
            </a:r>
            <a:r>
              <a:rPr lang="en-US" sz="2800" dirty="0" smtClean="0"/>
              <a:t>.</a:t>
            </a:r>
          </a:p>
          <a:p>
            <a:r>
              <a:rPr lang="en-US" sz="2800" dirty="0"/>
              <a:t>							</a:t>
            </a:r>
            <a:r>
              <a:rPr lang="en-US" sz="2800" dirty="0" smtClean="0"/>
              <a:t>        </a:t>
            </a:r>
            <a:r>
              <a:rPr lang="en-US" sz="2800" dirty="0"/>
              <a:t>			 </a:t>
            </a:r>
            <a:endParaRPr lang="en-US" sz="2800" dirty="0" smtClean="0"/>
          </a:p>
          <a:p>
            <a:r>
              <a:rPr lang="en-US" sz="2800" dirty="0" smtClean="0"/>
              <a:t>LOCK_ITEM(X) =1 : data item x is locked</a:t>
            </a:r>
          </a:p>
          <a:p>
            <a:r>
              <a:rPr lang="en-US" sz="2800" dirty="0" smtClean="0"/>
              <a:t>LOCK_ITEM(X) =0 : data item x is unlocked            </a:t>
            </a:r>
          </a:p>
          <a:p>
            <a:pPr marL="342900" indent="-342900"/>
            <a:endParaRPr lang="en-US" sz="2800" dirty="0"/>
          </a:p>
          <a:p>
            <a:pPr marL="342900" indent="-342900"/>
            <a:r>
              <a:rPr lang="en-US" sz="2800" dirty="0"/>
              <a:t>Drawback :</a:t>
            </a:r>
          </a:p>
          <a:p>
            <a:pPr marL="342900" indent="-342900">
              <a:buFont typeface="Wingdings" pitchFamily="2" charset="2"/>
              <a:buChar char="ü"/>
            </a:pPr>
            <a:r>
              <a:rPr lang="en-US" sz="2800" dirty="0"/>
              <a:t>Simultaneous reads of various transactions  on same data item is not allowed.</a:t>
            </a:r>
            <a:endParaRPr lang="en-IN" sz="2800"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7" name="Rectangle 1"/>
          <p:cNvSpPr/>
          <p:nvPr/>
        </p:nvSpPr>
        <p:spPr>
          <a:xfrm>
            <a:off x="0" y="0"/>
            <a:ext cx="12192000" cy="9664184"/>
          </a:xfrm>
          <a:prstGeom prst="rect">
            <a:avLst/>
          </a:prstGeom>
        </p:spPr>
        <p:txBody>
          <a:bodyPr wrap="square">
            <a:spAutoFit/>
          </a:bodyPr>
          <a:lstStyle/>
          <a:p>
            <a:pPr marL="342900" indent="-342900"/>
            <a:r>
              <a:rPr lang="en-US" sz="2800" dirty="0"/>
              <a:t>2) Shared and exclusive locks</a:t>
            </a:r>
          </a:p>
          <a:p>
            <a:pPr marL="342900" indent="-342900"/>
            <a:endParaRPr lang="en-US" sz="2800" dirty="0"/>
          </a:p>
          <a:p>
            <a:pPr marL="342900" indent="-342900"/>
            <a:r>
              <a:rPr lang="en-US" sz="2800" dirty="0" smtClean="0"/>
              <a:t>    The </a:t>
            </a:r>
            <a:r>
              <a:rPr lang="en-US" sz="2800" dirty="0"/>
              <a:t>drawback of binary lock is eliminated here. that is two transaction can </a:t>
            </a:r>
            <a:r>
              <a:rPr lang="en-US" sz="2800" dirty="0" smtClean="0"/>
              <a:t>perform read </a:t>
            </a:r>
            <a:r>
              <a:rPr lang="en-US" sz="2800" dirty="0"/>
              <a:t>on same data item.</a:t>
            </a:r>
          </a:p>
          <a:p>
            <a:pPr marL="342900" indent="-342900"/>
            <a:endParaRPr lang="en-US" sz="2800" dirty="0"/>
          </a:p>
          <a:p>
            <a:pPr marL="400050" indent="-400050">
              <a:buAutoNum type="romanLcParenR"/>
            </a:pPr>
            <a:r>
              <a:rPr lang="en-US" sz="2800" dirty="0"/>
              <a:t>Shared lock(S</a:t>
            </a:r>
            <a:r>
              <a:rPr lang="en-US" sz="2800" dirty="0" smtClean="0"/>
              <a:t>)/read lock</a:t>
            </a:r>
            <a:endParaRPr lang="en-US" sz="2800" dirty="0"/>
          </a:p>
          <a:p>
            <a:pPr marL="457200" indent="-457200">
              <a:buFont typeface="Wingdings" panose="05000000000000000000" pitchFamily="2" charset="2"/>
              <a:buChar char="ü"/>
            </a:pPr>
            <a:r>
              <a:rPr lang="en-US" sz="2800" dirty="0"/>
              <a:t>   If transaction wants to lock data item ‘x</a:t>
            </a:r>
            <a:r>
              <a:rPr lang="en-US" sz="2800" dirty="0" smtClean="0"/>
              <a:t>’ only </a:t>
            </a:r>
            <a:r>
              <a:rPr lang="en-US" sz="2800" dirty="0"/>
              <a:t>for reading purpose it can </a:t>
            </a:r>
            <a:r>
              <a:rPr lang="en-US" sz="2800" dirty="0" smtClean="0"/>
              <a:t> request </a:t>
            </a:r>
            <a:r>
              <a:rPr lang="en-US" sz="2800" dirty="0"/>
              <a:t>shared lock using </a:t>
            </a:r>
            <a:r>
              <a:rPr lang="en-US" sz="2800" dirty="0">
                <a:solidFill>
                  <a:srgbClr val="00B050"/>
                </a:solidFill>
              </a:rPr>
              <a:t>LOCK_S(x)</a:t>
            </a:r>
            <a:r>
              <a:rPr lang="en-US" sz="2800" dirty="0"/>
              <a:t> .</a:t>
            </a:r>
          </a:p>
          <a:p>
            <a:pPr marL="457200" indent="-457200">
              <a:buFont typeface="Wingdings" panose="05000000000000000000" pitchFamily="2" charset="2"/>
              <a:buChar char="ü"/>
            </a:pPr>
            <a:r>
              <a:rPr lang="en-US" sz="2800" dirty="0"/>
              <a:t>Multiple transactions can have shared lock on same data item at the same time.</a:t>
            </a:r>
          </a:p>
          <a:p>
            <a:pPr marL="457200" indent="-457200">
              <a:buFont typeface="Wingdings" panose="05000000000000000000" pitchFamily="2" charset="2"/>
              <a:buChar char="ü"/>
            </a:pPr>
            <a:r>
              <a:rPr lang="en-US" sz="2800" dirty="0"/>
              <a:t>It is also called as ‘Read Lock’</a:t>
            </a:r>
          </a:p>
          <a:p>
            <a:pPr marL="400050" indent="-400050"/>
            <a:r>
              <a:rPr lang="en-US" dirty="0"/>
              <a:t>LOCK_S(x</a:t>
            </a:r>
            <a:r>
              <a:rPr lang="en-US" dirty="0" smtClean="0"/>
              <a:t>) LOCK_S(x)   - non conflict operations ,lock will be given</a:t>
            </a:r>
          </a:p>
          <a:p>
            <a:pPr marL="400050" indent="-400050"/>
            <a:r>
              <a:rPr lang="en-US" dirty="0">
                <a:solidFill>
                  <a:srgbClr val="00B050"/>
                </a:solidFill>
              </a:rPr>
              <a:t>LOCK_X(x</a:t>
            </a:r>
            <a:r>
              <a:rPr lang="en-US" dirty="0" smtClean="0">
                <a:solidFill>
                  <a:srgbClr val="00B050"/>
                </a:solidFill>
              </a:rPr>
              <a:t>) </a:t>
            </a:r>
            <a:r>
              <a:rPr lang="en-US" dirty="0" smtClean="0">
                <a:solidFill>
                  <a:srgbClr val="00B0F0"/>
                </a:solidFill>
              </a:rPr>
              <a:t>LOCK_S(x) </a:t>
            </a:r>
            <a:r>
              <a:rPr lang="en-US" dirty="0" smtClean="0"/>
              <a:t>- conflict operation, lock will not given for second transaction</a:t>
            </a:r>
          </a:p>
          <a:p>
            <a:pPr marL="400050" indent="-400050"/>
            <a:r>
              <a:rPr lang="en-US" b="1" dirty="0" smtClean="0">
                <a:solidFill>
                  <a:srgbClr val="00B050"/>
                </a:solidFill>
              </a:rPr>
              <a:t>LOCK_S(x)</a:t>
            </a:r>
            <a:r>
              <a:rPr lang="en-US" b="1" dirty="0">
                <a:solidFill>
                  <a:srgbClr val="00B050"/>
                </a:solidFill>
              </a:rPr>
              <a:t> </a:t>
            </a:r>
            <a:r>
              <a:rPr lang="en-US" dirty="0">
                <a:solidFill>
                  <a:srgbClr val="00B0F0"/>
                </a:solidFill>
              </a:rPr>
              <a:t>LOCK_X(x</a:t>
            </a:r>
            <a:r>
              <a:rPr lang="en-US" dirty="0" smtClean="0">
                <a:solidFill>
                  <a:srgbClr val="00B0F0"/>
                </a:solidFill>
              </a:rPr>
              <a:t>)</a:t>
            </a:r>
            <a:r>
              <a:rPr lang="en-US" dirty="0" smtClean="0"/>
              <a:t>- </a:t>
            </a:r>
            <a:r>
              <a:rPr lang="en-US" dirty="0"/>
              <a:t>conflict , </a:t>
            </a:r>
            <a:r>
              <a:rPr lang="en-US" dirty="0" smtClean="0"/>
              <a:t>lock </a:t>
            </a:r>
            <a:r>
              <a:rPr lang="en-US" dirty="0"/>
              <a:t>will not given for second </a:t>
            </a:r>
            <a:r>
              <a:rPr lang="en-US" dirty="0" smtClean="0"/>
              <a:t>transaction</a:t>
            </a:r>
            <a:endParaRPr lang="en-US" dirty="0"/>
          </a:p>
          <a:p>
            <a:pPr marL="400050" indent="-400050"/>
            <a:endParaRPr lang="en-US" dirty="0" smtClean="0"/>
          </a:p>
          <a:p>
            <a:pPr marL="400050" indent="-400050"/>
            <a:r>
              <a:rPr lang="en-US" dirty="0" smtClean="0">
                <a:solidFill>
                  <a:srgbClr val="00B050"/>
                </a:solidFill>
              </a:rPr>
              <a:t>LOCK_X(x) </a:t>
            </a:r>
            <a:r>
              <a:rPr lang="en-US" dirty="0" smtClean="0">
                <a:solidFill>
                  <a:srgbClr val="00B0F0"/>
                </a:solidFill>
              </a:rPr>
              <a:t>LOCK_X(x)</a:t>
            </a:r>
            <a:r>
              <a:rPr lang="en-US" dirty="0" smtClean="0"/>
              <a:t> </a:t>
            </a:r>
            <a:r>
              <a:rPr lang="en-US" dirty="0"/>
              <a:t>-conflict , lock will not given for second </a:t>
            </a:r>
            <a:r>
              <a:rPr lang="en-US" dirty="0" smtClean="0"/>
              <a:t>transaction</a:t>
            </a:r>
            <a:endParaRPr lang="en-US" dirty="0"/>
          </a:p>
          <a:p>
            <a:pPr marL="400050" indent="-400050"/>
            <a:endParaRPr lang="en-US" dirty="0">
              <a:latin typeface="Times New Roman" panose="02020603050405020304" pitchFamily="18" charset="0"/>
              <a:cs typeface="Times New Roman" panose="02020603050405020304" pitchFamily="18" charset="0"/>
            </a:endParaRPr>
          </a:p>
          <a:p>
            <a:pPr marL="400050" indent="-400050"/>
            <a:endParaRPr lang="en-US" dirty="0">
              <a:latin typeface="Times New Roman" panose="02020603050405020304" pitchFamily="18" charset="0"/>
              <a:cs typeface="Times New Roman" panose="02020603050405020304" pitchFamily="18" charset="0"/>
            </a:endParaRPr>
          </a:p>
          <a:p>
            <a:pPr marL="400050" indent="-400050"/>
            <a:endParaRPr lang="en-US" dirty="0">
              <a:latin typeface="Times New Roman" panose="02020603050405020304" pitchFamily="18" charset="0"/>
              <a:cs typeface="Times New Roman" panose="02020603050405020304" pitchFamily="18" charset="0"/>
            </a:endParaRPr>
          </a:p>
          <a:p>
            <a:pPr marL="400050" indent="-400050"/>
            <a:endParaRPr lang="en-US" dirty="0">
              <a:latin typeface="Times New Roman" panose="02020603050405020304" pitchFamily="18" charset="0"/>
              <a:cs typeface="Times New Roman" panose="02020603050405020304" pitchFamily="18" charset="0"/>
            </a:endParaRPr>
          </a:p>
          <a:p>
            <a:pPr marL="400050" indent="-400050"/>
            <a:endParaRPr lang="en-US" dirty="0">
              <a:latin typeface="Times New Roman" panose="02020603050405020304" pitchFamily="18" charset="0"/>
              <a:cs typeface="Times New Roman" panose="02020603050405020304" pitchFamily="18" charset="0"/>
            </a:endParaRPr>
          </a:p>
          <a:p>
            <a:pPr marL="400050" indent="-400050"/>
            <a:endParaRPr lang="en-US" dirty="0">
              <a:latin typeface="Times New Roman" panose="02020603050405020304" pitchFamily="18" charset="0"/>
              <a:cs typeface="Times New Roman" panose="02020603050405020304" pitchFamily="18" charset="0"/>
            </a:endParaRPr>
          </a:p>
          <a:p>
            <a:pPr marL="400050" indent="-400050"/>
            <a:endParaRPr lang="en-US" dirty="0">
              <a:latin typeface="Times New Roman" panose="02020603050405020304" pitchFamily="18" charset="0"/>
              <a:cs typeface="Times New Roman" panose="02020603050405020304" pitchFamily="18" charset="0"/>
            </a:endParaRPr>
          </a:p>
          <a:p>
            <a:pPr marL="400050" indent="-400050"/>
            <a:endParaRPr lang="en-US" dirty="0" smtClean="0">
              <a:latin typeface="Times New Roman" panose="02020603050405020304" pitchFamily="18" charset="0"/>
              <a:cs typeface="Times New Roman" panose="02020603050405020304" pitchFamily="18" charset="0"/>
            </a:endParaRPr>
          </a:p>
          <a:p>
            <a:pPr marL="400050" indent="-400050"/>
            <a:endParaRPr lang="en-US" dirty="0" smtClean="0">
              <a:latin typeface="Times New Roman" panose="02020603050405020304" pitchFamily="18" charset="0"/>
              <a:cs typeface="Times New Roman" panose="02020603050405020304" pitchFamily="18" charset="0"/>
            </a:endParaRPr>
          </a:p>
          <a:p>
            <a:pPr marL="400050" indent="-400050"/>
            <a:endParaRPr lang="en-US" dirty="0" smtClean="0">
              <a:latin typeface="Times New Roman" panose="02020603050405020304" pitchFamily="18" charset="0"/>
              <a:cs typeface="Times New Roman" panose="02020603050405020304" pitchFamily="18" charset="0"/>
            </a:endParaRPr>
          </a:p>
          <a:p>
            <a:pPr marL="400050" indent="-400050"/>
            <a:endParaRPr lang="en-US" dirty="0" smtClean="0">
              <a:latin typeface="Times New Roman" panose="02020603050405020304" pitchFamily="18" charset="0"/>
              <a:cs typeface="Times New Roman" panose="02020603050405020304" pitchFamily="18" charset="0"/>
            </a:endParaRPr>
          </a:p>
          <a:p>
            <a:pPr marL="400050" indent="-400050"/>
            <a:endParaRPr lang="en-US" dirty="0" smtClean="0">
              <a:latin typeface="Times New Roman" panose="02020603050405020304" pitchFamily="18" charset="0"/>
              <a:cs typeface="Times New Roman" panose="02020603050405020304" pitchFamily="18" charset="0"/>
            </a:endParaRPr>
          </a:p>
          <a:p>
            <a:pPr marL="400050" indent="-400050"/>
            <a:r>
              <a:rPr lang="en-US" dirty="0" smtClean="0">
                <a:latin typeface="Times New Roman" panose="02020603050405020304" pitchFamily="18" charset="0"/>
                <a:cs typeface="Times New Roman" panose="02020603050405020304" pitchFamily="18" charset="0"/>
              </a:rPr>
              <a:t> </a:t>
            </a:r>
          </a:p>
          <a:p>
            <a:pPr marL="400050" indent="-400050"/>
            <a:r>
              <a:rPr lang="en-US" dirty="0" smtClean="0">
                <a:latin typeface="Times New Roman" panose="02020603050405020304" pitchFamily="18" charset="0"/>
                <a:cs typeface="Times New Roman" panose="02020603050405020304" pitchFamily="18" charset="0"/>
              </a:rPr>
              <a:t>  </a:t>
            </a:r>
            <a:endParaRPr lang="en-IN" dirty="0" smtClean="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8" name="Rectangle 1"/>
          <p:cNvSpPr/>
          <p:nvPr/>
        </p:nvSpPr>
        <p:spPr>
          <a:xfrm>
            <a:off x="0" y="0"/>
            <a:ext cx="12192000" cy="5262979"/>
          </a:xfrm>
          <a:prstGeom prst="rect">
            <a:avLst/>
          </a:prstGeom>
        </p:spPr>
        <p:txBody>
          <a:bodyPr wrap="square">
            <a:spAutoFit/>
          </a:bodyPr>
          <a:lstStyle/>
          <a:p>
            <a:pPr marL="400050" indent="-400050"/>
            <a:r>
              <a:rPr lang="en-US" sz="2800" dirty="0">
                <a:solidFill>
                  <a:prstClr val="black"/>
                </a:solidFill>
              </a:rPr>
              <a:t>ii)Exclusive Lock (X</a:t>
            </a:r>
            <a:r>
              <a:rPr lang="en-US" sz="2800" dirty="0" smtClean="0">
                <a:solidFill>
                  <a:prstClr val="black"/>
                </a:solidFill>
              </a:rPr>
              <a:t>)/write lock/update lock</a:t>
            </a:r>
            <a:endParaRPr lang="en-US" sz="2800" dirty="0">
              <a:solidFill>
                <a:prstClr val="black"/>
              </a:solidFill>
            </a:endParaRPr>
          </a:p>
          <a:p>
            <a:pPr marL="400050" indent="-400050"/>
            <a:r>
              <a:rPr lang="en-US" sz="2800" dirty="0">
                <a:solidFill>
                  <a:prstClr val="black"/>
                </a:solidFill>
              </a:rPr>
              <a:t> </a:t>
            </a:r>
          </a:p>
          <a:p>
            <a:pPr marL="457200" indent="-457200">
              <a:buFont typeface="Wingdings" panose="05000000000000000000" pitchFamily="2" charset="2"/>
              <a:buChar char="ü"/>
            </a:pPr>
            <a:r>
              <a:rPr lang="en-US" sz="2800" dirty="0">
                <a:solidFill>
                  <a:prstClr val="black"/>
                </a:solidFill>
              </a:rPr>
              <a:t>If transaction wants to read and write data item ‘</a:t>
            </a:r>
            <a:r>
              <a:rPr lang="en-US" sz="2800" dirty="0" err="1">
                <a:solidFill>
                  <a:prstClr val="black"/>
                </a:solidFill>
              </a:rPr>
              <a:t>x’,it</a:t>
            </a:r>
            <a:r>
              <a:rPr lang="en-US" sz="2800" dirty="0">
                <a:solidFill>
                  <a:prstClr val="black"/>
                </a:solidFill>
              </a:rPr>
              <a:t> can request exclusive </a:t>
            </a:r>
            <a:r>
              <a:rPr lang="en-US" sz="2800" dirty="0" smtClean="0">
                <a:solidFill>
                  <a:prstClr val="black"/>
                </a:solidFill>
              </a:rPr>
              <a:t>lock using </a:t>
            </a:r>
            <a:r>
              <a:rPr lang="en-US" sz="2800" dirty="0">
                <a:solidFill>
                  <a:srgbClr val="00B050"/>
                </a:solidFill>
              </a:rPr>
              <a:t>LOCK_X(x).</a:t>
            </a:r>
          </a:p>
          <a:p>
            <a:pPr marL="457200" indent="-457200">
              <a:buFont typeface="Wingdings" panose="05000000000000000000" pitchFamily="2" charset="2"/>
              <a:buChar char="ü"/>
            </a:pPr>
            <a:r>
              <a:rPr lang="en-US" sz="2800" dirty="0">
                <a:solidFill>
                  <a:prstClr val="black"/>
                </a:solidFill>
              </a:rPr>
              <a:t>Multiple transactions can  not have exclusive lock on same data item at the same time.</a:t>
            </a:r>
          </a:p>
          <a:p>
            <a:pPr marL="457200" indent="-457200">
              <a:buFont typeface="Wingdings" panose="05000000000000000000" pitchFamily="2" charset="2"/>
              <a:buChar char="ü"/>
            </a:pPr>
            <a:r>
              <a:rPr lang="en-US" sz="2800" dirty="0">
                <a:solidFill>
                  <a:prstClr val="black"/>
                </a:solidFill>
              </a:rPr>
              <a:t>It is also called as ‘Write Lock’ or ‘Update Lock’</a:t>
            </a:r>
          </a:p>
          <a:p>
            <a:pPr marL="400050" indent="-400050"/>
            <a:endParaRPr lang="en-US" sz="2800" dirty="0">
              <a:solidFill>
                <a:prstClr val="black"/>
              </a:solidFill>
            </a:endParaRPr>
          </a:p>
          <a:p>
            <a:pPr marL="400050" indent="-400050"/>
            <a:r>
              <a:rPr lang="en-US" sz="2800" dirty="0">
                <a:solidFill>
                  <a:prstClr val="black"/>
                </a:solidFill>
              </a:rPr>
              <a:t>iii)Intention Lock</a:t>
            </a:r>
          </a:p>
          <a:p>
            <a:pPr marL="400050" indent="-400050"/>
            <a:r>
              <a:rPr lang="en-US" sz="2800" dirty="0">
                <a:solidFill>
                  <a:prstClr val="black"/>
                </a:solidFill>
              </a:rPr>
              <a:t> This is generally done by DBA in a situation  where the portion of database is made completely unavailable for the rest of the users. this is done for an emergency recovery or backup of the database.</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99" name="Rectangle 1"/>
          <p:cNvSpPr/>
          <p:nvPr/>
        </p:nvSpPr>
        <p:spPr>
          <a:xfrm>
            <a:off x="0" y="0"/>
            <a:ext cx="12299324" cy="4247317"/>
          </a:xfrm>
          <a:prstGeom prst="rect">
            <a:avLst/>
          </a:prstGeom>
        </p:spPr>
        <p:txBody>
          <a:bodyPr wrap="square">
            <a:spAutoFit/>
          </a:bodyPr>
          <a:lstStyle/>
          <a:p>
            <a:r>
              <a:rPr lang="en-US" sz="2800" dirty="0"/>
              <a:t>Steps to execute transactions using locking</a:t>
            </a:r>
          </a:p>
          <a:p>
            <a:endParaRPr lang="en-US" sz="2800" dirty="0"/>
          </a:p>
          <a:p>
            <a:pPr marL="285750" indent="-285750">
              <a:buFont typeface="Wingdings" panose="05000000000000000000" pitchFamily="2" charset="2"/>
              <a:buChar char="ü"/>
            </a:pPr>
            <a:r>
              <a:rPr lang="en-US" sz="2800" dirty="0"/>
              <a:t>To access data item transaction first request lock to the concurrency-control manager(lock manager).</a:t>
            </a:r>
          </a:p>
          <a:p>
            <a:endParaRPr lang="en-US" sz="2800" dirty="0"/>
          </a:p>
          <a:p>
            <a:pPr marL="285750" indent="-285750">
              <a:buFont typeface="Wingdings" panose="05000000000000000000" pitchFamily="2" charset="2"/>
              <a:buChar char="ü"/>
            </a:pPr>
            <a:r>
              <a:rPr lang="en-US" sz="2800" dirty="0"/>
              <a:t>Lock manager checks availability of lock by using lock </a:t>
            </a:r>
            <a:r>
              <a:rPr lang="en-US" sz="2800" dirty="0">
                <a:solidFill>
                  <a:srgbClr val="00B0F0"/>
                </a:solidFill>
              </a:rPr>
              <a:t>compatibility matrix</a:t>
            </a:r>
          </a:p>
          <a:p>
            <a:endParaRPr lang="en-US" sz="2800" dirty="0"/>
          </a:p>
          <a:p>
            <a:pPr marL="285750" indent="-285750">
              <a:buFont typeface="Wingdings" panose="05000000000000000000" pitchFamily="2" charset="2"/>
              <a:buChar char="ü"/>
            </a:pPr>
            <a:r>
              <a:rPr lang="en-US" sz="2800" dirty="0"/>
              <a:t>After getting lock on data item from lock manager transaction can access data item</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ock matrix for shared and exlusive locks साठी इमेज परिणाम"/>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5469" y="665167"/>
            <a:ext cx="8047132" cy="521430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p:cNvSpPr txBox="1"/>
          <p:nvPr/>
        </p:nvSpPr>
        <p:spPr>
          <a:xfrm>
            <a:off x="161365" y="295835"/>
            <a:ext cx="6656294" cy="369332"/>
          </a:xfrm>
          <a:prstGeom prst="rect">
            <a:avLst/>
          </a:prstGeom>
          <a:noFill/>
        </p:spPr>
        <p:txBody>
          <a:bodyPr wrap="square" rtlCol="0">
            <a:spAutoFit/>
          </a:bodyPr>
          <a:lstStyle/>
          <a:p>
            <a:r>
              <a:rPr lang="en-US" dirty="0" smtClean="0"/>
              <a:t>Lock Matrix</a:t>
            </a:r>
            <a:endParaRPr lang="en-IN" dirty="0"/>
          </a:p>
        </p:txBody>
      </p:sp>
    </p:spTree>
    <p:extLst>
      <p:ext uri="{BB962C8B-B14F-4D97-AF65-F5344CB8AC3E}">
        <p14:creationId xmlns:p14="http://schemas.microsoft.com/office/powerpoint/2010/main" val="16372861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1" name="Rectangle 3"/>
          <p:cNvSpPr/>
          <p:nvPr/>
        </p:nvSpPr>
        <p:spPr>
          <a:xfrm>
            <a:off x="0" y="0"/>
            <a:ext cx="12192000" cy="9794240"/>
          </a:xfrm>
          <a:prstGeom prst="rect">
            <a:avLst/>
          </a:prstGeom>
        </p:spPr>
        <p:txBody>
          <a:bodyPr wrap="square">
            <a:spAutoFit/>
          </a:bodyPr>
          <a:lstStyle/>
          <a:p>
            <a:endParaRPr lang="en-US" b="1" dirty="0">
              <a:solidFill>
                <a:prstClr val="black"/>
              </a:solidFill>
              <a:latin typeface="Constantia"/>
            </a:endParaRPr>
          </a:p>
          <a:p>
            <a:r>
              <a:rPr lang="en-US" sz="2400" b="1" dirty="0" smtClean="0">
                <a:solidFill>
                  <a:prstClr val="black"/>
                </a:solidFill>
                <a:latin typeface="Constantia"/>
              </a:rPr>
              <a:t>Atomicity</a:t>
            </a:r>
          </a:p>
          <a:p>
            <a:endParaRPr lang="en-US" sz="2400" b="1" dirty="0">
              <a:solidFill>
                <a:prstClr val="black"/>
              </a:solidFill>
              <a:latin typeface="Constantia"/>
            </a:endParaRPr>
          </a:p>
          <a:p>
            <a:pPr marL="285750" indent="-285750">
              <a:lnSpc>
                <a:spcPct val="150000"/>
              </a:lnSpc>
              <a:buFont typeface="Wingdings" panose="05000000000000000000" pitchFamily="2" charset="2"/>
              <a:buChar char="ü"/>
            </a:pPr>
            <a:r>
              <a:rPr lang="en-US" sz="2400" dirty="0"/>
              <a:t>It is Either preformed </a:t>
            </a:r>
            <a:r>
              <a:rPr lang="en-US" sz="2400" b="1" dirty="0"/>
              <a:t>all operations </a:t>
            </a:r>
            <a:r>
              <a:rPr lang="en-US" sz="2400" dirty="0"/>
              <a:t>of the transaction or </a:t>
            </a:r>
            <a:r>
              <a:rPr lang="en-US" sz="2400" b="1" dirty="0"/>
              <a:t>not performed at all</a:t>
            </a:r>
            <a:r>
              <a:rPr lang="en-US" sz="2400" dirty="0" smtClean="0"/>
              <a:t>.</a:t>
            </a:r>
          </a:p>
          <a:p>
            <a:pPr marL="285750" indent="-285750">
              <a:lnSpc>
                <a:spcPct val="150000"/>
              </a:lnSpc>
              <a:buFont typeface="Wingdings" panose="05000000000000000000" pitchFamily="2" charset="2"/>
              <a:buChar char="ü"/>
            </a:pPr>
            <a:r>
              <a:rPr lang="en-US" sz="2400" dirty="0"/>
              <a:t>I</a:t>
            </a:r>
            <a:r>
              <a:rPr lang="en-US" sz="2400" dirty="0" smtClean="0"/>
              <a:t>f </a:t>
            </a:r>
            <a:r>
              <a:rPr lang="en-US" sz="2400" dirty="0"/>
              <a:t>a transaction begins to execute but fails </a:t>
            </a:r>
            <a:r>
              <a:rPr lang="en-US" sz="2400" dirty="0" smtClean="0"/>
              <a:t>for some reason</a:t>
            </a:r>
            <a:r>
              <a:rPr lang="en-US" sz="2400" dirty="0"/>
              <a:t>, any changes to </a:t>
            </a:r>
            <a:r>
              <a:rPr lang="en-US" sz="2400" dirty="0" smtClean="0"/>
              <a:t>the database </a:t>
            </a:r>
            <a:r>
              <a:rPr lang="en-US" sz="2400" dirty="0"/>
              <a:t>that the transaction may have made must be undone</a:t>
            </a:r>
            <a:r>
              <a:rPr lang="en-US" sz="2400" dirty="0" smtClean="0"/>
              <a:t>.</a:t>
            </a:r>
          </a:p>
          <a:p>
            <a:pPr marL="285750" indent="-285750">
              <a:lnSpc>
                <a:spcPct val="150000"/>
              </a:lnSpc>
              <a:buFont typeface="Wingdings" panose="05000000000000000000" pitchFamily="2" charset="2"/>
              <a:buChar char="ü"/>
            </a:pPr>
            <a:r>
              <a:rPr lang="en-US" sz="2400" dirty="0" smtClean="0">
                <a:solidFill>
                  <a:srgbClr val="00B0F0"/>
                </a:solidFill>
              </a:rPr>
              <a:t>It is the responsibility of recovery manager of the DBMS to ensure atomicity.</a:t>
            </a:r>
          </a:p>
          <a:p>
            <a:pPr marL="285750" indent="-285750">
              <a:lnSpc>
                <a:spcPct val="150000"/>
              </a:lnSpc>
              <a:buFont typeface="Wingdings" panose="05000000000000000000" pitchFamily="2" charset="2"/>
              <a:buChar char="ü"/>
            </a:pPr>
            <a:endParaRPr lang="en-US" sz="2400" dirty="0"/>
          </a:p>
          <a:p>
            <a:r>
              <a:rPr lang="en-US" sz="2400" b="1" dirty="0" smtClean="0">
                <a:solidFill>
                  <a:prstClr val="black"/>
                </a:solidFill>
                <a:latin typeface="Constantia"/>
              </a:rPr>
              <a:t>Consistency</a:t>
            </a:r>
            <a:endParaRPr lang="en-US" sz="2400" b="1" dirty="0">
              <a:solidFill>
                <a:prstClr val="black"/>
              </a:solidFill>
              <a:latin typeface="Constantia"/>
            </a:endParaRPr>
          </a:p>
          <a:p>
            <a:endParaRPr lang="en-US" sz="2400" b="1" dirty="0">
              <a:solidFill>
                <a:prstClr val="black"/>
              </a:solidFill>
              <a:latin typeface="Constantia"/>
            </a:endParaRPr>
          </a:p>
          <a:p>
            <a:pPr marL="285750" indent="-285750">
              <a:lnSpc>
                <a:spcPct val="150000"/>
              </a:lnSpc>
              <a:buFont typeface="Wingdings" panose="05000000000000000000" pitchFamily="2" charset="2"/>
              <a:buChar char="ü"/>
            </a:pPr>
            <a:r>
              <a:rPr lang="en-US" sz="2400" dirty="0" smtClean="0"/>
              <a:t>It is </a:t>
            </a:r>
            <a:r>
              <a:rPr lang="en-US" sz="2400" dirty="0"/>
              <a:t>constraint satisfying property which takes the database from one consistent state to another .this property ensures that DBMS satisfies all constraints available in </a:t>
            </a:r>
            <a:r>
              <a:rPr lang="en-US" sz="2400" dirty="0" smtClean="0"/>
              <a:t>database.</a:t>
            </a:r>
          </a:p>
          <a:p>
            <a:pPr marL="285750" indent="-285750">
              <a:lnSpc>
                <a:spcPct val="150000"/>
              </a:lnSpc>
              <a:buFont typeface="Wingdings" panose="05000000000000000000" pitchFamily="2" charset="2"/>
              <a:buChar char="ü"/>
            </a:pPr>
            <a:r>
              <a:rPr lang="en-US" sz="2400" dirty="0" smtClean="0">
                <a:solidFill>
                  <a:srgbClr val="00B0F0"/>
                </a:solidFill>
              </a:rPr>
              <a:t>It is the responsibility of the programmer who writes the database programs and enforces integrity constraints on the DBMS</a:t>
            </a:r>
            <a:endParaRPr lang="en-US" sz="2400" dirty="0">
              <a:solidFill>
                <a:srgbClr val="00B0F0"/>
              </a:solidFill>
            </a:endParaRPr>
          </a:p>
          <a:p>
            <a:pPr>
              <a:lnSpc>
                <a:spcPct val="150000"/>
              </a:lnSpc>
            </a:pPr>
            <a:endParaRPr lang="en-US" dirty="0"/>
          </a:p>
          <a:p>
            <a:pPr>
              <a:lnSpc>
                <a:spcPct val="150000"/>
              </a:lnSpc>
            </a:pPr>
            <a:endParaRPr lang="en-US" dirty="0"/>
          </a:p>
          <a:p>
            <a:endParaRPr lang="en-US" b="1" dirty="0">
              <a:solidFill>
                <a:prstClr val="black"/>
              </a:solidFill>
              <a:latin typeface="Constantia"/>
            </a:endParaRPr>
          </a:p>
          <a:p>
            <a:endParaRPr lang="en-US" b="1" dirty="0" smtClean="0">
              <a:solidFill>
                <a:prstClr val="black"/>
              </a:solidFill>
              <a:latin typeface="Constantia"/>
            </a:endParaRPr>
          </a:p>
          <a:p>
            <a:endParaRPr lang="en-US" b="1" dirty="0" smtClean="0">
              <a:solidFill>
                <a:prstClr val="black"/>
              </a:solidFill>
              <a:latin typeface="Constantia"/>
            </a:endParaRPr>
          </a:p>
          <a:p>
            <a:endParaRPr lang="en-US" dirty="0">
              <a:solidFill>
                <a:prstClr val="black"/>
              </a:solidFill>
              <a:latin typeface="Constantia"/>
            </a:endParaRPr>
          </a:p>
          <a:p>
            <a:endParaRPr lang="en-US" dirty="0" smtClean="0">
              <a:solidFill>
                <a:prstClr val="black"/>
              </a:solidFill>
              <a:latin typeface="Constantia"/>
            </a:endParaRPr>
          </a:p>
          <a:p>
            <a:endParaRPr lang="en-US" dirty="0">
              <a:solidFill>
                <a:prstClr val="black"/>
              </a:solidFill>
              <a:latin typeface="Constantia"/>
            </a:endParaRPr>
          </a:p>
          <a:p>
            <a:endParaRPr lang="en-US" dirty="0">
              <a:solidFill>
                <a:prstClr val="black"/>
              </a:solidFill>
              <a:latin typeface="Constantia"/>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0" name="Rectangle 1"/>
          <p:cNvSpPr/>
          <p:nvPr/>
        </p:nvSpPr>
        <p:spPr>
          <a:xfrm>
            <a:off x="0" y="0"/>
            <a:ext cx="12192000" cy="7879080"/>
          </a:xfrm>
          <a:prstGeom prst="rect">
            <a:avLst/>
          </a:prstGeom>
        </p:spPr>
        <p:txBody>
          <a:bodyPr wrap="square">
            <a:spAutoFit/>
          </a:bodyPr>
          <a:lstStyle/>
          <a:p>
            <a:pPr marL="342900" indent="-342900"/>
            <a:r>
              <a:rPr lang="en-US" dirty="0" smtClean="0">
                <a:latin typeface="Times New Roman" panose="02020603050405020304" pitchFamily="18" charset="0"/>
                <a:cs typeface="Times New Roman" panose="02020603050405020304" pitchFamily="18" charset="0"/>
              </a:rPr>
              <a:t>Problem occurred in locking mechanism</a:t>
            </a:r>
          </a:p>
          <a:p>
            <a:pPr marL="342900" indent="-342900"/>
            <a:r>
              <a:rPr lang="en-US" dirty="0" smtClean="0">
                <a:latin typeface="Times New Roman" panose="02020603050405020304" pitchFamily="18" charset="0"/>
                <a:cs typeface="Times New Roman" panose="02020603050405020304" pitchFamily="18" charset="0"/>
              </a:rPr>
              <a:t>Example:</a:t>
            </a:r>
            <a:endParaRPr lang="en-US" dirty="0">
              <a:latin typeface="Times New Roman" panose="02020603050405020304" pitchFamily="18" charset="0"/>
              <a:cs typeface="Times New Roman" panose="02020603050405020304" pitchFamily="18" charset="0"/>
            </a:endParaRPr>
          </a:p>
          <a:p>
            <a:r>
              <a:rPr lang="en-US" i="1" dirty="0" smtClean="0"/>
              <a:t>T</a:t>
            </a:r>
            <a:r>
              <a:rPr lang="en-US" dirty="0" smtClean="0"/>
              <a:t>1			 </a:t>
            </a:r>
            <a:r>
              <a:rPr lang="en-US" i="1" dirty="0"/>
              <a:t>T</a:t>
            </a:r>
            <a:r>
              <a:rPr lang="en-US" dirty="0"/>
              <a:t>2 </a:t>
            </a:r>
            <a:r>
              <a:rPr lang="en-US" dirty="0" smtClean="0"/>
              <a:t>			</a:t>
            </a:r>
            <a:r>
              <a:rPr lang="en-US" dirty="0" smtClean="0">
                <a:solidFill>
                  <a:srgbClr val="00B0F0"/>
                </a:solidFill>
              </a:rPr>
              <a:t>concurrency-control </a:t>
            </a:r>
            <a:r>
              <a:rPr lang="en-US" dirty="0">
                <a:solidFill>
                  <a:srgbClr val="00B0F0"/>
                </a:solidFill>
              </a:rPr>
              <a:t>manager</a:t>
            </a:r>
          </a:p>
          <a:p>
            <a:endParaRPr lang="en-US" dirty="0" smtClean="0"/>
          </a:p>
          <a:p>
            <a:r>
              <a:rPr lang="en-US" sz="2000" b="1" dirty="0" smtClean="0">
                <a:solidFill>
                  <a:srgbClr val="00B0F0"/>
                </a:solidFill>
              </a:rPr>
              <a:t>lock-X(</a:t>
            </a:r>
            <a:r>
              <a:rPr lang="en-US" sz="2000" b="1" i="1" dirty="0" smtClean="0">
                <a:solidFill>
                  <a:srgbClr val="00B0F0"/>
                </a:solidFill>
              </a:rPr>
              <a:t>B</a:t>
            </a:r>
            <a:r>
              <a:rPr lang="en-US" sz="2000" b="1" dirty="0">
                <a:solidFill>
                  <a:srgbClr val="00B0F0"/>
                </a:solidFill>
              </a:rPr>
              <a:t>)</a:t>
            </a:r>
          </a:p>
          <a:p>
            <a:r>
              <a:rPr lang="en-US" dirty="0" smtClean="0"/>
              <a:t>						</a:t>
            </a:r>
            <a:r>
              <a:rPr lang="en-US" dirty="0" smtClean="0">
                <a:solidFill>
                  <a:srgbClr val="7030A0"/>
                </a:solidFill>
              </a:rPr>
              <a:t>grant-X(</a:t>
            </a:r>
            <a:r>
              <a:rPr lang="en-US" i="1" dirty="0" smtClean="0">
                <a:solidFill>
                  <a:srgbClr val="7030A0"/>
                </a:solidFill>
              </a:rPr>
              <a:t>B</a:t>
            </a:r>
            <a:r>
              <a:rPr lang="en-US" i="1" dirty="0">
                <a:solidFill>
                  <a:srgbClr val="7030A0"/>
                </a:solidFill>
              </a:rPr>
              <a:t>, T</a:t>
            </a:r>
            <a:r>
              <a:rPr lang="en-US" dirty="0">
                <a:solidFill>
                  <a:srgbClr val="7030A0"/>
                </a:solidFill>
              </a:rPr>
              <a:t>1)</a:t>
            </a:r>
          </a:p>
          <a:p>
            <a:r>
              <a:rPr lang="en-US" dirty="0">
                <a:solidFill>
                  <a:srgbClr val="00B050"/>
                </a:solidFill>
              </a:rPr>
              <a:t>read(</a:t>
            </a:r>
            <a:r>
              <a:rPr lang="en-US" i="1" dirty="0">
                <a:solidFill>
                  <a:srgbClr val="00B050"/>
                </a:solidFill>
              </a:rPr>
              <a:t>B</a:t>
            </a:r>
            <a:r>
              <a:rPr lang="en-US" dirty="0">
                <a:solidFill>
                  <a:srgbClr val="00B050"/>
                </a:solidFill>
              </a:rPr>
              <a:t>)</a:t>
            </a:r>
          </a:p>
          <a:p>
            <a:r>
              <a:rPr lang="en-US" i="1" dirty="0">
                <a:solidFill>
                  <a:srgbClr val="00B050"/>
                </a:solidFill>
              </a:rPr>
              <a:t>B </a:t>
            </a:r>
            <a:r>
              <a:rPr lang="en-US" dirty="0">
                <a:solidFill>
                  <a:srgbClr val="00B050"/>
                </a:solidFill>
              </a:rPr>
              <a:t>:= </a:t>
            </a:r>
            <a:r>
              <a:rPr lang="en-US" i="1" dirty="0">
                <a:solidFill>
                  <a:srgbClr val="00B050"/>
                </a:solidFill>
              </a:rPr>
              <a:t>B </a:t>
            </a:r>
            <a:r>
              <a:rPr lang="en-US" dirty="0">
                <a:solidFill>
                  <a:srgbClr val="00B050"/>
                </a:solidFill>
              </a:rPr>
              <a:t>− 50</a:t>
            </a:r>
          </a:p>
          <a:p>
            <a:r>
              <a:rPr lang="en-US" dirty="0">
                <a:solidFill>
                  <a:srgbClr val="00B050"/>
                </a:solidFill>
              </a:rPr>
              <a:t>write(</a:t>
            </a:r>
            <a:r>
              <a:rPr lang="en-US" i="1" dirty="0">
                <a:solidFill>
                  <a:srgbClr val="00B050"/>
                </a:solidFill>
              </a:rPr>
              <a:t>B</a:t>
            </a:r>
            <a:r>
              <a:rPr lang="en-US" dirty="0">
                <a:solidFill>
                  <a:srgbClr val="00B050"/>
                </a:solidFill>
              </a:rPr>
              <a:t>)</a:t>
            </a:r>
          </a:p>
          <a:p>
            <a:r>
              <a:rPr lang="en-US" dirty="0" smtClean="0">
                <a:solidFill>
                  <a:srgbClr val="00B0F0"/>
                </a:solidFill>
              </a:rPr>
              <a:t>unlock(</a:t>
            </a:r>
            <a:r>
              <a:rPr lang="en-US" i="1" dirty="0" smtClean="0">
                <a:solidFill>
                  <a:srgbClr val="00B0F0"/>
                </a:solidFill>
              </a:rPr>
              <a:t>B</a:t>
            </a:r>
            <a:r>
              <a:rPr lang="en-US" dirty="0" smtClean="0">
                <a:solidFill>
                  <a:srgbClr val="00B0F0"/>
                </a:solidFill>
              </a:rPr>
              <a:t>)</a:t>
            </a:r>
          </a:p>
          <a:p>
            <a:r>
              <a:rPr lang="en-US" dirty="0" smtClean="0"/>
              <a:t>			</a:t>
            </a:r>
            <a:r>
              <a:rPr lang="en-US" dirty="0" smtClean="0">
                <a:solidFill>
                  <a:srgbClr val="00B0F0"/>
                </a:solidFill>
              </a:rPr>
              <a:t>lock-S(</a:t>
            </a:r>
            <a:r>
              <a:rPr lang="en-US" i="1" dirty="0" smtClean="0">
                <a:solidFill>
                  <a:srgbClr val="00B0F0"/>
                </a:solidFill>
              </a:rPr>
              <a:t>A</a:t>
            </a:r>
            <a:r>
              <a:rPr lang="en-US" dirty="0">
                <a:solidFill>
                  <a:srgbClr val="00B0F0"/>
                </a:solidFill>
              </a:rPr>
              <a:t>)</a:t>
            </a:r>
          </a:p>
          <a:p>
            <a:r>
              <a:rPr lang="en-US" dirty="0" smtClean="0"/>
              <a:t>						</a:t>
            </a:r>
            <a:r>
              <a:rPr lang="en-US" dirty="0" smtClean="0">
                <a:solidFill>
                  <a:srgbClr val="7030A0"/>
                </a:solidFill>
              </a:rPr>
              <a:t>grant-S(</a:t>
            </a:r>
            <a:r>
              <a:rPr lang="en-US" i="1" dirty="0" smtClean="0">
                <a:solidFill>
                  <a:srgbClr val="7030A0"/>
                </a:solidFill>
              </a:rPr>
              <a:t>A</a:t>
            </a:r>
            <a:r>
              <a:rPr lang="en-US" i="1" dirty="0">
                <a:solidFill>
                  <a:srgbClr val="7030A0"/>
                </a:solidFill>
              </a:rPr>
              <a:t>, T</a:t>
            </a:r>
            <a:r>
              <a:rPr lang="en-US" dirty="0">
                <a:solidFill>
                  <a:srgbClr val="7030A0"/>
                </a:solidFill>
              </a:rPr>
              <a:t>2)</a:t>
            </a:r>
          </a:p>
          <a:p>
            <a:r>
              <a:rPr lang="en-US" dirty="0" smtClean="0"/>
              <a:t>			</a:t>
            </a:r>
            <a:r>
              <a:rPr lang="en-US" dirty="0" smtClean="0">
                <a:solidFill>
                  <a:srgbClr val="00B050"/>
                </a:solidFill>
              </a:rPr>
              <a:t>read(</a:t>
            </a:r>
            <a:r>
              <a:rPr lang="en-US" i="1" dirty="0" smtClean="0">
                <a:solidFill>
                  <a:srgbClr val="00B050"/>
                </a:solidFill>
              </a:rPr>
              <a:t>A</a:t>
            </a:r>
            <a:r>
              <a:rPr lang="en-US" dirty="0">
                <a:solidFill>
                  <a:srgbClr val="00B050"/>
                </a:solidFill>
              </a:rPr>
              <a:t>)</a:t>
            </a:r>
          </a:p>
          <a:p>
            <a:r>
              <a:rPr lang="en-US" dirty="0" smtClean="0"/>
              <a:t>			</a:t>
            </a:r>
            <a:r>
              <a:rPr lang="en-US" dirty="0" smtClean="0">
                <a:solidFill>
                  <a:srgbClr val="00B0F0"/>
                </a:solidFill>
              </a:rPr>
              <a:t>unlock(</a:t>
            </a:r>
            <a:r>
              <a:rPr lang="en-US" i="1" dirty="0" smtClean="0">
                <a:solidFill>
                  <a:srgbClr val="00B0F0"/>
                </a:solidFill>
              </a:rPr>
              <a:t>A</a:t>
            </a:r>
            <a:r>
              <a:rPr lang="en-US" dirty="0" smtClean="0">
                <a:solidFill>
                  <a:srgbClr val="00B0F0"/>
                </a:solidFill>
              </a:rPr>
              <a:t>)</a:t>
            </a:r>
          </a:p>
          <a:p>
            <a:endParaRPr lang="en-US" dirty="0">
              <a:solidFill>
                <a:srgbClr val="00B0F0"/>
              </a:solidFill>
            </a:endParaRPr>
          </a:p>
          <a:p>
            <a:r>
              <a:rPr lang="en-US" dirty="0" smtClean="0"/>
              <a:t>			</a:t>
            </a:r>
            <a:r>
              <a:rPr lang="en-US" dirty="0" smtClean="0">
                <a:solidFill>
                  <a:srgbClr val="00B0F0"/>
                </a:solidFill>
              </a:rPr>
              <a:t>lock-S(</a:t>
            </a:r>
            <a:r>
              <a:rPr lang="en-US" i="1" dirty="0" smtClean="0">
                <a:solidFill>
                  <a:srgbClr val="00B0F0"/>
                </a:solidFill>
              </a:rPr>
              <a:t>B</a:t>
            </a:r>
            <a:r>
              <a:rPr lang="en-US" dirty="0">
                <a:solidFill>
                  <a:srgbClr val="00B0F0"/>
                </a:solidFill>
              </a:rPr>
              <a:t>)</a:t>
            </a:r>
          </a:p>
          <a:p>
            <a:r>
              <a:rPr lang="en-US" dirty="0" smtClean="0"/>
              <a:t>						</a:t>
            </a:r>
            <a:r>
              <a:rPr lang="en-US" dirty="0" smtClean="0">
                <a:solidFill>
                  <a:srgbClr val="00B0F0"/>
                </a:solidFill>
              </a:rPr>
              <a:t>grant-S(</a:t>
            </a:r>
            <a:r>
              <a:rPr lang="en-US" i="1" dirty="0" smtClean="0">
                <a:solidFill>
                  <a:srgbClr val="00B0F0"/>
                </a:solidFill>
              </a:rPr>
              <a:t>B</a:t>
            </a:r>
            <a:r>
              <a:rPr lang="en-US" i="1" dirty="0">
                <a:solidFill>
                  <a:srgbClr val="00B0F0"/>
                </a:solidFill>
              </a:rPr>
              <a:t>, T</a:t>
            </a:r>
            <a:r>
              <a:rPr lang="en-US" dirty="0">
                <a:solidFill>
                  <a:srgbClr val="00B0F0"/>
                </a:solidFill>
              </a:rPr>
              <a:t>2)</a:t>
            </a:r>
          </a:p>
          <a:p>
            <a:r>
              <a:rPr lang="en-US" dirty="0" smtClean="0"/>
              <a:t>			</a:t>
            </a:r>
            <a:r>
              <a:rPr lang="en-US" dirty="0" smtClean="0">
                <a:solidFill>
                  <a:srgbClr val="00B050"/>
                </a:solidFill>
              </a:rPr>
              <a:t>read(</a:t>
            </a:r>
            <a:r>
              <a:rPr lang="en-US" i="1" dirty="0" smtClean="0">
                <a:solidFill>
                  <a:srgbClr val="00B050"/>
                </a:solidFill>
              </a:rPr>
              <a:t>B</a:t>
            </a:r>
            <a:r>
              <a:rPr lang="en-US" dirty="0">
                <a:solidFill>
                  <a:srgbClr val="00B050"/>
                </a:solidFill>
              </a:rPr>
              <a:t>)</a:t>
            </a:r>
          </a:p>
          <a:p>
            <a:r>
              <a:rPr lang="en-US" dirty="0" smtClean="0"/>
              <a:t>			</a:t>
            </a:r>
            <a:r>
              <a:rPr lang="en-US" dirty="0" smtClean="0">
                <a:solidFill>
                  <a:srgbClr val="00B0F0"/>
                </a:solidFill>
              </a:rPr>
              <a:t>unlock(</a:t>
            </a:r>
            <a:r>
              <a:rPr lang="en-US" i="1" dirty="0" smtClean="0">
                <a:solidFill>
                  <a:srgbClr val="00B0F0"/>
                </a:solidFill>
              </a:rPr>
              <a:t>B</a:t>
            </a:r>
            <a:r>
              <a:rPr lang="en-US" dirty="0">
                <a:solidFill>
                  <a:srgbClr val="00B0F0"/>
                </a:solidFill>
              </a:rPr>
              <a:t>)</a:t>
            </a:r>
          </a:p>
          <a:p>
            <a:r>
              <a:rPr lang="en-US" dirty="0" smtClean="0"/>
              <a:t>			</a:t>
            </a:r>
            <a:r>
              <a:rPr lang="en-US" dirty="0" smtClean="0">
                <a:solidFill>
                  <a:srgbClr val="0070C0"/>
                </a:solidFill>
              </a:rPr>
              <a:t>display(</a:t>
            </a:r>
            <a:r>
              <a:rPr lang="en-US" i="1" dirty="0" smtClean="0">
                <a:solidFill>
                  <a:srgbClr val="0070C0"/>
                </a:solidFill>
              </a:rPr>
              <a:t>A </a:t>
            </a:r>
            <a:r>
              <a:rPr lang="en-US" i="1" dirty="0">
                <a:solidFill>
                  <a:srgbClr val="0070C0"/>
                </a:solidFill>
              </a:rPr>
              <a:t>+ B</a:t>
            </a:r>
            <a:r>
              <a:rPr lang="en-US" dirty="0">
                <a:solidFill>
                  <a:srgbClr val="0070C0"/>
                </a:solidFill>
              </a:rPr>
              <a:t>)</a:t>
            </a:r>
          </a:p>
          <a:p>
            <a:r>
              <a:rPr lang="en-US" dirty="0" smtClean="0">
                <a:solidFill>
                  <a:srgbClr val="00B0F0"/>
                </a:solidFill>
              </a:rPr>
              <a:t>lock-X(</a:t>
            </a:r>
            <a:r>
              <a:rPr lang="en-US" i="1" dirty="0" smtClean="0">
                <a:solidFill>
                  <a:srgbClr val="00B0F0"/>
                </a:solidFill>
              </a:rPr>
              <a:t>A</a:t>
            </a:r>
            <a:r>
              <a:rPr lang="en-US" dirty="0">
                <a:solidFill>
                  <a:srgbClr val="00B0F0"/>
                </a:solidFill>
              </a:rPr>
              <a:t>)</a:t>
            </a:r>
          </a:p>
          <a:p>
            <a:r>
              <a:rPr lang="en-US" dirty="0"/>
              <a:t>	</a:t>
            </a:r>
            <a:r>
              <a:rPr lang="en-US" dirty="0" smtClean="0"/>
              <a:t>					</a:t>
            </a:r>
            <a:r>
              <a:rPr lang="en-US" dirty="0" smtClean="0">
                <a:solidFill>
                  <a:srgbClr val="7030A0"/>
                </a:solidFill>
              </a:rPr>
              <a:t>grant-X(</a:t>
            </a:r>
            <a:r>
              <a:rPr lang="en-US" i="1" dirty="0" smtClean="0">
                <a:solidFill>
                  <a:srgbClr val="7030A0"/>
                </a:solidFill>
              </a:rPr>
              <a:t>A</a:t>
            </a:r>
            <a:r>
              <a:rPr lang="en-US" i="1" dirty="0">
                <a:solidFill>
                  <a:srgbClr val="7030A0"/>
                </a:solidFill>
              </a:rPr>
              <a:t>, </a:t>
            </a:r>
            <a:r>
              <a:rPr lang="en-US" i="1" dirty="0" smtClean="0">
                <a:solidFill>
                  <a:srgbClr val="7030A0"/>
                </a:solidFill>
              </a:rPr>
              <a:t>T</a:t>
            </a:r>
            <a:r>
              <a:rPr lang="en-US" dirty="0" smtClean="0">
                <a:solidFill>
                  <a:srgbClr val="7030A0"/>
                </a:solidFill>
              </a:rPr>
              <a:t>1)</a:t>
            </a:r>
          </a:p>
          <a:p>
            <a:r>
              <a:rPr lang="en-US" dirty="0" smtClean="0">
                <a:solidFill>
                  <a:srgbClr val="00B050"/>
                </a:solidFill>
              </a:rPr>
              <a:t>read(</a:t>
            </a:r>
            <a:r>
              <a:rPr lang="en-US" i="1" dirty="0" smtClean="0">
                <a:solidFill>
                  <a:srgbClr val="00B050"/>
                </a:solidFill>
              </a:rPr>
              <a:t>A</a:t>
            </a:r>
            <a:r>
              <a:rPr lang="en-US" dirty="0">
                <a:solidFill>
                  <a:srgbClr val="00B050"/>
                </a:solidFill>
              </a:rPr>
              <a:t>)</a:t>
            </a:r>
          </a:p>
          <a:p>
            <a:r>
              <a:rPr lang="en-US" i="1" dirty="0">
                <a:solidFill>
                  <a:srgbClr val="00B050"/>
                </a:solidFill>
              </a:rPr>
              <a:t>A </a:t>
            </a:r>
            <a:r>
              <a:rPr lang="en-US" dirty="0">
                <a:solidFill>
                  <a:srgbClr val="00B050"/>
                </a:solidFill>
              </a:rPr>
              <a:t>:= </a:t>
            </a:r>
            <a:r>
              <a:rPr lang="en-US" i="1" dirty="0">
                <a:solidFill>
                  <a:srgbClr val="00B050"/>
                </a:solidFill>
              </a:rPr>
              <a:t>A </a:t>
            </a:r>
            <a:r>
              <a:rPr lang="en-US" dirty="0">
                <a:solidFill>
                  <a:srgbClr val="00B050"/>
                </a:solidFill>
              </a:rPr>
              <a:t>+</a:t>
            </a:r>
            <a:r>
              <a:rPr lang="en-US" dirty="0" smtClean="0">
                <a:solidFill>
                  <a:srgbClr val="00B050"/>
                </a:solidFill>
              </a:rPr>
              <a:t> </a:t>
            </a:r>
            <a:r>
              <a:rPr lang="en-US" dirty="0">
                <a:solidFill>
                  <a:srgbClr val="00B050"/>
                </a:solidFill>
              </a:rPr>
              <a:t>50</a:t>
            </a:r>
          </a:p>
          <a:p>
            <a:r>
              <a:rPr lang="en-US" dirty="0">
                <a:solidFill>
                  <a:srgbClr val="00B050"/>
                </a:solidFill>
              </a:rPr>
              <a:t>write(</a:t>
            </a:r>
            <a:r>
              <a:rPr lang="en-US" i="1" dirty="0">
                <a:solidFill>
                  <a:srgbClr val="00B050"/>
                </a:solidFill>
              </a:rPr>
              <a:t>A</a:t>
            </a:r>
            <a:r>
              <a:rPr lang="en-US" dirty="0">
                <a:solidFill>
                  <a:srgbClr val="00B050"/>
                </a:solidFill>
              </a:rPr>
              <a:t>)</a:t>
            </a:r>
          </a:p>
          <a:p>
            <a:r>
              <a:rPr lang="en-US" dirty="0">
                <a:solidFill>
                  <a:srgbClr val="00B0F0"/>
                </a:solidFill>
              </a:rPr>
              <a:t>unlock(</a:t>
            </a:r>
            <a:r>
              <a:rPr lang="en-US" i="1" dirty="0">
                <a:solidFill>
                  <a:srgbClr val="00B0F0"/>
                </a:solidFill>
              </a:rPr>
              <a:t>A</a:t>
            </a:r>
            <a:r>
              <a:rPr lang="en-US" dirty="0">
                <a:solidFill>
                  <a:srgbClr val="00B0F0"/>
                </a:solidFill>
              </a:rPr>
              <a:t>)</a:t>
            </a:r>
          </a:p>
          <a:p>
            <a:r>
              <a:rPr lang="en-US" b="1" dirty="0" smtClean="0"/>
              <a:t>                                               Figure </a:t>
            </a:r>
            <a:r>
              <a:rPr lang="en-US" b="1" dirty="0"/>
              <a:t>15.4 </a:t>
            </a:r>
            <a:r>
              <a:rPr lang="en-US" dirty="0"/>
              <a:t>Schedule 1.</a:t>
            </a:r>
            <a:endParaRPr lang="en-US" dirty="0" smtClean="0">
              <a:latin typeface="Times New Roman" panose="02020603050405020304" pitchFamily="18" charset="0"/>
              <a:cs typeface="Times New Roman" panose="02020603050405020304" pitchFamily="18" charset="0"/>
            </a:endParaRPr>
          </a:p>
          <a:p>
            <a:pPr marL="342900" indent="-342900"/>
            <a:r>
              <a:rPr lang="en-US" dirty="0" smtClean="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cxnSp>
        <p:nvCxnSpPr>
          <p:cNvPr id="3145754" name="Straight Connector 3"/>
          <p:cNvCxnSpPr>
            <a:cxnSpLocks/>
          </p:cNvCxnSpPr>
          <p:nvPr/>
        </p:nvCxnSpPr>
        <p:spPr>
          <a:xfrm flipH="1">
            <a:off x="2027353" y="719069"/>
            <a:ext cx="77273" cy="5821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5" name="Straight Connector 4"/>
          <p:cNvCxnSpPr>
            <a:cxnSpLocks/>
          </p:cNvCxnSpPr>
          <p:nvPr/>
        </p:nvCxnSpPr>
        <p:spPr>
          <a:xfrm flipH="1">
            <a:off x="4533363" y="719069"/>
            <a:ext cx="77273" cy="5821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6" name="Straight Connector 6"/>
          <p:cNvCxnSpPr>
            <a:cxnSpLocks/>
          </p:cNvCxnSpPr>
          <p:nvPr/>
        </p:nvCxnSpPr>
        <p:spPr>
          <a:xfrm>
            <a:off x="0" y="978794"/>
            <a:ext cx="8577330" cy="51516"/>
          </a:xfrm>
          <a:prstGeom prst="line">
            <a:avLst/>
          </a:prstGeom>
        </p:spPr>
        <p:style>
          <a:lnRef idx="1">
            <a:schemeClr val="accent1"/>
          </a:lnRef>
          <a:fillRef idx="0">
            <a:schemeClr val="accent1"/>
          </a:fillRef>
          <a:effectRef idx="0">
            <a:schemeClr val="accent1"/>
          </a:effectRef>
          <a:fontRef idx="minor">
            <a:schemeClr val="tx1"/>
          </a:fontRef>
        </p:style>
      </p:cxnSp>
      <p:sp>
        <p:nvSpPr>
          <p:cNvPr id="1048701" name="TextBox 7"/>
          <p:cNvSpPr txBox="1"/>
          <p:nvPr/>
        </p:nvSpPr>
        <p:spPr>
          <a:xfrm>
            <a:off x="7984143" y="1153825"/>
            <a:ext cx="3885127" cy="5262979"/>
          </a:xfrm>
          <a:prstGeom prst="rect">
            <a:avLst/>
          </a:prstGeom>
          <a:noFill/>
        </p:spPr>
        <p:txBody>
          <a:bodyPr wrap="square" rtlCol="0">
            <a:spAutoFit/>
          </a:bodyPr>
          <a:lstStyle/>
          <a:p>
            <a:r>
              <a:rPr lang="en-US" sz="2800" dirty="0">
                <a:solidFill>
                  <a:srgbClr val="FF0000"/>
                </a:solidFill>
              </a:rPr>
              <a:t>Consider A=100 and B=200</a:t>
            </a:r>
          </a:p>
          <a:p>
            <a:r>
              <a:rPr lang="en-US" sz="2800" dirty="0">
                <a:solidFill>
                  <a:srgbClr val="00B050"/>
                </a:solidFill>
              </a:rPr>
              <a:t>Result of serial execution:</a:t>
            </a:r>
          </a:p>
          <a:p>
            <a:r>
              <a:rPr lang="en-US" sz="2800" dirty="0" smtClean="0">
                <a:solidFill>
                  <a:srgbClr val="00B050"/>
                </a:solidFill>
              </a:rPr>
              <a:t>A+B=300</a:t>
            </a:r>
          </a:p>
          <a:p>
            <a:r>
              <a:rPr lang="en-US" sz="2800" dirty="0" smtClean="0">
                <a:solidFill>
                  <a:srgbClr val="00B050"/>
                </a:solidFill>
              </a:rPr>
              <a:t>Result </a:t>
            </a:r>
            <a:r>
              <a:rPr lang="en-US" sz="2800" dirty="0">
                <a:solidFill>
                  <a:srgbClr val="00B050"/>
                </a:solidFill>
              </a:rPr>
              <a:t>of concurrent execution using locking :</a:t>
            </a:r>
          </a:p>
          <a:p>
            <a:r>
              <a:rPr lang="en-US" sz="2800" dirty="0">
                <a:solidFill>
                  <a:srgbClr val="00B050"/>
                </a:solidFill>
              </a:rPr>
              <a:t>A+B=250 (incorrect result</a:t>
            </a:r>
            <a:r>
              <a:rPr lang="en-US" sz="2800" dirty="0" smtClean="0">
                <a:solidFill>
                  <a:srgbClr val="00B050"/>
                </a:solidFill>
              </a:rPr>
              <a:t>)</a:t>
            </a:r>
          </a:p>
          <a:p>
            <a:r>
              <a:rPr lang="en-US" sz="2800" dirty="0" smtClean="0">
                <a:solidFill>
                  <a:srgbClr val="00B050"/>
                </a:solidFill>
              </a:rPr>
              <a:t>Though we are suing locking mechanism concurrent schedule may give incorrect values)</a:t>
            </a:r>
            <a:endParaRPr lang="en-US" sz="2800" dirty="0">
              <a:solidFill>
                <a:srgbClr val="00B050"/>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2" name="Rectangle 2"/>
          <p:cNvSpPr/>
          <p:nvPr/>
        </p:nvSpPr>
        <p:spPr>
          <a:xfrm>
            <a:off x="0" y="0"/>
            <a:ext cx="12192000" cy="4247317"/>
          </a:xfrm>
          <a:prstGeom prst="rect">
            <a:avLst/>
          </a:prstGeom>
        </p:spPr>
        <p:txBody>
          <a:bodyPr wrap="square">
            <a:spAutoFit/>
          </a:bodyPr>
          <a:lstStyle/>
          <a:p>
            <a:r>
              <a:rPr lang="en-US" sz="2800" b="1" dirty="0"/>
              <a:t>Reason for getting incorrect results for above schedule is:</a:t>
            </a:r>
          </a:p>
          <a:p>
            <a:endParaRPr lang="en-US" sz="2800" dirty="0"/>
          </a:p>
          <a:p>
            <a:r>
              <a:rPr lang="en-US" sz="2800" dirty="0"/>
              <a:t>The transaction T1 unlocked data item B too early, as a result of which T2 saw an inconsistent state.</a:t>
            </a:r>
          </a:p>
          <a:p>
            <a:endParaRPr lang="en-US" sz="2800" dirty="0"/>
          </a:p>
          <a:p>
            <a:r>
              <a:rPr lang="en-US" sz="2800" b="1" dirty="0"/>
              <a:t>How we can avoid it:</a:t>
            </a:r>
          </a:p>
          <a:p>
            <a:endParaRPr lang="en-US" sz="2800" dirty="0"/>
          </a:p>
          <a:p>
            <a:r>
              <a:rPr lang="en-US" sz="2800" dirty="0"/>
              <a:t>We can postpone unlock(B)(i.e. unlocking of B) so that T2 will not see inconsistent state of B.</a:t>
            </a:r>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3" name="Rectangle 1"/>
          <p:cNvSpPr/>
          <p:nvPr/>
        </p:nvSpPr>
        <p:spPr>
          <a:xfrm>
            <a:off x="0" y="0"/>
            <a:ext cx="12192000" cy="7848302"/>
          </a:xfrm>
          <a:prstGeom prst="rect">
            <a:avLst/>
          </a:prstGeom>
        </p:spPr>
        <p:txBody>
          <a:bodyPr wrap="square">
            <a:spAutoFit/>
          </a:bodyPr>
          <a:lstStyle/>
          <a:p>
            <a:pPr marL="342900" indent="-342900"/>
            <a:r>
              <a:rPr lang="en-US" b="1" dirty="0" smtClean="0">
                <a:solidFill>
                  <a:prstClr val="black"/>
                </a:solidFill>
                <a:latin typeface="Times New Roman" panose="02020603050405020304" pitchFamily="18" charset="0"/>
                <a:cs typeface="Times New Roman" panose="02020603050405020304" pitchFamily="18" charset="0"/>
              </a:rPr>
              <a:t>Problem occurred if transaction postpone unlock at the end of its execution</a:t>
            </a:r>
          </a:p>
          <a:p>
            <a:pPr marL="342900" indent="-342900"/>
            <a:r>
              <a:rPr lang="en-US" dirty="0" smtClean="0">
                <a:solidFill>
                  <a:prstClr val="black"/>
                </a:solidFill>
                <a:latin typeface="Times New Roman" panose="02020603050405020304" pitchFamily="18" charset="0"/>
                <a:cs typeface="Times New Roman" panose="02020603050405020304" pitchFamily="18" charset="0"/>
              </a:rPr>
              <a:t>Example:</a:t>
            </a:r>
            <a:endParaRPr lang="en-US" dirty="0">
              <a:solidFill>
                <a:prstClr val="black"/>
              </a:solidFill>
              <a:latin typeface="Times New Roman" panose="02020603050405020304" pitchFamily="18" charset="0"/>
              <a:cs typeface="Times New Roman" panose="02020603050405020304" pitchFamily="18" charset="0"/>
            </a:endParaRPr>
          </a:p>
          <a:p>
            <a:r>
              <a:rPr lang="en-US" i="1" dirty="0" smtClean="0">
                <a:solidFill>
                  <a:prstClr val="black"/>
                </a:solidFill>
              </a:rPr>
              <a:t>T</a:t>
            </a:r>
            <a:r>
              <a:rPr lang="en-US" dirty="0" smtClean="0">
                <a:solidFill>
                  <a:prstClr val="black"/>
                </a:solidFill>
              </a:rPr>
              <a:t>1			 </a:t>
            </a:r>
            <a:r>
              <a:rPr lang="en-US" i="1" dirty="0">
                <a:solidFill>
                  <a:prstClr val="black"/>
                </a:solidFill>
              </a:rPr>
              <a:t>T</a:t>
            </a:r>
            <a:r>
              <a:rPr lang="en-US" dirty="0">
                <a:solidFill>
                  <a:prstClr val="black"/>
                </a:solidFill>
              </a:rPr>
              <a:t>2 </a:t>
            </a:r>
            <a:r>
              <a:rPr lang="en-US" dirty="0" smtClean="0">
                <a:solidFill>
                  <a:prstClr val="black"/>
                </a:solidFill>
              </a:rPr>
              <a:t>			concurrency-control </a:t>
            </a:r>
            <a:r>
              <a:rPr lang="en-US" dirty="0">
                <a:solidFill>
                  <a:prstClr val="black"/>
                </a:solidFill>
              </a:rPr>
              <a:t>manager</a:t>
            </a:r>
          </a:p>
          <a:p>
            <a:endParaRPr lang="en-US" dirty="0" smtClean="0">
              <a:solidFill>
                <a:prstClr val="black"/>
              </a:solidFill>
            </a:endParaRPr>
          </a:p>
          <a:p>
            <a:r>
              <a:rPr lang="en-US" dirty="0" smtClean="0">
                <a:solidFill>
                  <a:prstClr val="black"/>
                </a:solidFill>
              </a:rPr>
              <a:t>lock-X(</a:t>
            </a:r>
            <a:r>
              <a:rPr lang="en-US" i="1" dirty="0" smtClean="0">
                <a:solidFill>
                  <a:prstClr val="black"/>
                </a:solidFill>
              </a:rPr>
              <a:t>B</a:t>
            </a:r>
            <a:r>
              <a:rPr lang="en-US" dirty="0" smtClean="0">
                <a:solidFill>
                  <a:prstClr val="black"/>
                </a:solidFill>
              </a:rPr>
              <a:t>)					grant-X(</a:t>
            </a:r>
            <a:r>
              <a:rPr lang="en-US" i="1" dirty="0" smtClean="0">
                <a:solidFill>
                  <a:prstClr val="black"/>
                </a:solidFill>
              </a:rPr>
              <a:t>B</a:t>
            </a:r>
            <a:r>
              <a:rPr lang="en-US" i="1" dirty="0">
                <a:solidFill>
                  <a:prstClr val="black"/>
                </a:solidFill>
              </a:rPr>
              <a:t>, T</a:t>
            </a:r>
            <a:r>
              <a:rPr lang="en-US" dirty="0">
                <a:solidFill>
                  <a:prstClr val="black"/>
                </a:solidFill>
              </a:rPr>
              <a:t>1)</a:t>
            </a:r>
          </a:p>
          <a:p>
            <a:r>
              <a:rPr lang="en-US" dirty="0">
                <a:solidFill>
                  <a:prstClr val="black"/>
                </a:solidFill>
              </a:rPr>
              <a:t>read(</a:t>
            </a:r>
            <a:r>
              <a:rPr lang="en-US" i="1" dirty="0">
                <a:solidFill>
                  <a:prstClr val="black"/>
                </a:solidFill>
              </a:rPr>
              <a:t>B</a:t>
            </a:r>
            <a:r>
              <a:rPr lang="en-US" dirty="0">
                <a:solidFill>
                  <a:prstClr val="black"/>
                </a:solidFill>
              </a:rPr>
              <a:t>)</a:t>
            </a:r>
          </a:p>
          <a:p>
            <a:r>
              <a:rPr lang="en-US" i="1" dirty="0">
                <a:solidFill>
                  <a:prstClr val="black"/>
                </a:solidFill>
              </a:rPr>
              <a:t>B </a:t>
            </a:r>
            <a:r>
              <a:rPr lang="en-US" dirty="0">
                <a:solidFill>
                  <a:prstClr val="black"/>
                </a:solidFill>
              </a:rPr>
              <a:t>:= </a:t>
            </a:r>
            <a:r>
              <a:rPr lang="en-US" i="1" dirty="0">
                <a:solidFill>
                  <a:prstClr val="black"/>
                </a:solidFill>
              </a:rPr>
              <a:t>B </a:t>
            </a:r>
            <a:r>
              <a:rPr lang="en-US" dirty="0">
                <a:solidFill>
                  <a:prstClr val="black"/>
                </a:solidFill>
              </a:rPr>
              <a:t>− 50</a:t>
            </a:r>
          </a:p>
          <a:p>
            <a:r>
              <a:rPr lang="en-US" dirty="0">
                <a:solidFill>
                  <a:prstClr val="black"/>
                </a:solidFill>
              </a:rPr>
              <a:t>write(</a:t>
            </a:r>
            <a:r>
              <a:rPr lang="en-US" i="1" dirty="0">
                <a:solidFill>
                  <a:prstClr val="black"/>
                </a:solidFill>
              </a:rPr>
              <a:t>B</a:t>
            </a:r>
            <a:r>
              <a:rPr lang="en-US" dirty="0">
                <a:solidFill>
                  <a:prstClr val="black"/>
                </a:solidFill>
              </a:rPr>
              <a:t>)</a:t>
            </a:r>
          </a:p>
          <a:p>
            <a:r>
              <a:rPr lang="en-US" dirty="0" smtClean="0">
                <a:solidFill>
                  <a:prstClr val="black"/>
                </a:solidFill>
              </a:rPr>
              <a:t>			lock-S(</a:t>
            </a:r>
            <a:r>
              <a:rPr lang="en-US" i="1" dirty="0" smtClean="0">
                <a:solidFill>
                  <a:prstClr val="black"/>
                </a:solidFill>
              </a:rPr>
              <a:t>A</a:t>
            </a:r>
            <a:r>
              <a:rPr lang="en-US" dirty="0">
                <a:solidFill>
                  <a:prstClr val="black"/>
                </a:solidFill>
              </a:rPr>
              <a:t>)</a:t>
            </a:r>
          </a:p>
          <a:p>
            <a:r>
              <a:rPr lang="en-US" dirty="0" smtClean="0">
                <a:solidFill>
                  <a:prstClr val="black"/>
                </a:solidFill>
              </a:rPr>
              <a:t>					grant-S(</a:t>
            </a:r>
            <a:r>
              <a:rPr lang="en-US" i="1" dirty="0" smtClean="0">
                <a:solidFill>
                  <a:prstClr val="black"/>
                </a:solidFill>
              </a:rPr>
              <a:t>A</a:t>
            </a:r>
            <a:r>
              <a:rPr lang="en-US" i="1" dirty="0">
                <a:solidFill>
                  <a:prstClr val="black"/>
                </a:solidFill>
              </a:rPr>
              <a:t>, T</a:t>
            </a:r>
            <a:r>
              <a:rPr lang="en-US" dirty="0">
                <a:solidFill>
                  <a:prstClr val="black"/>
                </a:solidFill>
              </a:rPr>
              <a:t>2)</a:t>
            </a:r>
          </a:p>
          <a:p>
            <a:r>
              <a:rPr lang="en-US" dirty="0" smtClean="0">
                <a:solidFill>
                  <a:prstClr val="black"/>
                </a:solidFill>
              </a:rPr>
              <a:t>			read(</a:t>
            </a:r>
            <a:r>
              <a:rPr lang="en-US" i="1" dirty="0" smtClean="0">
                <a:solidFill>
                  <a:prstClr val="black"/>
                </a:solidFill>
              </a:rPr>
              <a:t>A</a:t>
            </a:r>
            <a:r>
              <a:rPr lang="en-US" dirty="0">
                <a:solidFill>
                  <a:prstClr val="black"/>
                </a:solidFill>
              </a:rPr>
              <a:t>)</a:t>
            </a:r>
          </a:p>
          <a:p>
            <a:r>
              <a:rPr lang="en-US" dirty="0" smtClean="0">
                <a:solidFill>
                  <a:prstClr val="black"/>
                </a:solidFill>
              </a:rPr>
              <a:t>			lock-S(</a:t>
            </a:r>
            <a:r>
              <a:rPr lang="en-US" i="1" dirty="0" smtClean="0">
                <a:solidFill>
                  <a:prstClr val="black"/>
                </a:solidFill>
              </a:rPr>
              <a:t>B</a:t>
            </a:r>
            <a:r>
              <a:rPr lang="en-US" dirty="0">
                <a:solidFill>
                  <a:prstClr val="black"/>
                </a:solidFill>
              </a:rPr>
              <a:t>)</a:t>
            </a:r>
          </a:p>
          <a:p>
            <a:r>
              <a:rPr lang="en-US" dirty="0" smtClean="0">
                <a:solidFill>
                  <a:prstClr val="black"/>
                </a:solidFill>
              </a:rPr>
              <a:t>					</a:t>
            </a:r>
            <a:r>
              <a:rPr lang="en-US" dirty="0" smtClean="0">
                <a:solidFill>
                  <a:srgbClr val="FF0000"/>
                </a:solidFill>
              </a:rPr>
              <a:t>wait for unlock(B)  by T1</a:t>
            </a:r>
            <a:endParaRPr lang="en-US" dirty="0">
              <a:solidFill>
                <a:srgbClr val="FF0000"/>
              </a:solidFill>
            </a:endParaRPr>
          </a:p>
          <a:p>
            <a:r>
              <a:rPr lang="en-US" dirty="0" smtClean="0">
                <a:solidFill>
                  <a:prstClr val="black"/>
                </a:solidFill>
              </a:rPr>
              <a:t>			read(</a:t>
            </a:r>
            <a:r>
              <a:rPr lang="en-US" i="1" dirty="0" smtClean="0">
                <a:solidFill>
                  <a:prstClr val="black"/>
                </a:solidFill>
              </a:rPr>
              <a:t>B</a:t>
            </a:r>
            <a:r>
              <a:rPr lang="en-US" dirty="0" smtClean="0">
                <a:solidFill>
                  <a:prstClr val="black"/>
                </a:solidFill>
              </a:rPr>
              <a:t>)</a:t>
            </a:r>
          </a:p>
          <a:p>
            <a:r>
              <a:rPr lang="en-US" dirty="0" smtClean="0">
                <a:solidFill>
                  <a:prstClr val="black"/>
                </a:solidFill>
              </a:rPr>
              <a:t>			display(</a:t>
            </a:r>
            <a:r>
              <a:rPr lang="en-US" i="1" dirty="0" smtClean="0">
                <a:solidFill>
                  <a:prstClr val="black"/>
                </a:solidFill>
              </a:rPr>
              <a:t>A + B</a:t>
            </a:r>
            <a:r>
              <a:rPr lang="en-US" dirty="0" smtClean="0">
                <a:solidFill>
                  <a:prstClr val="black"/>
                </a:solidFill>
              </a:rPr>
              <a:t>)</a:t>
            </a:r>
          </a:p>
          <a:p>
            <a:r>
              <a:rPr lang="en-US" dirty="0">
                <a:solidFill>
                  <a:prstClr val="black"/>
                </a:solidFill>
              </a:rPr>
              <a:t>	</a:t>
            </a:r>
            <a:r>
              <a:rPr lang="en-US" dirty="0" smtClean="0">
                <a:solidFill>
                  <a:prstClr val="black"/>
                </a:solidFill>
              </a:rPr>
              <a:t>		</a:t>
            </a:r>
            <a:r>
              <a:rPr lang="en-US" dirty="0">
                <a:solidFill>
                  <a:prstClr val="black"/>
                </a:solidFill>
              </a:rPr>
              <a:t>unlock(</a:t>
            </a:r>
            <a:r>
              <a:rPr lang="en-US" i="1" dirty="0">
                <a:solidFill>
                  <a:prstClr val="black"/>
                </a:solidFill>
              </a:rPr>
              <a:t>A</a:t>
            </a:r>
            <a:r>
              <a:rPr lang="en-US" dirty="0" smtClean="0">
                <a:solidFill>
                  <a:prstClr val="black"/>
                </a:solidFill>
              </a:rPr>
              <a:t>)</a:t>
            </a:r>
          </a:p>
          <a:p>
            <a:r>
              <a:rPr lang="en-US" dirty="0" smtClean="0">
                <a:solidFill>
                  <a:prstClr val="black"/>
                </a:solidFill>
              </a:rPr>
              <a:t>			unlock(</a:t>
            </a:r>
            <a:r>
              <a:rPr lang="en-US" i="1" dirty="0" smtClean="0">
                <a:solidFill>
                  <a:prstClr val="black"/>
                </a:solidFill>
              </a:rPr>
              <a:t>B</a:t>
            </a:r>
            <a:r>
              <a:rPr lang="en-US" dirty="0" smtClean="0">
                <a:solidFill>
                  <a:prstClr val="black"/>
                </a:solidFill>
              </a:rPr>
              <a:t>)</a:t>
            </a:r>
          </a:p>
          <a:p>
            <a:r>
              <a:rPr lang="en-US" dirty="0" smtClean="0">
                <a:solidFill>
                  <a:prstClr val="black"/>
                </a:solidFill>
              </a:rPr>
              <a:t>lock-X(</a:t>
            </a:r>
            <a:r>
              <a:rPr lang="en-US" i="1" dirty="0" smtClean="0">
                <a:solidFill>
                  <a:prstClr val="black"/>
                </a:solidFill>
              </a:rPr>
              <a:t>A</a:t>
            </a:r>
            <a:r>
              <a:rPr lang="en-US" dirty="0">
                <a:solidFill>
                  <a:prstClr val="black"/>
                </a:solidFill>
              </a:rPr>
              <a:t>)</a:t>
            </a:r>
          </a:p>
          <a:p>
            <a:r>
              <a:rPr lang="en-US" dirty="0">
                <a:solidFill>
                  <a:prstClr val="black"/>
                </a:solidFill>
              </a:rPr>
              <a:t>	</a:t>
            </a:r>
            <a:r>
              <a:rPr lang="en-US" dirty="0" smtClean="0">
                <a:solidFill>
                  <a:prstClr val="black"/>
                </a:solidFill>
              </a:rPr>
              <a:t>				</a:t>
            </a:r>
            <a:r>
              <a:rPr lang="en-US" dirty="0" smtClean="0">
                <a:solidFill>
                  <a:srgbClr val="FF0000"/>
                </a:solidFill>
              </a:rPr>
              <a:t>wait </a:t>
            </a:r>
            <a:r>
              <a:rPr lang="en-US" dirty="0">
                <a:solidFill>
                  <a:srgbClr val="FF0000"/>
                </a:solidFill>
              </a:rPr>
              <a:t>for </a:t>
            </a:r>
            <a:r>
              <a:rPr lang="en-US" dirty="0" smtClean="0">
                <a:solidFill>
                  <a:srgbClr val="FF0000"/>
                </a:solidFill>
              </a:rPr>
              <a:t>unlock(A) by T2            T1 : A   and                      Lock  B</a:t>
            </a:r>
          </a:p>
          <a:p>
            <a:r>
              <a:rPr lang="en-US" dirty="0">
                <a:solidFill>
                  <a:srgbClr val="FF0000"/>
                </a:solidFill>
              </a:rPr>
              <a:t> </a:t>
            </a:r>
            <a:r>
              <a:rPr lang="en-US" dirty="0" smtClean="0">
                <a:solidFill>
                  <a:srgbClr val="FF0000"/>
                </a:solidFill>
              </a:rPr>
              <a:t>                                                         					 T2 : Lock  A                        and B </a:t>
            </a:r>
          </a:p>
          <a:p>
            <a:r>
              <a:rPr lang="en-US" dirty="0" smtClean="0">
                <a:solidFill>
                  <a:prstClr val="black"/>
                </a:solidFill>
              </a:rPr>
              <a:t>read(</a:t>
            </a:r>
            <a:r>
              <a:rPr lang="en-US" i="1" dirty="0" smtClean="0">
                <a:solidFill>
                  <a:prstClr val="black"/>
                </a:solidFill>
              </a:rPr>
              <a:t>A</a:t>
            </a:r>
            <a:r>
              <a:rPr lang="en-US" dirty="0">
                <a:solidFill>
                  <a:prstClr val="black"/>
                </a:solidFill>
              </a:rPr>
              <a:t>)</a:t>
            </a:r>
          </a:p>
          <a:p>
            <a:r>
              <a:rPr lang="en-US" i="1" dirty="0">
                <a:solidFill>
                  <a:prstClr val="black"/>
                </a:solidFill>
              </a:rPr>
              <a:t>A </a:t>
            </a:r>
            <a:r>
              <a:rPr lang="en-US" dirty="0">
                <a:solidFill>
                  <a:prstClr val="black"/>
                </a:solidFill>
              </a:rPr>
              <a:t>:= </a:t>
            </a:r>
            <a:r>
              <a:rPr lang="en-US" i="1" dirty="0">
                <a:solidFill>
                  <a:prstClr val="black"/>
                </a:solidFill>
              </a:rPr>
              <a:t>A </a:t>
            </a:r>
            <a:r>
              <a:rPr lang="en-US" dirty="0">
                <a:solidFill>
                  <a:prstClr val="black"/>
                </a:solidFill>
              </a:rPr>
              <a:t>+</a:t>
            </a:r>
            <a:r>
              <a:rPr lang="en-US" dirty="0" smtClean="0">
                <a:solidFill>
                  <a:prstClr val="black"/>
                </a:solidFill>
              </a:rPr>
              <a:t> </a:t>
            </a:r>
            <a:r>
              <a:rPr lang="en-US" dirty="0">
                <a:solidFill>
                  <a:prstClr val="black"/>
                </a:solidFill>
              </a:rPr>
              <a:t>50</a:t>
            </a:r>
          </a:p>
          <a:p>
            <a:r>
              <a:rPr lang="en-US" dirty="0">
                <a:solidFill>
                  <a:prstClr val="black"/>
                </a:solidFill>
              </a:rPr>
              <a:t>write(</a:t>
            </a:r>
            <a:r>
              <a:rPr lang="en-US" i="1" dirty="0">
                <a:solidFill>
                  <a:prstClr val="black"/>
                </a:solidFill>
              </a:rPr>
              <a:t>A</a:t>
            </a:r>
            <a:r>
              <a:rPr lang="en-US" dirty="0">
                <a:solidFill>
                  <a:prstClr val="black"/>
                </a:solidFill>
              </a:rPr>
              <a:t>)</a:t>
            </a:r>
          </a:p>
          <a:p>
            <a:r>
              <a:rPr lang="en-US" dirty="0">
                <a:solidFill>
                  <a:prstClr val="black"/>
                </a:solidFill>
              </a:rPr>
              <a:t>unlock(</a:t>
            </a:r>
            <a:r>
              <a:rPr lang="en-US" i="1" dirty="0">
                <a:solidFill>
                  <a:prstClr val="black"/>
                </a:solidFill>
              </a:rPr>
              <a:t>A</a:t>
            </a:r>
            <a:r>
              <a:rPr lang="en-US" dirty="0" smtClean="0">
                <a:solidFill>
                  <a:prstClr val="black"/>
                </a:solidFill>
              </a:rPr>
              <a:t>)</a:t>
            </a:r>
          </a:p>
          <a:p>
            <a:r>
              <a:rPr lang="en-US" dirty="0">
                <a:solidFill>
                  <a:prstClr val="black"/>
                </a:solidFill>
              </a:rPr>
              <a:t>unlock(</a:t>
            </a:r>
            <a:r>
              <a:rPr lang="en-US" i="1" dirty="0">
                <a:solidFill>
                  <a:prstClr val="black"/>
                </a:solidFill>
              </a:rPr>
              <a:t>B</a:t>
            </a:r>
            <a:r>
              <a:rPr lang="en-US" dirty="0">
                <a:solidFill>
                  <a:prstClr val="black"/>
                </a:solidFill>
              </a:rPr>
              <a:t>)</a:t>
            </a:r>
          </a:p>
          <a:p>
            <a:endParaRPr lang="en-US" b="1" dirty="0">
              <a:solidFill>
                <a:prstClr val="black"/>
              </a:solidFill>
            </a:endParaRPr>
          </a:p>
          <a:p>
            <a:r>
              <a:rPr lang="en-US" b="1" dirty="0" smtClean="0">
                <a:solidFill>
                  <a:prstClr val="black"/>
                </a:solidFill>
              </a:rPr>
              <a:t>                                               Figure </a:t>
            </a:r>
            <a:r>
              <a:rPr lang="en-US" b="1" dirty="0">
                <a:solidFill>
                  <a:prstClr val="black"/>
                </a:solidFill>
              </a:rPr>
              <a:t>15.4 </a:t>
            </a:r>
            <a:r>
              <a:rPr lang="en-US" dirty="0">
                <a:solidFill>
                  <a:prstClr val="black"/>
                </a:solidFill>
              </a:rPr>
              <a:t>Schedule 1.</a:t>
            </a:r>
            <a:endParaRPr lang="en-US" dirty="0" smtClean="0">
              <a:solidFill>
                <a:prstClr val="black"/>
              </a:solidFill>
              <a:latin typeface="Times New Roman" panose="02020603050405020304" pitchFamily="18" charset="0"/>
              <a:cs typeface="Times New Roman" panose="02020603050405020304" pitchFamily="18" charset="0"/>
            </a:endParaRPr>
          </a:p>
          <a:p>
            <a:pPr marL="342900" indent="-342900"/>
            <a:r>
              <a:rPr lang="en-US" dirty="0" smtClean="0">
                <a:solidFill>
                  <a:prstClr val="black"/>
                </a:solidFill>
                <a:latin typeface="Times New Roman" panose="02020603050405020304" pitchFamily="18" charset="0"/>
                <a:cs typeface="Times New Roman" panose="02020603050405020304" pitchFamily="18" charset="0"/>
              </a:rPr>
              <a:t> </a:t>
            </a:r>
            <a:endParaRPr lang="en-US" dirty="0">
              <a:solidFill>
                <a:prstClr val="black"/>
              </a:solidFill>
              <a:latin typeface="Times New Roman" panose="02020603050405020304" pitchFamily="18" charset="0"/>
              <a:cs typeface="Times New Roman" panose="02020603050405020304" pitchFamily="18" charset="0"/>
            </a:endParaRPr>
          </a:p>
        </p:txBody>
      </p:sp>
      <p:cxnSp>
        <p:nvCxnSpPr>
          <p:cNvPr id="3145757" name="Straight Connector 3"/>
          <p:cNvCxnSpPr>
            <a:cxnSpLocks/>
          </p:cNvCxnSpPr>
          <p:nvPr/>
        </p:nvCxnSpPr>
        <p:spPr>
          <a:xfrm flipH="1">
            <a:off x="2027353" y="719069"/>
            <a:ext cx="77273" cy="5821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8" name="Straight Connector 4"/>
          <p:cNvCxnSpPr>
            <a:cxnSpLocks/>
          </p:cNvCxnSpPr>
          <p:nvPr/>
        </p:nvCxnSpPr>
        <p:spPr>
          <a:xfrm flipH="1">
            <a:off x="4533363" y="719069"/>
            <a:ext cx="77273" cy="5821251"/>
          </a:xfrm>
          <a:prstGeom prst="line">
            <a:avLst/>
          </a:prstGeom>
        </p:spPr>
        <p:style>
          <a:lnRef idx="1">
            <a:schemeClr val="accent1"/>
          </a:lnRef>
          <a:fillRef idx="0">
            <a:schemeClr val="accent1"/>
          </a:fillRef>
          <a:effectRef idx="0">
            <a:schemeClr val="accent1"/>
          </a:effectRef>
          <a:fontRef idx="minor">
            <a:schemeClr val="tx1"/>
          </a:fontRef>
        </p:style>
      </p:cxnSp>
      <p:cxnSp>
        <p:nvCxnSpPr>
          <p:cNvPr id="3145759" name="Straight Connector 6"/>
          <p:cNvCxnSpPr>
            <a:cxnSpLocks/>
          </p:cNvCxnSpPr>
          <p:nvPr/>
        </p:nvCxnSpPr>
        <p:spPr>
          <a:xfrm>
            <a:off x="0" y="978794"/>
            <a:ext cx="8577330" cy="51516"/>
          </a:xfrm>
          <a:prstGeom prst="line">
            <a:avLst/>
          </a:prstGeom>
        </p:spPr>
        <p:style>
          <a:lnRef idx="1">
            <a:schemeClr val="accent1"/>
          </a:lnRef>
          <a:fillRef idx="0">
            <a:schemeClr val="accent1"/>
          </a:fillRef>
          <a:effectRef idx="0">
            <a:schemeClr val="accent1"/>
          </a:effectRef>
          <a:fontRef idx="minor">
            <a:schemeClr val="tx1"/>
          </a:fontRef>
        </p:style>
      </p:cxnSp>
      <p:sp>
        <p:nvSpPr>
          <p:cNvPr id="1048704" name="TextBox 7"/>
          <p:cNvSpPr txBox="1"/>
          <p:nvPr/>
        </p:nvSpPr>
        <p:spPr>
          <a:xfrm>
            <a:off x="8306873" y="1906073"/>
            <a:ext cx="3885127" cy="1477328"/>
          </a:xfrm>
          <a:prstGeom prst="rect">
            <a:avLst/>
          </a:prstGeom>
          <a:noFill/>
        </p:spPr>
        <p:txBody>
          <a:bodyPr wrap="square" rtlCol="0">
            <a:spAutoFit/>
          </a:bodyPr>
          <a:lstStyle/>
          <a:p>
            <a:r>
              <a:rPr lang="en-US" dirty="0" smtClean="0">
                <a:solidFill>
                  <a:prstClr val="black"/>
                </a:solidFill>
              </a:rPr>
              <a:t>In this schedule no any transaction is able to complete its execution :</a:t>
            </a:r>
          </a:p>
          <a:p>
            <a:pPr marL="285750" indent="-285750">
              <a:buFont typeface="Wingdings" panose="05000000000000000000" pitchFamily="2" charset="2"/>
              <a:buChar char="ü"/>
            </a:pPr>
            <a:r>
              <a:rPr lang="en-US" dirty="0" smtClean="0">
                <a:solidFill>
                  <a:prstClr val="black"/>
                </a:solidFill>
              </a:rPr>
              <a:t>T1 is waiting for T2 and</a:t>
            </a:r>
          </a:p>
          <a:p>
            <a:pPr marL="285750" indent="-285750">
              <a:buFont typeface="Wingdings" panose="05000000000000000000" pitchFamily="2" charset="2"/>
              <a:buChar char="ü"/>
            </a:pPr>
            <a:r>
              <a:rPr lang="en-US" dirty="0" smtClean="0">
                <a:solidFill>
                  <a:prstClr val="black"/>
                </a:solidFill>
              </a:rPr>
              <a:t> T2 is waiting for T1</a:t>
            </a:r>
          </a:p>
          <a:p>
            <a:r>
              <a:rPr lang="en-US" dirty="0" smtClean="0">
                <a:solidFill>
                  <a:prstClr val="black"/>
                </a:solidFill>
              </a:rPr>
              <a:t>It causes deadlock.</a:t>
            </a:r>
          </a:p>
        </p:txBody>
      </p:sp>
      <p:sp>
        <p:nvSpPr>
          <p:cNvPr id="2" name="Rectangle 1"/>
          <p:cNvSpPr/>
          <p:nvPr/>
        </p:nvSpPr>
        <p:spPr>
          <a:xfrm>
            <a:off x="7345408" y="3457868"/>
            <a:ext cx="1731357" cy="108723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A=100(T2 lock)</a:t>
            </a:r>
            <a:endParaRPr lang="en-IN" dirty="0"/>
          </a:p>
        </p:txBody>
      </p:sp>
      <p:sp>
        <p:nvSpPr>
          <p:cNvPr id="8" name="Rectangle 7"/>
          <p:cNvSpPr/>
          <p:nvPr/>
        </p:nvSpPr>
        <p:spPr>
          <a:xfrm>
            <a:off x="9628094" y="3457868"/>
            <a:ext cx="1653988" cy="9796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B=200 (T1 lock)</a:t>
            </a:r>
            <a:endParaRPr lang="en-IN"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5" name="Rectangle 2"/>
          <p:cNvSpPr/>
          <p:nvPr/>
        </p:nvSpPr>
        <p:spPr>
          <a:xfrm>
            <a:off x="0" y="224134"/>
            <a:ext cx="12299324" cy="4832092"/>
          </a:xfrm>
          <a:prstGeom prst="rect">
            <a:avLst/>
          </a:prstGeom>
        </p:spPr>
        <p:txBody>
          <a:bodyPr wrap="square">
            <a:spAutoFit/>
          </a:bodyPr>
          <a:lstStyle/>
          <a:p>
            <a:pPr marL="285750" indent="-285750">
              <a:buFont typeface="Wingdings" panose="05000000000000000000" pitchFamily="2" charset="2"/>
              <a:buChar char="ü"/>
            </a:pPr>
            <a:r>
              <a:rPr lang="en-US" sz="2800" dirty="0" smtClean="0"/>
              <a:t> If </a:t>
            </a:r>
            <a:r>
              <a:rPr lang="en-US" sz="2800" dirty="0"/>
              <a:t>we do not use locking, or if we unlock data items too soon after </a:t>
            </a:r>
            <a:r>
              <a:rPr lang="en-US" sz="2800" dirty="0" smtClean="0"/>
              <a:t>reading or </a:t>
            </a:r>
            <a:r>
              <a:rPr lang="en-US" sz="2800" dirty="0"/>
              <a:t>writing them, we may get inconsistent states</a:t>
            </a:r>
            <a:r>
              <a:rPr lang="en-US" sz="2800" dirty="0" smtClean="0"/>
              <a:t>.</a:t>
            </a:r>
          </a:p>
          <a:p>
            <a:pPr marL="285750" indent="-285750">
              <a:buFont typeface="Wingdings" panose="05000000000000000000" pitchFamily="2" charset="2"/>
              <a:buChar char="ü"/>
            </a:pPr>
            <a:r>
              <a:rPr lang="en-US" sz="2800" dirty="0"/>
              <a:t>On the other hand, if we </a:t>
            </a:r>
            <a:r>
              <a:rPr lang="en-US" sz="2800" dirty="0" smtClean="0"/>
              <a:t>do not </a:t>
            </a:r>
            <a:r>
              <a:rPr lang="en-US" sz="2800" dirty="0"/>
              <a:t>unlock a data item before requesting a lock on another data item, </a:t>
            </a:r>
            <a:r>
              <a:rPr lang="en-US" sz="2800" dirty="0" smtClean="0"/>
              <a:t>deadlocks may </a:t>
            </a:r>
            <a:r>
              <a:rPr lang="en-US" sz="2800" dirty="0"/>
              <a:t>occur</a:t>
            </a:r>
            <a:r>
              <a:rPr lang="en-US" sz="2800" dirty="0" smtClean="0"/>
              <a:t>.</a:t>
            </a:r>
          </a:p>
          <a:p>
            <a:pPr marL="285750" indent="-285750">
              <a:buFont typeface="Wingdings" panose="05000000000000000000" pitchFamily="2" charset="2"/>
              <a:buChar char="ü"/>
            </a:pPr>
            <a:r>
              <a:rPr lang="en-US" sz="2800" dirty="0"/>
              <a:t>Deadlocks are </a:t>
            </a:r>
            <a:r>
              <a:rPr lang="en-US" sz="2800" dirty="0" smtClean="0"/>
              <a:t>definitely preferable </a:t>
            </a:r>
            <a:r>
              <a:rPr lang="en-US" sz="2800" dirty="0"/>
              <a:t>to inconsistent states, since they can be handled by rolling back </a:t>
            </a:r>
            <a:r>
              <a:rPr lang="en-US" sz="2800" dirty="0" smtClean="0"/>
              <a:t>transactions, whereas </a:t>
            </a:r>
            <a:r>
              <a:rPr lang="en-US" sz="2800" dirty="0"/>
              <a:t>inconsistent states may lead to real-world problems that </a:t>
            </a:r>
            <a:r>
              <a:rPr lang="en-US" sz="2800" dirty="0" smtClean="0"/>
              <a:t>cannot be </a:t>
            </a:r>
            <a:r>
              <a:rPr lang="en-US" sz="2800" dirty="0"/>
              <a:t>handled by the database system</a:t>
            </a:r>
            <a:r>
              <a:rPr lang="en-US" sz="2800" dirty="0" smtClean="0"/>
              <a:t>.</a:t>
            </a:r>
          </a:p>
          <a:p>
            <a:endParaRPr lang="en-US" sz="2800" dirty="0"/>
          </a:p>
          <a:p>
            <a:r>
              <a:rPr lang="en-US" sz="2800" dirty="0" smtClean="0"/>
              <a:t>       While using locking ,there is need of some set of rules to indicate when transaction should lock and unlock data item, those rules are nothing but </a:t>
            </a:r>
            <a:r>
              <a:rPr lang="en-US" sz="2800" b="1" dirty="0" smtClean="0"/>
              <a:t>locking protocols.</a:t>
            </a:r>
            <a:endParaRPr lang="en-US" sz="2800" b="1"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6" name="Rectangle 1"/>
          <p:cNvSpPr/>
          <p:nvPr/>
        </p:nvSpPr>
        <p:spPr>
          <a:xfrm>
            <a:off x="0" y="0"/>
            <a:ext cx="12192000" cy="6801862"/>
          </a:xfrm>
          <a:prstGeom prst="rect">
            <a:avLst/>
          </a:prstGeom>
        </p:spPr>
        <p:txBody>
          <a:bodyPr wrap="square">
            <a:spAutoFit/>
          </a:bodyPr>
          <a:lstStyle/>
          <a:p>
            <a:pPr marL="342900" indent="-342900"/>
            <a:r>
              <a:rPr lang="en-US" sz="2800" dirty="0"/>
              <a:t>Two phase locking protocol (2PL)</a:t>
            </a:r>
          </a:p>
          <a:p>
            <a:pPr marL="342900" indent="-342900"/>
            <a:endParaRPr lang="en-US" sz="2800" dirty="0"/>
          </a:p>
          <a:p>
            <a:pPr marL="342900" indent="-342900"/>
            <a:r>
              <a:rPr lang="en-US" sz="2800" dirty="0"/>
              <a:t>Two guide when to lock or unlock data items 2PL is used</a:t>
            </a:r>
          </a:p>
          <a:p>
            <a:pPr marL="342900" indent="-342900"/>
            <a:endParaRPr lang="en-US" sz="2800" dirty="0"/>
          </a:p>
          <a:p>
            <a:pPr marL="342900" indent="-342900"/>
            <a:r>
              <a:rPr lang="en-US" sz="2800" dirty="0"/>
              <a:t>Working  of </a:t>
            </a:r>
            <a:r>
              <a:rPr lang="en-US" sz="2800" dirty="0" smtClean="0"/>
              <a:t>2PL</a:t>
            </a:r>
          </a:p>
          <a:p>
            <a:pPr marL="342900" indent="-342900"/>
            <a:endParaRPr lang="en-US" sz="2800" dirty="0"/>
          </a:p>
          <a:p>
            <a:pPr marL="342900" indent="-342900"/>
            <a:r>
              <a:rPr lang="en-US" sz="2800" dirty="0"/>
              <a:t>2PL divides transaction in to two phases</a:t>
            </a:r>
          </a:p>
          <a:p>
            <a:pPr marL="342900" indent="-342900">
              <a:buAutoNum type="alphaLcParenR"/>
            </a:pPr>
            <a:r>
              <a:rPr lang="en-US" sz="2800" dirty="0">
                <a:solidFill>
                  <a:srgbClr val="00B050"/>
                </a:solidFill>
              </a:rPr>
              <a:t>Growing phase</a:t>
            </a:r>
          </a:p>
          <a:p>
            <a:pPr marL="342900" indent="-342900">
              <a:buFont typeface="Wingdings" pitchFamily="2" charset="2"/>
              <a:buChar char="ü"/>
            </a:pPr>
            <a:r>
              <a:rPr lang="en-US" sz="2800" dirty="0"/>
              <a:t> In this phase transaction may issue locks but does not release any lock</a:t>
            </a:r>
          </a:p>
          <a:p>
            <a:pPr marL="342900" indent="-342900">
              <a:buFont typeface="Wingdings" pitchFamily="2" charset="2"/>
              <a:buChar char="ü"/>
            </a:pPr>
            <a:r>
              <a:rPr lang="en-US" sz="2800" dirty="0"/>
              <a:t>Transaction can </a:t>
            </a:r>
          </a:p>
          <a:p>
            <a:pPr marL="342900" indent="-342900"/>
            <a:r>
              <a:rPr lang="en-US" sz="2800" dirty="0"/>
              <a:t>        -Acquire LOCK_S on data item ,</a:t>
            </a:r>
          </a:p>
          <a:p>
            <a:pPr marL="342900" indent="-342900"/>
            <a:r>
              <a:rPr lang="en-US" sz="2800" dirty="0"/>
              <a:t>        -Acquire  LOCK_X on data item</a:t>
            </a:r>
          </a:p>
          <a:p>
            <a:pPr marL="342900" indent="-342900"/>
            <a:r>
              <a:rPr lang="en-US" sz="2800" dirty="0"/>
              <a:t>        -Can convert LOCK_S to LOCK_X (Upgrade)</a:t>
            </a:r>
          </a:p>
          <a:p>
            <a:pPr marL="342900" indent="-342900"/>
            <a:endParaRPr lang="en-US" dirty="0" smtClean="0">
              <a:latin typeface="Times New Roman" panose="02020603050405020304" pitchFamily="18" charset="0"/>
              <a:cs typeface="Times New Roman" panose="02020603050405020304" pitchFamily="18" charset="0"/>
            </a:endParaRPr>
          </a:p>
          <a:p>
            <a:pPr marL="342900" indent="-342900"/>
            <a:endParaRPr lang="en-US" dirty="0" smtClean="0">
              <a:latin typeface="Times New Roman" panose="02020603050405020304" pitchFamily="18" charset="0"/>
              <a:cs typeface="Times New Roman" panose="02020603050405020304" pitchFamily="18" charset="0"/>
            </a:endParaRPr>
          </a:p>
          <a:p>
            <a:pPr marL="342900" indent="-342900"/>
            <a:endParaRPr lang="en-US" dirty="0" smtClean="0">
              <a:latin typeface="Times New Roman" panose="02020603050405020304" pitchFamily="18" charset="0"/>
              <a:cs typeface="Times New Roman" panose="02020603050405020304" pitchFamily="18" charset="0"/>
            </a:endParaRPr>
          </a:p>
          <a:p>
            <a:pPr marL="342900" indent="-342900"/>
            <a:endParaRPr lang="en-US" dirty="0" smtClean="0">
              <a:latin typeface="Times New Roman" panose="02020603050405020304" pitchFamily="18" charset="0"/>
              <a:cs typeface="Times New Roman" panose="02020603050405020304" pitchFamily="18" charset="0"/>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7" name="Rectangle 1"/>
          <p:cNvSpPr/>
          <p:nvPr/>
        </p:nvSpPr>
        <p:spPr>
          <a:xfrm>
            <a:off x="150252" y="0"/>
            <a:ext cx="12041747" cy="6124754"/>
          </a:xfrm>
          <a:prstGeom prst="rect">
            <a:avLst/>
          </a:prstGeom>
        </p:spPr>
        <p:txBody>
          <a:bodyPr wrap="square">
            <a:spAutoFit/>
          </a:bodyPr>
          <a:lstStyle/>
          <a:p>
            <a:pPr marL="342900" indent="-342900"/>
            <a:endParaRPr lang="en-US" sz="2800" dirty="0"/>
          </a:p>
          <a:p>
            <a:pPr marL="342900" indent="-342900"/>
            <a:r>
              <a:rPr lang="en-US" sz="2800" dirty="0"/>
              <a:t>b) </a:t>
            </a:r>
            <a:r>
              <a:rPr lang="en-US" sz="2800" dirty="0">
                <a:solidFill>
                  <a:srgbClr val="00B050"/>
                </a:solidFill>
              </a:rPr>
              <a:t>Shrinking Phase</a:t>
            </a:r>
          </a:p>
          <a:p>
            <a:pPr marL="342900" indent="-342900">
              <a:buFont typeface="Wingdings" pitchFamily="2" charset="2"/>
              <a:buChar char="ü"/>
            </a:pPr>
            <a:r>
              <a:rPr lang="en-US" sz="2800" dirty="0"/>
              <a:t>In this phase transaction may release locks, but does not issue any locks.</a:t>
            </a:r>
          </a:p>
          <a:p>
            <a:pPr marL="342900" indent="-342900">
              <a:buFont typeface="Wingdings" pitchFamily="2" charset="2"/>
              <a:buChar char="ü"/>
            </a:pPr>
            <a:r>
              <a:rPr lang="en-US" sz="2800" dirty="0"/>
              <a:t>When a transaction release a lock, it enters into the shrinking phase and can issue no more locks.</a:t>
            </a:r>
          </a:p>
          <a:p>
            <a:pPr marL="342900" indent="-342900">
              <a:buFont typeface="Wingdings" pitchFamily="2" charset="2"/>
              <a:buChar char="ü"/>
            </a:pPr>
            <a:r>
              <a:rPr lang="en-US" sz="2800" dirty="0"/>
              <a:t>Transaction can </a:t>
            </a:r>
          </a:p>
          <a:p>
            <a:pPr marL="342900" indent="-342900"/>
            <a:r>
              <a:rPr lang="en-US" sz="2800" dirty="0"/>
              <a:t>        -Release </a:t>
            </a:r>
            <a:r>
              <a:rPr lang="en-US" sz="2800" dirty="0" smtClean="0"/>
              <a:t>UNLOCK_S </a:t>
            </a:r>
            <a:r>
              <a:rPr lang="en-US" sz="2800" dirty="0"/>
              <a:t>on data item </a:t>
            </a:r>
          </a:p>
          <a:p>
            <a:pPr marL="342900" indent="-342900"/>
            <a:r>
              <a:rPr lang="en-US" sz="2800" dirty="0"/>
              <a:t>        - Release  </a:t>
            </a:r>
            <a:r>
              <a:rPr lang="en-US" sz="2800" dirty="0" smtClean="0"/>
              <a:t>UNLOCK_X </a:t>
            </a:r>
            <a:r>
              <a:rPr lang="en-US" sz="2800" dirty="0"/>
              <a:t>on data item</a:t>
            </a:r>
          </a:p>
          <a:p>
            <a:pPr marL="342900" indent="-342900"/>
            <a:r>
              <a:rPr lang="en-US" sz="2800" dirty="0"/>
              <a:t>        -Can convert LOCK_X to LOCK_S (downgrade</a:t>
            </a:r>
            <a:r>
              <a:rPr lang="en-US" sz="2800" dirty="0" smtClean="0"/>
              <a:t>)</a:t>
            </a:r>
          </a:p>
          <a:p>
            <a:pPr marL="342900" indent="-342900"/>
            <a:r>
              <a:rPr lang="en-US" sz="2800" dirty="0" smtClean="0"/>
              <a:t> T1 :  </a:t>
            </a:r>
            <a:r>
              <a:rPr lang="en-US" sz="2800" dirty="0" smtClean="0">
                <a:solidFill>
                  <a:srgbClr val="FF0000"/>
                </a:solidFill>
              </a:rPr>
              <a:t>LOCK_S(A)   LOCK_X(B)  LOCK_S(C)    </a:t>
            </a:r>
            <a:r>
              <a:rPr lang="en-US" sz="2800" dirty="0" smtClean="0">
                <a:solidFill>
                  <a:srgbClr val="00B050"/>
                </a:solidFill>
              </a:rPr>
              <a:t>UNLOCK(A) UNLOCK(B) UNLOCK(C) </a:t>
            </a:r>
            <a:r>
              <a:rPr lang="en-US" sz="2800" dirty="0" smtClean="0"/>
              <a:t>LOCK(D)</a:t>
            </a:r>
          </a:p>
          <a:p>
            <a:pPr marL="342900" indent="-342900"/>
            <a:r>
              <a:rPr lang="en-US" sz="2800" dirty="0" smtClean="0"/>
              <a:t>T2:  </a:t>
            </a:r>
            <a:r>
              <a:rPr lang="en-US" sz="2800" dirty="0" smtClean="0">
                <a:solidFill>
                  <a:srgbClr val="FF0000"/>
                </a:solidFill>
              </a:rPr>
              <a:t>LOCK_S(P) </a:t>
            </a:r>
            <a:r>
              <a:rPr lang="en-US" sz="2800" dirty="0" smtClean="0"/>
              <a:t>LOCK_X(Q) LOCK_S(Z) </a:t>
            </a:r>
            <a:r>
              <a:rPr lang="en-US" sz="2800" dirty="0" smtClean="0">
                <a:solidFill>
                  <a:srgbClr val="FF0000"/>
                </a:solidFill>
              </a:rPr>
              <a:t>LOCK_X(P)     LOCK_S(P) UNLOCK(P) UNLOCK(Q) UNLICK(z)</a:t>
            </a:r>
            <a:endParaRPr lang="en-US" sz="2800" dirty="0">
              <a:solidFill>
                <a:srgbClr val="FF0000"/>
              </a:solidFill>
            </a:endParaRPr>
          </a:p>
          <a:p>
            <a:pPr marL="342900" indent="-342900"/>
            <a:r>
              <a:rPr lang="en-US" sz="2800" dirty="0" smtClean="0"/>
              <a:t> </a:t>
            </a:r>
            <a:endParaRPr lang="en-US" sz="2800"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8" name="TextBox 2"/>
          <p:cNvSpPr txBox="1"/>
          <p:nvPr/>
        </p:nvSpPr>
        <p:spPr>
          <a:xfrm>
            <a:off x="0" y="90152"/>
            <a:ext cx="12415234" cy="3970318"/>
          </a:xfrm>
          <a:prstGeom prst="rect">
            <a:avLst/>
          </a:prstGeom>
          <a:noFill/>
        </p:spPr>
        <p:txBody>
          <a:bodyPr wrap="square" rtlCol="0">
            <a:spAutoFit/>
          </a:bodyPr>
          <a:lstStyle/>
          <a:p>
            <a:r>
              <a:rPr lang="en-US" sz="2800" dirty="0">
                <a:solidFill>
                  <a:prstClr val="black"/>
                </a:solidFill>
              </a:rPr>
              <a:t>Important points about 2PL</a:t>
            </a:r>
          </a:p>
          <a:p>
            <a:endParaRPr lang="en-US" sz="2800" dirty="0">
              <a:solidFill>
                <a:prstClr val="black"/>
              </a:solidFill>
            </a:endParaRPr>
          </a:p>
          <a:p>
            <a:pPr marL="342900" indent="-342900">
              <a:buFont typeface="Wingdings" panose="05000000000000000000" pitchFamily="2" charset="2"/>
              <a:buChar char="ü"/>
            </a:pPr>
            <a:r>
              <a:rPr lang="en-US" sz="2800" dirty="0">
                <a:solidFill>
                  <a:prstClr val="black"/>
                </a:solidFill>
              </a:rPr>
              <a:t>Schedules given by 2Pl are conflict serilalizable.</a:t>
            </a:r>
          </a:p>
          <a:p>
            <a:endParaRPr lang="en-US" sz="2800" dirty="0">
              <a:solidFill>
                <a:prstClr val="black"/>
              </a:solidFill>
            </a:endParaRPr>
          </a:p>
          <a:p>
            <a:pPr marL="285750" indent="-285750">
              <a:buFont typeface="Wingdings" panose="05000000000000000000" pitchFamily="2" charset="2"/>
              <a:buChar char="ü"/>
            </a:pPr>
            <a:r>
              <a:rPr lang="en-US" sz="2800" dirty="0">
                <a:solidFill>
                  <a:prstClr val="black"/>
                </a:solidFill>
              </a:rPr>
              <a:t> </a:t>
            </a:r>
            <a:r>
              <a:rPr lang="en-US" sz="2800" dirty="0">
                <a:solidFill>
                  <a:srgbClr val="FF0000"/>
                </a:solidFill>
              </a:rPr>
              <a:t>Cascading rollback may occur under </a:t>
            </a:r>
            <a:r>
              <a:rPr lang="en-US" sz="2800" dirty="0" smtClean="0">
                <a:solidFill>
                  <a:srgbClr val="FF0000"/>
                </a:solidFill>
              </a:rPr>
              <a:t>2PL(i.e. may not  Provide </a:t>
            </a:r>
            <a:r>
              <a:rPr lang="en-US" sz="2800" dirty="0" err="1" smtClean="0">
                <a:solidFill>
                  <a:srgbClr val="FF0000"/>
                </a:solidFill>
              </a:rPr>
              <a:t>cascadeless</a:t>
            </a:r>
            <a:r>
              <a:rPr lang="en-US" sz="2800" dirty="0" smtClean="0">
                <a:solidFill>
                  <a:srgbClr val="FF0000"/>
                </a:solidFill>
              </a:rPr>
              <a:t> </a:t>
            </a:r>
            <a:r>
              <a:rPr lang="en-US" sz="2800" dirty="0">
                <a:solidFill>
                  <a:srgbClr val="FF0000"/>
                </a:solidFill>
              </a:rPr>
              <a:t>schedules)</a:t>
            </a:r>
          </a:p>
          <a:p>
            <a:pPr marL="285750" indent="-285750">
              <a:buFont typeface="Wingdings" panose="05000000000000000000" pitchFamily="2" charset="2"/>
              <a:buChar char="ü"/>
            </a:pPr>
            <a:endParaRPr lang="en-US" sz="2800" dirty="0">
              <a:solidFill>
                <a:srgbClr val="FF0000"/>
              </a:solidFill>
            </a:endParaRPr>
          </a:p>
          <a:p>
            <a:endParaRPr lang="en-US" sz="2800" dirty="0">
              <a:solidFill>
                <a:srgbClr val="FF0000"/>
              </a:solidFill>
            </a:endParaRPr>
          </a:p>
          <a:p>
            <a:pPr marL="285750" indent="-285750">
              <a:buFont typeface="Wingdings" panose="05000000000000000000" pitchFamily="2" charset="2"/>
              <a:buChar char="ü"/>
            </a:pPr>
            <a:r>
              <a:rPr lang="en-US" sz="2800" dirty="0">
                <a:solidFill>
                  <a:srgbClr val="FF0000"/>
                </a:solidFill>
              </a:rPr>
              <a:t>2PL does not ensure freedom from deadlock</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09" name="Rectangle 3"/>
          <p:cNvSpPr/>
          <p:nvPr/>
        </p:nvSpPr>
        <p:spPr>
          <a:xfrm>
            <a:off x="0" y="0"/>
            <a:ext cx="12192000" cy="5693866"/>
          </a:xfrm>
          <a:prstGeom prst="rect">
            <a:avLst/>
          </a:prstGeom>
        </p:spPr>
        <p:txBody>
          <a:bodyPr wrap="square">
            <a:spAutoFit/>
          </a:bodyPr>
          <a:lstStyle/>
          <a:p>
            <a:pPr marL="342900" lvl="0" indent="-342900"/>
            <a:r>
              <a:rPr lang="en-US" sz="2800" b="1" dirty="0" smtClean="0">
                <a:solidFill>
                  <a:prstClr val="black"/>
                </a:solidFill>
              </a:rPr>
              <a:t>Variations of 2PL</a:t>
            </a:r>
          </a:p>
          <a:p>
            <a:pPr marL="342900" lvl="0" indent="-342900"/>
            <a:endParaRPr lang="en-US" sz="2800" b="1" dirty="0" smtClean="0">
              <a:solidFill>
                <a:prstClr val="black"/>
              </a:solidFill>
            </a:endParaRPr>
          </a:p>
          <a:p>
            <a:pPr marL="342900" lvl="0" indent="-342900"/>
            <a:endParaRPr lang="en-US" sz="2800" b="1" dirty="0">
              <a:solidFill>
                <a:prstClr val="black"/>
              </a:solidFill>
            </a:endParaRPr>
          </a:p>
          <a:p>
            <a:pPr marL="514350" lvl="0" indent="-514350">
              <a:buAutoNum type="arabicParenR"/>
            </a:pPr>
            <a:r>
              <a:rPr lang="en-US" sz="2800" b="1" dirty="0" smtClean="0">
                <a:solidFill>
                  <a:prstClr val="black"/>
                </a:solidFill>
              </a:rPr>
              <a:t>Strict two phase locking protocol (strict 2PL)</a:t>
            </a:r>
          </a:p>
          <a:p>
            <a:pPr lvl="0"/>
            <a:r>
              <a:rPr lang="en-US" sz="2800" b="1" dirty="0">
                <a:solidFill>
                  <a:prstClr val="black"/>
                </a:solidFill>
              </a:rPr>
              <a:t> </a:t>
            </a:r>
            <a:endParaRPr lang="en-US" sz="2800" b="1" dirty="0" smtClean="0">
              <a:solidFill>
                <a:prstClr val="black"/>
              </a:solidFill>
            </a:endParaRPr>
          </a:p>
          <a:p>
            <a:pPr marL="457200" indent="-457200">
              <a:buFont typeface="Wingdings" panose="05000000000000000000" pitchFamily="2" charset="2"/>
              <a:buChar char="ü"/>
            </a:pPr>
            <a:r>
              <a:rPr lang="en-US" sz="2800" dirty="0">
                <a:solidFill>
                  <a:srgbClr val="00B050"/>
                </a:solidFill>
              </a:rPr>
              <a:t>Cascading </a:t>
            </a:r>
            <a:r>
              <a:rPr lang="en-US" sz="2800" dirty="0" smtClean="0">
                <a:solidFill>
                  <a:srgbClr val="00B050"/>
                </a:solidFill>
              </a:rPr>
              <a:t>rollbacks in 2PL  </a:t>
            </a:r>
            <a:r>
              <a:rPr lang="en-US" sz="2800" dirty="0">
                <a:solidFill>
                  <a:srgbClr val="00B050"/>
                </a:solidFill>
              </a:rPr>
              <a:t>can be avoided </a:t>
            </a:r>
            <a:r>
              <a:rPr lang="en-US" sz="2800" dirty="0"/>
              <a:t>by a modification of two-phase </a:t>
            </a:r>
            <a:r>
              <a:rPr lang="en-US" sz="2800" dirty="0" smtClean="0"/>
              <a:t>locking called </a:t>
            </a:r>
            <a:r>
              <a:rPr lang="en-US" sz="2800" dirty="0"/>
              <a:t>the </a:t>
            </a:r>
            <a:r>
              <a:rPr lang="en-US" sz="2800" b="1" dirty="0"/>
              <a:t>strict two-phase locking protocol</a:t>
            </a:r>
            <a:r>
              <a:rPr lang="en-US" sz="2800" dirty="0" smtClean="0"/>
              <a:t>.</a:t>
            </a:r>
          </a:p>
          <a:p>
            <a:pPr marL="457200" indent="-457200">
              <a:buFont typeface="Wingdings" panose="05000000000000000000" pitchFamily="2" charset="2"/>
              <a:buChar char="ü"/>
            </a:pPr>
            <a:r>
              <a:rPr lang="en-US" sz="2800" dirty="0">
                <a:solidFill>
                  <a:srgbClr val="00B0F0"/>
                </a:solidFill>
              </a:rPr>
              <a:t>This protocol requires not only </a:t>
            </a:r>
            <a:r>
              <a:rPr lang="en-US" sz="2800" dirty="0" smtClean="0">
                <a:solidFill>
                  <a:srgbClr val="00B0F0"/>
                </a:solidFill>
              </a:rPr>
              <a:t>that locking be in  </a:t>
            </a:r>
            <a:r>
              <a:rPr lang="en-US" sz="2800" dirty="0">
                <a:solidFill>
                  <a:srgbClr val="00B0F0"/>
                </a:solidFill>
              </a:rPr>
              <a:t>two phase, but also that all exclusive-mode locks taken by a </a:t>
            </a:r>
            <a:r>
              <a:rPr lang="en-US" sz="2800" dirty="0" smtClean="0">
                <a:solidFill>
                  <a:srgbClr val="00B0F0"/>
                </a:solidFill>
              </a:rPr>
              <a:t>transaction be </a:t>
            </a:r>
            <a:r>
              <a:rPr lang="en-US" sz="2800" dirty="0">
                <a:solidFill>
                  <a:srgbClr val="00B0F0"/>
                </a:solidFill>
              </a:rPr>
              <a:t>held until that transaction commits</a:t>
            </a:r>
            <a:r>
              <a:rPr lang="en-US" sz="2800" dirty="0" smtClean="0">
                <a:solidFill>
                  <a:srgbClr val="00B0F0"/>
                </a:solidFill>
              </a:rPr>
              <a:t>.</a:t>
            </a:r>
          </a:p>
          <a:p>
            <a:pPr marL="457200" indent="-457200">
              <a:buFont typeface="Wingdings" panose="05000000000000000000" pitchFamily="2" charset="2"/>
              <a:buChar char="ü"/>
            </a:pPr>
            <a:r>
              <a:rPr lang="en-US" sz="2800" dirty="0">
                <a:solidFill>
                  <a:prstClr val="black"/>
                </a:solidFill>
              </a:rPr>
              <a:t>This requirement ensures that any </a:t>
            </a:r>
            <a:r>
              <a:rPr lang="en-US" sz="2800" dirty="0" smtClean="0">
                <a:solidFill>
                  <a:prstClr val="black"/>
                </a:solidFill>
              </a:rPr>
              <a:t>data written </a:t>
            </a:r>
            <a:r>
              <a:rPr lang="en-US" sz="2800" dirty="0">
                <a:solidFill>
                  <a:prstClr val="black"/>
                </a:solidFill>
              </a:rPr>
              <a:t>by an uncommitted transaction are locked in exclusive mode until </a:t>
            </a:r>
            <a:r>
              <a:rPr lang="en-US" sz="2800" dirty="0" smtClean="0">
                <a:solidFill>
                  <a:prstClr val="black"/>
                </a:solidFill>
              </a:rPr>
              <a:t>the transaction </a:t>
            </a:r>
            <a:r>
              <a:rPr lang="en-US" sz="2800" dirty="0">
                <a:solidFill>
                  <a:prstClr val="black"/>
                </a:solidFill>
              </a:rPr>
              <a:t>commits, preventing any other transaction from reading the </a:t>
            </a:r>
            <a:r>
              <a:rPr lang="en-US" sz="2800" dirty="0" smtClean="0">
                <a:solidFill>
                  <a:prstClr val="black"/>
                </a:solidFill>
              </a:rPr>
              <a:t>data. And hence avoids cascading rollbacks</a:t>
            </a:r>
            <a:endParaRPr lang="en-US" sz="2800" dirty="0">
              <a:solidFill>
                <a:prstClr val="black"/>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0" name="Rectangle 1"/>
          <p:cNvSpPr/>
          <p:nvPr/>
        </p:nvSpPr>
        <p:spPr>
          <a:xfrm>
            <a:off x="90152" y="0"/>
            <a:ext cx="12101848" cy="3108543"/>
          </a:xfrm>
          <a:prstGeom prst="rect">
            <a:avLst/>
          </a:prstGeom>
        </p:spPr>
        <p:txBody>
          <a:bodyPr wrap="square">
            <a:spAutoFit/>
          </a:bodyPr>
          <a:lstStyle/>
          <a:p>
            <a:r>
              <a:rPr lang="en-US" sz="2800" dirty="0"/>
              <a:t>Important points about  strict 2PL</a:t>
            </a:r>
          </a:p>
          <a:p>
            <a:endParaRPr lang="en-US" sz="2800" dirty="0"/>
          </a:p>
          <a:p>
            <a:pPr marL="342900" indent="-342900">
              <a:buFont typeface="Wingdings" panose="05000000000000000000" pitchFamily="2" charset="2"/>
              <a:buChar char="ü"/>
            </a:pPr>
            <a:r>
              <a:rPr lang="en-US" sz="2800" dirty="0"/>
              <a:t>Schedules given by 2Pl are conflict serilalizable.</a:t>
            </a:r>
          </a:p>
          <a:p>
            <a:endParaRPr lang="en-US" sz="2800" dirty="0"/>
          </a:p>
          <a:p>
            <a:pPr marL="285750" indent="-285750">
              <a:buFont typeface="Wingdings" panose="05000000000000000000" pitchFamily="2" charset="2"/>
              <a:buChar char="ü"/>
            </a:pPr>
            <a:r>
              <a:rPr lang="en-US" sz="2800" dirty="0"/>
              <a:t> Cascading rollback not  occur </a:t>
            </a:r>
            <a:r>
              <a:rPr lang="en-US" sz="2800" dirty="0" smtClean="0"/>
              <a:t>under2PL(i.e</a:t>
            </a:r>
            <a:r>
              <a:rPr lang="en-US" sz="2800" dirty="0"/>
              <a:t>. Provides </a:t>
            </a:r>
            <a:r>
              <a:rPr lang="en-US" sz="2800" dirty="0" smtClean="0"/>
              <a:t>cascade less schedules)</a:t>
            </a:r>
            <a:endParaRPr lang="en-US" sz="2800" dirty="0"/>
          </a:p>
          <a:p>
            <a:endParaRPr lang="en-US" sz="2800" dirty="0"/>
          </a:p>
          <a:p>
            <a:pPr marL="285750" indent="-285750">
              <a:buFont typeface="Wingdings" panose="05000000000000000000" pitchFamily="2" charset="2"/>
              <a:buChar char="ü"/>
            </a:pPr>
            <a:r>
              <a:rPr lang="en-US" sz="2800" dirty="0"/>
              <a:t> </a:t>
            </a:r>
            <a:r>
              <a:rPr lang="en-US" sz="2800" dirty="0">
                <a:solidFill>
                  <a:srgbClr val="FF0000"/>
                </a:solidFill>
              </a:rPr>
              <a:t>Strict 2PL does not ensure freedom from deadlock</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1" name="Rectangle 3"/>
          <p:cNvSpPr/>
          <p:nvPr/>
        </p:nvSpPr>
        <p:spPr>
          <a:xfrm>
            <a:off x="0" y="0"/>
            <a:ext cx="12192000" cy="4832092"/>
          </a:xfrm>
          <a:prstGeom prst="rect">
            <a:avLst/>
          </a:prstGeom>
        </p:spPr>
        <p:txBody>
          <a:bodyPr wrap="square">
            <a:spAutoFit/>
          </a:bodyPr>
          <a:lstStyle/>
          <a:p>
            <a:pPr marL="342900" indent="-342900"/>
            <a:r>
              <a:rPr lang="en-US" sz="2800" b="1" dirty="0" smtClean="0">
                <a:solidFill>
                  <a:prstClr val="black"/>
                </a:solidFill>
              </a:rPr>
              <a:t>Variations of 2PL continued…..</a:t>
            </a:r>
          </a:p>
          <a:p>
            <a:pPr marL="342900" indent="-342900"/>
            <a:endParaRPr lang="en-US" sz="2800" b="1" dirty="0" smtClean="0">
              <a:solidFill>
                <a:prstClr val="black"/>
              </a:solidFill>
            </a:endParaRPr>
          </a:p>
          <a:p>
            <a:endParaRPr lang="en-US" sz="2800" b="1" dirty="0" smtClean="0">
              <a:solidFill>
                <a:prstClr val="black"/>
              </a:solidFill>
            </a:endParaRPr>
          </a:p>
          <a:p>
            <a:r>
              <a:rPr lang="en-US" sz="2800" b="1" dirty="0" smtClean="0">
                <a:solidFill>
                  <a:prstClr val="black"/>
                </a:solidFill>
              </a:rPr>
              <a:t>2) Conservative two phase locking protocol (</a:t>
            </a:r>
            <a:r>
              <a:rPr lang="en-US" sz="2800" b="1" dirty="0">
                <a:solidFill>
                  <a:prstClr val="black"/>
                </a:solidFill>
              </a:rPr>
              <a:t>Conservative</a:t>
            </a:r>
            <a:r>
              <a:rPr lang="en-US" sz="2800" b="1" dirty="0" smtClean="0">
                <a:solidFill>
                  <a:prstClr val="black"/>
                </a:solidFill>
              </a:rPr>
              <a:t> 2PL)</a:t>
            </a:r>
          </a:p>
          <a:p>
            <a:r>
              <a:rPr lang="en-US" sz="2800" b="1" dirty="0">
                <a:solidFill>
                  <a:prstClr val="black"/>
                </a:solidFill>
              </a:rPr>
              <a:t> </a:t>
            </a:r>
            <a:endParaRPr lang="en-US" sz="2800" b="1" dirty="0" smtClean="0">
              <a:solidFill>
                <a:prstClr val="black"/>
              </a:solidFill>
            </a:endParaRPr>
          </a:p>
          <a:p>
            <a:pPr marL="457200" indent="-457200">
              <a:buFont typeface="Wingdings" panose="05000000000000000000" pitchFamily="2" charset="2"/>
              <a:buChar char="ü"/>
            </a:pPr>
            <a:r>
              <a:rPr lang="en-US" sz="2800" dirty="0" smtClean="0">
                <a:solidFill>
                  <a:prstClr val="black"/>
                </a:solidFill>
              </a:rPr>
              <a:t>Deadlock in strict  2PL  </a:t>
            </a:r>
            <a:r>
              <a:rPr lang="en-US" sz="2800" dirty="0">
                <a:solidFill>
                  <a:prstClr val="black"/>
                </a:solidFill>
              </a:rPr>
              <a:t>can be avoided by a modification of </a:t>
            </a:r>
            <a:r>
              <a:rPr lang="en-US" sz="2800" dirty="0" smtClean="0">
                <a:solidFill>
                  <a:prstClr val="black"/>
                </a:solidFill>
              </a:rPr>
              <a:t> strict two-phase locking protocol called </a:t>
            </a:r>
            <a:r>
              <a:rPr lang="en-US" sz="2800" dirty="0">
                <a:solidFill>
                  <a:prstClr val="black"/>
                </a:solidFill>
              </a:rPr>
              <a:t>the </a:t>
            </a:r>
            <a:r>
              <a:rPr lang="en-US" sz="2800" b="1" dirty="0" smtClean="0">
                <a:solidFill>
                  <a:prstClr val="black"/>
                </a:solidFill>
              </a:rPr>
              <a:t>conservative two-phase </a:t>
            </a:r>
            <a:r>
              <a:rPr lang="en-US" sz="2800" b="1" dirty="0">
                <a:solidFill>
                  <a:prstClr val="black"/>
                </a:solidFill>
              </a:rPr>
              <a:t>locking protocol</a:t>
            </a:r>
            <a:r>
              <a:rPr lang="en-US" sz="2800" dirty="0" smtClean="0">
                <a:solidFill>
                  <a:prstClr val="black"/>
                </a:solidFill>
              </a:rPr>
              <a:t>.</a:t>
            </a:r>
          </a:p>
          <a:p>
            <a:endParaRPr lang="en-US" sz="2800" dirty="0" smtClean="0">
              <a:solidFill>
                <a:prstClr val="black"/>
              </a:solidFill>
            </a:endParaRPr>
          </a:p>
          <a:p>
            <a:pPr marL="457200" indent="-457200">
              <a:buFont typeface="Wingdings" panose="05000000000000000000" pitchFamily="2" charset="2"/>
              <a:buChar char="ü"/>
            </a:pPr>
            <a:r>
              <a:rPr lang="en-US" sz="2800" dirty="0">
                <a:solidFill>
                  <a:srgbClr val="00B0F0"/>
                </a:solidFill>
              </a:rPr>
              <a:t>This protocol requires </a:t>
            </a:r>
            <a:r>
              <a:rPr lang="en-US" sz="2800" dirty="0" smtClean="0">
                <a:solidFill>
                  <a:srgbClr val="00B0F0"/>
                </a:solidFill>
              </a:rPr>
              <a:t>that </a:t>
            </a:r>
            <a:r>
              <a:rPr lang="en-US" sz="2800" dirty="0">
                <a:solidFill>
                  <a:srgbClr val="00B0F0"/>
                </a:solidFill>
              </a:rPr>
              <a:t>all locks be held until the transaction commits</a:t>
            </a:r>
            <a:r>
              <a:rPr lang="en-US" sz="2800" dirty="0" smtClean="0">
                <a:solidFill>
                  <a:srgbClr val="00B0F0"/>
                </a:solidFill>
              </a:rPr>
              <a:t>.</a:t>
            </a:r>
          </a:p>
          <a:p>
            <a:endParaRPr lang="en-US" sz="2800" dirty="0" smtClean="0"/>
          </a:p>
          <a:p>
            <a:pPr marL="457200" indent="-457200">
              <a:buFont typeface="Wingdings" panose="05000000000000000000" pitchFamily="2" charset="2"/>
              <a:buChar char="ü"/>
            </a:pPr>
            <a:r>
              <a:rPr lang="en-US" sz="2800" dirty="0" smtClean="0">
                <a:solidFill>
                  <a:prstClr val="black"/>
                </a:solidFill>
              </a:rPr>
              <a:t>This </a:t>
            </a:r>
            <a:r>
              <a:rPr lang="en-US" sz="2800" dirty="0">
                <a:solidFill>
                  <a:prstClr val="black"/>
                </a:solidFill>
              </a:rPr>
              <a:t>requirement ensures </a:t>
            </a:r>
            <a:r>
              <a:rPr lang="en-US" sz="2800" dirty="0" smtClean="0">
                <a:solidFill>
                  <a:prstClr val="black"/>
                </a:solidFill>
              </a:rPr>
              <a:t>deadlock free schedules</a:t>
            </a:r>
            <a:endParaRPr lang="en-US" sz="2800" dirty="0">
              <a:solidFill>
                <a:prstClr val="black"/>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2" name="Rectangle 3"/>
          <p:cNvSpPr/>
          <p:nvPr/>
        </p:nvSpPr>
        <p:spPr>
          <a:xfrm>
            <a:off x="0" y="0"/>
            <a:ext cx="12192000" cy="9741128"/>
          </a:xfrm>
          <a:prstGeom prst="rect">
            <a:avLst/>
          </a:prstGeom>
        </p:spPr>
        <p:txBody>
          <a:bodyPr wrap="square">
            <a:spAutoFit/>
          </a:bodyPr>
          <a:lstStyle/>
          <a:p>
            <a:endParaRPr lang="en-US" b="1" dirty="0">
              <a:solidFill>
                <a:prstClr val="black"/>
              </a:solidFill>
              <a:latin typeface="Constantia"/>
            </a:endParaRPr>
          </a:p>
          <a:p>
            <a:r>
              <a:rPr lang="en-US" sz="2200" b="1" dirty="0" smtClean="0">
                <a:solidFill>
                  <a:prstClr val="black"/>
                </a:solidFill>
                <a:latin typeface="Constantia"/>
              </a:rPr>
              <a:t>Isolation</a:t>
            </a:r>
            <a:endParaRPr lang="en-US" sz="2200" b="1" dirty="0">
              <a:solidFill>
                <a:prstClr val="black"/>
              </a:solidFill>
              <a:latin typeface="Constantia"/>
            </a:endParaRPr>
          </a:p>
          <a:p>
            <a:pPr marL="285750" indent="-285750">
              <a:lnSpc>
                <a:spcPct val="150000"/>
              </a:lnSpc>
              <a:buFont typeface="Wingdings" panose="05000000000000000000" pitchFamily="2" charset="2"/>
              <a:buChar char="ü"/>
            </a:pPr>
            <a:r>
              <a:rPr lang="en-US" sz="2200" dirty="0" smtClean="0">
                <a:solidFill>
                  <a:prstClr val="black"/>
                </a:solidFill>
              </a:rPr>
              <a:t>It is the non interference property .</a:t>
            </a:r>
          </a:p>
          <a:p>
            <a:pPr marL="285750" indent="-285750">
              <a:lnSpc>
                <a:spcPct val="150000"/>
              </a:lnSpc>
              <a:buFont typeface="Wingdings" panose="05000000000000000000" pitchFamily="2" charset="2"/>
              <a:buChar char="ü"/>
            </a:pPr>
            <a:r>
              <a:rPr lang="en-US" sz="2200" dirty="0" smtClean="0">
                <a:solidFill>
                  <a:prstClr val="black"/>
                </a:solidFill>
              </a:rPr>
              <a:t>Even if there are ‘n’  number of transactions running concurrently, they should be independent of each other i.e. they should not affect each other.</a:t>
            </a:r>
          </a:p>
          <a:p>
            <a:pPr marL="285750" indent="-285750">
              <a:lnSpc>
                <a:spcPct val="150000"/>
              </a:lnSpc>
              <a:buFont typeface="Wingdings" panose="05000000000000000000" pitchFamily="2" charset="2"/>
              <a:buChar char="ü"/>
            </a:pPr>
            <a:r>
              <a:rPr lang="en-US" sz="2200" dirty="0" smtClean="0">
                <a:solidFill>
                  <a:prstClr val="black"/>
                </a:solidFill>
              </a:rPr>
              <a:t>Even if one of the transaction aborts or rollbacks, it should not affect the other.</a:t>
            </a:r>
          </a:p>
          <a:p>
            <a:pPr marL="285750" indent="-285750">
              <a:lnSpc>
                <a:spcPct val="150000"/>
              </a:lnSpc>
              <a:buFont typeface="Wingdings" panose="05000000000000000000" pitchFamily="2" charset="2"/>
              <a:buChar char="ü"/>
            </a:pPr>
            <a:r>
              <a:rPr lang="en-US" sz="2200" dirty="0" smtClean="0">
                <a:solidFill>
                  <a:prstClr val="black"/>
                </a:solidFill>
              </a:rPr>
              <a:t>It is the responsibility of the </a:t>
            </a:r>
            <a:r>
              <a:rPr lang="en-US" sz="2200" dirty="0" smtClean="0">
                <a:solidFill>
                  <a:srgbClr val="00B0F0"/>
                </a:solidFill>
              </a:rPr>
              <a:t>concurrency control manager </a:t>
            </a:r>
            <a:r>
              <a:rPr lang="en-US" sz="2200" dirty="0" smtClean="0">
                <a:solidFill>
                  <a:prstClr val="black"/>
                </a:solidFill>
              </a:rPr>
              <a:t>to ensure isolation and this is achieved by hiding the updates made by a transaction until it is committed</a:t>
            </a:r>
          </a:p>
          <a:p>
            <a:pPr marL="285750" indent="-285750">
              <a:lnSpc>
                <a:spcPct val="150000"/>
              </a:lnSpc>
              <a:buFont typeface="Wingdings" panose="05000000000000000000" pitchFamily="2" charset="2"/>
              <a:buChar char="ü"/>
            </a:pPr>
            <a:r>
              <a:rPr lang="en-US" sz="2200" dirty="0" smtClean="0">
                <a:solidFill>
                  <a:prstClr val="black"/>
                </a:solidFill>
              </a:rPr>
              <a:t>Isolation provides results of the concurrent transaction which are similar to serial schedule</a:t>
            </a:r>
            <a:endParaRPr lang="en-US" sz="2200" dirty="0">
              <a:solidFill>
                <a:prstClr val="black"/>
              </a:solidFill>
            </a:endParaRPr>
          </a:p>
          <a:p>
            <a:endParaRPr lang="en-US" sz="2200" b="1" dirty="0" smtClean="0">
              <a:solidFill>
                <a:prstClr val="black"/>
              </a:solidFill>
              <a:latin typeface="Constantia"/>
            </a:endParaRPr>
          </a:p>
          <a:p>
            <a:r>
              <a:rPr lang="en-US" sz="2200" b="1" dirty="0" smtClean="0">
                <a:solidFill>
                  <a:prstClr val="black"/>
                </a:solidFill>
                <a:latin typeface="Constantia"/>
              </a:rPr>
              <a:t>Durability</a:t>
            </a:r>
            <a:endParaRPr lang="en-US" sz="2200" b="1" dirty="0">
              <a:solidFill>
                <a:prstClr val="black"/>
              </a:solidFill>
              <a:latin typeface="Constantia"/>
            </a:endParaRPr>
          </a:p>
          <a:p>
            <a:pPr marL="342900" indent="-342900">
              <a:lnSpc>
                <a:spcPct val="150000"/>
              </a:lnSpc>
              <a:buFont typeface="Wingdings" panose="05000000000000000000" pitchFamily="2" charset="2"/>
              <a:buChar char="ü"/>
            </a:pPr>
            <a:r>
              <a:rPr lang="en-US" sz="2200" dirty="0" smtClean="0">
                <a:solidFill>
                  <a:prstClr val="black"/>
                </a:solidFill>
              </a:rPr>
              <a:t>This is the persistence property.</a:t>
            </a:r>
          </a:p>
          <a:p>
            <a:pPr marL="285750" indent="-285750">
              <a:lnSpc>
                <a:spcPct val="150000"/>
              </a:lnSpc>
              <a:buFont typeface="Wingdings" panose="05000000000000000000" pitchFamily="2" charset="2"/>
              <a:buChar char="ü"/>
            </a:pPr>
            <a:r>
              <a:rPr lang="en-US" sz="2200" dirty="0" smtClean="0">
                <a:solidFill>
                  <a:prstClr val="black"/>
                </a:solidFill>
              </a:rPr>
              <a:t>It says that changes made to the database by committed transaction should persist in the database ,these changes should not be lost due to any failure.</a:t>
            </a:r>
          </a:p>
          <a:p>
            <a:pPr marL="285750" indent="-285750">
              <a:lnSpc>
                <a:spcPct val="150000"/>
              </a:lnSpc>
              <a:buFont typeface="Wingdings" panose="05000000000000000000" pitchFamily="2" charset="2"/>
              <a:buChar char="ü"/>
            </a:pPr>
            <a:r>
              <a:rPr lang="en-US" sz="2200" dirty="0" smtClean="0">
                <a:solidFill>
                  <a:prstClr val="black"/>
                </a:solidFill>
              </a:rPr>
              <a:t>It is the responsibility of </a:t>
            </a:r>
            <a:r>
              <a:rPr lang="en-US" sz="2200" dirty="0" smtClean="0">
                <a:solidFill>
                  <a:srgbClr val="00B0F0"/>
                </a:solidFill>
              </a:rPr>
              <a:t>the recovery manger </a:t>
            </a:r>
            <a:r>
              <a:rPr lang="en-US" sz="2200" dirty="0" smtClean="0">
                <a:solidFill>
                  <a:prstClr val="black"/>
                </a:solidFill>
              </a:rPr>
              <a:t>of the DBMS to ensure durability</a:t>
            </a:r>
            <a:endParaRPr lang="en-US" sz="2200" dirty="0">
              <a:solidFill>
                <a:prstClr val="black"/>
              </a:solidFill>
            </a:endParaRPr>
          </a:p>
          <a:p>
            <a:pPr>
              <a:lnSpc>
                <a:spcPct val="150000"/>
              </a:lnSpc>
            </a:pPr>
            <a:endParaRPr lang="en-US" dirty="0">
              <a:solidFill>
                <a:prstClr val="black"/>
              </a:solidFill>
            </a:endParaRPr>
          </a:p>
          <a:p>
            <a:pPr>
              <a:lnSpc>
                <a:spcPct val="150000"/>
              </a:lnSpc>
            </a:pPr>
            <a:endParaRPr lang="en-US" dirty="0">
              <a:solidFill>
                <a:prstClr val="black"/>
              </a:solidFill>
            </a:endParaRPr>
          </a:p>
          <a:p>
            <a:endParaRPr lang="en-US" b="1" dirty="0">
              <a:solidFill>
                <a:prstClr val="black"/>
              </a:solidFill>
              <a:latin typeface="Constantia"/>
            </a:endParaRPr>
          </a:p>
          <a:p>
            <a:endParaRPr lang="en-US" b="1" dirty="0" smtClean="0">
              <a:solidFill>
                <a:prstClr val="black"/>
              </a:solidFill>
              <a:latin typeface="Constantia"/>
            </a:endParaRPr>
          </a:p>
          <a:p>
            <a:endParaRPr lang="en-US" b="1" dirty="0" smtClean="0">
              <a:solidFill>
                <a:prstClr val="black"/>
              </a:solidFill>
              <a:latin typeface="Constantia"/>
            </a:endParaRPr>
          </a:p>
          <a:p>
            <a:endParaRPr lang="en-US" dirty="0">
              <a:solidFill>
                <a:prstClr val="black"/>
              </a:solidFill>
              <a:latin typeface="Constantia"/>
            </a:endParaRPr>
          </a:p>
          <a:p>
            <a:endParaRPr lang="en-US" dirty="0" smtClean="0">
              <a:solidFill>
                <a:prstClr val="black"/>
              </a:solidFill>
              <a:latin typeface="Constantia"/>
            </a:endParaRPr>
          </a:p>
          <a:p>
            <a:endParaRPr lang="en-US" dirty="0">
              <a:solidFill>
                <a:prstClr val="black"/>
              </a:solidFill>
              <a:latin typeface="Constantia"/>
            </a:endParaRPr>
          </a:p>
          <a:p>
            <a:endParaRPr lang="en-US" dirty="0">
              <a:solidFill>
                <a:prstClr val="black"/>
              </a:solidFill>
              <a:latin typeface="Constantia"/>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2" name="Rectangle 1"/>
          <p:cNvSpPr/>
          <p:nvPr/>
        </p:nvSpPr>
        <p:spPr>
          <a:xfrm>
            <a:off x="90152" y="0"/>
            <a:ext cx="12101848" cy="3108543"/>
          </a:xfrm>
          <a:prstGeom prst="rect">
            <a:avLst/>
          </a:prstGeom>
        </p:spPr>
        <p:txBody>
          <a:bodyPr wrap="square">
            <a:spAutoFit/>
          </a:bodyPr>
          <a:lstStyle/>
          <a:p>
            <a:r>
              <a:rPr lang="en-US" sz="2800" dirty="0">
                <a:solidFill>
                  <a:prstClr val="black"/>
                </a:solidFill>
              </a:rPr>
              <a:t>Important points about  </a:t>
            </a:r>
            <a:r>
              <a:rPr lang="en-US" sz="2800" dirty="0" smtClean="0">
                <a:solidFill>
                  <a:prstClr val="black"/>
                </a:solidFill>
              </a:rPr>
              <a:t>conservative  </a:t>
            </a:r>
            <a:r>
              <a:rPr lang="en-US" sz="2800" dirty="0">
                <a:solidFill>
                  <a:prstClr val="black"/>
                </a:solidFill>
              </a:rPr>
              <a:t>2PL</a:t>
            </a:r>
          </a:p>
          <a:p>
            <a:endParaRPr lang="en-US" sz="2800" dirty="0">
              <a:solidFill>
                <a:prstClr val="black"/>
              </a:solidFill>
            </a:endParaRPr>
          </a:p>
          <a:p>
            <a:pPr marL="342900" indent="-342900">
              <a:buFont typeface="Wingdings" panose="05000000000000000000" pitchFamily="2" charset="2"/>
              <a:buChar char="ü"/>
            </a:pPr>
            <a:r>
              <a:rPr lang="en-US" sz="2800" dirty="0">
                <a:solidFill>
                  <a:prstClr val="black"/>
                </a:solidFill>
              </a:rPr>
              <a:t>Schedules given by 2Pl are conflict serilalizable.</a:t>
            </a:r>
          </a:p>
          <a:p>
            <a:endParaRPr lang="en-US" sz="2800" dirty="0">
              <a:solidFill>
                <a:prstClr val="black"/>
              </a:solidFill>
            </a:endParaRPr>
          </a:p>
          <a:p>
            <a:pPr marL="285750" indent="-285750">
              <a:buFont typeface="Wingdings" panose="05000000000000000000" pitchFamily="2" charset="2"/>
              <a:buChar char="ü"/>
            </a:pPr>
            <a:r>
              <a:rPr lang="en-US" sz="2800" dirty="0">
                <a:solidFill>
                  <a:prstClr val="black"/>
                </a:solidFill>
              </a:rPr>
              <a:t> Cascading rollback not  occur </a:t>
            </a:r>
            <a:r>
              <a:rPr lang="en-US" sz="2800" dirty="0" smtClean="0">
                <a:solidFill>
                  <a:prstClr val="black"/>
                </a:solidFill>
              </a:rPr>
              <a:t>under2PL(i.e</a:t>
            </a:r>
            <a:r>
              <a:rPr lang="en-US" sz="2800" dirty="0">
                <a:solidFill>
                  <a:prstClr val="black"/>
                </a:solidFill>
              </a:rPr>
              <a:t>. Provides </a:t>
            </a:r>
            <a:r>
              <a:rPr lang="en-US" sz="2800" dirty="0" smtClean="0">
                <a:solidFill>
                  <a:prstClr val="black"/>
                </a:solidFill>
              </a:rPr>
              <a:t>cascade less schedules)</a:t>
            </a:r>
            <a:endParaRPr lang="en-US" sz="2800" dirty="0">
              <a:solidFill>
                <a:prstClr val="black"/>
              </a:solidFill>
            </a:endParaRPr>
          </a:p>
          <a:p>
            <a:endParaRPr lang="en-US" sz="2800" dirty="0">
              <a:solidFill>
                <a:prstClr val="black"/>
              </a:solidFill>
            </a:endParaRPr>
          </a:p>
          <a:p>
            <a:pPr marL="285750" indent="-285750">
              <a:buFont typeface="Wingdings" panose="05000000000000000000" pitchFamily="2" charset="2"/>
              <a:buChar char="ü"/>
            </a:pPr>
            <a:r>
              <a:rPr lang="en-US" sz="2800" dirty="0">
                <a:solidFill>
                  <a:prstClr val="black"/>
                </a:solidFill>
              </a:rPr>
              <a:t> conservative </a:t>
            </a:r>
            <a:r>
              <a:rPr lang="en-US" sz="2800" dirty="0" smtClean="0"/>
              <a:t>2PL ensures </a:t>
            </a:r>
            <a:r>
              <a:rPr lang="en-US" sz="2800" dirty="0"/>
              <a:t>freedom from deadlock</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3" name="TextBox 1"/>
          <p:cNvSpPr txBox="1"/>
          <p:nvPr/>
        </p:nvSpPr>
        <p:spPr>
          <a:xfrm>
            <a:off x="0" y="0"/>
            <a:ext cx="12192000" cy="4062651"/>
          </a:xfrm>
          <a:prstGeom prst="rect">
            <a:avLst/>
          </a:prstGeom>
          <a:noFill/>
        </p:spPr>
        <p:txBody>
          <a:bodyPr wrap="square" rtlCol="0">
            <a:spAutoFit/>
          </a:bodyPr>
          <a:lstStyle/>
          <a:p>
            <a:r>
              <a:rPr lang="en-US" sz="4000" dirty="0" smtClean="0"/>
              <a:t>Assignment </a:t>
            </a:r>
            <a:endParaRPr lang="en-US" sz="4000" b="1" dirty="0" smtClean="0"/>
          </a:p>
          <a:p>
            <a:r>
              <a:rPr lang="en-US" sz="4000" dirty="0" smtClean="0"/>
              <a:t>1.Define transaction</a:t>
            </a:r>
          </a:p>
          <a:p>
            <a:r>
              <a:rPr lang="en-US" sz="4000" dirty="0" smtClean="0"/>
              <a:t>2.State desirable properties of transaction .</a:t>
            </a:r>
          </a:p>
          <a:p>
            <a:r>
              <a:rPr lang="en-US" sz="4000" dirty="0"/>
              <a:t>3</a:t>
            </a:r>
            <a:r>
              <a:rPr lang="en-US" sz="4000" dirty="0" smtClean="0"/>
              <a:t>.List conflict operations</a:t>
            </a:r>
          </a:p>
          <a:p>
            <a:r>
              <a:rPr lang="en-US" sz="4000" dirty="0" smtClean="0"/>
              <a:t>4.List </a:t>
            </a:r>
            <a:r>
              <a:rPr lang="en-US" sz="4000" dirty="0"/>
              <a:t>problems occurred in concurrent execution</a:t>
            </a:r>
          </a:p>
          <a:p>
            <a:r>
              <a:rPr lang="en-US" sz="4000" dirty="0" smtClean="0"/>
              <a:t>5. Define </a:t>
            </a:r>
            <a:r>
              <a:rPr lang="en-US" sz="4000" dirty="0" err="1" smtClean="0"/>
              <a:t>serializibilty</a:t>
            </a:r>
            <a:endParaRPr lang="en-US" sz="4000" dirty="0" smtClean="0"/>
          </a:p>
          <a:p>
            <a:endParaRPr lang="en-US" dirty="0"/>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1994776" cy="6647974"/>
          </a:xfrm>
          <a:prstGeom prst="rect">
            <a:avLst/>
          </a:prstGeom>
          <a:noFill/>
        </p:spPr>
        <p:txBody>
          <a:bodyPr wrap="square" rtlCol="0">
            <a:spAutoFit/>
          </a:bodyPr>
          <a:lstStyle/>
          <a:p>
            <a:r>
              <a:rPr lang="en-US" sz="2400" b="1" u="sng" dirty="0" smtClean="0"/>
              <a:t>What is timestamp and how it is allocated to transactions and data values</a:t>
            </a:r>
          </a:p>
          <a:p>
            <a:endParaRPr lang="en-US" sz="2400" dirty="0"/>
          </a:p>
          <a:p>
            <a:r>
              <a:rPr lang="en-US" sz="2400" dirty="0" smtClean="0"/>
              <a:t>Unique time value is assigned to every transaction as soon as transaction starts its execution. </a:t>
            </a:r>
            <a:r>
              <a:rPr lang="en-IN" sz="2400" dirty="0"/>
              <a:t>To determine the timestamp of the transaction, this protocol uses system time or logical counter</a:t>
            </a:r>
            <a:r>
              <a:rPr lang="en-IN" sz="2400" dirty="0" smtClean="0"/>
              <a:t>.</a:t>
            </a:r>
          </a:p>
          <a:p>
            <a:endParaRPr lang="en-IN" sz="2400" dirty="0"/>
          </a:p>
          <a:p>
            <a:r>
              <a:rPr lang="en-IN" sz="2400" dirty="0" smtClean="0"/>
              <a:t>Ex. At time 1 T1 started its execution the  time stamp of T1 is 1                        T1 – timestamp 1</a:t>
            </a:r>
          </a:p>
          <a:p>
            <a:r>
              <a:rPr lang="en-US" sz="2400" dirty="0"/>
              <a:t> </a:t>
            </a:r>
            <a:r>
              <a:rPr lang="en-US" sz="2400" dirty="0" smtClean="0"/>
              <a:t>    </a:t>
            </a:r>
            <a:r>
              <a:rPr lang="en-IN" sz="2400" dirty="0"/>
              <a:t>At time </a:t>
            </a:r>
            <a:r>
              <a:rPr lang="en-IN" sz="2400" dirty="0" smtClean="0"/>
              <a:t>2 T2 </a:t>
            </a:r>
            <a:r>
              <a:rPr lang="en-IN" sz="2400" dirty="0"/>
              <a:t>started its execution the  time stamp of T1 is </a:t>
            </a:r>
            <a:r>
              <a:rPr lang="en-IN" sz="2400" dirty="0" smtClean="0"/>
              <a:t>2                          T2-  timestamp 2</a:t>
            </a:r>
          </a:p>
          <a:p>
            <a:r>
              <a:rPr lang="en-IN" sz="2400" dirty="0"/>
              <a:t> </a:t>
            </a:r>
            <a:r>
              <a:rPr lang="en-IN" sz="2400" dirty="0" smtClean="0"/>
              <a:t>                                                                                                                                           T3 – timestamp 3</a:t>
            </a:r>
          </a:p>
          <a:p>
            <a:endParaRPr lang="en-US" sz="2400" dirty="0"/>
          </a:p>
          <a:p>
            <a:r>
              <a:rPr lang="en-US" sz="2400" dirty="0" smtClean="0"/>
              <a:t>Also two timestamps are associated with every data value Q  </a:t>
            </a:r>
          </a:p>
          <a:p>
            <a:r>
              <a:rPr lang="en-US" sz="2400" dirty="0" smtClean="0">
                <a:solidFill>
                  <a:srgbClr val="00B0F0"/>
                </a:solidFill>
              </a:rPr>
              <a:t>W-timestamp(Q)</a:t>
            </a:r>
            <a:r>
              <a:rPr lang="en-US" sz="2400" dirty="0" smtClean="0"/>
              <a:t> – denotes largest timestamp of any transaction that executed WRITE(Q) operation successfully.</a:t>
            </a:r>
          </a:p>
          <a:p>
            <a:r>
              <a:rPr lang="en-US" sz="2400" dirty="0" smtClean="0">
                <a:solidFill>
                  <a:srgbClr val="00B0F0"/>
                </a:solidFill>
              </a:rPr>
              <a:t>R-timestamp(Q</a:t>
            </a:r>
            <a:r>
              <a:rPr lang="en-US" sz="2400" dirty="0">
                <a:solidFill>
                  <a:srgbClr val="00B0F0"/>
                </a:solidFill>
              </a:rPr>
              <a:t>) </a:t>
            </a:r>
            <a:r>
              <a:rPr lang="en-US" sz="2400" dirty="0"/>
              <a:t>– denotes largest timestamp of any transaction that executed </a:t>
            </a:r>
            <a:r>
              <a:rPr lang="en-US" sz="2400" dirty="0" smtClean="0"/>
              <a:t>READ(Q</a:t>
            </a:r>
            <a:r>
              <a:rPr lang="en-US" sz="2400" dirty="0"/>
              <a:t>) operation successfully</a:t>
            </a:r>
            <a:r>
              <a:rPr lang="en-US" sz="2400" dirty="0" smtClean="0"/>
              <a:t>.    </a:t>
            </a:r>
          </a:p>
          <a:p>
            <a:r>
              <a:rPr lang="en-US" sz="2400" dirty="0" smtClean="0"/>
              <a:t>Theses timestamps are updated whenever a new WRITE(Q) and READ(Q) Operations are executed</a:t>
            </a:r>
            <a:endParaRPr lang="en-IN" sz="2400" dirty="0"/>
          </a:p>
          <a:p>
            <a:endParaRPr lang="en-IN" dirty="0"/>
          </a:p>
        </p:txBody>
      </p:sp>
    </p:spTree>
    <p:extLst>
      <p:ext uri="{BB962C8B-B14F-4D97-AF65-F5344CB8AC3E}">
        <p14:creationId xmlns:p14="http://schemas.microsoft.com/office/powerpoint/2010/main" val="1218587061"/>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219200" y="371061"/>
            <a:ext cx="8441635" cy="4247317"/>
          </a:xfrm>
          <a:prstGeom prst="rect">
            <a:avLst/>
          </a:prstGeom>
          <a:noFill/>
        </p:spPr>
        <p:txBody>
          <a:bodyPr wrap="square" rtlCol="0">
            <a:spAutoFit/>
          </a:bodyPr>
          <a:lstStyle/>
          <a:p>
            <a:r>
              <a:rPr lang="en-US" dirty="0" smtClean="0"/>
              <a:t>T1         2</a:t>
            </a:r>
          </a:p>
          <a:p>
            <a:endParaRPr lang="en-US" dirty="0"/>
          </a:p>
          <a:p>
            <a:r>
              <a:rPr lang="en-US" dirty="0" smtClean="0"/>
              <a:t>T2         3</a:t>
            </a:r>
          </a:p>
          <a:p>
            <a:endParaRPr lang="en-US" dirty="0"/>
          </a:p>
          <a:p>
            <a:r>
              <a:rPr lang="en-US" dirty="0" smtClean="0"/>
              <a:t>T3         4</a:t>
            </a:r>
          </a:p>
          <a:p>
            <a:endParaRPr lang="en-US" dirty="0"/>
          </a:p>
          <a:p>
            <a:r>
              <a:rPr lang="en-US" dirty="0" smtClean="0"/>
              <a:t>W(Q )       1</a:t>
            </a:r>
          </a:p>
          <a:p>
            <a:endParaRPr lang="en-US" dirty="0"/>
          </a:p>
          <a:p>
            <a:r>
              <a:rPr lang="en-US" dirty="0" smtClean="0"/>
              <a:t>R(Q)         3 </a:t>
            </a:r>
          </a:p>
          <a:p>
            <a:endParaRPr lang="en-US" dirty="0"/>
          </a:p>
          <a:p>
            <a:r>
              <a:rPr lang="en-US" dirty="0" smtClean="0"/>
              <a:t>T1 is  requesting W(Q)   : max(2,1) = 2  ,W(Q)=2</a:t>
            </a:r>
          </a:p>
          <a:p>
            <a:endParaRPr lang="en-US" dirty="0"/>
          </a:p>
          <a:p>
            <a:r>
              <a:rPr lang="en-US" dirty="0" smtClean="0"/>
              <a:t>T2 is      READ(Q) :  max(3,3)  : R(Q)=3</a:t>
            </a:r>
          </a:p>
          <a:p>
            <a:endParaRPr lang="en-US" dirty="0"/>
          </a:p>
          <a:p>
            <a:r>
              <a:rPr lang="en-US" dirty="0" smtClean="0"/>
              <a:t>2&gt;1    allowed R(Q) =max(1,2) =2</a:t>
            </a:r>
            <a:endParaRPr lang="en-IN" dirty="0"/>
          </a:p>
        </p:txBody>
      </p:sp>
    </p:spTree>
    <p:extLst>
      <p:ext uri="{BB962C8B-B14F-4D97-AF65-F5344CB8AC3E}">
        <p14:creationId xmlns:p14="http://schemas.microsoft.com/office/powerpoint/2010/main" val="197383584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4" name="Rectangle 1"/>
          <p:cNvSpPr/>
          <p:nvPr/>
        </p:nvSpPr>
        <p:spPr>
          <a:xfrm>
            <a:off x="-1" y="0"/>
            <a:ext cx="12192001" cy="6124754"/>
          </a:xfrm>
          <a:prstGeom prst="rect">
            <a:avLst/>
          </a:prstGeom>
        </p:spPr>
        <p:txBody>
          <a:bodyPr wrap="square">
            <a:spAutoFit/>
          </a:bodyPr>
          <a:lstStyle/>
          <a:p>
            <a:r>
              <a:rPr lang="en-US" sz="2400" b="1" dirty="0"/>
              <a:t>The Timestamp-Ordering </a:t>
            </a:r>
            <a:r>
              <a:rPr lang="en-US" sz="2400" b="1" dirty="0" smtClean="0"/>
              <a:t>Protocol</a:t>
            </a:r>
          </a:p>
          <a:p>
            <a:endParaRPr lang="en-US" sz="2400" b="1" dirty="0"/>
          </a:p>
          <a:p>
            <a:r>
              <a:rPr lang="en-US" sz="3200" dirty="0"/>
              <a:t>The timestamp-ordering protocol ensures that any conflicting read and </a:t>
            </a:r>
            <a:r>
              <a:rPr lang="en-US" sz="3200" dirty="0" smtClean="0"/>
              <a:t>write operations </a:t>
            </a:r>
            <a:r>
              <a:rPr lang="en-US" sz="3200" dirty="0"/>
              <a:t>are executed in timestamp order. This protocol operates as follows:</a:t>
            </a:r>
          </a:p>
          <a:p>
            <a:r>
              <a:rPr lang="en-US" sz="3200" dirty="0"/>
              <a:t>1. Suppose that transaction Ti issues read(Q).</a:t>
            </a:r>
          </a:p>
          <a:p>
            <a:pPr marL="457200" indent="-457200">
              <a:buAutoNum type="alphaLcPeriod"/>
            </a:pPr>
            <a:r>
              <a:rPr lang="en-US" sz="3200" dirty="0" smtClean="0"/>
              <a:t>If </a:t>
            </a:r>
            <a:r>
              <a:rPr lang="en-US" sz="3200" dirty="0"/>
              <a:t>TS(Ti ) &lt; W-timestamp(Q), then Ti needs to read a value of Q </a:t>
            </a:r>
            <a:r>
              <a:rPr lang="en-US" sz="3200" dirty="0" smtClean="0"/>
              <a:t>that was </a:t>
            </a:r>
            <a:r>
              <a:rPr lang="en-US" sz="3200" dirty="0"/>
              <a:t>already overwritten. Hence, the read operation is </a:t>
            </a:r>
            <a:r>
              <a:rPr lang="en-US" sz="3200" b="1" dirty="0"/>
              <a:t>rejected, and </a:t>
            </a:r>
            <a:r>
              <a:rPr lang="en-US" sz="3200" b="1" dirty="0" smtClean="0"/>
              <a:t>Ti is </a:t>
            </a:r>
            <a:r>
              <a:rPr lang="en-US" sz="3200" b="1" dirty="0"/>
              <a:t>rolled back</a:t>
            </a:r>
            <a:r>
              <a:rPr lang="en-US" sz="3200" b="1" dirty="0" smtClean="0"/>
              <a:t>.</a:t>
            </a:r>
          </a:p>
          <a:p>
            <a:endParaRPr lang="en-US" sz="3200" b="1" dirty="0"/>
          </a:p>
          <a:p>
            <a:r>
              <a:rPr lang="en-US" sz="3200" dirty="0"/>
              <a:t>b. If TS(Ti ) ≥ W-timestamp(Q), then the </a:t>
            </a:r>
            <a:r>
              <a:rPr lang="en-US" sz="3200" b="1" dirty="0"/>
              <a:t>read operation is executed</a:t>
            </a:r>
            <a:r>
              <a:rPr lang="en-US" sz="3200" dirty="0"/>
              <a:t>, </a:t>
            </a:r>
            <a:r>
              <a:rPr lang="en-US" sz="3200" dirty="0" smtClean="0"/>
              <a:t>and R-timestamp(Q</a:t>
            </a:r>
            <a:r>
              <a:rPr lang="en-US" sz="3200" dirty="0"/>
              <a:t>) is set to the maximum of R-timestamp(Q) and TS(Ti </a:t>
            </a:r>
            <a:r>
              <a:rPr lang="en-US" sz="3200" dirty="0" smtClean="0"/>
              <a:t>).</a:t>
            </a:r>
          </a:p>
          <a:p>
            <a:endParaRPr lang="en-US" sz="2400" dirty="0"/>
          </a:p>
        </p:txBody>
      </p:sp>
    </p:spTree>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3094" y="0"/>
            <a:ext cx="12088906" cy="5016758"/>
          </a:xfrm>
          <a:prstGeom prst="rect">
            <a:avLst/>
          </a:prstGeom>
        </p:spPr>
        <p:txBody>
          <a:bodyPr wrap="square">
            <a:spAutoFit/>
          </a:bodyPr>
          <a:lstStyle/>
          <a:p>
            <a:r>
              <a:rPr lang="en-US" sz="3200" dirty="0"/>
              <a:t>2. Suppose that transaction Ti issues write(Q</a:t>
            </a:r>
            <a:r>
              <a:rPr lang="en-US" sz="3200" dirty="0" smtClean="0"/>
              <a:t>).</a:t>
            </a:r>
          </a:p>
          <a:p>
            <a:endParaRPr lang="en-US" sz="3200" dirty="0"/>
          </a:p>
          <a:p>
            <a:r>
              <a:rPr lang="en-US" sz="3200" dirty="0"/>
              <a:t>a. If TS(Ti ) &lt; R-timestamp(Q), </a:t>
            </a:r>
            <a:r>
              <a:rPr lang="en-US" sz="3200" dirty="0" smtClean="0">
                <a:solidFill>
                  <a:srgbClr val="00B0F0"/>
                </a:solidFill>
              </a:rPr>
              <a:t>then the value of Q that </a:t>
            </a:r>
            <a:r>
              <a:rPr lang="en-US" sz="3200" dirty="0" err="1" smtClean="0">
                <a:solidFill>
                  <a:srgbClr val="00B0F0"/>
                </a:solidFill>
              </a:rPr>
              <a:t>Ti</a:t>
            </a:r>
            <a:r>
              <a:rPr lang="en-US" sz="3200" dirty="0" smtClean="0">
                <a:solidFill>
                  <a:srgbClr val="00B0F0"/>
                </a:solidFill>
              </a:rPr>
              <a:t> is producing was needed previously, and the system assumed that that value would never be produced</a:t>
            </a:r>
            <a:r>
              <a:rPr lang="en-US" sz="3200" dirty="0" smtClean="0"/>
              <a:t>. Hence</a:t>
            </a:r>
            <a:r>
              <a:rPr lang="en-US" sz="3200" dirty="0"/>
              <a:t>, the </a:t>
            </a:r>
            <a:r>
              <a:rPr lang="en-US" sz="3200" b="1" dirty="0"/>
              <a:t>system rejects the write operation and rolls Ti back</a:t>
            </a:r>
            <a:r>
              <a:rPr lang="en-US" sz="3200" dirty="0"/>
              <a:t>.</a:t>
            </a:r>
          </a:p>
          <a:p>
            <a:r>
              <a:rPr lang="en-US" sz="3200" dirty="0"/>
              <a:t>b. If TS(Ti ) &lt; W-timestamp(Q), </a:t>
            </a:r>
            <a:r>
              <a:rPr lang="en-US" sz="3200" dirty="0" smtClean="0"/>
              <a:t>the </a:t>
            </a:r>
            <a:r>
              <a:rPr lang="en-US" sz="3200" dirty="0"/>
              <a:t>system </a:t>
            </a:r>
            <a:r>
              <a:rPr lang="en-US" sz="3200" b="1" dirty="0"/>
              <a:t>rejects this write operation and rolls Ti back.</a:t>
            </a:r>
          </a:p>
          <a:p>
            <a:r>
              <a:rPr lang="en-US" sz="3200" dirty="0"/>
              <a:t>c. Otherwise, the </a:t>
            </a:r>
            <a:r>
              <a:rPr lang="en-US" sz="3200" b="1" dirty="0"/>
              <a:t>system executes the write operation</a:t>
            </a:r>
            <a:r>
              <a:rPr lang="en-US" sz="3200" dirty="0"/>
              <a:t> and sets W-timestamp(Q) to TS(Ti ).</a:t>
            </a:r>
          </a:p>
        </p:txBody>
      </p:sp>
    </p:spTree>
    <p:extLst>
      <p:ext uri="{BB962C8B-B14F-4D97-AF65-F5344CB8AC3E}">
        <p14:creationId xmlns:p14="http://schemas.microsoft.com/office/powerpoint/2010/main" val="2068383190"/>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0060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5" name="Rectangle 1"/>
          <p:cNvSpPr/>
          <p:nvPr/>
        </p:nvSpPr>
        <p:spPr>
          <a:xfrm>
            <a:off x="0" y="0"/>
            <a:ext cx="12192000" cy="6063198"/>
          </a:xfrm>
          <a:prstGeom prst="rect">
            <a:avLst/>
          </a:prstGeom>
        </p:spPr>
        <p:txBody>
          <a:bodyPr wrap="square">
            <a:spAutoFit/>
          </a:bodyPr>
          <a:lstStyle/>
          <a:p>
            <a:r>
              <a:rPr lang="en-US" sz="2400" b="1" dirty="0" smtClean="0"/>
              <a:t>Thomas write rule</a:t>
            </a:r>
          </a:p>
          <a:p>
            <a:endParaRPr lang="en-US" sz="2800" dirty="0"/>
          </a:p>
          <a:p>
            <a:pPr marL="285750" indent="-285750">
              <a:buFont typeface="Wingdings" panose="05000000000000000000" pitchFamily="2" charset="2"/>
              <a:buChar char="ü"/>
            </a:pPr>
            <a:r>
              <a:rPr lang="en-US" sz="2800" dirty="0" smtClean="0"/>
              <a:t>Thomas write rule says  that write operation by older transaction (Ti) is ignored rather than rejected and rollback of Ti.</a:t>
            </a:r>
          </a:p>
          <a:p>
            <a:pPr marL="285750" indent="-285750">
              <a:buFont typeface="Wingdings" panose="05000000000000000000" pitchFamily="2" charset="2"/>
              <a:buChar char="ü"/>
            </a:pPr>
            <a:r>
              <a:rPr lang="en-US" sz="2800" dirty="0" smtClean="0"/>
              <a:t>As value produced by older transaction is </a:t>
            </a:r>
            <a:r>
              <a:rPr lang="en-US" sz="2800" dirty="0"/>
              <a:t>one that will never need to be </a:t>
            </a:r>
            <a:r>
              <a:rPr lang="en-US" sz="2800" dirty="0" smtClean="0"/>
              <a:t>read.</a:t>
            </a:r>
          </a:p>
          <a:p>
            <a:endParaRPr lang="en-US" sz="2800" dirty="0" smtClean="0"/>
          </a:p>
          <a:p>
            <a:r>
              <a:rPr lang="en-US" sz="2800" dirty="0" smtClean="0"/>
              <a:t>Modification </a:t>
            </a:r>
            <a:r>
              <a:rPr lang="en-US" sz="2800" dirty="0"/>
              <a:t>to the timestamp-ordering protocol, called Thomas’ write</a:t>
            </a:r>
          </a:p>
          <a:p>
            <a:r>
              <a:rPr lang="en-US" sz="2800" dirty="0"/>
              <a:t>rule, </a:t>
            </a:r>
            <a:r>
              <a:rPr lang="en-US" sz="2800" dirty="0" smtClean="0"/>
              <a:t>in  this, Suppose </a:t>
            </a:r>
            <a:r>
              <a:rPr lang="en-US" sz="2800" dirty="0"/>
              <a:t>that transaction Ti issues write(Q).</a:t>
            </a:r>
          </a:p>
          <a:p>
            <a:r>
              <a:rPr lang="en-US" sz="2800" dirty="0"/>
              <a:t>1. If TS(Ti ) &lt; R-timestamp(Q), then the value of Q that Ti is producing </a:t>
            </a:r>
            <a:r>
              <a:rPr lang="en-US" sz="2800" dirty="0" smtClean="0"/>
              <a:t>was previously </a:t>
            </a:r>
            <a:r>
              <a:rPr lang="en-US" sz="2800" dirty="0"/>
              <a:t>needed, and it had been assumed that the value would never </a:t>
            </a:r>
            <a:r>
              <a:rPr lang="en-US" sz="2800" dirty="0" smtClean="0"/>
              <a:t>be produced</a:t>
            </a:r>
            <a:r>
              <a:rPr lang="en-US" sz="2800" dirty="0"/>
              <a:t>. Hence, the system rejects the write operation and rolls Ti back.</a:t>
            </a:r>
          </a:p>
          <a:p>
            <a:r>
              <a:rPr lang="en-US" sz="2800" dirty="0"/>
              <a:t>2. If TS(Ti ) &lt; W-timestamp(Q</a:t>
            </a:r>
            <a:r>
              <a:rPr lang="en-US" sz="2800" dirty="0" smtClean="0"/>
              <a:t>),</a:t>
            </a:r>
            <a:r>
              <a:rPr lang="en-US" sz="2800" b="1" dirty="0" smtClean="0"/>
              <a:t>this </a:t>
            </a:r>
            <a:r>
              <a:rPr lang="en-US" sz="2800" b="1" dirty="0"/>
              <a:t>write operation can be ignored</a:t>
            </a:r>
            <a:r>
              <a:rPr lang="en-US" sz="2800" dirty="0"/>
              <a:t>.</a:t>
            </a:r>
          </a:p>
          <a:p>
            <a:r>
              <a:rPr lang="en-US" sz="2800" dirty="0"/>
              <a:t>3. Otherwise, the system executes the write operation and </a:t>
            </a:r>
            <a:r>
              <a:rPr lang="en-US" sz="2800" dirty="0" smtClean="0"/>
              <a:t>sets W-timestamp(Q) to </a:t>
            </a:r>
            <a:r>
              <a:rPr lang="en-US" sz="2800" dirty="0"/>
              <a:t>TS(Ti ).</a:t>
            </a: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6" name="Rectangle 1"/>
          <p:cNvSpPr/>
          <p:nvPr/>
        </p:nvSpPr>
        <p:spPr>
          <a:xfrm>
            <a:off x="-1" y="0"/>
            <a:ext cx="12192001" cy="7294305"/>
          </a:xfrm>
          <a:prstGeom prst="rect">
            <a:avLst/>
          </a:prstGeom>
        </p:spPr>
        <p:txBody>
          <a:bodyPr wrap="square">
            <a:spAutoFit/>
          </a:bodyPr>
          <a:lstStyle/>
          <a:p>
            <a:r>
              <a:rPr lang="en-US" sz="2800" b="1" dirty="0" smtClean="0">
                <a:solidFill>
                  <a:prstClr val="black"/>
                </a:solidFill>
              </a:rPr>
              <a:t>Multiple granularity </a:t>
            </a:r>
          </a:p>
          <a:p>
            <a:endParaRPr lang="en-US" sz="2800" b="1" dirty="0">
              <a:solidFill>
                <a:prstClr val="black"/>
              </a:solidFill>
            </a:endParaRPr>
          </a:p>
          <a:p>
            <a:pPr marL="342900" indent="-342900">
              <a:buFont typeface="Wingdings" panose="05000000000000000000" pitchFamily="2" charset="2"/>
              <a:buChar char="ü"/>
            </a:pPr>
            <a:r>
              <a:rPr lang="en-US" sz="2800" dirty="0" smtClean="0">
                <a:solidFill>
                  <a:prstClr val="black"/>
                </a:solidFill>
              </a:rPr>
              <a:t>While using lock based protocols we consider individual data items of database.</a:t>
            </a:r>
          </a:p>
          <a:p>
            <a:pPr marL="342900" indent="-342900">
              <a:buFont typeface="Wingdings" panose="05000000000000000000" pitchFamily="2" charset="2"/>
              <a:buChar char="ü"/>
            </a:pPr>
            <a:r>
              <a:rPr lang="en-US" sz="2800" dirty="0" smtClean="0">
                <a:solidFill>
                  <a:prstClr val="black"/>
                </a:solidFill>
              </a:rPr>
              <a:t>If there transactions Ti needs access whole database  then it will be time consuming to lock all individual data items.</a:t>
            </a:r>
          </a:p>
          <a:p>
            <a:pPr marL="342900" indent="-342900">
              <a:buFont typeface="Wingdings" panose="05000000000000000000" pitchFamily="2" charset="2"/>
              <a:buChar char="ü"/>
            </a:pPr>
            <a:r>
              <a:rPr lang="en-US" sz="2800" dirty="0">
                <a:solidFill>
                  <a:prstClr val="black"/>
                </a:solidFill>
              </a:rPr>
              <a:t>It would be better if Ti could issue a single </a:t>
            </a:r>
            <a:r>
              <a:rPr lang="en-US" sz="2800" dirty="0" smtClean="0">
                <a:solidFill>
                  <a:prstClr val="black"/>
                </a:solidFill>
              </a:rPr>
              <a:t>lock request </a:t>
            </a:r>
            <a:r>
              <a:rPr lang="en-US" sz="2800" dirty="0">
                <a:solidFill>
                  <a:prstClr val="black"/>
                </a:solidFill>
              </a:rPr>
              <a:t>to lock the entire database</a:t>
            </a:r>
            <a:r>
              <a:rPr lang="en-US" sz="2800" dirty="0" smtClean="0">
                <a:solidFill>
                  <a:prstClr val="black"/>
                </a:solidFill>
              </a:rPr>
              <a:t>.</a:t>
            </a:r>
          </a:p>
          <a:p>
            <a:pPr marL="342900" indent="-342900">
              <a:buFont typeface="Wingdings" panose="05000000000000000000" pitchFamily="2" charset="2"/>
              <a:buChar char="ü"/>
            </a:pPr>
            <a:r>
              <a:rPr lang="en-US" sz="2800" dirty="0">
                <a:solidFill>
                  <a:prstClr val="black"/>
                </a:solidFill>
              </a:rPr>
              <a:t>On the other hand, if transaction </a:t>
            </a:r>
            <a:r>
              <a:rPr lang="en-US" sz="2800" dirty="0" err="1">
                <a:solidFill>
                  <a:prstClr val="black"/>
                </a:solidFill>
              </a:rPr>
              <a:t>Tj</a:t>
            </a:r>
            <a:r>
              <a:rPr lang="en-US" sz="2800" dirty="0">
                <a:solidFill>
                  <a:prstClr val="black"/>
                </a:solidFill>
              </a:rPr>
              <a:t> needs </a:t>
            </a:r>
            <a:r>
              <a:rPr lang="en-US" sz="2800" dirty="0" smtClean="0">
                <a:solidFill>
                  <a:prstClr val="black"/>
                </a:solidFill>
              </a:rPr>
              <a:t>to access </a:t>
            </a:r>
            <a:r>
              <a:rPr lang="en-US" sz="2800" dirty="0">
                <a:solidFill>
                  <a:prstClr val="black"/>
                </a:solidFill>
              </a:rPr>
              <a:t>only a few data items, it should not be required to lock the entire </a:t>
            </a:r>
            <a:r>
              <a:rPr lang="en-US" sz="2800" dirty="0" smtClean="0">
                <a:solidFill>
                  <a:prstClr val="black"/>
                </a:solidFill>
              </a:rPr>
              <a:t>database, </a:t>
            </a:r>
            <a:r>
              <a:rPr lang="en-US" sz="2800" dirty="0"/>
              <a:t>since otherwise concurrency is lost</a:t>
            </a:r>
            <a:r>
              <a:rPr lang="en-US" sz="2800" dirty="0" smtClean="0"/>
              <a:t>.</a:t>
            </a:r>
          </a:p>
          <a:p>
            <a:pPr marL="342900" indent="-342900">
              <a:buFont typeface="Wingdings" panose="05000000000000000000" pitchFamily="2" charset="2"/>
              <a:buChar char="ü"/>
            </a:pPr>
            <a:r>
              <a:rPr lang="en-US" sz="2800" dirty="0" smtClean="0">
                <a:solidFill>
                  <a:prstClr val="black"/>
                </a:solidFill>
              </a:rPr>
              <a:t>Multiple granularity protocol  </a:t>
            </a:r>
            <a:r>
              <a:rPr lang="en-US" sz="2800" dirty="0"/>
              <a:t>allow the system to define multiple levels </a:t>
            </a:r>
            <a:r>
              <a:rPr lang="en-US" sz="2800" dirty="0" smtClean="0"/>
              <a:t>of granularity.</a:t>
            </a:r>
          </a:p>
          <a:p>
            <a:pPr marL="342900" indent="-342900">
              <a:buFont typeface="Wingdings" panose="05000000000000000000" pitchFamily="2" charset="2"/>
              <a:buChar char="ü"/>
            </a:pPr>
            <a:r>
              <a:rPr lang="en-US" sz="2800" dirty="0"/>
              <a:t>This is done by allowing data items to be of various sizes and </a:t>
            </a:r>
            <a:r>
              <a:rPr lang="en-US" sz="2800" dirty="0" smtClean="0"/>
              <a:t>defining  a </a:t>
            </a:r>
            <a:r>
              <a:rPr lang="en-US" sz="2800" dirty="0"/>
              <a:t>hierarchy of data granularities, where the small granularities are nested </a:t>
            </a:r>
            <a:r>
              <a:rPr lang="en-US" sz="2800" dirty="0" smtClean="0"/>
              <a:t>within larger </a:t>
            </a:r>
            <a:r>
              <a:rPr lang="en-US" sz="2800" dirty="0"/>
              <a:t>ones</a:t>
            </a:r>
            <a:r>
              <a:rPr lang="en-US" sz="2800" dirty="0" smtClean="0"/>
              <a:t>.</a:t>
            </a:r>
          </a:p>
          <a:p>
            <a:endParaRPr lang="en-US" sz="2400" dirty="0" smtClean="0"/>
          </a:p>
          <a:p>
            <a:pPr marL="342900" indent="-342900">
              <a:buFont typeface="Wingdings" panose="05000000000000000000" pitchFamily="2" charset="2"/>
              <a:buChar char="ü"/>
            </a:pPr>
            <a:endParaRPr lang="en-US" sz="2400" dirty="0">
              <a:solidFill>
                <a:prstClr val="black"/>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54" name="Picture 1"/>
          <p:cNvPicPr>
            <a:picLocks noChangeAspect="1"/>
          </p:cNvPicPr>
          <p:nvPr/>
        </p:nvPicPr>
        <p:blipFill>
          <a:blip r:embed="rId2"/>
          <a:stretch>
            <a:fillRect/>
          </a:stretch>
        </p:blipFill>
        <p:spPr>
          <a:xfrm>
            <a:off x="145142" y="1147762"/>
            <a:ext cx="12046857" cy="5710238"/>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95" name="Rectangle 1"/>
          <p:cNvSpPr/>
          <p:nvPr/>
        </p:nvSpPr>
        <p:spPr>
          <a:xfrm>
            <a:off x="0" y="0"/>
            <a:ext cx="12192000" cy="1691641"/>
          </a:xfrm>
          <a:prstGeom prst="rect">
            <a:avLst/>
          </a:prstGeom>
        </p:spPr>
        <p:txBody>
          <a:bodyPr wrap="square">
            <a:spAutoFit/>
          </a:bodyPr>
          <a:lstStyle/>
          <a:p>
            <a:r>
              <a:rPr lang="en-US" b="1" dirty="0" smtClean="0">
                <a:solidFill>
                  <a:prstClr val="black"/>
                </a:solidFill>
                <a:latin typeface="Constantia"/>
              </a:rPr>
              <a:t>States of transaction</a:t>
            </a:r>
          </a:p>
          <a:p>
            <a:endParaRPr lang="en-US" b="1" dirty="0">
              <a:solidFill>
                <a:prstClr val="black"/>
              </a:solidFill>
              <a:latin typeface="Constantia"/>
            </a:endParaRPr>
          </a:p>
          <a:p>
            <a:endParaRPr lang="en-US" b="1" dirty="0" smtClean="0">
              <a:solidFill>
                <a:prstClr val="black"/>
              </a:solidFill>
              <a:latin typeface="Constantia"/>
            </a:endParaRPr>
          </a:p>
          <a:p>
            <a:endParaRPr lang="en-US" b="1" dirty="0" smtClean="0">
              <a:solidFill>
                <a:prstClr val="black"/>
              </a:solidFill>
              <a:latin typeface="Constantia"/>
            </a:endParaRPr>
          </a:p>
          <a:p>
            <a:endParaRPr lang="en-US" b="1" dirty="0">
              <a:solidFill>
                <a:prstClr val="black"/>
              </a:solidFill>
              <a:latin typeface="Constantia"/>
            </a:endParaRPr>
          </a:p>
          <a:p>
            <a:endParaRPr lang="en-US" b="1" dirty="0">
              <a:solidFill>
                <a:prstClr val="black"/>
              </a:solidFill>
              <a:latin typeface="Constantia"/>
            </a:endParaRPr>
          </a:p>
        </p:txBody>
      </p:sp>
      <p:sp>
        <p:nvSpPr>
          <p:cNvPr id="1048596" name="Oval 2"/>
          <p:cNvSpPr/>
          <p:nvPr/>
        </p:nvSpPr>
        <p:spPr>
          <a:xfrm>
            <a:off x="682580" y="1094704"/>
            <a:ext cx="1493950" cy="4378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7" name="TextBox 3"/>
          <p:cNvSpPr txBox="1"/>
          <p:nvPr/>
        </p:nvSpPr>
        <p:spPr>
          <a:xfrm>
            <a:off x="1081827" y="1120461"/>
            <a:ext cx="1068946" cy="369332"/>
          </a:xfrm>
          <a:prstGeom prst="rect">
            <a:avLst/>
          </a:prstGeom>
          <a:noFill/>
        </p:spPr>
        <p:txBody>
          <a:bodyPr wrap="square" rtlCol="0">
            <a:spAutoFit/>
          </a:bodyPr>
          <a:lstStyle/>
          <a:p>
            <a:r>
              <a:rPr lang="en-US" dirty="0" smtClean="0"/>
              <a:t>Begin</a:t>
            </a:r>
            <a:endParaRPr lang="en-US" dirty="0"/>
          </a:p>
        </p:txBody>
      </p:sp>
      <p:sp>
        <p:nvSpPr>
          <p:cNvPr id="1048598" name="Oval 22"/>
          <p:cNvSpPr/>
          <p:nvPr/>
        </p:nvSpPr>
        <p:spPr>
          <a:xfrm>
            <a:off x="1800902" y="2019836"/>
            <a:ext cx="1493950" cy="4378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599" name="TextBox 23"/>
          <p:cNvSpPr txBox="1"/>
          <p:nvPr/>
        </p:nvSpPr>
        <p:spPr>
          <a:xfrm>
            <a:off x="898304" y="2816437"/>
            <a:ext cx="1923249" cy="523220"/>
          </a:xfrm>
          <a:prstGeom prst="rect">
            <a:avLst/>
          </a:prstGeom>
          <a:noFill/>
        </p:spPr>
        <p:txBody>
          <a:bodyPr wrap="square" rtlCol="0">
            <a:spAutoFit/>
          </a:bodyPr>
          <a:lstStyle/>
          <a:p>
            <a:r>
              <a:rPr lang="en-US" sz="1400" dirty="0" smtClean="0"/>
              <a:t>Error detected during</a:t>
            </a:r>
          </a:p>
          <a:p>
            <a:r>
              <a:rPr lang="en-US" sz="1400" dirty="0"/>
              <a:t>t</a:t>
            </a:r>
            <a:r>
              <a:rPr lang="en-US" sz="1400" dirty="0" smtClean="0"/>
              <a:t>ransaction</a:t>
            </a:r>
            <a:endParaRPr lang="en-US" sz="1400" dirty="0"/>
          </a:p>
        </p:txBody>
      </p:sp>
      <p:sp>
        <p:nvSpPr>
          <p:cNvPr id="1048600" name="Oval 24"/>
          <p:cNvSpPr/>
          <p:nvPr/>
        </p:nvSpPr>
        <p:spPr>
          <a:xfrm>
            <a:off x="5445621" y="2032711"/>
            <a:ext cx="1828801" cy="4378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1" name="TextBox 25"/>
          <p:cNvSpPr txBox="1"/>
          <p:nvPr/>
        </p:nvSpPr>
        <p:spPr>
          <a:xfrm>
            <a:off x="5664559" y="2174383"/>
            <a:ext cx="1468193" cy="447040"/>
          </a:xfrm>
          <a:prstGeom prst="rect">
            <a:avLst/>
          </a:prstGeom>
          <a:noFill/>
        </p:spPr>
        <p:txBody>
          <a:bodyPr wrap="square" rtlCol="0">
            <a:spAutoFit/>
          </a:bodyPr>
          <a:lstStyle/>
          <a:p>
            <a:r>
              <a:rPr lang="en-US" sz="1200" dirty="0" smtClean="0"/>
              <a:t>Partially Committed</a:t>
            </a:r>
            <a:endParaRPr lang="en-US" sz="1200" dirty="0"/>
          </a:p>
        </p:txBody>
      </p:sp>
      <p:sp>
        <p:nvSpPr>
          <p:cNvPr id="1048602" name="Oval 26"/>
          <p:cNvSpPr/>
          <p:nvPr/>
        </p:nvSpPr>
        <p:spPr>
          <a:xfrm>
            <a:off x="8549435" y="1981201"/>
            <a:ext cx="1493950" cy="4378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3" name="TextBox 27"/>
          <p:cNvSpPr txBox="1"/>
          <p:nvPr/>
        </p:nvSpPr>
        <p:spPr>
          <a:xfrm>
            <a:off x="8742620" y="2006958"/>
            <a:ext cx="1275008" cy="624839"/>
          </a:xfrm>
          <a:prstGeom prst="rect">
            <a:avLst/>
          </a:prstGeom>
          <a:noFill/>
        </p:spPr>
        <p:txBody>
          <a:bodyPr wrap="square" rtlCol="0">
            <a:spAutoFit/>
          </a:bodyPr>
          <a:lstStyle/>
          <a:p>
            <a:r>
              <a:rPr lang="en-US" dirty="0" smtClean="0"/>
              <a:t>Committed</a:t>
            </a:r>
            <a:endParaRPr lang="en-US" dirty="0"/>
          </a:p>
        </p:txBody>
      </p:sp>
      <p:sp>
        <p:nvSpPr>
          <p:cNvPr id="1048604" name="Oval 28"/>
          <p:cNvSpPr/>
          <p:nvPr/>
        </p:nvSpPr>
        <p:spPr>
          <a:xfrm>
            <a:off x="2238776" y="3436509"/>
            <a:ext cx="1493950" cy="4378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5" name="TextBox 29"/>
          <p:cNvSpPr txBox="1"/>
          <p:nvPr/>
        </p:nvSpPr>
        <p:spPr>
          <a:xfrm>
            <a:off x="2638023" y="3462266"/>
            <a:ext cx="1068946" cy="369332"/>
          </a:xfrm>
          <a:prstGeom prst="rect">
            <a:avLst/>
          </a:prstGeom>
          <a:noFill/>
        </p:spPr>
        <p:txBody>
          <a:bodyPr wrap="square" rtlCol="0">
            <a:spAutoFit/>
          </a:bodyPr>
          <a:lstStyle/>
          <a:p>
            <a:r>
              <a:rPr lang="en-US" dirty="0" smtClean="0"/>
              <a:t>Error</a:t>
            </a:r>
            <a:endParaRPr lang="en-US" dirty="0"/>
          </a:p>
        </p:txBody>
      </p:sp>
      <p:sp>
        <p:nvSpPr>
          <p:cNvPr id="1048606" name="Oval 30"/>
          <p:cNvSpPr/>
          <p:nvPr/>
        </p:nvSpPr>
        <p:spPr>
          <a:xfrm>
            <a:off x="5664559" y="3243330"/>
            <a:ext cx="1493950" cy="4378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7" name="TextBox 31"/>
          <p:cNvSpPr txBox="1"/>
          <p:nvPr/>
        </p:nvSpPr>
        <p:spPr>
          <a:xfrm>
            <a:off x="6063806" y="3269087"/>
            <a:ext cx="1068946" cy="369332"/>
          </a:xfrm>
          <a:prstGeom prst="rect">
            <a:avLst/>
          </a:prstGeom>
          <a:noFill/>
        </p:spPr>
        <p:txBody>
          <a:bodyPr wrap="square" rtlCol="0">
            <a:spAutoFit/>
          </a:bodyPr>
          <a:lstStyle/>
          <a:p>
            <a:r>
              <a:rPr lang="en-US" dirty="0" smtClean="0"/>
              <a:t>Abort</a:t>
            </a:r>
            <a:endParaRPr lang="en-US" dirty="0"/>
          </a:p>
        </p:txBody>
      </p:sp>
      <p:sp>
        <p:nvSpPr>
          <p:cNvPr id="1048608" name="Oval 32"/>
          <p:cNvSpPr/>
          <p:nvPr/>
        </p:nvSpPr>
        <p:spPr>
          <a:xfrm>
            <a:off x="5780473" y="4531218"/>
            <a:ext cx="1493950" cy="4378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09" name="TextBox 33"/>
          <p:cNvSpPr txBox="1"/>
          <p:nvPr/>
        </p:nvSpPr>
        <p:spPr>
          <a:xfrm>
            <a:off x="6063806" y="4569857"/>
            <a:ext cx="1068946" cy="369332"/>
          </a:xfrm>
          <a:prstGeom prst="rect">
            <a:avLst/>
          </a:prstGeom>
          <a:noFill/>
        </p:spPr>
        <p:txBody>
          <a:bodyPr wrap="square" rtlCol="0">
            <a:spAutoFit/>
          </a:bodyPr>
          <a:lstStyle/>
          <a:p>
            <a:r>
              <a:rPr lang="en-US" dirty="0" smtClean="0"/>
              <a:t>Rollback</a:t>
            </a:r>
            <a:endParaRPr lang="en-US" dirty="0"/>
          </a:p>
        </p:txBody>
      </p:sp>
      <p:sp>
        <p:nvSpPr>
          <p:cNvPr id="1048610" name="Oval 34"/>
          <p:cNvSpPr/>
          <p:nvPr/>
        </p:nvSpPr>
        <p:spPr>
          <a:xfrm>
            <a:off x="8742620" y="4544100"/>
            <a:ext cx="1493950" cy="437882"/>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611" name="TextBox 35"/>
          <p:cNvSpPr txBox="1"/>
          <p:nvPr/>
        </p:nvSpPr>
        <p:spPr>
          <a:xfrm>
            <a:off x="8871410" y="4569857"/>
            <a:ext cx="1468193" cy="369332"/>
          </a:xfrm>
          <a:prstGeom prst="rect">
            <a:avLst/>
          </a:prstGeom>
          <a:noFill/>
        </p:spPr>
        <p:txBody>
          <a:bodyPr wrap="square" rtlCol="0">
            <a:spAutoFit/>
          </a:bodyPr>
          <a:lstStyle/>
          <a:p>
            <a:r>
              <a:rPr lang="en-US" dirty="0" smtClean="0"/>
              <a:t>Terminated</a:t>
            </a:r>
            <a:endParaRPr lang="en-US" dirty="0"/>
          </a:p>
        </p:txBody>
      </p:sp>
      <p:cxnSp>
        <p:nvCxnSpPr>
          <p:cNvPr id="3145728" name="Straight Arrow Connector 37"/>
          <p:cNvCxnSpPr>
            <a:cxnSpLocks/>
            <a:stCxn id="1048596" idx="4"/>
            <a:endCxn id="1048598" idx="0"/>
          </p:cNvCxnSpPr>
          <p:nvPr/>
        </p:nvCxnSpPr>
        <p:spPr>
          <a:xfrm>
            <a:off x="1429555" y="1532586"/>
            <a:ext cx="1118322" cy="48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29" name="Straight Arrow Connector 39"/>
          <p:cNvCxnSpPr>
            <a:cxnSpLocks/>
            <a:stCxn id="1048598" idx="6"/>
            <a:endCxn id="1048600" idx="2"/>
          </p:cNvCxnSpPr>
          <p:nvPr/>
        </p:nvCxnSpPr>
        <p:spPr>
          <a:xfrm>
            <a:off x="3294852" y="2238777"/>
            <a:ext cx="2150769" cy="128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0" name="Straight Arrow Connector 41"/>
          <p:cNvCxnSpPr>
            <a:cxnSpLocks/>
            <a:stCxn id="1048600" idx="6"/>
            <a:endCxn id="1048602" idx="2"/>
          </p:cNvCxnSpPr>
          <p:nvPr/>
        </p:nvCxnSpPr>
        <p:spPr>
          <a:xfrm flipV="1">
            <a:off x="7274422" y="2200142"/>
            <a:ext cx="1275013" cy="515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1" name="Straight Arrow Connector 43"/>
          <p:cNvCxnSpPr>
            <a:cxnSpLocks/>
            <a:stCxn id="1048598" idx="4"/>
            <a:endCxn id="1048604" idx="0"/>
          </p:cNvCxnSpPr>
          <p:nvPr/>
        </p:nvCxnSpPr>
        <p:spPr>
          <a:xfrm>
            <a:off x="2547877" y="2457718"/>
            <a:ext cx="437874" cy="9787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2" name="Straight Arrow Connector 45"/>
          <p:cNvCxnSpPr>
            <a:cxnSpLocks/>
            <a:stCxn id="1048600" idx="4"/>
            <a:endCxn id="1048607" idx="0"/>
          </p:cNvCxnSpPr>
          <p:nvPr/>
        </p:nvCxnSpPr>
        <p:spPr>
          <a:xfrm>
            <a:off x="6360022" y="2470593"/>
            <a:ext cx="238257" cy="798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3" name="Straight Arrow Connector 47"/>
          <p:cNvCxnSpPr>
            <a:cxnSpLocks/>
            <a:stCxn id="1048602" idx="4"/>
          </p:cNvCxnSpPr>
          <p:nvPr/>
        </p:nvCxnSpPr>
        <p:spPr>
          <a:xfrm>
            <a:off x="9296410" y="2419083"/>
            <a:ext cx="77274" cy="21615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4" name="Straight Arrow Connector 52"/>
          <p:cNvCxnSpPr>
            <a:cxnSpLocks/>
            <a:stCxn id="1048608" idx="6"/>
            <a:endCxn id="1048610" idx="2"/>
          </p:cNvCxnSpPr>
          <p:nvPr/>
        </p:nvCxnSpPr>
        <p:spPr>
          <a:xfrm>
            <a:off x="7274423" y="4750159"/>
            <a:ext cx="1468197" cy="128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5" name="Straight Arrow Connector 54"/>
          <p:cNvCxnSpPr>
            <a:cxnSpLocks/>
            <a:endCxn id="1048610" idx="1"/>
          </p:cNvCxnSpPr>
          <p:nvPr/>
        </p:nvCxnSpPr>
        <p:spPr>
          <a:xfrm>
            <a:off x="6941713" y="3638419"/>
            <a:ext cx="2019691" cy="96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6" name="Straight Arrow Connector 56"/>
          <p:cNvCxnSpPr>
            <a:cxnSpLocks/>
            <a:endCxn id="1048608" idx="0"/>
          </p:cNvCxnSpPr>
          <p:nvPr/>
        </p:nvCxnSpPr>
        <p:spPr>
          <a:xfrm>
            <a:off x="6245179" y="3694090"/>
            <a:ext cx="282269" cy="837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45737" name="Straight Arrow Connector 59"/>
          <p:cNvCxnSpPr>
            <a:cxnSpLocks/>
            <a:endCxn id="1048608" idx="2"/>
          </p:cNvCxnSpPr>
          <p:nvPr/>
        </p:nvCxnSpPr>
        <p:spPr>
          <a:xfrm>
            <a:off x="3172496" y="3874391"/>
            <a:ext cx="2607977" cy="8757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48612" name="TextBox 60"/>
          <p:cNvSpPr txBox="1"/>
          <p:nvPr/>
        </p:nvSpPr>
        <p:spPr>
          <a:xfrm>
            <a:off x="2109991" y="1506829"/>
            <a:ext cx="1622736" cy="319823"/>
          </a:xfrm>
          <a:prstGeom prst="rect">
            <a:avLst/>
          </a:prstGeom>
          <a:noFill/>
        </p:spPr>
        <p:txBody>
          <a:bodyPr wrap="square" rtlCol="0">
            <a:spAutoFit/>
          </a:bodyPr>
          <a:lstStyle/>
          <a:p>
            <a:r>
              <a:rPr lang="en-US" sz="1400" dirty="0" smtClean="0"/>
              <a:t>Begin transaction</a:t>
            </a:r>
            <a:endParaRPr lang="en-US" sz="1400" dirty="0"/>
          </a:p>
        </p:txBody>
      </p:sp>
      <p:sp>
        <p:nvSpPr>
          <p:cNvPr id="1048613" name="TextBox 61"/>
          <p:cNvSpPr txBox="1"/>
          <p:nvPr/>
        </p:nvSpPr>
        <p:spPr>
          <a:xfrm>
            <a:off x="3498778" y="1906074"/>
            <a:ext cx="1622736" cy="307777"/>
          </a:xfrm>
          <a:prstGeom prst="rect">
            <a:avLst/>
          </a:prstGeom>
          <a:noFill/>
        </p:spPr>
        <p:txBody>
          <a:bodyPr wrap="square" rtlCol="0">
            <a:spAutoFit/>
          </a:bodyPr>
          <a:lstStyle/>
          <a:p>
            <a:r>
              <a:rPr lang="en-US" sz="1400" dirty="0" smtClean="0"/>
              <a:t>Start-to-commit</a:t>
            </a:r>
            <a:endParaRPr lang="en-US" sz="1400" dirty="0"/>
          </a:p>
        </p:txBody>
      </p:sp>
      <p:sp>
        <p:nvSpPr>
          <p:cNvPr id="1048614" name="TextBox 62"/>
          <p:cNvSpPr txBox="1"/>
          <p:nvPr/>
        </p:nvSpPr>
        <p:spPr>
          <a:xfrm>
            <a:off x="7467607" y="1915908"/>
            <a:ext cx="1622736" cy="307777"/>
          </a:xfrm>
          <a:prstGeom prst="rect">
            <a:avLst/>
          </a:prstGeom>
          <a:noFill/>
        </p:spPr>
        <p:txBody>
          <a:bodyPr wrap="square" rtlCol="0">
            <a:spAutoFit/>
          </a:bodyPr>
          <a:lstStyle/>
          <a:p>
            <a:r>
              <a:rPr lang="en-US" sz="1400" dirty="0" smtClean="0"/>
              <a:t>Commit</a:t>
            </a:r>
            <a:endParaRPr lang="en-US" sz="1400" dirty="0"/>
          </a:p>
        </p:txBody>
      </p:sp>
      <p:sp>
        <p:nvSpPr>
          <p:cNvPr id="1048615" name="TextBox 63"/>
          <p:cNvSpPr txBox="1"/>
          <p:nvPr/>
        </p:nvSpPr>
        <p:spPr>
          <a:xfrm>
            <a:off x="6561802" y="2779688"/>
            <a:ext cx="1345826" cy="307777"/>
          </a:xfrm>
          <a:prstGeom prst="rect">
            <a:avLst/>
          </a:prstGeom>
          <a:noFill/>
        </p:spPr>
        <p:txBody>
          <a:bodyPr wrap="square" rtlCol="0">
            <a:spAutoFit/>
          </a:bodyPr>
          <a:lstStyle/>
          <a:p>
            <a:r>
              <a:rPr lang="en-US" sz="1400" dirty="0" smtClean="0"/>
              <a:t>System Failure</a:t>
            </a:r>
            <a:endParaRPr lang="en-US" sz="1400" dirty="0"/>
          </a:p>
        </p:txBody>
      </p:sp>
      <p:sp>
        <p:nvSpPr>
          <p:cNvPr id="1048616" name="TextBox 64"/>
          <p:cNvSpPr txBox="1"/>
          <p:nvPr/>
        </p:nvSpPr>
        <p:spPr>
          <a:xfrm>
            <a:off x="7362434" y="4904974"/>
            <a:ext cx="1345826" cy="523220"/>
          </a:xfrm>
          <a:prstGeom prst="rect">
            <a:avLst/>
          </a:prstGeom>
          <a:noFill/>
        </p:spPr>
        <p:txBody>
          <a:bodyPr wrap="square" rtlCol="0">
            <a:spAutoFit/>
          </a:bodyPr>
          <a:lstStyle/>
          <a:p>
            <a:r>
              <a:rPr lang="en-US" sz="1400" dirty="0" smtClean="0"/>
              <a:t>Database Unmodified</a:t>
            </a:r>
            <a:endParaRPr lang="en-US" sz="1400" dirty="0"/>
          </a:p>
        </p:txBody>
      </p:sp>
      <p:sp>
        <p:nvSpPr>
          <p:cNvPr id="1048617" name="TextBox 65"/>
          <p:cNvSpPr txBox="1"/>
          <p:nvPr/>
        </p:nvSpPr>
        <p:spPr>
          <a:xfrm>
            <a:off x="10236569" y="4544100"/>
            <a:ext cx="1491815" cy="307777"/>
          </a:xfrm>
          <a:prstGeom prst="rect">
            <a:avLst/>
          </a:prstGeom>
          <a:noFill/>
        </p:spPr>
        <p:txBody>
          <a:bodyPr wrap="square" rtlCol="0">
            <a:spAutoFit/>
          </a:bodyPr>
          <a:lstStyle/>
          <a:p>
            <a:r>
              <a:rPr lang="en-US" sz="1400" dirty="0" smtClean="0">
                <a:solidFill>
                  <a:srgbClr val="00B050"/>
                </a:solidFill>
              </a:rPr>
              <a:t>Consistent State</a:t>
            </a:r>
            <a:endParaRPr lang="en-US" sz="1400" dirty="0">
              <a:solidFill>
                <a:srgbClr val="00B050"/>
              </a:solidFill>
            </a:endParaRPr>
          </a:p>
        </p:txBody>
      </p:sp>
      <p:sp>
        <p:nvSpPr>
          <p:cNvPr id="1048618" name="TextBox 66"/>
          <p:cNvSpPr txBox="1"/>
          <p:nvPr/>
        </p:nvSpPr>
        <p:spPr>
          <a:xfrm>
            <a:off x="9493891" y="2710999"/>
            <a:ext cx="1345826" cy="523220"/>
          </a:xfrm>
          <a:prstGeom prst="rect">
            <a:avLst/>
          </a:prstGeom>
          <a:noFill/>
        </p:spPr>
        <p:txBody>
          <a:bodyPr wrap="square" rtlCol="0">
            <a:spAutoFit/>
          </a:bodyPr>
          <a:lstStyle/>
          <a:p>
            <a:r>
              <a:rPr lang="en-US" sz="1400" dirty="0" smtClean="0"/>
              <a:t>Database Modified</a:t>
            </a:r>
            <a:endParaRPr lang="en-US" sz="1400" dirty="0"/>
          </a:p>
        </p:txBody>
      </p:sp>
      <p:sp>
        <p:nvSpPr>
          <p:cNvPr id="1048619" name="TextBox 67"/>
          <p:cNvSpPr txBox="1"/>
          <p:nvPr/>
        </p:nvSpPr>
        <p:spPr>
          <a:xfrm>
            <a:off x="1871742" y="2083810"/>
            <a:ext cx="1622736" cy="319823"/>
          </a:xfrm>
          <a:prstGeom prst="rect">
            <a:avLst/>
          </a:prstGeom>
          <a:noFill/>
        </p:spPr>
        <p:txBody>
          <a:bodyPr wrap="square" rtlCol="0">
            <a:spAutoFit/>
          </a:bodyPr>
          <a:lstStyle/>
          <a:p>
            <a:r>
              <a:rPr lang="en-US" sz="1400" dirty="0" smtClean="0"/>
              <a:t>Active</a:t>
            </a:r>
            <a:endParaRPr lang="en-US" sz="1400"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7" name="Rectangle 1"/>
          <p:cNvSpPr/>
          <p:nvPr/>
        </p:nvSpPr>
        <p:spPr>
          <a:xfrm>
            <a:off x="0" y="0"/>
            <a:ext cx="12192000" cy="4062651"/>
          </a:xfrm>
          <a:prstGeom prst="rect">
            <a:avLst/>
          </a:prstGeom>
        </p:spPr>
        <p:txBody>
          <a:bodyPr wrap="square">
            <a:spAutoFit/>
          </a:bodyPr>
          <a:lstStyle/>
          <a:p>
            <a:r>
              <a:rPr lang="en-US" sz="2400" b="1" dirty="0" smtClean="0"/>
              <a:t>Locking at granularity levels </a:t>
            </a:r>
          </a:p>
          <a:p>
            <a:endParaRPr lang="en-US" sz="2400" b="1" dirty="0" smtClean="0"/>
          </a:p>
          <a:p>
            <a:pPr marL="342900" indent="-342900">
              <a:buFont typeface="Wingdings" panose="05000000000000000000" pitchFamily="2" charset="2"/>
              <a:buChar char="ü"/>
            </a:pPr>
            <a:r>
              <a:rPr lang="en-US" sz="2000" dirty="0" smtClean="0"/>
              <a:t>Locks </a:t>
            </a:r>
            <a:r>
              <a:rPr lang="en-US" sz="2000" dirty="0"/>
              <a:t>used at granularity levels are</a:t>
            </a:r>
          </a:p>
          <a:p>
            <a:r>
              <a:rPr lang="en-US" sz="2000" dirty="0"/>
              <a:t>       </a:t>
            </a:r>
            <a:r>
              <a:rPr lang="en-US" sz="2000" b="1" dirty="0"/>
              <a:t>Intention-shared (IS) </a:t>
            </a:r>
            <a:r>
              <a:rPr lang="en-US" sz="2000" dirty="0"/>
              <a:t>indicates that an shared lock will be requested on some lower node.</a:t>
            </a:r>
          </a:p>
          <a:p>
            <a:r>
              <a:rPr lang="en-US" sz="2000" dirty="0"/>
              <a:t>       </a:t>
            </a:r>
            <a:r>
              <a:rPr lang="en-US" sz="2000" b="1" dirty="0"/>
              <a:t>Intention-exclusive (IX) </a:t>
            </a:r>
            <a:r>
              <a:rPr lang="en-US" sz="2000" dirty="0"/>
              <a:t>indicates that an exclusive lock will be requested on some lower node.</a:t>
            </a:r>
          </a:p>
          <a:p>
            <a:r>
              <a:rPr lang="en-US" sz="2000" dirty="0"/>
              <a:t>       </a:t>
            </a:r>
            <a:r>
              <a:rPr lang="en-US" sz="2000" b="1" dirty="0"/>
              <a:t>Shared-Intention-Exclusive(SIX) </a:t>
            </a:r>
            <a:r>
              <a:rPr lang="en-US" sz="2000" dirty="0"/>
              <a:t>indicates that the current node is locked in shared mode but an exclusive lock will be requested on some lower node</a:t>
            </a:r>
            <a:r>
              <a:rPr lang="en-US" sz="2000" dirty="0" smtClean="0"/>
              <a:t>.</a:t>
            </a:r>
          </a:p>
          <a:p>
            <a:pPr marL="285750" indent="-285750">
              <a:buFont typeface="Wingdings" panose="05000000000000000000" pitchFamily="2" charset="2"/>
              <a:buChar char="ü"/>
            </a:pPr>
            <a:r>
              <a:rPr lang="en-US" sz="2000" dirty="0"/>
              <a:t> </a:t>
            </a:r>
            <a:r>
              <a:rPr lang="en-US" sz="2000" dirty="0" smtClean="0"/>
              <a:t>Locks will granted to requesting transactions according to </a:t>
            </a:r>
            <a:r>
              <a:rPr lang="en-US" sz="2000" dirty="0"/>
              <a:t>Compatibility </a:t>
            </a:r>
            <a:r>
              <a:rPr lang="en-US" sz="2000" dirty="0" smtClean="0"/>
              <a:t>matrix.</a:t>
            </a:r>
          </a:p>
          <a:p>
            <a:pPr marL="285750" indent="-285750">
              <a:buFont typeface="Wingdings" panose="05000000000000000000" pitchFamily="2" charset="2"/>
              <a:buChar char="ü"/>
            </a:pPr>
            <a:endParaRPr lang="en-US" dirty="0"/>
          </a:p>
          <a:p>
            <a:pPr marL="285750" indent="-285750">
              <a:buFont typeface="Wingdings" panose="05000000000000000000" pitchFamily="2" charset="2"/>
              <a:buChar char="ü"/>
            </a:pPr>
            <a:endParaRPr lang="en-US" dirty="0" smtClean="0"/>
          </a:p>
          <a:p>
            <a:r>
              <a:rPr lang="en-US" dirty="0"/>
              <a:t> </a:t>
            </a:r>
            <a:r>
              <a:rPr lang="en-US" dirty="0" smtClean="0"/>
              <a:t>   </a:t>
            </a:r>
            <a:endParaRPr lang="en-US" dirty="0"/>
          </a:p>
          <a:p>
            <a:endParaRPr lang="en-US" b="1" dirty="0">
              <a:solidFill>
                <a:prstClr val="black"/>
              </a:solidFill>
            </a:endParaRPr>
          </a:p>
          <a:p>
            <a:endParaRPr lang="en-US" b="1" dirty="0">
              <a:solidFill>
                <a:prstClr val="black"/>
              </a:solidFill>
            </a:endParaRPr>
          </a:p>
        </p:txBody>
      </p:sp>
      <p:pic>
        <p:nvPicPr>
          <p:cNvPr id="2097155" name="Picture 2"/>
          <p:cNvPicPr>
            <a:picLocks noChangeAspect="1"/>
          </p:cNvPicPr>
          <p:nvPr/>
        </p:nvPicPr>
        <p:blipFill>
          <a:blip r:embed="rId2"/>
          <a:stretch>
            <a:fillRect/>
          </a:stretch>
        </p:blipFill>
        <p:spPr>
          <a:xfrm>
            <a:off x="632012" y="2873828"/>
            <a:ext cx="11376212" cy="3802743"/>
          </a:xfrm>
          <a:prstGeom prst="rect">
            <a:avLst/>
          </a:prstGeom>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8" name="Rectangle 1"/>
          <p:cNvSpPr/>
          <p:nvPr/>
        </p:nvSpPr>
        <p:spPr>
          <a:xfrm>
            <a:off x="0" y="0"/>
            <a:ext cx="5325036" cy="6858000"/>
          </a:xfrm>
          <a:prstGeom prst="rect">
            <a:avLst/>
          </a:prstGeom>
        </p:spPr>
        <p:txBody>
          <a:bodyPr wrap="square">
            <a:spAutoFit/>
          </a:bodyPr>
          <a:lstStyle/>
          <a:p>
            <a:r>
              <a:rPr lang="en-US" sz="2400" b="1" dirty="0">
                <a:solidFill>
                  <a:prstClr val="black"/>
                </a:solidFill>
              </a:rPr>
              <a:t>Multiple </a:t>
            </a:r>
            <a:r>
              <a:rPr lang="en-US" sz="2400" b="1" dirty="0" smtClean="0">
                <a:solidFill>
                  <a:prstClr val="black"/>
                </a:solidFill>
              </a:rPr>
              <a:t>granularity protocol </a:t>
            </a:r>
            <a:endParaRPr lang="en-US" sz="2400" b="1" dirty="0">
              <a:solidFill>
                <a:prstClr val="black"/>
              </a:solidFill>
            </a:endParaRPr>
          </a:p>
          <a:p>
            <a:pPr marL="285750" indent="-285750">
              <a:buFont typeface="Wingdings" panose="05000000000000000000" pitchFamily="2" charset="2"/>
              <a:buChar char="ü"/>
            </a:pPr>
            <a:r>
              <a:rPr lang="en-US" sz="2000" dirty="0">
                <a:solidFill>
                  <a:prstClr val="black"/>
                </a:solidFill>
              </a:rPr>
              <a:t> The multiple-granularity locking protocol uses </a:t>
            </a:r>
            <a:r>
              <a:rPr lang="en-US" sz="2000" dirty="0" smtClean="0">
                <a:solidFill>
                  <a:prstClr val="black"/>
                </a:solidFill>
              </a:rPr>
              <a:t>IS,IX and SIX  </a:t>
            </a:r>
            <a:r>
              <a:rPr lang="en-US" sz="2000" dirty="0">
                <a:solidFill>
                  <a:prstClr val="black"/>
                </a:solidFill>
              </a:rPr>
              <a:t>lock modes to </a:t>
            </a:r>
            <a:r>
              <a:rPr lang="en-US" sz="2000" dirty="0" smtClean="0">
                <a:solidFill>
                  <a:prstClr val="black"/>
                </a:solidFill>
              </a:rPr>
              <a:t>ensure </a:t>
            </a:r>
            <a:r>
              <a:rPr lang="en-US" sz="2000" dirty="0" err="1" smtClean="0">
                <a:solidFill>
                  <a:prstClr val="black"/>
                </a:solidFill>
              </a:rPr>
              <a:t>serializability</a:t>
            </a:r>
            <a:r>
              <a:rPr lang="en-US" sz="2000" dirty="0">
                <a:solidFill>
                  <a:prstClr val="black"/>
                </a:solidFill>
              </a:rPr>
              <a:t>. </a:t>
            </a:r>
            <a:endParaRPr lang="en-US" sz="2000" dirty="0" smtClean="0">
              <a:solidFill>
                <a:prstClr val="black"/>
              </a:solidFill>
            </a:endParaRPr>
          </a:p>
          <a:p>
            <a:pPr marL="285750" indent="-285750">
              <a:buFont typeface="Wingdings" panose="05000000000000000000" pitchFamily="2" charset="2"/>
              <a:buChar char="ü"/>
            </a:pPr>
            <a:r>
              <a:rPr lang="en-US" sz="2000" dirty="0" smtClean="0">
                <a:solidFill>
                  <a:prstClr val="black"/>
                </a:solidFill>
              </a:rPr>
              <a:t>It </a:t>
            </a:r>
            <a:r>
              <a:rPr lang="en-US" sz="2000" dirty="0">
                <a:solidFill>
                  <a:prstClr val="black"/>
                </a:solidFill>
              </a:rPr>
              <a:t>requires that a transaction Ti that attempts to lock a node Q </a:t>
            </a:r>
            <a:r>
              <a:rPr lang="en-US" sz="2000" dirty="0" smtClean="0">
                <a:solidFill>
                  <a:prstClr val="black"/>
                </a:solidFill>
              </a:rPr>
              <a:t>must follow </a:t>
            </a:r>
            <a:r>
              <a:rPr lang="en-US" sz="2000" dirty="0">
                <a:solidFill>
                  <a:prstClr val="black"/>
                </a:solidFill>
              </a:rPr>
              <a:t>these rules:</a:t>
            </a:r>
          </a:p>
          <a:p>
            <a:r>
              <a:rPr lang="en-US" sz="2000" dirty="0" smtClean="0">
                <a:solidFill>
                  <a:prstClr val="black"/>
                </a:solidFill>
              </a:rPr>
              <a:t>        1</a:t>
            </a:r>
            <a:r>
              <a:rPr lang="en-US" sz="2000" dirty="0">
                <a:solidFill>
                  <a:prstClr val="black"/>
                </a:solidFill>
              </a:rPr>
              <a:t>. Transaction Ti must observe the lock-compatibility </a:t>
            </a:r>
            <a:r>
              <a:rPr lang="en-US" sz="2000" dirty="0" smtClean="0">
                <a:solidFill>
                  <a:prstClr val="black"/>
                </a:solidFill>
              </a:rPr>
              <a:t>matrix to grant locks .</a:t>
            </a:r>
            <a:endParaRPr lang="en-US" sz="2000" dirty="0">
              <a:solidFill>
                <a:prstClr val="black"/>
              </a:solidFill>
            </a:endParaRPr>
          </a:p>
          <a:p>
            <a:r>
              <a:rPr lang="en-US" sz="2000" dirty="0" smtClean="0">
                <a:solidFill>
                  <a:prstClr val="black"/>
                </a:solidFill>
              </a:rPr>
              <a:t>       2</a:t>
            </a:r>
            <a:r>
              <a:rPr lang="en-US" sz="2000" dirty="0">
                <a:solidFill>
                  <a:prstClr val="black"/>
                </a:solidFill>
              </a:rPr>
              <a:t>. Transaction Ti must lock the root of the tree first, and can lock it in </a:t>
            </a:r>
            <a:r>
              <a:rPr lang="en-US" sz="2000" dirty="0" smtClean="0">
                <a:solidFill>
                  <a:prstClr val="black"/>
                </a:solidFill>
              </a:rPr>
              <a:t>any mode</a:t>
            </a:r>
            <a:r>
              <a:rPr lang="en-US" sz="2000" dirty="0">
                <a:solidFill>
                  <a:prstClr val="black"/>
                </a:solidFill>
              </a:rPr>
              <a:t>.</a:t>
            </a:r>
          </a:p>
          <a:p>
            <a:r>
              <a:rPr lang="en-US" sz="2000" dirty="0" smtClean="0">
                <a:solidFill>
                  <a:prstClr val="black"/>
                </a:solidFill>
              </a:rPr>
              <a:t>       3</a:t>
            </a:r>
            <a:r>
              <a:rPr lang="en-US" sz="2000" dirty="0">
                <a:solidFill>
                  <a:prstClr val="black"/>
                </a:solidFill>
              </a:rPr>
              <a:t>. Transaction Ti can lock a node Q in S or IS mode only if Ti currently has </a:t>
            </a:r>
            <a:r>
              <a:rPr lang="en-US" sz="2000" dirty="0" smtClean="0">
                <a:solidFill>
                  <a:prstClr val="black"/>
                </a:solidFill>
              </a:rPr>
              <a:t>the parent </a:t>
            </a:r>
            <a:r>
              <a:rPr lang="en-US" sz="2000" dirty="0">
                <a:solidFill>
                  <a:prstClr val="black"/>
                </a:solidFill>
              </a:rPr>
              <a:t>of Q locked in either IX or IS mode.</a:t>
            </a:r>
          </a:p>
          <a:p>
            <a:r>
              <a:rPr lang="en-US" sz="2000" dirty="0" smtClean="0">
                <a:solidFill>
                  <a:prstClr val="black"/>
                </a:solidFill>
              </a:rPr>
              <a:t>      4</a:t>
            </a:r>
            <a:r>
              <a:rPr lang="en-US" sz="2000" dirty="0">
                <a:solidFill>
                  <a:prstClr val="black"/>
                </a:solidFill>
              </a:rPr>
              <a:t>. Transaction Ti can lock a node Q in X, SIX, or IX mode only if Ti </a:t>
            </a:r>
            <a:r>
              <a:rPr lang="en-US" sz="2000" dirty="0" smtClean="0">
                <a:solidFill>
                  <a:prstClr val="black"/>
                </a:solidFill>
              </a:rPr>
              <a:t>currently has </a:t>
            </a:r>
            <a:r>
              <a:rPr lang="en-US" sz="2000" dirty="0">
                <a:solidFill>
                  <a:prstClr val="black"/>
                </a:solidFill>
              </a:rPr>
              <a:t>the parent of Q locked in either IX or SIX mode.</a:t>
            </a:r>
          </a:p>
          <a:p>
            <a:r>
              <a:rPr lang="en-US" sz="2000" dirty="0" smtClean="0">
                <a:solidFill>
                  <a:prstClr val="black"/>
                </a:solidFill>
              </a:rPr>
              <a:t>     5</a:t>
            </a:r>
            <a:r>
              <a:rPr lang="en-US" sz="2000" dirty="0">
                <a:solidFill>
                  <a:prstClr val="black"/>
                </a:solidFill>
              </a:rPr>
              <a:t>. Transaction Ti can lock a node only if Ti has not previously unlocked </a:t>
            </a:r>
            <a:r>
              <a:rPr lang="en-US" sz="2000" dirty="0" smtClean="0">
                <a:solidFill>
                  <a:prstClr val="black"/>
                </a:solidFill>
              </a:rPr>
              <a:t>any node </a:t>
            </a:r>
            <a:r>
              <a:rPr lang="en-US" sz="2000" dirty="0">
                <a:solidFill>
                  <a:prstClr val="black"/>
                </a:solidFill>
              </a:rPr>
              <a:t>(that is, Ti is two phase).</a:t>
            </a:r>
          </a:p>
          <a:p>
            <a:r>
              <a:rPr lang="en-US" sz="2000" dirty="0" smtClean="0">
                <a:solidFill>
                  <a:prstClr val="black"/>
                </a:solidFill>
              </a:rPr>
              <a:t>     6</a:t>
            </a:r>
            <a:r>
              <a:rPr lang="en-US" sz="2000" dirty="0">
                <a:solidFill>
                  <a:prstClr val="black"/>
                </a:solidFill>
              </a:rPr>
              <a:t>. Transaction Ti can unlock a node Q only if Ti currently has none of the children of Q locked.</a:t>
            </a:r>
          </a:p>
        </p:txBody>
      </p:sp>
      <p:pic>
        <p:nvPicPr>
          <p:cNvPr id="2051" name="Picture 3" descr="C:\Users\Aniket\Desktop\Untitle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25036" y="147917"/>
            <a:ext cx="6427693" cy="601083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719" name="Rectangle 1"/>
          <p:cNvSpPr/>
          <p:nvPr/>
        </p:nvSpPr>
        <p:spPr>
          <a:xfrm>
            <a:off x="0" y="0"/>
            <a:ext cx="12192000" cy="5909310"/>
          </a:xfrm>
          <a:prstGeom prst="rect">
            <a:avLst/>
          </a:prstGeom>
        </p:spPr>
        <p:txBody>
          <a:bodyPr wrap="square">
            <a:spAutoFit/>
          </a:bodyPr>
          <a:lstStyle/>
          <a:p>
            <a:r>
              <a:rPr lang="en-US" b="1" dirty="0">
                <a:latin typeface="Times New Roman" panose="02020603050405020304" pitchFamily="18" charset="0"/>
              </a:rPr>
              <a:t>dynamic database </a:t>
            </a:r>
            <a:r>
              <a:rPr lang="en-US" b="1" dirty="0" smtClean="0">
                <a:latin typeface="Times New Roman" panose="02020603050405020304" pitchFamily="18" charset="0"/>
              </a:rPr>
              <a:t>concurrency (Phantom </a:t>
            </a:r>
            <a:r>
              <a:rPr lang="en-US" b="1" dirty="0">
                <a:latin typeface="Times New Roman" panose="02020603050405020304" pitchFamily="18" charset="0"/>
              </a:rPr>
              <a:t>Problem</a:t>
            </a:r>
            <a:r>
              <a:rPr lang="en-US" b="1" dirty="0" smtClean="0">
                <a:latin typeface="Times New Roman" panose="02020603050405020304" pitchFamily="18" charset="0"/>
              </a:rPr>
              <a:t>).</a:t>
            </a:r>
          </a:p>
          <a:p>
            <a:endParaRPr lang="en-US" b="1" dirty="0">
              <a:latin typeface="Times New Roman" panose="02020603050405020304" pitchFamily="18" charset="0"/>
            </a:endParaRPr>
          </a:p>
          <a:p>
            <a:pPr marL="285750" indent="-285750">
              <a:buFont typeface="Wingdings" panose="05000000000000000000" pitchFamily="2" charset="2"/>
              <a:buChar char="ü"/>
            </a:pPr>
            <a:r>
              <a:rPr lang="en-US" dirty="0" smtClean="0">
                <a:latin typeface="Times New Roman" panose="02020603050405020304" pitchFamily="18" charset="0"/>
              </a:rPr>
              <a:t>In dynamic database </a:t>
            </a:r>
            <a:r>
              <a:rPr lang="en-US" dirty="0"/>
              <a:t>If the collection of database objects is not </a:t>
            </a:r>
            <a:r>
              <a:rPr lang="en-US" dirty="0" smtClean="0"/>
              <a:t>fixed</a:t>
            </a:r>
            <a:r>
              <a:rPr lang="en-US" dirty="0"/>
              <a:t>, but can grow and shrink through </a:t>
            </a:r>
            <a:r>
              <a:rPr lang="en-US" dirty="0" smtClean="0"/>
              <a:t>the </a:t>
            </a:r>
            <a:endParaRPr lang="en-US" dirty="0"/>
          </a:p>
          <a:p>
            <a:r>
              <a:rPr lang="en-US" dirty="0"/>
              <a:t>insertion and deletion of </a:t>
            </a:r>
            <a:r>
              <a:rPr lang="en-US" dirty="0" smtClean="0"/>
              <a:t>objects. In dynamic database we face </a:t>
            </a:r>
            <a:r>
              <a:rPr lang="en-US" b="1" dirty="0">
                <a:latin typeface="Times New Roman" panose="02020603050405020304" pitchFamily="18" charset="0"/>
              </a:rPr>
              <a:t>Phantom </a:t>
            </a:r>
            <a:r>
              <a:rPr lang="en-US" b="1" dirty="0" smtClean="0">
                <a:latin typeface="Times New Roman" panose="02020603050405020304" pitchFamily="18" charset="0"/>
              </a:rPr>
              <a:t>Problem.</a:t>
            </a:r>
          </a:p>
          <a:p>
            <a:endParaRPr lang="en-US" b="1" dirty="0">
              <a:latin typeface="Times New Roman" panose="02020603050405020304" pitchFamily="18" charset="0"/>
            </a:endParaRPr>
          </a:p>
          <a:p>
            <a:r>
              <a:rPr lang="en-US" b="1" dirty="0">
                <a:latin typeface="Times New Roman" panose="02020603050405020304" pitchFamily="18" charset="0"/>
              </a:rPr>
              <a:t>Phantom </a:t>
            </a:r>
            <a:r>
              <a:rPr lang="en-US" b="1" dirty="0" smtClean="0">
                <a:latin typeface="Times New Roman" panose="02020603050405020304" pitchFamily="18" charset="0"/>
              </a:rPr>
              <a:t>Problem</a:t>
            </a:r>
          </a:p>
          <a:p>
            <a:pPr marL="285750" indent="-285750">
              <a:buFont typeface="Wingdings" panose="05000000000000000000" pitchFamily="2" charset="2"/>
              <a:buChar char="ü"/>
            </a:pPr>
            <a:r>
              <a:rPr lang="en-US" b="1" dirty="0" smtClean="0">
                <a:latin typeface="Times New Roman" panose="02020603050405020304" pitchFamily="18" charset="0"/>
              </a:rPr>
              <a:t>Consider  transaction T1 is calculating sum of salary of all employees of computer department</a:t>
            </a:r>
          </a:p>
          <a:p>
            <a:r>
              <a:rPr lang="en-US" b="1" dirty="0">
                <a:latin typeface="Times New Roman" panose="02020603050405020304" pitchFamily="18" charset="0"/>
              </a:rPr>
              <a:t> </a:t>
            </a:r>
            <a:r>
              <a:rPr lang="en-US" b="1" dirty="0" smtClean="0">
                <a:latin typeface="Times New Roman" panose="02020603050405020304" pitchFamily="18" charset="0"/>
              </a:rPr>
              <a:t>as   select sum (salary) from employee where </a:t>
            </a:r>
            <a:r>
              <a:rPr lang="en-US" b="1" dirty="0" err="1" smtClean="0">
                <a:latin typeface="Times New Roman" panose="02020603050405020304" pitchFamily="18" charset="0"/>
              </a:rPr>
              <a:t>dname</a:t>
            </a:r>
            <a:r>
              <a:rPr lang="en-US" b="1" dirty="0" smtClean="0">
                <a:latin typeface="Times New Roman" panose="02020603050405020304" pitchFamily="18" charset="0"/>
              </a:rPr>
              <a:t>=‘computer’;</a:t>
            </a:r>
          </a:p>
          <a:p>
            <a:endParaRPr lang="en-US" b="1" dirty="0">
              <a:latin typeface="Times New Roman" panose="02020603050405020304" pitchFamily="18" charset="0"/>
            </a:endParaRPr>
          </a:p>
          <a:p>
            <a:r>
              <a:rPr lang="en-US" b="1" dirty="0" smtClean="0">
                <a:latin typeface="Times New Roman" panose="02020603050405020304" pitchFamily="18" charset="0"/>
              </a:rPr>
              <a:t>       To do this T1 locks records of all employees of computer department to perform sum of salary.</a:t>
            </a:r>
          </a:p>
          <a:p>
            <a:pPr marL="285750" indent="-285750">
              <a:buFont typeface="Wingdings" panose="05000000000000000000" pitchFamily="2" charset="2"/>
              <a:buChar char="ü"/>
            </a:pPr>
            <a:r>
              <a:rPr lang="en-US" b="1" dirty="0" smtClean="0">
                <a:latin typeface="Times New Roman" panose="02020603050405020304" pitchFamily="18" charset="0"/>
              </a:rPr>
              <a:t>Consider another transaction T2 inserts one record in employee table for computer department as</a:t>
            </a:r>
          </a:p>
          <a:p>
            <a:endParaRPr lang="en-US" b="1" dirty="0">
              <a:latin typeface="Times New Roman" panose="02020603050405020304" pitchFamily="18" charset="0"/>
            </a:endParaRPr>
          </a:p>
          <a:p>
            <a:r>
              <a:rPr lang="en-US" b="1" dirty="0" smtClean="0">
                <a:latin typeface="Times New Roman" panose="02020603050405020304" pitchFamily="18" charset="0"/>
              </a:rPr>
              <a:t>     insert into employee values(101,’abc’, 50000, ‘computer’);</a:t>
            </a:r>
          </a:p>
          <a:p>
            <a:pPr marL="285750" indent="-285750">
              <a:buFont typeface="Wingdings" panose="05000000000000000000" pitchFamily="2" charset="2"/>
              <a:buChar char="ü"/>
            </a:pPr>
            <a:r>
              <a:rPr lang="en-US" b="1" dirty="0" smtClean="0">
                <a:latin typeface="Times New Roman" panose="02020603050405020304" pitchFamily="18" charset="0"/>
              </a:rPr>
              <a:t>Though T1 has locked </a:t>
            </a:r>
            <a:r>
              <a:rPr lang="en-US" b="1" dirty="0">
                <a:latin typeface="Times New Roman" panose="02020603050405020304" pitchFamily="18" charset="0"/>
              </a:rPr>
              <a:t>records of all employees of computer department to perform sum of </a:t>
            </a:r>
            <a:r>
              <a:rPr lang="en-US" b="1" dirty="0" smtClean="0">
                <a:latin typeface="Times New Roman" panose="02020603050405020304" pitchFamily="18" charset="0"/>
              </a:rPr>
              <a:t>salary,T1 is not aware of new inserted record by T2.</a:t>
            </a:r>
          </a:p>
          <a:p>
            <a:pPr marL="285750" indent="-285750">
              <a:buFont typeface="Wingdings" panose="05000000000000000000" pitchFamily="2" charset="2"/>
              <a:buChar char="ü"/>
            </a:pPr>
            <a:r>
              <a:rPr lang="en-US" dirty="0" smtClean="0"/>
              <a:t>Hence T1 and T2 do not access any common tuple yet they conflict with each other because of insertion of new record it is called </a:t>
            </a:r>
            <a:r>
              <a:rPr lang="en-US" b="1" dirty="0">
                <a:latin typeface="Times New Roman" panose="02020603050405020304" pitchFamily="18" charset="0"/>
              </a:rPr>
              <a:t>Phantom </a:t>
            </a:r>
            <a:r>
              <a:rPr lang="en-US" b="1" dirty="0" smtClean="0">
                <a:latin typeface="Times New Roman" panose="02020603050405020304" pitchFamily="18" charset="0"/>
              </a:rPr>
              <a:t>Problem.</a:t>
            </a:r>
            <a:endParaRPr lang="en-US" dirty="0" smtClean="0"/>
          </a:p>
          <a:p>
            <a:endParaRPr lang="en-US" b="1" dirty="0" smtClean="0"/>
          </a:p>
          <a:p>
            <a:endParaRPr lang="en-US" b="1" dirty="0"/>
          </a:p>
          <a:p>
            <a:r>
              <a:rPr lang="en-US" b="1" dirty="0" smtClean="0"/>
              <a:t> employee           5     employees             T1 sum(salary) from employee ;   lock (5 records of employee)     T2 insert one record employee          dynamic databases </a:t>
            </a:r>
            <a:endParaRPr lang="en-US" b="1"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0"/>
            <a:ext cx="12093262" cy="1631216"/>
          </a:xfrm>
          <a:prstGeom prst="rect">
            <a:avLst/>
          </a:prstGeom>
          <a:noFill/>
        </p:spPr>
        <p:txBody>
          <a:bodyPr wrap="square" rtlCol="0">
            <a:spAutoFit/>
          </a:bodyPr>
          <a:lstStyle/>
          <a:p>
            <a:r>
              <a:rPr lang="en-US" sz="2800" b="1" u="sng" dirty="0" smtClean="0"/>
              <a:t>Deadlock in  Database</a:t>
            </a:r>
          </a:p>
          <a:p>
            <a:endParaRPr lang="en-US" dirty="0"/>
          </a:p>
          <a:p>
            <a:r>
              <a:rPr lang="en-IN" dirty="0"/>
              <a:t>In a database, a deadlock is an unwanted situation in which two or more transactions are waiting indefinitely for one another to give up locks</a:t>
            </a:r>
            <a:r>
              <a:rPr lang="en-IN" dirty="0" smtClean="0"/>
              <a:t>.</a:t>
            </a:r>
          </a:p>
          <a:p>
            <a:endParaRPr lang="en-IN" dirty="0"/>
          </a:p>
        </p:txBody>
      </p:sp>
      <p:sp>
        <p:nvSpPr>
          <p:cNvPr id="3" name="AutoShape 2" descr="https://media.geeksforgeeks.org/wp-content/cdn-uploads/deadlock.p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19707" y="1775680"/>
            <a:ext cx="10108278" cy="44099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485848"/>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03031"/>
            <a:ext cx="12192000" cy="6617196"/>
          </a:xfrm>
          <a:prstGeom prst="rect">
            <a:avLst/>
          </a:prstGeom>
          <a:noFill/>
        </p:spPr>
        <p:txBody>
          <a:bodyPr wrap="square" rtlCol="0">
            <a:spAutoFit/>
          </a:bodyPr>
          <a:lstStyle/>
          <a:p>
            <a:endParaRPr lang="en-US" sz="2000" dirty="0" smtClean="0"/>
          </a:p>
          <a:p>
            <a:r>
              <a:rPr lang="en-IN" sz="2800" b="1" dirty="0"/>
              <a:t>Deadlock prevention –</a:t>
            </a:r>
            <a:r>
              <a:rPr lang="en-IN" sz="2800" dirty="0"/>
              <a:t/>
            </a:r>
            <a:br>
              <a:rPr lang="en-IN" sz="2800" dirty="0"/>
            </a:br>
            <a:r>
              <a:rPr lang="en-IN" sz="2800" dirty="0"/>
              <a:t>For large database, deadlock prevention method is suitable. A deadlock can be prevented if the resources are allocated in such a way that deadlock never </a:t>
            </a:r>
            <a:r>
              <a:rPr lang="en-IN" sz="2800" dirty="0" smtClean="0"/>
              <a:t>occur.</a:t>
            </a:r>
          </a:p>
          <a:p>
            <a:endParaRPr lang="en-IN" sz="2800" dirty="0" smtClean="0"/>
          </a:p>
          <a:p>
            <a:r>
              <a:rPr lang="en-IN" sz="2800" dirty="0" smtClean="0"/>
              <a:t>Deadlock </a:t>
            </a:r>
            <a:r>
              <a:rPr lang="en-IN" sz="2800" dirty="0"/>
              <a:t>prevention </a:t>
            </a:r>
            <a:r>
              <a:rPr lang="en-IN" sz="2800" dirty="0" smtClean="0"/>
              <a:t>mechanism</a:t>
            </a:r>
          </a:p>
          <a:p>
            <a:pPr marL="342900" indent="-342900">
              <a:buAutoNum type="arabicPeriod"/>
            </a:pPr>
            <a:r>
              <a:rPr lang="en-IN" sz="2800" b="1" dirty="0" smtClean="0"/>
              <a:t>Wait-Die </a:t>
            </a:r>
            <a:r>
              <a:rPr lang="en-IN" sz="2800" b="1" dirty="0"/>
              <a:t>Scheme </a:t>
            </a:r>
            <a:endParaRPr lang="en-IN" sz="2800" b="1" dirty="0" smtClean="0"/>
          </a:p>
          <a:p>
            <a:pPr marL="285750" indent="-285750">
              <a:buFont typeface="Wingdings" pitchFamily="2" charset="2"/>
              <a:buChar char="ü"/>
            </a:pPr>
            <a:r>
              <a:rPr lang="en-IN" sz="2800" dirty="0" smtClean="0"/>
              <a:t>If </a:t>
            </a:r>
            <a:r>
              <a:rPr lang="en-IN" sz="2800" dirty="0"/>
              <a:t>a transaction request for a resource that is locked by other transaction, then the DBMS simply checks the timestamp of both transactions and allows the older transaction to wait until the resource is available for execution</a:t>
            </a:r>
            <a:r>
              <a:rPr lang="en-IN" sz="2800" dirty="0" smtClean="0"/>
              <a:t>.</a:t>
            </a:r>
          </a:p>
          <a:p>
            <a:r>
              <a:rPr lang="en-US" sz="2800" dirty="0"/>
              <a:t> </a:t>
            </a:r>
            <a:r>
              <a:rPr lang="en-US" sz="2800" dirty="0" smtClean="0"/>
              <a:t>        </a:t>
            </a:r>
            <a:endParaRPr lang="en-IN" sz="2800" dirty="0" smtClean="0"/>
          </a:p>
          <a:p>
            <a:pPr marL="285750" indent="-285750">
              <a:buFont typeface="Wingdings" pitchFamily="2" charset="2"/>
              <a:buChar char="ü"/>
            </a:pPr>
            <a:r>
              <a:rPr lang="en-US" sz="2800" dirty="0"/>
              <a:t> </a:t>
            </a:r>
            <a:r>
              <a:rPr lang="en-IN" sz="2800" dirty="0"/>
              <a:t> </a:t>
            </a:r>
            <a:r>
              <a:rPr lang="en-IN" sz="2800" dirty="0" smtClean="0"/>
              <a:t>If </a:t>
            </a:r>
            <a:r>
              <a:rPr lang="en-IN" sz="2800" dirty="0"/>
              <a:t>the older transaction has held some resource and younger transaction waits for the resource, then younger transaction is killed and restarted </a:t>
            </a:r>
            <a:r>
              <a:rPr lang="en-IN" sz="2800" dirty="0" smtClean="0"/>
              <a:t>with minute </a:t>
            </a:r>
            <a:r>
              <a:rPr lang="en-IN" sz="2800" dirty="0"/>
              <a:t>delay with same timestamp</a:t>
            </a:r>
            <a:r>
              <a:rPr lang="en-IN" sz="2800" dirty="0" smtClean="0"/>
              <a:t>.</a:t>
            </a:r>
          </a:p>
          <a:p>
            <a:endParaRPr lang="en-US" sz="2000" dirty="0"/>
          </a:p>
          <a:p>
            <a:endParaRPr lang="en-IN" sz="2000" dirty="0"/>
          </a:p>
        </p:txBody>
      </p:sp>
    </p:spTree>
    <p:extLst>
      <p:ext uri="{BB962C8B-B14F-4D97-AF65-F5344CB8AC3E}">
        <p14:creationId xmlns:p14="http://schemas.microsoft.com/office/powerpoint/2010/main" val="65603686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15910" y="128789"/>
            <a:ext cx="9800822" cy="584775"/>
          </a:xfrm>
          <a:prstGeom prst="rect">
            <a:avLst/>
          </a:prstGeom>
          <a:noFill/>
        </p:spPr>
        <p:txBody>
          <a:bodyPr wrap="square" rtlCol="0">
            <a:spAutoFit/>
          </a:bodyPr>
          <a:lstStyle/>
          <a:p>
            <a:r>
              <a:rPr lang="en-US" sz="3200" b="1" dirty="0" smtClean="0"/>
              <a:t>Example (Wait-die)</a:t>
            </a:r>
            <a:endParaRPr lang="en-IN" sz="3200" b="1" dirty="0"/>
          </a:p>
        </p:txBody>
      </p:sp>
      <p:sp>
        <p:nvSpPr>
          <p:cNvPr id="3" name="Rectangle 2"/>
          <p:cNvSpPr/>
          <p:nvPr/>
        </p:nvSpPr>
        <p:spPr>
          <a:xfrm>
            <a:off x="446466" y="858368"/>
            <a:ext cx="11595279" cy="4524315"/>
          </a:xfrm>
          <a:prstGeom prst="rect">
            <a:avLst/>
          </a:prstGeom>
        </p:spPr>
        <p:txBody>
          <a:bodyPr wrap="square">
            <a:spAutoFit/>
          </a:bodyPr>
          <a:lstStyle/>
          <a:p>
            <a:r>
              <a:rPr lang="en-US" sz="3200" dirty="0" smtClean="0"/>
              <a:t>T1(older) </a:t>
            </a:r>
            <a:r>
              <a:rPr lang="en-US" sz="3200" dirty="0"/>
              <a:t>is requesting lock hold by </a:t>
            </a:r>
            <a:r>
              <a:rPr lang="en-US" sz="3200" dirty="0" smtClean="0"/>
              <a:t>T2(younger)</a:t>
            </a:r>
            <a:endParaRPr lang="en-IN" sz="3200" dirty="0"/>
          </a:p>
          <a:p>
            <a:r>
              <a:rPr lang="en-US" sz="3200" dirty="0"/>
              <a:t>        </a:t>
            </a:r>
            <a:r>
              <a:rPr lang="en-IN" sz="3200" dirty="0"/>
              <a:t> if </a:t>
            </a:r>
            <a:r>
              <a:rPr lang="en-IN" sz="3200" dirty="0">
                <a:solidFill>
                  <a:srgbClr val="00B0F0"/>
                </a:solidFill>
              </a:rPr>
              <a:t>TS (T1) &lt; TS (T2) </a:t>
            </a:r>
            <a:r>
              <a:rPr lang="en-IN" sz="3200" dirty="0"/>
              <a:t>– if T1 is the older transaction and T2 has held some resource, then it allows T1 to wait until resource is available for execution. </a:t>
            </a:r>
            <a:endParaRPr lang="en-IN" sz="3200" dirty="0" smtClean="0"/>
          </a:p>
          <a:p>
            <a:endParaRPr lang="en-US" sz="3200" dirty="0"/>
          </a:p>
          <a:p>
            <a:r>
              <a:rPr lang="en-US" sz="3200" dirty="0" smtClean="0"/>
              <a:t>T2(younger) </a:t>
            </a:r>
            <a:r>
              <a:rPr lang="en-US" sz="3200" dirty="0"/>
              <a:t>is requesting lock hold by </a:t>
            </a:r>
            <a:r>
              <a:rPr lang="en-US" sz="3200" dirty="0" smtClean="0"/>
              <a:t>T1(older)</a:t>
            </a:r>
            <a:endParaRPr lang="en-US" sz="3200" dirty="0"/>
          </a:p>
          <a:p>
            <a:r>
              <a:rPr lang="en-US" sz="3200" dirty="0"/>
              <a:t>        </a:t>
            </a:r>
            <a:r>
              <a:rPr lang="en-IN" sz="3200" dirty="0"/>
              <a:t> if </a:t>
            </a:r>
            <a:r>
              <a:rPr lang="en-IN" sz="3200" dirty="0">
                <a:solidFill>
                  <a:srgbClr val="00B0F0"/>
                </a:solidFill>
              </a:rPr>
              <a:t>TS (T1) &lt; TS (T2) </a:t>
            </a:r>
            <a:r>
              <a:rPr lang="en-IN" sz="3200" dirty="0"/>
              <a:t>– if T1 is the older transaction and T1 has held some resource, </a:t>
            </a:r>
            <a:r>
              <a:rPr lang="en-IN" sz="3200" dirty="0" smtClean="0"/>
              <a:t>then T2  </a:t>
            </a:r>
            <a:r>
              <a:rPr lang="en-IN" sz="3200" dirty="0"/>
              <a:t>is killed and restarted </a:t>
            </a:r>
            <a:r>
              <a:rPr lang="en-IN" sz="3200" dirty="0" smtClean="0"/>
              <a:t>with minute </a:t>
            </a:r>
            <a:r>
              <a:rPr lang="en-IN" sz="3200" dirty="0"/>
              <a:t>delay with same timestamp.</a:t>
            </a:r>
          </a:p>
        </p:txBody>
      </p:sp>
    </p:spTree>
    <p:extLst>
      <p:ext uri="{BB962C8B-B14F-4D97-AF65-F5344CB8AC3E}">
        <p14:creationId xmlns:p14="http://schemas.microsoft.com/office/powerpoint/2010/main" val="228940201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3741345" cy="1077218"/>
          </a:xfrm>
          <a:prstGeom prst="rect">
            <a:avLst/>
          </a:prstGeom>
        </p:spPr>
        <p:txBody>
          <a:bodyPr wrap="none">
            <a:spAutoFit/>
          </a:bodyPr>
          <a:lstStyle/>
          <a:p>
            <a:r>
              <a:rPr lang="en-IN" sz="3200" b="1" dirty="0"/>
              <a:t>Wound Wait </a:t>
            </a:r>
            <a:r>
              <a:rPr lang="en-IN" sz="3200" b="1" dirty="0" smtClean="0"/>
              <a:t>Scheme</a:t>
            </a:r>
          </a:p>
          <a:p>
            <a:endParaRPr lang="en-IN" sz="3200" dirty="0"/>
          </a:p>
        </p:txBody>
      </p:sp>
      <p:sp>
        <p:nvSpPr>
          <p:cNvPr id="3" name="Rectangle 2"/>
          <p:cNvSpPr/>
          <p:nvPr/>
        </p:nvSpPr>
        <p:spPr>
          <a:xfrm>
            <a:off x="124494" y="497760"/>
            <a:ext cx="12067505" cy="4524315"/>
          </a:xfrm>
          <a:prstGeom prst="rect">
            <a:avLst/>
          </a:prstGeom>
        </p:spPr>
        <p:txBody>
          <a:bodyPr wrap="square">
            <a:spAutoFit/>
          </a:bodyPr>
          <a:lstStyle/>
          <a:p>
            <a:pPr marL="285750" indent="-285750">
              <a:buFont typeface="Wingdings" pitchFamily="2" charset="2"/>
              <a:buChar char="ü"/>
            </a:pPr>
            <a:r>
              <a:rPr lang="en-IN" sz="3600" dirty="0"/>
              <a:t>In this scheme, if an older transaction requests for a resource held by younger transaction, then older transaction forces younger transaction to kill the transaction and release the resource</a:t>
            </a:r>
            <a:r>
              <a:rPr lang="en-IN" sz="3600" dirty="0" smtClean="0"/>
              <a:t>.</a:t>
            </a:r>
          </a:p>
          <a:p>
            <a:r>
              <a:rPr lang="en-US" sz="3600" dirty="0" smtClean="0"/>
              <a:t>         </a:t>
            </a:r>
            <a:endParaRPr lang="en-US" sz="3600" dirty="0"/>
          </a:p>
          <a:p>
            <a:pPr marL="285750" indent="-285750">
              <a:buFont typeface="Wingdings" pitchFamily="2" charset="2"/>
              <a:buChar char="ü"/>
            </a:pPr>
            <a:r>
              <a:rPr lang="en-IN" sz="3600" dirty="0"/>
              <a:t>If the younger transaction is requesting a resource which is held by older one, then younger transaction is asked to wait till older releases it</a:t>
            </a:r>
            <a:r>
              <a:rPr lang="en-IN" sz="3600" dirty="0" smtClean="0"/>
              <a:t>.    </a:t>
            </a:r>
            <a:endParaRPr lang="en-IN" sz="3600" dirty="0"/>
          </a:p>
        </p:txBody>
      </p:sp>
    </p:spTree>
    <p:extLst>
      <p:ext uri="{BB962C8B-B14F-4D97-AF65-F5344CB8AC3E}">
        <p14:creationId xmlns:p14="http://schemas.microsoft.com/office/powerpoint/2010/main" val="337257839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3234" y="562345"/>
            <a:ext cx="11968766" cy="2677656"/>
          </a:xfrm>
          <a:prstGeom prst="rect">
            <a:avLst/>
          </a:prstGeom>
        </p:spPr>
        <p:txBody>
          <a:bodyPr wrap="square">
            <a:spAutoFit/>
          </a:bodyPr>
          <a:lstStyle/>
          <a:p>
            <a:r>
              <a:rPr lang="en-US" sz="2400" dirty="0" smtClean="0"/>
              <a:t>Example (Wound –wait)</a:t>
            </a:r>
          </a:p>
          <a:p>
            <a:r>
              <a:rPr lang="en-US" sz="2400" dirty="0" smtClean="0"/>
              <a:t>Older – high</a:t>
            </a:r>
          </a:p>
          <a:p>
            <a:r>
              <a:rPr lang="en-US" sz="2400" dirty="0" smtClean="0"/>
              <a:t>Younger – low </a:t>
            </a:r>
          </a:p>
          <a:p>
            <a:r>
              <a:rPr lang="en-US" sz="2400" dirty="0" smtClean="0"/>
              <a:t>T1 </a:t>
            </a:r>
            <a:r>
              <a:rPr lang="en-US" sz="2400" dirty="0"/>
              <a:t>is requesting lock hold by </a:t>
            </a:r>
            <a:r>
              <a:rPr lang="en-US" sz="2400" dirty="0" smtClean="0"/>
              <a:t>T2</a:t>
            </a:r>
          </a:p>
          <a:p>
            <a:endParaRPr lang="en-IN" sz="2400" dirty="0"/>
          </a:p>
          <a:p>
            <a:r>
              <a:rPr lang="en-US" sz="2400" dirty="0"/>
              <a:t>        </a:t>
            </a:r>
            <a:r>
              <a:rPr lang="en-IN" sz="2400" dirty="0"/>
              <a:t> if </a:t>
            </a:r>
            <a:r>
              <a:rPr lang="en-IN" sz="2400" dirty="0">
                <a:solidFill>
                  <a:srgbClr val="00B0F0"/>
                </a:solidFill>
              </a:rPr>
              <a:t>TS (T1) &lt; TS (T2) </a:t>
            </a:r>
            <a:r>
              <a:rPr lang="en-IN" sz="2400" dirty="0"/>
              <a:t>– if T1 is the older transaction and T2 has held some resource, then T1  forces T2 to kill the transaction and release the resource.</a:t>
            </a:r>
          </a:p>
        </p:txBody>
      </p:sp>
      <p:sp>
        <p:nvSpPr>
          <p:cNvPr id="3" name="Rectangle 2"/>
          <p:cNvSpPr/>
          <p:nvPr/>
        </p:nvSpPr>
        <p:spPr>
          <a:xfrm>
            <a:off x="258966" y="3959662"/>
            <a:ext cx="12067504" cy="1569660"/>
          </a:xfrm>
          <a:prstGeom prst="rect">
            <a:avLst/>
          </a:prstGeom>
        </p:spPr>
        <p:txBody>
          <a:bodyPr wrap="square">
            <a:spAutoFit/>
          </a:bodyPr>
          <a:lstStyle/>
          <a:p>
            <a:endParaRPr lang="en-US" sz="2400" dirty="0"/>
          </a:p>
          <a:p>
            <a:r>
              <a:rPr lang="en-US" sz="2400" dirty="0" smtClean="0"/>
              <a:t>T2 </a:t>
            </a:r>
            <a:r>
              <a:rPr lang="en-US" sz="2400" dirty="0"/>
              <a:t>is requesting lock hold by </a:t>
            </a:r>
            <a:r>
              <a:rPr lang="en-US" sz="2400" dirty="0" smtClean="0"/>
              <a:t>T1</a:t>
            </a:r>
            <a:endParaRPr lang="en-IN" sz="2400" dirty="0"/>
          </a:p>
          <a:p>
            <a:r>
              <a:rPr lang="en-US" sz="2400" dirty="0"/>
              <a:t>        </a:t>
            </a:r>
            <a:r>
              <a:rPr lang="en-IN" sz="2400" dirty="0"/>
              <a:t> if </a:t>
            </a:r>
            <a:r>
              <a:rPr lang="en-IN" sz="2400" dirty="0">
                <a:solidFill>
                  <a:srgbClr val="00B0F0"/>
                </a:solidFill>
              </a:rPr>
              <a:t>TS (T1) &lt; TS (T2) </a:t>
            </a:r>
            <a:r>
              <a:rPr lang="en-IN" sz="2400" dirty="0"/>
              <a:t>– if T1 is the older transaction and </a:t>
            </a:r>
            <a:r>
              <a:rPr lang="en-IN" sz="2400" dirty="0" smtClean="0"/>
              <a:t>T1 </a:t>
            </a:r>
            <a:r>
              <a:rPr lang="en-IN" sz="2400" dirty="0"/>
              <a:t>has held some resource, then </a:t>
            </a:r>
            <a:r>
              <a:rPr lang="en-IN" sz="2400" dirty="0" smtClean="0"/>
              <a:t>T2  </a:t>
            </a:r>
            <a:r>
              <a:rPr lang="en-IN" sz="2400" dirty="0"/>
              <a:t>forces T2 is asked to wait till older releases it.</a:t>
            </a:r>
          </a:p>
        </p:txBody>
      </p:sp>
    </p:spTree>
    <p:extLst>
      <p:ext uri="{BB962C8B-B14F-4D97-AF65-F5344CB8AC3E}">
        <p14:creationId xmlns:p14="http://schemas.microsoft.com/office/powerpoint/2010/main" val="186948655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380563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984927055"/>
              </p:ext>
            </p:extLst>
          </p:nvPr>
        </p:nvGraphicFramePr>
        <p:xfrm>
          <a:off x="1600200" y="283776"/>
          <a:ext cx="3657600" cy="2415921"/>
        </p:xfrm>
        <a:graphic>
          <a:graphicData uri="http://schemas.openxmlformats.org/drawingml/2006/table">
            <a:tbl>
              <a:tblPr firstRow="1" firstCol="1" bandRow="1"/>
              <a:tblGrid>
                <a:gridCol w="1828800"/>
                <a:gridCol w="1828800"/>
              </a:tblGrid>
              <a:tr h="186055">
                <a:tc>
                  <a:txBody>
                    <a:bodyPr/>
                    <a:lstStyle/>
                    <a:p>
                      <a:pPr>
                        <a:lnSpc>
                          <a:spcPct val="115000"/>
                        </a:lnSpc>
                        <a:spcAft>
                          <a:spcPts val="0"/>
                        </a:spcAft>
                      </a:pPr>
                      <a:r>
                        <a:rPr lang="en-IN" sz="1400" dirty="0">
                          <a:effectLst/>
                          <a:latin typeface="Calibri"/>
                          <a:ea typeface="Calibri"/>
                          <a:cs typeface="Times New Roman"/>
                        </a:rPr>
                        <a:t>            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effectLst/>
                          <a:latin typeface="Calibri"/>
                          <a:ea typeface="Calibri"/>
                          <a:cs typeface="Times New Roman"/>
                        </a:rPr>
                        <a:t>   T2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96850">
                <a:tc>
                  <a:txBody>
                    <a:bodyPr/>
                    <a:lstStyle/>
                    <a:p>
                      <a:pPr>
                        <a:lnSpc>
                          <a:spcPct val="115000"/>
                        </a:lnSpc>
                        <a:spcAft>
                          <a:spcPts val="0"/>
                        </a:spcAft>
                      </a:pPr>
                      <a:r>
                        <a:rPr lang="en-IN" sz="1400" dirty="0">
                          <a:effectLst/>
                          <a:latin typeface="Calibri"/>
                          <a:ea typeface="Calibri"/>
                          <a:cs typeface="Times New Roman"/>
                        </a:rPr>
                        <a:t>          B=10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186055">
                <a:tc>
                  <a:txBody>
                    <a:bodyPr/>
                    <a:lstStyle/>
                    <a:p>
                      <a:pPr>
                        <a:lnSpc>
                          <a:spcPct val="115000"/>
                        </a:lnSpc>
                        <a:spcAft>
                          <a:spcPts val="0"/>
                        </a:spcAft>
                      </a:pPr>
                      <a:r>
                        <a:rPr lang="en-IN" sz="1400" dirty="0">
                          <a:effectLst/>
                          <a:latin typeface="Calibri"/>
                          <a:ea typeface="Calibri"/>
                          <a:cs typeface="Times New Roman"/>
                        </a:rPr>
                        <a:t>     WRITE(B)</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dirty="0">
                          <a:effectLst/>
                          <a:latin typeface="Calibri"/>
                          <a:ea typeface="Calibri"/>
                          <a:cs typeface="Times New Roman"/>
                        </a:rPr>
                        <a:t>     COMMIT</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Calibri"/>
                          <a:ea typeface="Calibri"/>
                          <a:cs typeface="Times New Roman"/>
                        </a:rPr>
                        <a:t>D=20</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r>
                        <a:rPr lang="en-IN" sz="1400">
                          <a:effectLst/>
                          <a:latin typeface="Calibri"/>
                          <a:ea typeface="Calibri"/>
                          <a:cs typeface="Times New Roman"/>
                        </a:rPr>
                        <a:t> </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Calibri"/>
                          <a:ea typeface="Calibri"/>
                          <a:cs typeface="Times New Roman"/>
                        </a:rPr>
                        <a:t>WRITE(D)</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US" sz="1400" dirty="0" smtClean="0">
                          <a:effectLst/>
                          <a:latin typeface="Calibri"/>
                          <a:ea typeface="Calibri"/>
                          <a:cs typeface="Times New Roman"/>
                        </a:rPr>
                        <a:t>A=30</a:t>
                      </a: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0">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nSpc>
                          <a:spcPct val="115000"/>
                        </a:lnSpc>
                        <a:spcAft>
                          <a:spcPts val="0"/>
                        </a:spcAft>
                      </a:pPr>
                      <a:r>
                        <a:rPr lang="en-IN" sz="1400" dirty="0" smtClean="0">
                          <a:effectLst/>
                          <a:latin typeface="+mn-lt"/>
                          <a:ea typeface="Calibri"/>
                          <a:cs typeface="Times New Roman"/>
                        </a:rPr>
                        <a:t>WRITE(A)</a:t>
                      </a:r>
                      <a:endParaRPr lang="en-IN" sz="1400" dirty="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4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r>
                        <a:rPr lang="en-US" sz="1400" dirty="0" smtClean="0">
                          <a:effectLst/>
                          <a:latin typeface="+mn-lt"/>
                          <a:ea typeface="Calibri"/>
                          <a:cs typeface="Times New Roman"/>
                        </a:rPr>
                        <a:t>COMMIT</a:t>
                      </a:r>
                      <a:endParaRPr lang="en-IN" sz="1400" dirty="0" smtClean="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r h="207645">
                <a:tc>
                  <a:txBody>
                    <a:bodyPr/>
                    <a:lstStyle/>
                    <a:p>
                      <a:pPr>
                        <a:lnSpc>
                          <a:spcPct val="115000"/>
                        </a:lnSpc>
                        <a:spcAft>
                          <a:spcPts val="0"/>
                        </a:spcAft>
                      </a:pPr>
                      <a:endParaRPr lang="en-IN" sz="1100" dirty="0">
                        <a:effectLst/>
                        <a:latin typeface="Calibri"/>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l" defTabSz="914400" rtl="0" eaLnBrk="1" fontAlgn="auto" latinLnBrk="0" hangingPunct="1">
                        <a:lnSpc>
                          <a:spcPct val="115000"/>
                        </a:lnSpc>
                        <a:spcBef>
                          <a:spcPts val="0"/>
                        </a:spcBef>
                        <a:spcAft>
                          <a:spcPts val="0"/>
                        </a:spcAft>
                        <a:buClrTx/>
                        <a:buSzTx/>
                        <a:buFontTx/>
                        <a:buNone/>
                        <a:tabLst/>
                        <a:defRPr/>
                      </a:pPr>
                      <a:endParaRPr lang="en-IN" sz="1100" dirty="0" smtClean="0">
                        <a:effectLst/>
                        <a:latin typeface="+mn-lt"/>
                        <a:ea typeface="Calibri"/>
                        <a:cs typeface="Times New Roman"/>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4805569" y="3034181"/>
            <a:ext cx="2514602" cy="3139321"/>
          </a:xfrm>
          <a:prstGeom prst="rect">
            <a:avLst/>
          </a:prstGeom>
          <a:noFill/>
        </p:spPr>
        <p:txBody>
          <a:bodyPr wrap="square" rtlCol="0">
            <a:spAutoFit/>
          </a:bodyPr>
          <a:lstStyle/>
          <a:p>
            <a:r>
              <a:rPr lang="en-IN" dirty="0"/>
              <a:t>[Start-transaction, T1]</a:t>
            </a:r>
          </a:p>
          <a:p>
            <a:r>
              <a:rPr lang="en-IN" dirty="0"/>
              <a:t>[Write-item, T1, B, 10]</a:t>
            </a:r>
          </a:p>
          <a:p>
            <a:r>
              <a:rPr lang="en-IN" dirty="0"/>
              <a:t>[Commit, T1]</a:t>
            </a:r>
          </a:p>
          <a:p>
            <a:r>
              <a:rPr lang="en-IN" dirty="0"/>
              <a:t>[Start-transaction, T2]</a:t>
            </a:r>
          </a:p>
          <a:p>
            <a:r>
              <a:rPr lang="en-IN" dirty="0"/>
              <a:t>[Write-item, T2, D, 20]</a:t>
            </a:r>
          </a:p>
          <a:p>
            <a:r>
              <a:rPr lang="en-IN" dirty="0"/>
              <a:t>[Write-item, T2, A, 30]</a:t>
            </a:r>
          </a:p>
          <a:p>
            <a:r>
              <a:rPr lang="en-US" dirty="0"/>
              <a:t>[Checkpoint]</a:t>
            </a:r>
            <a:endParaRPr lang="en-IN" dirty="0"/>
          </a:p>
          <a:p>
            <a:r>
              <a:rPr lang="en-IN" dirty="0"/>
              <a:t>[Commit, T2]</a:t>
            </a:r>
          </a:p>
          <a:p>
            <a:endParaRPr lang="en-US" dirty="0"/>
          </a:p>
          <a:p>
            <a:endParaRPr lang="en-US" dirty="0"/>
          </a:p>
          <a:p>
            <a:endParaRPr lang="en-IN" dirty="0"/>
          </a:p>
        </p:txBody>
      </p:sp>
      <p:sp>
        <p:nvSpPr>
          <p:cNvPr id="7" name="TextBox 6"/>
          <p:cNvSpPr txBox="1"/>
          <p:nvPr/>
        </p:nvSpPr>
        <p:spPr>
          <a:xfrm>
            <a:off x="8044070" y="2872341"/>
            <a:ext cx="2395331" cy="369332"/>
          </a:xfrm>
          <a:prstGeom prst="rect">
            <a:avLst/>
          </a:prstGeom>
          <a:noFill/>
        </p:spPr>
        <p:txBody>
          <a:bodyPr wrap="square" rtlCol="0">
            <a:spAutoFit/>
          </a:bodyPr>
          <a:lstStyle/>
          <a:p>
            <a:r>
              <a:rPr lang="en-US" dirty="0">
                <a:solidFill>
                  <a:srgbClr val="00B0F0"/>
                </a:solidFill>
              </a:rPr>
              <a:t>Database on Hard Disk</a:t>
            </a:r>
            <a:endParaRPr lang="en-IN" dirty="0">
              <a:solidFill>
                <a:srgbClr val="00B0F0"/>
              </a:solidFill>
            </a:endParaRPr>
          </a:p>
        </p:txBody>
      </p:sp>
      <p:sp>
        <p:nvSpPr>
          <p:cNvPr id="8" name="Oval 7"/>
          <p:cNvSpPr/>
          <p:nvPr/>
        </p:nvSpPr>
        <p:spPr>
          <a:xfrm>
            <a:off x="8229600" y="3464006"/>
            <a:ext cx="1524000" cy="729734"/>
          </a:xfrm>
          <a:prstGeom prst="ellips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8229600" y="3828874"/>
            <a:ext cx="1524000" cy="112412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Rectangle 11"/>
          <p:cNvSpPr/>
          <p:nvPr/>
        </p:nvSpPr>
        <p:spPr>
          <a:xfrm>
            <a:off x="6134099" y="0"/>
            <a:ext cx="3352800" cy="2862322"/>
          </a:xfrm>
          <a:prstGeom prst="rect">
            <a:avLst/>
          </a:prstGeom>
        </p:spPr>
        <p:txBody>
          <a:bodyPr wrap="square">
            <a:spAutoFit/>
          </a:bodyPr>
          <a:lstStyle/>
          <a:p>
            <a:r>
              <a:rPr lang="en-US" dirty="0">
                <a:solidFill>
                  <a:srgbClr val="00B0F0"/>
                </a:solidFill>
              </a:rPr>
              <a:t>Log file in main </a:t>
            </a:r>
            <a:r>
              <a:rPr lang="en-US" dirty="0" smtClean="0">
                <a:solidFill>
                  <a:srgbClr val="00B0F0"/>
                </a:solidFill>
              </a:rPr>
              <a:t>memory</a:t>
            </a:r>
          </a:p>
          <a:p>
            <a:r>
              <a:rPr lang="en-IN" dirty="0">
                <a:solidFill>
                  <a:srgbClr val="002060"/>
                </a:solidFill>
              </a:rPr>
              <a:t>[ Start-transaction, T1]</a:t>
            </a:r>
          </a:p>
          <a:p>
            <a:r>
              <a:rPr lang="en-IN" dirty="0">
                <a:solidFill>
                  <a:srgbClr val="002060"/>
                </a:solidFill>
              </a:rPr>
              <a:t>[Write-item, T1, B, 10]</a:t>
            </a:r>
          </a:p>
          <a:p>
            <a:r>
              <a:rPr lang="en-IN" dirty="0">
                <a:solidFill>
                  <a:srgbClr val="002060"/>
                </a:solidFill>
              </a:rPr>
              <a:t>[Commit, T1</a:t>
            </a:r>
            <a:r>
              <a:rPr lang="en-IN" dirty="0" smtClean="0">
                <a:solidFill>
                  <a:srgbClr val="002060"/>
                </a:solidFill>
              </a:rPr>
              <a:t>]</a:t>
            </a:r>
          </a:p>
          <a:p>
            <a:r>
              <a:rPr lang="en-IN" dirty="0">
                <a:solidFill>
                  <a:srgbClr val="002060"/>
                </a:solidFill>
              </a:rPr>
              <a:t>[Start-transaction, T2]</a:t>
            </a:r>
          </a:p>
          <a:p>
            <a:r>
              <a:rPr lang="en-IN" dirty="0">
                <a:solidFill>
                  <a:srgbClr val="00B050"/>
                </a:solidFill>
              </a:rPr>
              <a:t>[Write-item, T2, D, 20]</a:t>
            </a:r>
          </a:p>
          <a:p>
            <a:r>
              <a:rPr lang="en-IN" dirty="0">
                <a:solidFill>
                  <a:srgbClr val="00B050"/>
                </a:solidFill>
              </a:rPr>
              <a:t>[Write-item, T2, A, 30]</a:t>
            </a:r>
          </a:p>
          <a:p>
            <a:r>
              <a:rPr lang="en-IN" dirty="0">
                <a:solidFill>
                  <a:srgbClr val="002060"/>
                </a:solidFill>
              </a:rPr>
              <a:t>[Commit, T2]</a:t>
            </a:r>
          </a:p>
          <a:p>
            <a:endParaRPr lang="en-IN" dirty="0">
              <a:solidFill>
                <a:srgbClr val="00B0F0"/>
              </a:solidFill>
            </a:endParaRPr>
          </a:p>
          <a:p>
            <a:endParaRPr lang="en-IN" dirty="0">
              <a:solidFill>
                <a:srgbClr val="00B0F0"/>
              </a:solidFill>
            </a:endParaRPr>
          </a:p>
        </p:txBody>
      </p:sp>
      <p:sp>
        <p:nvSpPr>
          <p:cNvPr id="13" name="TextBox 12"/>
          <p:cNvSpPr txBox="1"/>
          <p:nvPr/>
        </p:nvSpPr>
        <p:spPr>
          <a:xfrm>
            <a:off x="4866860" y="2664849"/>
            <a:ext cx="3200401" cy="369332"/>
          </a:xfrm>
          <a:prstGeom prst="rect">
            <a:avLst/>
          </a:prstGeom>
          <a:noFill/>
        </p:spPr>
        <p:txBody>
          <a:bodyPr wrap="square" rtlCol="0">
            <a:spAutoFit/>
          </a:bodyPr>
          <a:lstStyle/>
          <a:p>
            <a:r>
              <a:rPr lang="en-US" dirty="0">
                <a:solidFill>
                  <a:srgbClr val="00B0F0"/>
                </a:solidFill>
              </a:rPr>
              <a:t>LOG FILE in Secondary Storage</a:t>
            </a:r>
            <a:endParaRPr lang="en-IN" dirty="0">
              <a:solidFill>
                <a:srgbClr val="00B0F0"/>
              </a:solidFill>
            </a:endParaRPr>
          </a:p>
        </p:txBody>
      </p:sp>
      <p:sp>
        <p:nvSpPr>
          <p:cNvPr id="14" name="TextBox 13"/>
          <p:cNvSpPr txBox="1"/>
          <p:nvPr/>
        </p:nvSpPr>
        <p:spPr>
          <a:xfrm>
            <a:off x="1676400" y="2743200"/>
            <a:ext cx="2590800" cy="2308324"/>
          </a:xfrm>
          <a:prstGeom prst="rect">
            <a:avLst/>
          </a:prstGeom>
          <a:noFill/>
        </p:spPr>
        <p:txBody>
          <a:bodyPr wrap="square" rtlCol="0">
            <a:spAutoFit/>
          </a:bodyPr>
          <a:lstStyle/>
          <a:p>
            <a:r>
              <a:rPr lang="en-US" dirty="0">
                <a:solidFill>
                  <a:srgbClr val="00B0F0"/>
                </a:solidFill>
              </a:rPr>
              <a:t>Commit</a:t>
            </a:r>
            <a:r>
              <a:rPr lang="en-US" dirty="0"/>
              <a:t> : All log records for committed transactions saved </a:t>
            </a:r>
            <a:r>
              <a:rPr lang="en-US" dirty="0" smtClean="0"/>
              <a:t>on hard </a:t>
            </a:r>
            <a:r>
              <a:rPr lang="en-US" dirty="0"/>
              <a:t>disk.</a:t>
            </a:r>
          </a:p>
          <a:p>
            <a:endParaRPr lang="en-US" dirty="0"/>
          </a:p>
          <a:p>
            <a:r>
              <a:rPr lang="en-US" dirty="0">
                <a:solidFill>
                  <a:srgbClr val="00B0F0"/>
                </a:solidFill>
              </a:rPr>
              <a:t>Checkpoint</a:t>
            </a:r>
            <a:r>
              <a:rPr lang="en-US" dirty="0"/>
              <a:t> : Database is updated according to all log records</a:t>
            </a:r>
            <a:endParaRPr lang="en-IN" dirty="0"/>
          </a:p>
        </p:txBody>
      </p:sp>
      <p:sp>
        <p:nvSpPr>
          <p:cNvPr id="11" name="TextBox 10"/>
          <p:cNvSpPr txBox="1"/>
          <p:nvPr/>
        </p:nvSpPr>
        <p:spPr>
          <a:xfrm>
            <a:off x="8382000" y="3965140"/>
            <a:ext cx="762000" cy="369332"/>
          </a:xfrm>
          <a:prstGeom prst="rect">
            <a:avLst/>
          </a:prstGeom>
          <a:noFill/>
        </p:spPr>
        <p:txBody>
          <a:bodyPr wrap="square" rtlCol="0">
            <a:spAutoFit/>
          </a:bodyPr>
          <a:lstStyle/>
          <a:p>
            <a:r>
              <a:rPr lang="en-US" dirty="0"/>
              <a:t>B=10</a:t>
            </a:r>
            <a:endParaRPr lang="en-IN" dirty="0"/>
          </a:p>
        </p:txBody>
      </p:sp>
    </p:spTree>
    <p:extLst>
      <p:ext uri="{BB962C8B-B14F-4D97-AF65-F5344CB8AC3E}">
        <p14:creationId xmlns:p14="http://schemas.microsoft.com/office/powerpoint/2010/main" val="159337949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4027</TotalTime>
  <Words>6137</Words>
  <Application>Microsoft Office PowerPoint</Application>
  <PresentationFormat>Widescreen</PresentationFormat>
  <Paragraphs>1156</Paragraphs>
  <Slides>88</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Arial</vt:lpstr>
      <vt:lpstr>Calibri</vt:lpstr>
      <vt:lpstr>Calibri Light</vt:lpstr>
      <vt:lpstr>Constantia</vt:lpstr>
      <vt:lpstr>Times New Roman</vt:lpstr>
      <vt:lpstr>Wingdings</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punam nikam</dc:creator>
  <cp:lastModifiedBy>Administrator</cp:lastModifiedBy>
  <cp:revision>139</cp:revision>
  <dcterms:created xsi:type="dcterms:W3CDTF">2017-07-12T23:13:09Z</dcterms:created>
  <dcterms:modified xsi:type="dcterms:W3CDTF">2022-02-03T12:54:29Z</dcterms:modified>
</cp:coreProperties>
</file>