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2" r:id="rId18"/>
    <p:sldId id="273" r:id="rId19"/>
    <p:sldId id="27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33E6-54FC-4AC1-B9EC-F5E43061D5F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EA5B-62CF-4FAC-B96B-7840802D7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74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33E6-54FC-4AC1-B9EC-F5E43061D5F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EA5B-62CF-4FAC-B96B-7840802D7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33E6-54FC-4AC1-B9EC-F5E43061D5F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EA5B-62CF-4FAC-B96B-7840802D7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3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33E6-54FC-4AC1-B9EC-F5E43061D5F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EA5B-62CF-4FAC-B96B-7840802D7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38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33E6-54FC-4AC1-B9EC-F5E43061D5F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EA5B-62CF-4FAC-B96B-7840802D7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6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33E6-54FC-4AC1-B9EC-F5E43061D5F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EA5B-62CF-4FAC-B96B-7840802D7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9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33E6-54FC-4AC1-B9EC-F5E43061D5F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EA5B-62CF-4FAC-B96B-7840802D7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32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33E6-54FC-4AC1-B9EC-F5E43061D5F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EA5B-62CF-4FAC-B96B-7840802D7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2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33E6-54FC-4AC1-B9EC-F5E43061D5F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EA5B-62CF-4FAC-B96B-7840802D7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28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33E6-54FC-4AC1-B9EC-F5E43061D5F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EA5B-62CF-4FAC-B96B-7840802D7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8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033E6-54FC-4AC1-B9EC-F5E43061D5F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6EA5B-62CF-4FAC-B96B-7840802D7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53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033E6-54FC-4AC1-B9EC-F5E43061D5F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6EA5B-62CF-4FAC-B96B-7840802D7B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6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8173" y="1241946"/>
            <a:ext cx="10822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Introduction to Databases</a:t>
            </a:r>
            <a:endParaRPr lang="en-IN" sz="3600" b="1" dirty="0"/>
          </a:p>
          <a:p>
            <a:r>
              <a:rPr lang="en-IN" sz="3600" b="1" dirty="0" smtClean="0"/>
              <a:t>What we learned in first trimester</a:t>
            </a:r>
          </a:p>
        </p:txBody>
      </p:sp>
    </p:spTree>
    <p:extLst>
      <p:ext uri="{BB962C8B-B14F-4D97-AF65-F5344CB8AC3E}">
        <p14:creationId xmlns:p14="http://schemas.microsoft.com/office/powerpoint/2010/main" val="322529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660" y="204716"/>
            <a:ext cx="69603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Chapter 2 :Entity-Relationship Model</a:t>
            </a:r>
          </a:p>
          <a:p>
            <a:r>
              <a:rPr lang="en-US" sz="2400" dirty="0" smtClean="0"/>
              <a:t>Entities and Entity Sets</a:t>
            </a:r>
          </a:p>
          <a:p>
            <a:endParaRPr lang="en-US" sz="2400" dirty="0" smtClean="0"/>
          </a:p>
          <a:p>
            <a:r>
              <a:rPr lang="en-US" sz="2400" dirty="0" smtClean="0"/>
              <a:t>Relationships and Relationships Sets</a:t>
            </a:r>
          </a:p>
          <a:p>
            <a:endParaRPr lang="en-US" sz="2400" dirty="0" smtClean="0"/>
          </a:p>
          <a:p>
            <a:r>
              <a:rPr lang="en-US" sz="2400" dirty="0" smtClean="0"/>
              <a:t>Attributes</a:t>
            </a:r>
          </a:p>
          <a:p>
            <a:endParaRPr lang="en-US" sz="2400" dirty="0" smtClean="0"/>
          </a:p>
          <a:p>
            <a:r>
              <a:rPr lang="en-US" sz="2400" dirty="0" smtClean="0"/>
              <a:t>Mapping cardinalities</a:t>
            </a:r>
          </a:p>
          <a:p>
            <a:endParaRPr lang="en-US" sz="2400" dirty="0" smtClean="0"/>
          </a:p>
          <a:p>
            <a:r>
              <a:rPr lang="en-US" sz="2400" dirty="0" smtClean="0"/>
              <a:t>Entity Relationship Diagram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305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209" y="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Chapter 3 :Relational Model</a:t>
            </a:r>
          </a:p>
          <a:p>
            <a:r>
              <a:rPr lang="en-US" sz="2400" dirty="0" smtClean="0"/>
              <a:t>Structure of relational database</a:t>
            </a:r>
          </a:p>
          <a:p>
            <a:endParaRPr lang="en-US" sz="2400" dirty="0" smtClean="0"/>
          </a:p>
          <a:p>
            <a:r>
              <a:rPr lang="en-US" sz="2400" dirty="0" smtClean="0"/>
              <a:t>Terms - Relation, Tuple, </a:t>
            </a:r>
          </a:p>
          <a:p>
            <a:endParaRPr lang="en-US" sz="2400" dirty="0" smtClean="0"/>
          </a:p>
          <a:p>
            <a:r>
              <a:rPr lang="en-US" sz="2400" dirty="0" smtClean="0"/>
              <a:t>Terms -Attribute, Cardinality</a:t>
            </a:r>
          </a:p>
          <a:p>
            <a:endParaRPr lang="en-US" sz="2400" dirty="0" smtClean="0"/>
          </a:p>
          <a:p>
            <a:r>
              <a:rPr lang="en-US" sz="2400" dirty="0" smtClean="0"/>
              <a:t> Keys - Super Key , Candidate Key, Primary Key, Foreign Key</a:t>
            </a:r>
          </a:p>
          <a:p>
            <a:endParaRPr lang="en-US" sz="2400" dirty="0" smtClean="0"/>
          </a:p>
          <a:p>
            <a:r>
              <a:rPr lang="en-US" sz="2400" dirty="0" smtClean="0"/>
              <a:t>Conversion of ER Diagram to Relational Model</a:t>
            </a:r>
          </a:p>
          <a:p>
            <a:r>
              <a:rPr lang="en-US" sz="2400" dirty="0" smtClean="0"/>
              <a:t>Conversion of relational schema to 3NF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490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 smtClean="0"/>
              <a:t>Chapter 4 : SQL (Structured Query Language)</a:t>
            </a:r>
          </a:p>
          <a:p>
            <a:r>
              <a:rPr lang="en-IN" sz="2400" dirty="0" smtClean="0"/>
              <a:t>Introduction, history Of SQL</a:t>
            </a:r>
          </a:p>
          <a:p>
            <a:r>
              <a:rPr lang="en-IN" sz="2400" dirty="0" smtClean="0"/>
              <a:t>Definition</a:t>
            </a:r>
          </a:p>
          <a:p>
            <a:r>
              <a:rPr lang="en-IN" sz="2400" dirty="0" smtClean="0"/>
              <a:t>basics structure of SQL</a:t>
            </a:r>
          </a:p>
          <a:p>
            <a:r>
              <a:rPr lang="en-IN" sz="2400" dirty="0" smtClean="0"/>
              <a:t>DDL Commands: CREATE,</a:t>
            </a:r>
          </a:p>
          <a:p>
            <a:r>
              <a:rPr lang="en-IN" sz="2400" dirty="0" smtClean="0"/>
              <a:t>DROP,ALTER</a:t>
            </a:r>
          </a:p>
          <a:p>
            <a:r>
              <a:rPr lang="en-IN" sz="2400" dirty="0" smtClean="0"/>
              <a:t>Data types and constraints</a:t>
            </a:r>
          </a:p>
          <a:p>
            <a:r>
              <a:rPr lang="en-IN" sz="2400" dirty="0" smtClean="0"/>
              <a:t>DML Command: INSERT,UPDATE,</a:t>
            </a:r>
          </a:p>
          <a:p>
            <a:r>
              <a:rPr lang="en-IN" sz="2400" dirty="0" smtClean="0"/>
              <a:t>DELETE,SELECT</a:t>
            </a:r>
          </a:p>
          <a:p>
            <a:r>
              <a:rPr lang="en-IN" sz="2400" dirty="0" smtClean="0"/>
              <a:t>Simple queries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096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Chapter 5 : Advanced Queries using SQL</a:t>
            </a:r>
          </a:p>
          <a:p>
            <a:r>
              <a:rPr lang="en-US" sz="2400" dirty="0" smtClean="0"/>
              <a:t>Aggregate function</a:t>
            </a:r>
          </a:p>
          <a:p>
            <a:endParaRPr lang="en-US" sz="2400" dirty="0" smtClean="0"/>
          </a:p>
          <a:p>
            <a:r>
              <a:rPr lang="en-US" sz="2400" dirty="0" smtClean="0"/>
              <a:t>Set operations</a:t>
            </a:r>
          </a:p>
          <a:p>
            <a:endParaRPr lang="en-US" sz="2400" dirty="0" smtClean="0"/>
          </a:p>
          <a:p>
            <a:r>
              <a:rPr lang="en-US" sz="2400" dirty="0" smtClean="0"/>
              <a:t>Order by, Group by, Having clauses</a:t>
            </a:r>
          </a:p>
          <a:p>
            <a:endParaRPr lang="en-US" sz="2400" dirty="0" smtClean="0"/>
          </a:p>
          <a:p>
            <a:r>
              <a:rPr lang="en-US" sz="2400" dirty="0" smtClean="0"/>
              <a:t>SQL mechanisms for joining relations (inner joins, outer joins and their types)</a:t>
            </a:r>
          </a:p>
          <a:p>
            <a:endParaRPr lang="en-US" sz="2400" dirty="0" smtClean="0"/>
          </a:p>
          <a:p>
            <a:r>
              <a:rPr lang="en-US" sz="2400" dirty="0" smtClean="0"/>
              <a:t>Nested queries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19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9809" y="245660"/>
            <a:ext cx="2920621" cy="1078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9307" y="1521304"/>
            <a:ext cx="862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7030A0"/>
                </a:solidFill>
              </a:rPr>
              <a:t>Relational Database Management System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137" y="2115402"/>
            <a:ext cx="105906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 smtClean="0"/>
              <a:t>Advanced SQL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Relational Database Design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Transactions and concurrency control mechanism</a:t>
            </a:r>
          </a:p>
          <a:p>
            <a:pPr marL="342900" indent="-342900">
              <a:buAutoNum type="arabicPeriod"/>
            </a:pPr>
            <a:r>
              <a:rPr lang="en-IN" sz="2000" dirty="0" smtClean="0"/>
              <a:t>Crash Recovery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137" y="245660"/>
            <a:ext cx="4804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/>
              <a:t>Trimester - II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85880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120373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7030A0"/>
                </a:solidFill>
              </a:rPr>
              <a:t>Advanced SQL</a:t>
            </a:r>
          </a:p>
          <a:p>
            <a:r>
              <a:rPr lang="en-US" sz="3200" dirty="0" smtClean="0"/>
              <a:t>1.1	Controlling the program flow, conditional statements, loops</a:t>
            </a:r>
          </a:p>
          <a:p>
            <a:r>
              <a:rPr lang="en-US" sz="3200" dirty="0" smtClean="0"/>
              <a:t>1.2	Views, Stored Functions</a:t>
            </a:r>
          </a:p>
          <a:p>
            <a:r>
              <a:rPr lang="en-US" sz="3200" dirty="0" smtClean="0"/>
              <a:t>1.3	Handling errors and exceptions</a:t>
            </a:r>
          </a:p>
          <a:p>
            <a:r>
              <a:rPr lang="en-US" sz="3200" dirty="0" smtClean="0"/>
              <a:t>1.4	Cursors, </a:t>
            </a:r>
            <a:r>
              <a:rPr lang="en-US" sz="3200" dirty="0" smtClean="0"/>
              <a:t>Triggers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835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7104" y="477672"/>
            <a:ext cx="7601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Account ( </a:t>
            </a:r>
            <a:r>
              <a:rPr lang="en-IN" dirty="0" err="1" smtClean="0"/>
              <a:t>cno</a:t>
            </a:r>
            <a:r>
              <a:rPr lang="en-IN" dirty="0" smtClean="0"/>
              <a:t> ,</a:t>
            </a:r>
            <a:r>
              <a:rPr lang="en-IN" dirty="0" err="1" smtClean="0"/>
              <a:t>cname,ano</a:t>
            </a:r>
            <a:r>
              <a:rPr lang="en-IN" dirty="0" smtClean="0"/>
              <a:t>, </a:t>
            </a:r>
            <a:r>
              <a:rPr lang="en-IN" dirty="0" err="1" smtClean="0"/>
              <a:t>atype</a:t>
            </a:r>
            <a:r>
              <a:rPr lang="en-IN" dirty="0" smtClean="0"/>
              <a:t>, balance) </a:t>
            </a:r>
          </a:p>
          <a:p>
            <a:endParaRPr lang="en-IN" dirty="0"/>
          </a:p>
          <a:p>
            <a:r>
              <a:rPr lang="en-IN" dirty="0" smtClean="0"/>
              <a:t>Select * from account where </a:t>
            </a:r>
            <a:r>
              <a:rPr lang="en-IN" dirty="0" err="1" smtClean="0"/>
              <a:t>atype</a:t>
            </a:r>
            <a:r>
              <a:rPr lang="en-IN" dirty="0" smtClean="0"/>
              <a:t>=‘saving’;</a:t>
            </a:r>
          </a:p>
        </p:txBody>
      </p:sp>
    </p:spTree>
    <p:extLst>
      <p:ext uri="{BB962C8B-B14F-4D97-AF65-F5344CB8AC3E}">
        <p14:creationId xmlns:p14="http://schemas.microsoft.com/office/powerpoint/2010/main" val="210038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Relational Database Design</a:t>
            </a:r>
          </a:p>
          <a:p>
            <a:r>
              <a:rPr lang="en-US" sz="2400" dirty="0" smtClean="0"/>
              <a:t>2.1	Pitfalls in Relational-Database </a:t>
            </a:r>
          </a:p>
          <a:p>
            <a:r>
              <a:rPr lang="en-US" sz="2400" dirty="0" smtClean="0"/>
              <a:t>2.2	Functional dependencies </a:t>
            </a:r>
          </a:p>
          <a:p>
            <a:r>
              <a:rPr lang="en-US" sz="2400" dirty="0" smtClean="0"/>
              <a:t>2.3	Closure of Functional dependencies (F+)</a:t>
            </a:r>
          </a:p>
          <a:p>
            <a:r>
              <a:rPr lang="en-US" sz="2400" dirty="0" smtClean="0"/>
              <a:t>2.4	Closure of an Attribute set</a:t>
            </a:r>
          </a:p>
          <a:p>
            <a:r>
              <a:rPr lang="en-US" sz="2400" dirty="0" smtClean="0"/>
              <a:t>2.5	Algorithm to derive a Primary Key for a relation and examples</a:t>
            </a:r>
          </a:p>
          <a:p>
            <a:r>
              <a:rPr lang="en-US" sz="2400" dirty="0" smtClean="0"/>
              <a:t>2.6	Concept of Decomposition </a:t>
            </a:r>
          </a:p>
          <a:p>
            <a:r>
              <a:rPr lang="en-US" sz="2400" dirty="0" smtClean="0"/>
              <a:t>2.7	Desirable Properties of Decomposition 7.5 Concept of Normalization </a:t>
            </a:r>
          </a:p>
          <a:p>
            <a:r>
              <a:rPr lang="en-US" sz="2400" dirty="0" smtClean="0"/>
              <a:t>2.8	Normal forms : 1NF, 2NF, 3NF, BCNF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2036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7379" y="0"/>
            <a:ext cx="119235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Transactions and concurrency control mechanism</a:t>
            </a:r>
          </a:p>
          <a:p>
            <a:r>
              <a:rPr lang="en-US" sz="2000" dirty="0" smtClean="0"/>
              <a:t>3.1	Describe a transaction, properties of transaction, state of the transaction. Executing transactions concurrently associated problem in concurrent execution.</a:t>
            </a:r>
          </a:p>
          <a:p>
            <a:r>
              <a:rPr lang="en-US" sz="2000" dirty="0" smtClean="0"/>
              <a:t>3.2	Schedules</a:t>
            </a:r>
          </a:p>
          <a:p>
            <a:r>
              <a:rPr lang="en-US" sz="2000" dirty="0" smtClean="0"/>
              <a:t>3.3	types of schedules</a:t>
            </a:r>
          </a:p>
          <a:p>
            <a:r>
              <a:rPr lang="en-US" sz="2000" dirty="0" smtClean="0"/>
              <a:t>3.4	concept of </a:t>
            </a:r>
            <a:r>
              <a:rPr lang="en-US" sz="2000" dirty="0" err="1" smtClean="0"/>
              <a:t>Serializability</a:t>
            </a:r>
            <a:r>
              <a:rPr lang="en-US" sz="2000" dirty="0" smtClean="0"/>
              <a:t>,</a:t>
            </a:r>
          </a:p>
          <a:p>
            <a:r>
              <a:rPr lang="en-US" sz="2000" dirty="0" smtClean="0"/>
              <a:t>3.5	Precedence graph for </a:t>
            </a:r>
            <a:r>
              <a:rPr lang="en-US" sz="2000" dirty="0" err="1" smtClean="0"/>
              <a:t>Serializability</a:t>
            </a:r>
            <a:r>
              <a:rPr lang="en-US" sz="2000" dirty="0" smtClean="0"/>
              <a:t>. </a:t>
            </a:r>
          </a:p>
          <a:p>
            <a:r>
              <a:rPr lang="en-US" sz="2000" dirty="0" smtClean="0"/>
              <a:t>3.6	Ensuring </a:t>
            </a:r>
            <a:r>
              <a:rPr lang="en-US" sz="2000" dirty="0" err="1" smtClean="0"/>
              <a:t>Serializability</a:t>
            </a:r>
            <a:r>
              <a:rPr lang="en-US" sz="2000" dirty="0" smtClean="0"/>
              <a:t> by locks, different lock modes, 2PL and its variations.</a:t>
            </a:r>
          </a:p>
          <a:p>
            <a:r>
              <a:rPr lang="en-US" sz="2000" dirty="0" smtClean="0"/>
              <a:t>3.7	Basic timestamp method for concurrency, Thomas Write Rule.</a:t>
            </a:r>
          </a:p>
          <a:p>
            <a:r>
              <a:rPr lang="en-US" sz="2000" dirty="0" smtClean="0"/>
              <a:t>3.8	Locks with multiple granularity, dynamic database concurrency (Phantom Problem).</a:t>
            </a:r>
          </a:p>
          <a:p>
            <a:r>
              <a:rPr lang="en-US" sz="2000" dirty="0" smtClean="0"/>
              <a:t>3.9	Timestamps versus locking.</a:t>
            </a:r>
          </a:p>
          <a:p>
            <a:r>
              <a:rPr lang="en-US" sz="2000" dirty="0" smtClean="0"/>
              <a:t>1.10	 Deadlock handling methods</a:t>
            </a:r>
          </a:p>
          <a:p>
            <a:r>
              <a:rPr lang="en-US" sz="2000" dirty="0" smtClean="0"/>
              <a:t>      3.11Detection and Recovery (Wait for graph).</a:t>
            </a:r>
          </a:p>
          <a:p>
            <a:r>
              <a:rPr lang="en-US" sz="2000" dirty="0" smtClean="0"/>
              <a:t>      3.12Prevention algorithms (Wound-wait, Wait-die)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4220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9994" y="532263"/>
            <a:ext cx="55682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Account ( </a:t>
            </a:r>
            <a:r>
              <a:rPr lang="en-IN" dirty="0" err="1" smtClean="0"/>
              <a:t>ano</a:t>
            </a:r>
            <a:r>
              <a:rPr lang="en-IN" dirty="0" smtClean="0"/>
              <a:t> , </a:t>
            </a:r>
            <a:r>
              <a:rPr lang="en-IN" dirty="0" err="1" smtClean="0"/>
              <a:t>atype</a:t>
            </a:r>
            <a:r>
              <a:rPr lang="en-IN" dirty="0" smtClean="0"/>
              <a:t> , balance) 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Read(A)</a:t>
            </a:r>
          </a:p>
          <a:p>
            <a:r>
              <a:rPr lang="en-IN" dirty="0" smtClean="0"/>
              <a:t>A= A-5000                      Read( 10000)</a:t>
            </a:r>
          </a:p>
          <a:p>
            <a:r>
              <a:rPr lang="en-IN" dirty="0" smtClean="0"/>
              <a:t>Write (A)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29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ifference between Software and Hardware of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82" y="1055077"/>
            <a:ext cx="11530818" cy="567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2541" y="196948"/>
            <a:ext cx="578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Computer system 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86377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" y="0"/>
            <a:ext cx="107953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Crash Recovery</a:t>
            </a:r>
          </a:p>
          <a:p>
            <a:r>
              <a:rPr lang="en-US" dirty="0" smtClean="0"/>
              <a:t>4.1	Failure classification </a:t>
            </a:r>
          </a:p>
          <a:p>
            <a:r>
              <a:rPr lang="en-US" dirty="0" smtClean="0"/>
              <a:t>4.2	Recovery concepts </a:t>
            </a:r>
          </a:p>
          <a:p>
            <a:r>
              <a:rPr lang="en-US" dirty="0" smtClean="0"/>
              <a:t>4.3	Log base recovery techniques (Deferred and Immediate update) </a:t>
            </a:r>
          </a:p>
          <a:p>
            <a:r>
              <a:rPr lang="en-US" dirty="0" smtClean="0"/>
              <a:t>4.4	Checkpoints </a:t>
            </a:r>
          </a:p>
          <a:p>
            <a:r>
              <a:rPr lang="en-US" dirty="0" smtClean="0"/>
              <a:t>4.5	Recovery with concurrent transactions (Rollback, checkpoints, commit)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7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Difference between System Software and Application Softw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507" y="1164913"/>
            <a:ext cx="7623649" cy="519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57" y="98474"/>
            <a:ext cx="547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Types of Software's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0380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nstall the latest software and app updates - NCSC.GOV.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7" y="820547"/>
            <a:ext cx="9213708" cy="614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6098" y="0"/>
            <a:ext cx="4909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Application Software's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8891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ntelhunt-IT service provider company for web application developmen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1041009"/>
            <a:ext cx="11371385" cy="567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0166" y="0"/>
            <a:ext cx="699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Software is made of  …………….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682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ow Web Apps Work - Web Application Architecture Simplifie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0" y="1111348"/>
            <a:ext cx="11286978" cy="507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6098" y="98474"/>
            <a:ext cx="8806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Frontend and Backend of software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91908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7" y="801858"/>
            <a:ext cx="11043138" cy="5669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8640" y="0"/>
            <a:ext cx="7877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Database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9006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Relational Database Management Systems (RDBMS) Guide - Compari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8" y="816787"/>
            <a:ext cx="11535508" cy="58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2639" y="232012"/>
            <a:ext cx="410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Relational Databases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63884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731" y="122031"/>
            <a:ext cx="81704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Chapter 1  :Database Management System</a:t>
            </a:r>
          </a:p>
          <a:p>
            <a:r>
              <a:rPr lang="en-US" sz="2400" dirty="0" smtClean="0"/>
              <a:t>Drawbacks of using files to store data</a:t>
            </a:r>
          </a:p>
          <a:p>
            <a:r>
              <a:rPr lang="en-US" sz="2400" dirty="0" smtClean="0"/>
              <a:t>Purpose of database systems </a:t>
            </a:r>
          </a:p>
          <a:p>
            <a:endParaRPr lang="en-US" sz="2400" dirty="0" smtClean="0"/>
          </a:p>
          <a:p>
            <a:r>
              <a:rPr lang="en-US" sz="2400" dirty="0" smtClean="0"/>
              <a:t>Definition of DBMS</a:t>
            </a:r>
          </a:p>
          <a:p>
            <a:r>
              <a:rPr lang="en-US" sz="2400" dirty="0" smtClean="0"/>
              <a:t>Comparison of File processing system &amp; DBMS</a:t>
            </a:r>
          </a:p>
          <a:p>
            <a:endParaRPr lang="en-US" sz="2400" dirty="0" smtClean="0"/>
          </a:p>
          <a:p>
            <a:r>
              <a:rPr lang="en-US" sz="2400" dirty="0" smtClean="0"/>
              <a:t>Limitation of file processing system  Advantages and Disadvantages of DBMS </a:t>
            </a:r>
          </a:p>
          <a:p>
            <a:endParaRPr lang="en-US" sz="2400" dirty="0" smtClean="0"/>
          </a:p>
          <a:p>
            <a:r>
              <a:rPr lang="en-US" sz="2400" dirty="0" smtClean="0"/>
              <a:t>Users of DBMS</a:t>
            </a:r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Overall system structure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141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288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11</cp:revision>
  <dcterms:created xsi:type="dcterms:W3CDTF">2020-12-07T06:27:50Z</dcterms:created>
  <dcterms:modified xsi:type="dcterms:W3CDTF">2021-12-01T10:32:46Z</dcterms:modified>
</cp:coreProperties>
</file>