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4" r:id="rId6"/>
    <p:sldId id="263" r:id="rId7"/>
    <p:sldId id="268" r:id="rId8"/>
    <p:sldId id="266" r:id="rId9"/>
    <p:sldId id="267" r:id="rId10"/>
    <p:sldId id="265" r:id="rId11"/>
    <p:sldId id="261" r:id="rId12"/>
    <p:sldId id="270" r:id="rId13"/>
    <p:sldId id="278" r:id="rId14"/>
    <p:sldId id="260" r:id="rId15"/>
    <p:sldId id="271" r:id="rId16"/>
    <p:sldId id="276" r:id="rId17"/>
    <p:sldId id="273" r:id="rId18"/>
    <p:sldId id="277" r:id="rId19"/>
    <p:sldId id="274" r:id="rId20"/>
    <p:sldId id="275" r:id="rId21"/>
    <p:sldId id="280" r:id="rId22"/>
    <p:sldId id="286" r:id="rId23"/>
    <p:sldId id="281" r:id="rId24"/>
    <p:sldId id="282" r:id="rId25"/>
    <p:sldId id="283" r:id="rId26"/>
    <p:sldId id="28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49" autoAdjust="0"/>
    <p:restoredTop sz="94671" autoAdjust="0"/>
  </p:normalViewPr>
  <p:slideViewPr>
    <p:cSldViewPr>
      <p:cViewPr varScale="1">
        <p:scale>
          <a:sx n="71" d="100"/>
          <a:sy n="71" d="100"/>
        </p:scale>
        <p:origin x="2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2.bp.blogspot.com/_o049WAyUHqI/S7GVAu0c_sI/AAAAAAAAAFU/ReoZeRtvnYg/s1600/Picture2.gif"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955203"/>
          </a:xfrm>
          <a:prstGeom prst="rect">
            <a:avLst/>
          </a:prstGeom>
        </p:spPr>
        <p:txBody>
          <a:bodyPr wrap="square">
            <a:spAutoFit/>
          </a:bodyPr>
          <a:lstStyle/>
          <a:p>
            <a:r>
              <a:rPr lang="en-US" b="1" dirty="0" smtClean="0"/>
              <a:t>Crash Recovery</a:t>
            </a:r>
            <a:endParaRPr lang="en-IN" b="1" dirty="0" smtClean="0"/>
          </a:p>
          <a:p>
            <a:endParaRPr lang="en-IN" dirty="0"/>
          </a:p>
          <a:p>
            <a:r>
              <a:rPr lang="en-IN" sz="2800" dirty="0" smtClean="0"/>
              <a:t>4.1 </a:t>
            </a:r>
            <a:r>
              <a:rPr lang="en-IN" sz="2800" dirty="0"/>
              <a:t>Failure classification </a:t>
            </a:r>
          </a:p>
          <a:p>
            <a:r>
              <a:rPr lang="en-IN" sz="2800" dirty="0"/>
              <a:t>4.2 Recovery concepts </a:t>
            </a:r>
          </a:p>
          <a:p>
            <a:r>
              <a:rPr lang="en-IN" sz="2800" dirty="0"/>
              <a:t>Log base recovery techniques (Deferred and Immediate update) </a:t>
            </a:r>
          </a:p>
          <a:p>
            <a:r>
              <a:rPr lang="en-IN" sz="2800" dirty="0"/>
              <a:t>4.4 Checkpoints </a:t>
            </a:r>
          </a:p>
          <a:p>
            <a:r>
              <a:rPr lang="en-IN" sz="2800" dirty="0"/>
              <a:t>4.5 Recovery with concurrent transactions (Rollback, checkpoints, commit)  </a:t>
            </a:r>
          </a:p>
          <a:p>
            <a:r>
              <a:rPr lang="en-IN" sz="2800" dirty="0"/>
              <a:t>4.6 Database backup and recovery from catastrophic failure. </a:t>
            </a:r>
          </a:p>
          <a:p>
            <a:r>
              <a:rPr lang="en-IN" sz="2800" dirty="0"/>
              <a:t>4.7 Shadow </a:t>
            </a:r>
            <a:r>
              <a:rPr lang="en-IN" sz="2800" dirty="0" smtClean="0"/>
              <a:t>paging</a:t>
            </a:r>
          </a:p>
          <a:p>
            <a:endParaRPr lang="en-IN" sz="2800" dirty="0"/>
          </a:p>
        </p:txBody>
      </p:sp>
    </p:spTree>
    <p:extLst>
      <p:ext uri="{BB962C8B-B14F-4D97-AF65-F5344CB8AC3E}">
        <p14:creationId xmlns:p14="http://schemas.microsoft.com/office/powerpoint/2010/main" val="273728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5774"/>
            <a:ext cx="8915400" cy="5170646"/>
          </a:xfrm>
          <a:prstGeom prst="rect">
            <a:avLst/>
          </a:prstGeom>
          <a:noFill/>
        </p:spPr>
        <p:txBody>
          <a:bodyPr wrap="square" rtlCol="0">
            <a:spAutoFit/>
          </a:bodyPr>
          <a:lstStyle/>
          <a:p>
            <a:r>
              <a:rPr lang="en-US" sz="2400" b="1" u="sng" dirty="0" smtClean="0"/>
              <a:t>How to use log file to recover data</a:t>
            </a:r>
          </a:p>
          <a:p>
            <a:pPr marL="342900" indent="-342900">
              <a:buAutoNum type="arabicPeriod"/>
            </a:pPr>
            <a:r>
              <a:rPr lang="en-IN" sz="2400" dirty="0" smtClean="0"/>
              <a:t>Because </a:t>
            </a:r>
            <a:r>
              <a:rPr lang="en-IN" sz="2400" dirty="0"/>
              <a:t>the log contains a record of every write operation that changes the value of some database item, it is possible to undo the effect of these write operations of a transaction T by </a:t>
            </a:r>
            <a:r>
              <a:rPr lang="en-IN" sz="2400" dirty="0">
                <a:solidFill>
                  <a:srgbClr val="00B0F0"/>
                </a:solidFill>
              </a:rPr>
              <a:t>tracing backward </a:t>
            </a:r>
            <a:r>
              <a:rPr lang="en-IN" sz="2400" dirty="0"/>
              <a:t>through the log and resetting all items changed by a write operation of T to their </a:t>
            </a:r>
            <a:r>
              <a:rPr lang="en-IN" sz="2400" dirty="0" err="1"/>
              <a:t>old_values</a:t>
            </a:r>
            <a:r>
              <a:rPr lang="en-IN" sz="2400" dirty="0" smtClean="0"/>
              <a:t>.</a:t>
            </a:r>
          </a:p>
          <a:p>
            <a:pPr marL="342900" indent="-342900">
              <a:buAutoNum type="arabicPeriod"/>
            </a:pPr>
            <a:r>
              <a:rPr lang="en-IN" sz="2400" dirty="0" smtClean="0"/>
              <a:t>We </a:t>
            </a:r>
            <a:r>
              <a:rPr lang="en-IN" sz="2400" dirty="0"/>
              <a:t>can also redo the effect of the write operations of a transaction T by </a:t>
            </a:r>
            <a:r>
              <a:rPr lang="en-IN" sz="2400" dirty="0">
                <a:solidFill>
                  <a:srgbClr val="00B0F0"/>
                </a:solidFill>
              </a:rPr>
              <a:t>tracing forward </a:t>
            </a:r>
            <a:r>
              <a:rPr lang="en-IN" sz="2400" dirty="0"/>
              <a:t>through the log and setting all items changed by a write operation of T to their </a:t>
            </a:r>
            <a:r>
              <a:rPr lang="en-IN" sz="2400" dirty="0" err="1"/>
              <a:t>new_values</a:t>
            </a:r>
            <a:r>
              <a:rPr lang="en-IN" sz="2400" dirty="0" smtClean="0"/>
              <a:t>.</a:t>
            </a:r>
            <a:r>
              <a:rPr lang="en-IN" sz="2400" dirty="0"/>
              <a:t> Redoing the operations of a transaction may be required if all its updates are recorded in the log but a failure occurs before we can be sure that all the </a:t>
            </a:r>
            <a:r>
              <a:rPr lang="en-IN" sz="2400" dirty="0" err="1"/>
              <a:t>new_values</a:t>
            </a:r>
            <a:r>
              <a:rPr lang="en-IN" sz="2400" dirty="0"/>
              <a:t> have been written permanently in the actual database.</a:t>
            </a:r>
            <a:endParaRPr lang="en-IN" sz="2400" dirty="0" smtClean="0"/>
          </a:p>
          <a:p>
            <a:endParaRPr lang="en-IN" dirty="0"/>
          </a:p>
        </p:txBody>
      </p:sp>
    </p:spTree>
    <p:extLst>
      <p:ext uri="{BB962C8B-B14F-4D97-AF65-F5344CB8AC3E}">
        <p14:creationId xmlns:p14="http://schemas.microsoft.com/office/powerpoint/2010/main" val="236430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3785652"/>
          </a:xfrm>
          <a:prstGeom prst="rect">
            <a:avLst/>
          </a:prstGeom>
        </p:spPr>
        <p:txBody>
          <a:bodyPr wrap="square">
            <a:spAutoFit/>
          </a:bodyPr>
          <a:lstStyle/>
          <a:p>
            <a:r>
              <a:rPr lang="en-IN" sz="2400" b="1" dirty="0" err="1" smtClean="0">
                <a:latin typeface="Times New Roman" pitchFamily="18" charset="0"/>
                <a:cs typeface="Times New Roman" pitchFamily="18" charset="0"/>
              </a:rPr>
              <a:t>D</a:t>
            </a:r>
            <a:r>
              <a:rPr lang="en-IN" sz="2400" b="1" dirty="0" err="1">
                <a:latin typeface="Times New Roman" pitchFamily="18" charset="0"/>
                <a:cs typeface="Times New Roman" pitchFamily="18" charset="0"/>
              </a:rPr>
              <a:t>efferred</a:t>
            </a:r>
            <a:r>
              <a:rPr lang="en-IN" sz="2400" b="1" dirty="0">
                <a:latin typeface="Times New Roman" pitchFamily="18" charset="0"/>
                <a:cs typeface="Times New Roman" pitchFamily="18" charset="0"/>
              </a:rPr>
              <a:t> Update method</a:t>
            </a:r>
          </a:p>
          <a:p>
            <a:pPr marL="285750" indent="-285750">
              <a:buFont typeface="Wingdings" pitchFamily="2" charset="2"/>
              <a:buChar char="ü"/>
            </a:pPr>
            <a:r>
              <a:rPr lang="en-IN" sz="2400" dirty="0" smtClean="0">
                <a:latin typeface="Times New Roman" pitchFamily="18" charset="0"/>
                <a:cs typeface="Times New Roman" pitchFamily="18" charset="0"/>
              </a:rPr>
              <a:t>Do </a:t>
            </a:r>
            <a:r>
              <a:rPr lang="en-IN" sz="2400" dirty="0">
                <a:latin typeface="Times New Roman" pitchFamily="18" charset="0"/>
                <a:cs typeface="Times New Roman" pitchFamily="18" charset="0"/>
              </a:rPr>
              <a:t>not physically update the database on disk until after a</a:t>
            </a:r>
            <a:r>
              <a:rPr lang="en-IN" sz="2400" b="1" dirty="0">
                <a:latin typeface="Times New Roman" pitchFamily="18" charset="0"/>
                <a:cs typeface="Times New Roman" pitchFamily="18" charset="0"/>
              </a:rPr>
              <a:t> transaction reaches its commit </a:t>
            </a:r>
            <a:r>
              <a:rPr lang="en-IN" sz="2400" b="1" dirty="0" smtClean="0">
                <a:latin typeface="Times New Roman" pitchFamily="18" charset="0"/>
                <a:cs typeface="Times New Roman" pitchFamily="18" charset="0"/>
              </a:rPr>
              <a:t>point</a:t>
            </a:r>
          </a:p>
          <a:p>
            <a:pPr marL="285750" indent="-285750">
              <a:buFont typeface="Wingdings" pitchFamily="2" charset="2"/>
              <a:buChar char="ü"/>
            </a:pPr>
            <a:endParaRPr lang="en-IN" sz="2400" dirty="0">
              <a:latin typeface="Times New Roman" pitchFamily="18" charset="0"/>
              <a:cs typeface="Times New Roman" pitchFamily="18" charset="0"/>
            </a:endParaRPr>
          </a:p>
          <a:p>
            <a:pPr marL="285750" indent="-285750">
              <a:buFont typeface="Wingdings" pitchFamily="2" charset="2"/>
              <a:buChar char="ü"/>
            </a:pPr>
            <a:r>
              <a:rPr lang="en-IN" sz="2400" b="1" dirty="0" smtClean="0">
                <a:latin typeface="Times New Roman" pitchFamily="18" charset="0"/>
                <a:cs typeface="Times New Roman" pitchFamily="18" charset="0"/>
              </a:rPr>
              <a:t>Before</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reaching</a:t>
            </a:r>
            <a:r>
              <a:rPr lang="en-IN" sz="2400" b="1" dirty="0">
                <a:latin typeface="Times New Roman" pitchFamily="18" charset="0"/>
                <a:cs typeface="Times New Roman" pitchFamily="18" charset="0"/>
              </a:rPr>
              <a:t> commit point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the transaction</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updates</a:t>
            </a:r>
            <a:r>
              <a:rPr lang="en-IN" sz="2400" dirty="0">
                <a:latin typeface="Times New Roman" pitchFamily="18" charset="0"/>
                <a:cs typeface="Times New Roman" pitchFamily="18" charset="0"/>
              </a:rPr>
              <a:t> are </a:t>
            </a:r>
            <a:r>
              <a:rPr lang="en-IN" sz="2400" b="1" dirty="0">
                <a:solidFill>
                  <a:srgbClr val="00B0F0"/>
                </a:solidFill>
                <a:latin typeface="Times New Roman" pitchFamily="18" charset="0"/>
                <a:cs typeface="Times New Roman" pitchFamily="18" charset="0"/>
              </a:rPr>
              <a:t>recorded</a:t>
            </a:r>
            <a:r>
              <a:rPr lang="en-IN" sz="2400" dirty="0">
                <a:solidFill>
                  <a:srgbClr val="00B0F0"/>
                </a:solidFill>
                <a:latin typeface="Times New Roman" pitchFamily="18" charset="0"/>
                <a:cs typeface="Times New Roman" pitchFamily="18" charset="0"/>
              </a:rPr>
              <a:t> in the local transaction workspace (</a:t>
            </a:r>
            <a:r>
              <a:rPr lang="en-IN" sz="2400" b="1" dirty="0">
                <a:solidFill>
                  <a:srgbClr val="00B0F0"/>
                </a:solidFill>
                <a:latin typeface="Times New Roman" pitchFamily="18" charset="0"/>
                <a:cs typeface="Times New Roman" pitchFamily="18" charset="0"/>
              </a:rPr>
              <a:t>buffers</a:t>
            </a:r>
            <a:r>
              <a:rPr lang="en-IN" sz="2400" b="1" dirty="0" smtClean="0">
                <a:solidFill>
                  <a:srgbClr val="00B0F0"/>
                </a:solidFill>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pPr marL="285750" indent="-285750">
              <a:buFont typeface="Wingdings" pitchFamily="2" charset="2"/>
              <a:buChar char="ü"/>
            </a:pPr>
            <a:r>
              <a:rPr lang="en-IN" sz="2400" dirty="0">
                <a:latin typeface="Times New Roman" pitchFamily="18" charset="0"/>
                <a:cs typeface="Times New Roman" pitchFamily="18" charset="0"/>
              </a:rPr>
              <a:t>During commit, the updates are first recorded persistently in </a:t>
            </a:r>
            <a:r>
              <a:rPr lang="en-IN" sz="2400" b="1" dirty="0">
                <a:latin typeface="Times New Roman" pitchFamily="18" charset="0"/>
                <a:cs typeface="Times New Roman" pitchFamily="18" charset="0"/>
              </a:rPr>
              <a:t>log and then write to the database</a:t>
            </a:r>
            <a:r>
              <a:rPr lang="en-IN" sz="2400" dirty="0">
                <a:latin typeface="Times New Roman" pitchFamily="18" charset="0"/>
                <a:cs typeface="Times New Roman" pitchFamily="18" charset="0"/>
              </a:rPr>
              <a:t>.</a:t>
            </a:r>
          </a:p>
        </p:txBody>
      </p:sp>
    </p:spTree>
    <p:extLst>
      <p:ext uri="{BB962C8B-B14F-4D97-AF65-F5344CB8AC3E}">
        <p14:creationId xmlns:p14="http://schemas.microsoft.com/office/powerpoint/2010/main" val="142415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51594279"/>
              </p:ext>
            </p:extLst>
          </p:nvPr>
        </p:nvGraphicFramePr>
        <p:xfrm>
          <a:off x="381000" y="523665"/>
          <a:ext cx="3657600" cy="2415921"/>
        </p:xfrm>
        <a:graphic>
          <a:graphicData uri="http://schemas.openxmlformats.org/drawingml/2006/table">
            <a:tbl>
              <a:tblPr firstRow="1" firstCol="1" bandRow="1"/>
              <a:tblGrid>
                <a:gridCol w="1828800"/>
                <a:gridCol w="1828800"/>
              </a:tblGrid>
              <a:tr h="186055">
                <a:tc>
                  <a:txBody>
                    <a:bodyPr/>
                    <a:lstStyle/>
                    <a:p>
                      <a:pPr>
                        <a:lnSpc>
                          <a:spcPct val="115000"/>
                        </a:lnSpc>
                        <a:spcAft>
                          <a:spcPts val="0"/>
                        </a:spcAft>
                      </a:pPr>
                      <a:r>
                        <a:rPr lang="en-IN" sz="1400" dirty="0">
                          <a:effectLst/>
                          <a:latin typeface="Calibri"/>
                          <a:ea typeface="Calibri"/>
                          <a:cs typeface="Times New Roman"/>
                        </a:rPr>
                        <a:t>            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nSpc>
                          <a:spcPct val="115000"/>
                        </a:lnSpc>
                        <a:spcAft>
                          <a:spcPts val="0"/>
                        </a:spcAft>
                      </a:pPr>
                      <a:r>
                        <a:rPr lang="en-IN" sz="1400" dirty="0">
                          <a:effectLst/>
                          <a:latin typeface="Calibri"/>
                          <a:ea typeface="Calibri"/>
                          <a:cs typeface="Times New Roman"/>
                        </a:rPr>
                        <a:t>          B=10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55">
                <a:tc>
                  <a:txBody>
                    <a:bodyPr/>
                    <a:lstStyle/>
                    <a:p>
                      <a:pPr>
                        <a:lnSpc>
                          <a:spcPct val="115000"/>
                        </a:lnSpc>
                        <a:spcAft>
                          <a:spcPts val="0"/>
                        </a:spcAft>
                      </a:pPr>
                      <a:r>
                        <a:rPr lang="en-IN" sz="1400" dirty="0">
                          <a:effectLst/>
                          <a:latin typeface="Calibri"/>
                          <a:ea typeface="Calibri"/>
                          <a:cs typeface="Times New Roman"/>
                        </a:rPr>
                        <a:t>     WRITE(B)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dirty="0">
                          <a:effectLst/>
                          <a:latin typeface="Calibri"/>
                          <a:ea typeface="Calibri"/>
                          <a:cs typeface="Times New Roman"/>
                        </a:rPr>
                        <a:t>     COMMIT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Calibri"/>
                          <a:ea typeface="Calibri"/>
                          <a:cs typeface="Times New Roman"/>
                        </a:rPr>
                        <a:t>D=20</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Calibri"/>
                          <a:ea typeface="Calibri"/>
                          <a:cs typeface="Times New Roman"/>
                        </a:rPr>
                        <a:t>WRITE(D)</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smtClean="0">
                          <a:effectLst/>
                          <a:latin typeface="Calibri"/>
                          <a:ea typeface="Calibri"/>
                          <a:cs typeface="Times New Roman"/>
                        </a:rPr>
                        <a:t>A=30</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mn-lt"/>
                          <a:ea typeface="Calibri"/>
                          <a:cs typeface="Times New Roman"/>
                        </a:rPr>
                        <a:t>WRITE(A)</a:t>
                      </a:r>
                      <a:endParaRPr lang="en-IN" sz="14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mn-lt"/>
                          <a:ea typeface="Calibri"/>
                          <a:cs typeface="Times New Roman"/>
                        </a:rPr>
                        <a:t>COMMIT</a:t>
                      </a:r>
                      <a:endParaRPr lang="en-IN" sz="14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IN" sz="11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124200" y="3536194"/>
            <a:ext cx="2514602" cy="3139321"/>
          </a:xfrm>
          <a:prstGeom prst="rect">
            <a:avLst/>
          </a:prstGeom>
          <a:noFill/>
        </p:spPr>
        <p:txBody>
          <a:bodyPr wrap="square" rtlCol="0">
            <a:spAutoFit/>
          </a:bodyPr>
          <a:lstStyle/>
          <a:p>
            <a:r>
              <a:rPr lang="en-IN" b="1" dirty="0">
                <a:solidFill>
                  <a:srgbClr val="00B050"/>
                </a:solidFill>
              </a:rPr>
              <a:t>[Start-transaction, T1]</a:t>
            </a:r>
          </a:p>
          <a:p>
            <a:r>
              <a:rPr lang="en-IN" b="1" dirty="0">
                <a:solidFill>
                  <a:srgbClr val="00B050"/>
                </a:solidFill>
              </a:rPr>
              <a:t>[Write-item, T1, B, 10]</a:t>
            </a:r>
          </a:p>
          <a:p>
            <a:r>
              <a:rPr lang="en-IN" b="1" dirty="0">
                <a:solidFill>
                  <a:srgbClr val="00B050"/>
                </a:solidFill>
              </a:rPr>
              <a:t>[Commit, T1]</a:t>
            </a:r>
          </a:p>
          <a:p>
            <a:r>
              <a:rPr lang="en-IN" b="1" dirty="0">
                <a:solidFill>
                  <a:srgbClr val="00B050"/>
                </a:solidFill>
              </a:rPr>
              <a:t>[Start-transaction, T2]</a:t>
            </a:r>
          </a:p>
          <a:p>
            <a:r>
              <a:rPr lang="en-IN" b="1" dirty="0">
                <a:solidFill>
                  <a:srgbClr val="00B050"/>
                </a:solidFill>
              </a:rPr>
              <a:t>[Write-item, T2, D, 20]</a:t>
            </a:r>
          </a:p>
          <a:p>
            <a:r>
              <a:rPr lang="en-IN" b="1" dirty="0">
                <a:solidFill>
                  <a:srgbClr val="00B050"/>
                </a:solidFill>
              </a:rPr>
              <a:t>[Write-item, T2, A, 30</a:t>
            </a:r>
            <a:r>
              <a:rPr lang="en-IN" b="1" dirty="0" smtClean="0">
                <a:solidFill>
                  <a:srgbClr val="00B050"/>
                </a:solidFill>
              </a:rPr>
              <a:t>]</a:t>
            </a:r>
          </a:p>
          <a:p>
            <a:r>
              <a:rPr lang="en-US" b="1" dirty="0" smtClean="0">
                <a:solidFill>
                  <a:srgbClr val="7030A0"/>
                </a:solidFill>
              </a:rPr>
              <a:t>[Checkpoint]</a:t>
            </a:r>
            <a:endParaRPr lang="en-IN" b="1" dirty="0">
              <a:solidFill>
                <a:srgbClr val="7030A0"/>
              </a:solidFill>
            </a:endParaRPr>
          </a:p>
          <a:p>
            <a:r>
              <a:rPr lang="en-IN" b="1" dirty="0" smtClean="0">
                <a:solidFill>
                  <a:srgbClr val="00B050"/>
                </a:solidFill>
              </a:rPr>
              <a:t>[</a:t>
            </a:r>
            <a:r>
              <a:rPr lang="en-IN" b="1" dirty="0">
                <a:solidFill>
                  <a:srgbClr val="00B050"/>
                </a:solidFill>
              </a:rPr>
              <a:t>Commit, T2</a:t>
            </a:r>
            <a:r>
              <a:rPr lang="en-IN" b="1" dirty="0" smtClean="0">
                <a:solidFill>
                  <a:srgbClr val="00B050"/>
                </a:solidFill>
              </a:rPr>
              <a:t>]</a:t>
            </a:r>
          </a:p>
          <a:p>
            <a:endParaRPr lang="en-US" dirty="0"/>
          </a:p>
          <a:p>
            <a:endParaRPr lang="en-US" dirty="0" smtClean="0"/>
          </a:p>
          <a:p>
            <a:endParaRPr lang="en-IN" dirty="0"/>
          </a:p>
        </p:txBody>
      </p:sp>
      <p:sp>
        <p:nvSpPr>
          <p:cNvPr id="7" name="TextBox 6"/>
          <p:cNvSpPr txBox="1"/>
          <p:nvPr/>
        </p:nvSpPr>
        <p:spPr>
          <a:xfrm>
            <a:off x="6520069" y="2872341"/>
            <a:ext cx="2395331" cy="369332"/>
          </a:xfrm>
          <a:prstGeom prst="rect">
            <a:avLst/>
          </a:prstGeom>
          <a:noFill/>
        </p:spPr>
        <p:txBody>
          <a:bodyPr wrap="square" rtlCol="0">
            <a:spAutoFit/>
          </a:bodyPr>
          <a:lstStyle/>
          <a:p>
            <a:r>
              <a:rPr lang="en-US" dirty="0" smtClean="0">
                <a:solidFill>
                  <a:srgbClr val="00B0F0"/>
                </a:solidFill>
              </a:rPr>
              <a:t>Database on Hard Disk</a:t>
            </a:r>
            <a:endParaRPr lang="en-IN" dirty="0">
              <a:solidFill>
                <a:srgbClr val="00B0F0"/>
              </a:solidFill>
            </a:endParaRPr>
          </a:p>
        </p:txBody>
      </p:sp>
      <p:sp>
        <p:nvSpPr>
          <p:cNvPr id="8" name="Oval 7"/>
          <p:cNvSpPr/>
          <p:nvPr/>
        </p:nvSpPr>
        <p:spPr>
          <a:xfrm>
            <a:off x="6705600" y="3464006"/>
            <a:ext cx="1524000" cy="7297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705600" y="3828873"/>
            <a:ext cx="1524000" cy="1124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364934" y="56458"/>
            <a:ext cx="3352800" cy="2308324"/>
          </a:xfrm>
          <a:prstGeom prst="rect">
            <a:avLst/>
          </a:prstGeom>
        </p:spPr>
        <p:txBody>
          <a:bodyPr wrap="square">
            <a:spAutoFit/>
          </a:bodyPr>
          <a:lstStyle/>
          <a:p>
            <a:r>
              <a:rPr lang="en-US" dirty="0" smtClean="0">
                <a:solidFill>
                  <a:srgbClr val="00B0F0"/>
                </a:solidFill>
              </a:rPr>
              <a:t>Log file in main memory</a:t>
            </a:r>
            <a:endParaRPr lang="en-IN" dirty="0" smtClean="0">
              <a:solidFill>
                <a:srgbClr val="00B0F0"/>
              </a:solidFill>
            </a:endParaRPr>
          </a:p>
          <a:p>
            <a:r>
              <a:rPr lang="en-IN" dirty="0" smtClean="0">
                <a:solidFill>
                  <a:srgbClr val="00B050"/>
                </a:solidFill>
              </a:rPr>
              <a:t>[</a:t>
            </a:r>
            <a:r>
              <a:rPr lang="en-IN" dirty="0">
                <a:solidFill>
                  <a:srgbClr val="00B050"/>
                </a:solidFill>
              </a:rPr>
              <a:t>Start-transaction, T1]</a:t>
            </a:r>
          </a:p>
          <a:p>
            <a:r>
              <a:rPr lang="en-IN" dirty="0">
                <a:solidFill>
                  <a:srgbClr val="00B050"/>
                </a:solidFill>
              </a:rPr>
              <a:t>[Write-item, T1, B, 10]</a:t>
            </a:r>
          </a:p>
          <a:p>
            <a:r>
              <a:rPr lang="en-IN" dirty="0">
                <a:solidFill>
                  <a:srgbClr val="00B050"/>
                </a:solidFill>
              </a:rPr>
              <a:t>[Commit, T1]</a:t>
            </a:r>
          </a:p>
          <a:p>
            <a:r>
              <a:rPr lang="en-IN" dirty="0">
                <a:solidFill>
                  <a:srgbClr val="00B050"/>
                </a:solidFill>
              </a:rPr>
              <a:t>[Start-transaction, T2]</a:t>
            </a:r>
          </a:p>
          <a:p>
            <a:r>
              <a:rPr lang="en-IN" dirty="0">
                <a:solidFill>
                  <a:srgbClr val="00B050"/>
                </a:solidFill>
              </a:rPr>
              <a:t>[Write-item, T2, D, 20]</a:t>
            </a:r>
          </a:p>
          <a:p>
            <a:r>
              <a:rPr lang="en-IN" dirty="0">
                <a:solidFill>
                  <a:srgbClr val="00B050"/>
                </a:solidFill>
              </a:rPr>
              <a:t>[Write-item, T2, A, 30</a:t>
            </a:r>
            <a:r>
              <a:rPr lang="en-IN" dirty="0" smtClean="0">
                <a:solidFill>
                  <a:srgbClr val="00B050"/>
                </a:solidFill>
              </a:rPr>
              <a:t>]</a:t>
            </a:r>
          </a:p>
          <a:p>
            <a:r>
              <a:rPr lang="en-IN" dirty="0" smtClean="0">
                <a:solidFill>
                  <a:srgbClr val="00B050"/>
                </a:solidFill>
              </a:rPr>
              <a:t>[</a:t>
            </a:r>
            <a:r>
              <a:rPr lang="en-IN" dirty="0">
                <a:solidFill>
                  <a:srgbClr val="00B050"/>
                </a:solidFill>
              </a:rPr>
              <a:t>Commit, T2]</a:t>
            </a:r>
          </a:p>
        </p:txBody>
      </p:sp>
      <p:sp>
        <p:nvSpPr>
          <p:cNvPr id="13" name="TextBox 12"/>
          <p:cNvSpPr txBox="1"/>
          <p:nvPr/>
        </p:nvSpPr>
        <p:spPr>
          <a:xfrm>
            <a:off x="2895600" y="3086232"/>
            <a:ext cx="3200401" cy="369332"/>
          </a:xfrm>
          <a:prstGeom prst="rect">
            <a:avLst/>
          </a:prstGeom>
          <a:noFill/>
        </p:spPr>
        <p:txBody>
          <a:bodyPr wrap="square" rtlCol="0">
            <a:spAutoFit/>
          </a:bodyPr>
          <a:lstStyle/>
          <a:p>
            <a:r>
              <a:rPr lang="en-US" dirty="0" smtClean="0">
                <a:solidFill>
                  <a:srgbClr val="00B0F0"/>
                </a:solidFill>
              </a:rPr>
              <a:t>LOG FILE in Secondary Storage</a:t>
            </a:r>
            <a:endParaRPr lang="en-IN" dirty="0">
              <a:solidFill>
                <a:srgbClr val="00B0F0"/>
              </a:solidFill>
            </a:endParaRPr>
          </a:p>
        </p:txBody>
      </p:sp>
      <p:sp>
        <p:nvSpPr>
          <p:cNvPr id="14" name="TextBox 13"/>
          <p:cNvSpPr txBox="1"/>
          <p:nvPr/>
        </p:nvSpPr>
        <p:spPr>
          <a:xfrm>
            <a:off x="35859" y="3951693"/>
            <a:ext cx="2590800" cy="2308324"/>
          </a:xfrm>
          <a:prstGeom prst="rect">
            <a:avLst/>
          </a:prstGeom>
          <a:noFill/>
        </p:spPr>
        <p:txBody>
          <a:bodyPr wrap="square" rtlCol="0">
            <a:spAutoFit/>
          </a:bodyPr>
          <a:lstStyle/>
          <a:p>
            <a:r>
              <a:rPr lang="en-US" dirty="0" smtClean="0">
                <a:solidFill>
                  <a:srgbClr val="00B0F0"/>
                </a:solidFill>
              </a:rPr>
              <a:t>Commit</a:t>
            </a:r>
            <a:r>
              <a:rPr lang="en-US" dirty="0" smtClean="0"/>
              <a:t> : All log records for committed transactions saved in hard disk.</a:t>
            </a:r>
          </a:p>
          <a:p>
            <a:endParaRPr lang="en-US" dirty="0"/>
          </a:p>
          <a:p>
            <a:r>
              <a:rPr lang="en-US" dirty="0" smtClean="0">
                <a:solidFill>
                  <a:srgbClr val="00B0F0"/>
                </a:solidFill>
              </a:rPr>
              <a:t>Checkpoint</a:t>
            </a:r>
            <a:r>
              <a:rPr lang="en-US" dirty="0" smtClean="0"/>
              <a:t> : Database is updated according to all log records</a:t>
            </a:r>
            <a:endParaRPr lang="en-IN" dirty="0"/>
          </a:p>
        </p:txBody>
      </p:sp>
      <p:sp>
        <p:nvSpPr>
          <p:cNvPr id="2" name="TextBox 1"/>
          <p:cNvSpPr txBox="1"/>
          <p:nvPr/>
        </p:nvSpPr>
        <p:spPr>
          <a:xfrm>
            <a:off x="304800" y="50196"/>
            <a:ext cx="4495800" cy="369332"/>
          </a:xfrm>
          <a:prstGeom prst="rect">
            <a:avLst/>
          </a:prstGeom>
          <a:noFill/>
        </p:spPr>
        <p:txBody>
          <a:bodyPr wrap="square" rtlCol="0">
            <a:spAutoFit/>
          </a:bodyPr>
          <a:lstStyle/>
          <a:p>
            <a:r>
              <a:rPr lang="en-US" b="1" dirty="0" smtClean="0"/>
              <a:t>1. Deferred update</a:t>
            </a:r>
            <a:endParaRPr lang="en-IN" b="1" dirty="0"/>
          </a:p>
        </p:txBody>
      </p:sp>
      <p:sp>
        <p:nvSpPr>
          <p:cNvPr id="3" name="Rectangle 2"/>
          <p:cNvSpPr/>
          <p:nvPr/>
        </p:nvSpPr>
        <p:spPr>
          <a:xfrm>
            <a:off x="1524000" y="6010086"/>
            <a:ext cx="5867399" cy="646331"/>
          </a:xfrm>
          <a:prstGeom prst="rect">
            <a:avLst/>
          </a:prstGeom>
        </p:spPr>
        <p:txBody>
          <a:bodyPr wrap="square">
            <a:spAutoFit/>
          </a:bodyPr>
          <a:lstStyle/>
          <a:p>
            <a:r>
              <a:rPr lang="en-US" dirty="0">
                <a:solidFill>
                  <a:srgbClr val="7030A0"/>
                </a:solidFill>
              </a:rPr>
              <a:t>In </a:t>
            </a:r>
            <a:r>
              <a:rPr lang="en-US" dirty="0" err="1" smtClean="0">
                <a:solidFill>
                  <a:srgbClr val="7030A0"/>
                </a:solidFill>
              </a:rPr>
              <a:t>deffered</a:t>
            </a:r>
            <a:r>
              <a:rPr lang="en-US" dirty="0" smtClean="0">
                <a:solidFill>
                  <a:srgbClr val="7030A0"/>
                </a:solidFill>
              </a:rPr>
              <a:t> </a:t>
            </a:r>
            <a:r>
              <a:rPr lang="en-US" dirty="0">
                <a:solidFill>
                  <a:srgbClr val="7030A0"/>
                </a:solidFill>
              </a:rPr>
              <a:t>update method changes done by </a:t>
            </a:r>
            <a:r>
              <a:rPr lang="en-US" dirty="0" smtClean="0">
                <a:solidFill>
                  <a:srgbClr val="7030A0"/>
                </a:solidFill>
              </a:rPr>
              <a:t>only committed transactions  </a:t>
            </a:r>
            <a:r>
              <a:rPr lang="en-US" dirty="0">
                <a:solidFill>
                  <a:srgbClr val="7030A0"/>
                </a:solidFill>
              </a:rPr>
              <a:t>before checkpoint are updated in database</a:t>
            </a:r>
            <a:endParaRPr lang="en-IN" dirty="0">
              <a:solidFill>
                <a:srgbClr val="7030A0"/>
              </a:solidFill>
            </a:endParaRPr>
          </a:p>
        </p:txBody>
      </p:sp>
      <p:cxnSp>
        <p:nvCxnSpPr>
          <p:cNvPr id="10" name="Straight Arrow Connector 9"/>
          <p:cNvCxnSpPr/>
          <p:nvPr/>
        </p:nvCxnSpPr>
        <p:spPr>
          <a:xfrm flipV="1">
            <a:off x="4457699" y="5450816"/>
            <a:ext cx="1181103" cy="3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996955" y="3874672"/>
            <a:ext cx="762000" cy="369332"/>
          </a:xfrm>
          <a:prstGeom prst="rect">
            <a:avLst/>
          </a:prstGeom>
          <a:noFill/>
        </p:spPr>
        <p:txBody>
          <a:bodyPr wrap="square" rtlCol="0">
            <a:spAutoFit/>
          </a:bodyPr>
          <a:lstStyle/>
          <a:p>
            <a:r>
              <a:rPr lang="en-IN" dirty="0" smtClean="0"/>
              <a:t>B=10</a:t>
            </a:r>
          </a:p>
        </p:txBody>
      </p:sp>
    </p:spTree>
    <p:extLst>
      <p:ext uri="{BB962C8B-B14F-4D97-AF65-F5344CB8AC3E}">
        <p14:creationId xmlns:p14="http://schemas.microsoft.com/office/powerpoint/2010/main" val="300254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3395"/>
            <a:ext cx="8382000" cy="6024726"/>
          </a:xfrm>
          <a:prstGeom prst="rect">
            <a:avLst/>
          </a:prstGeom>
        </p:spPr>
        <p:txBody>
          <a:bodyPr wrap="square">
            <a:spAutoFit/>
          </a:bodyPr>
          <a:lstStyle/>
          <a:p>
            <a:pPr>
              <a:lnSpc>
                <a:spcPct val="115000"/>
              </a:lnSpc>
              <a:spcAft>
                <a:spcPts val="1000"/>
              </a:spcAft>
            </a:pPr>
            <a:r>
              <a:rPr lang="en-IN" b="1" dirty="0">
                <a:ea typeface="Calibri"/>
                <a:cs typeface="Times New Roman"/>
              </a:rPr>
              <a:t>Deferred update</a:t>
            </a:r>
          </a:p>
          <a:p>
            <a:pPr marL="342900" lvl="0" indent="-342900">
              <a:lnSpc>
                <a:spcPct val="115000"/>
              </a:lnSpc>
              <a:spcAft>
                <a:spcPts val="1000"/>
              </a:spcAft>
              <a:buSzPts val="1000"/>
              <a:buFont typeface="Symbol"/>
              <a:buChar char=""/>
              <a:tabLst>
                <a:tab pos="457200" algn="l"/>
              </a:tabLst>
            </a:pPr>
            <a:r>
              <a:rPr lang="en-IN" dirty="0">
                <a:ea typeface="Calibri"/>
                <a:cs typeface="Times New Roman"/>
              </a:rPr>
              <a:t>Do not physically update the database on disk until after a transaction reaches its commit point;</a:t>
            </a:r>
          </a:p>
          <a:p>
            <a:pPr marL="342900" lvl="0" indent="-342900">
              <a:lnSpc>
                <a:spcPct val="115000"/>
              </a:lnSpc>
              <a:spcAft>
                <a:spcPts val="1000"/>
              </a:spcAft>
              <a:buSzPts val="1000"/>
              <a:buFont typeface="Symbol"/>
              <a:buChar char=""/>
              <a:tabLst>
                <a:tab pos="457200" algn="l"/>
              </a:tabLst>
            </a:pPr>
            <a:r>
              <a:rPr lang="en-IN" dirty="0">
                <a:ea typeface="Calibri"/>
                <a:cs typeface="Times New Roman"/>
              </a:rPr>
              <a:t>Then updates are recorded persistently in the log and the written to the database.</a:t>
            </a:r>
          </a:p>
          <a:p>
            <a:pPr marL="342900" lvl="0" indent="-342900">
              <a:lnSpc>
                <a:spcPct val="115000"/>
              </a:lnSpc>
              <a:spcAft>
                <a:spcPts val="1000"/>
              </a:spcAft>
              <a:buSzPts val="1000"/>
              <a:buFont typeface="Symbol"/>
              <a:buChar char=""/>
              <a:tabLst>
                <a:tab pos="457200" algn="l"/>
              </a:tabLst>
            </a:pPr>
            <a:r>
              <a:rPr lang="en-IN" dirty="0">
                <a:ea typeface="Calibri"/>
                <a:cs typeface="Times New Roman"/>
              </a:rPr>
              <a:t>Before reaching commit point, the transaction updates are recorded in the local transaction workspace (buffers)</a:t>
            </a:r>
          </a:p>
          <a:p>
            <a:pPr marL="342900" lvl="0" indent="-342900">
              <a:lnSpc>
                <a:spcPct val="115000"/>
              </a:lnSpc>
              <a:spcAft>
                <a:spcPts val="1000"/>
              </a:spcAft>
              <a:buSzPts val="1000"/>
              <a:buFont typeface="Symbol"/>
              <a:buChar char=""/>
              <a:tabLst>
                <a:tab pos="457200" algn="l"/>
              </a:tabLst>
            </a:pPr>
            <a:r>
              <a:rPr lang="en-IN" dirty="0">
                <a:ea typeface="Calibri"/>
                <a:cs typeface="Times New Roman"/>
              </a:rPr>
              <a:t>During commit, the updates are first recorded persistently in log and then write to the database.</a:t>
            </a:r>
          </a:p>
          <a:p>
            <a:pPr>
              <a:lnSpc>
                <a:spcPct val="115000"/>
              </a:lnSpc>
              <a:spcAft>
                <a:spcPts val="1000"/>
              </a:spcAft>
            </a:pPr>
            <a:r>
              <a:rPr lang="en-IN" b="1" dirty="0">
                <a:ea typeface="Calibri"/>
                <a:cs typeface="Times New Roman"/>
              </a:rPr>
              <a:t>Transaction fail</a:t>
            </a:r>
          </a:p>
          <a:p>
            <a:pPr marL="285750" indent="-285750">
              <a:lnSpc>
                <a:spcPct val="115000"/>
              </a:lnSpc>
              <a:spcAft>
                <a:spcPts val="1000"/>
              </a:spcAft>
              <a:buFont typeface="Wingdings" pitchFamily="2" charset="2"/>
              <a:buChar char="ü"/>
            </a:pPr>
            <a:r>
              <a:rPr lang="en-IN" dirty="0">
                <a:ea typeface="Calibri"/>
                <a:cs typeface="Times New Roman"/>
              </a:rPr>
              <a:t> If transaction fails before reaching commit point, it will not have changed the database. (no need undo)</a:t>
            </a:r>
          </a:p>
          <a:p>
            <a:pPr marL="285750" indent="-285750">
              <a:lnSpc>
                <a:spcPct val="115000"/>
              </a:lnSpc>
              <a:spcAft>
                <a:spcPts val="1000"/>
              </a:spcAft>
              <a:buFont typeface="Wingdings" pitchFamily="2" charset="2"/>
              <a:buChar char="ü"/>
            </a:pPr>
            <a:r>
              <a:rPr lang="en-IN" dirty="0">
                <a:ea typeface="Calibri"/>
                <a:cs typeface="Times New Roman"/>
              </a:rPr>
              <a:t> </a:t>
            </a:r>
            <a:r>
              <a:rPr lang="en-IN" dirty="0" smtClean="0">
                <a:ea typeface="Calibri"/>
                <a:cs typeface="Times New Roman"/>
              </a:rPr>
              <a:t>It </a:t>
            </a:r>
            <a:r>
              <a:rPr lang="en-IN" dirty="0">
                <a:ea typeface="Calibri"/>
                <a:cs typeface="Times New Roman"/>
              </a:rPr>
              <a:t>may necessary to REDO the effect of the operations of a committed transaction from the log, because their effect may not yet have been recorded.</a:t>
            </a:r>
          </a:p>
          <a:p>
            <a:pPr marL="285750" lvl="0" indent="-285750">
              <a:lnSpc>
                <a:spcPct val="115000"/>
              </a:lnSpc>
              <a:spcAft>
                <a:spcPts val="1000"/>
              </a:spcAft>
              <a:buSzPts val="1000"/>
              <a:buFont typeface="Wingdings" pitchFamily="2" charset="2"/>
              <a:buChar char="ü"/>
              <a:tabLst>
                <a:tab pos="457200" algn="l"/>
              </a:tabLst>
            </a:pPr>
            <a:r>
              <a:rPr lang="en-IN" dirty="0" smtClean="0">
                <a:ea typeface="Calibri"/>
                <a:cs typeface="Times New Roman"/>
              </a:rPr>
              <a:t>    Deferred </a:t>
            </a:r>
            <a:r>
              <a:rPr lang="en-IN" dirty="0">
                <a:ea typeface="Calibri"/>
                <a:cs typeface="Times New Roman"/>
              </a:rPr>
              <a:t>update is known as “NO-UNDO/REDO Algorithm”</a:t>
            </a:r>
          </a:p>
          <a:p>
            <a:pPr>
              <a:lnSpc>
                <a:spcPct val="115000"/>
              </a:lnSpc>
              <a:spcAft>
                <a:spcPts val="1000"/>
              </a:spcAft>
            </a:pPr>
            <a:r>
              <a:rPr lang="en-IN" dirty="0">
                <a:ea typeface="Calibri"/>
                <a:cs typeface="Times New Roman"/>
              </a:rPr>
              <a:t> </a:t>
            </a:r>
          </a:p>
        </p:txBody>
      </p:sp>
    </p:spTree>
    <p:extLst>
      <p:ext uri="{BB962C8B-B14F-4D97-AF65-F5344CB8AC3E}">
        <p14:creationId xmlns:p14="http://schemas.microsoft.com/office/powerpoint/2010/main" val="417277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067800" cy="6093976"/>
          </a:xfrm>
          <a:prstGeom prst="rect">
            <a:avLst/>
          </a:prstGeom>
          <a:noFill/>
        </p:spPr>
        <p:txBody>
          <a:bodyPr wrap="square" rtlCol="0">
            <a:spAutoFit/>
          </a:bodyPr>
          <a:lstStyle/>
          <a:p>
            <a:r>
              <a:rPr lang="en-US" sz="2400" dirty="0" smtClean="0">
                <a:solidFill>
                  <a:srgbClr val="00B0F0"/>
                </a:solidFill>
              </a:rPr>
              <a:t>Algorithm to recover data for deferred update (NO UNDO/REDO) techniques</a:t>
            </a:r>
          </a:p>
          <a:p>
            <a:endParaRPr lang="en-US" sz="2400" dirty="0"/>
          </a:p>
          <a:p>
            <a:pPr marL="342900" indent="-342900">
              <a:buAutoNum type="arabicPeriod"/>
            </a:pPr>
            <a:r>
              <a:rPr lang="en-US" sz="2400" dirty="0" smtClean="0"/>
              <a:t>Committed transaction list  before checkpoint</a:t>
            </a:r>
          </a:p>
          <a:p>
            <a:pPr marL="342900" indent="-342900">
              <a:buAutoNum type="arabicPeriod"/>
            </a:pPr>
            <a:r>
              <a:rPr lang="en-US" sz="2400" dirty="0" smtClean="0"/>
              <a:t>Committed  transactions list since last checkpoint</a:t>
            </a:r>
          </a:p>
          <a:p>
            <a:pPr marL="342900" indent="-342900">
              <a:buAutoNum type="arabicPeriod"/>
            </a:pPr>
            <a:r>
              <a:rPr lang="en-IN" sz="2400" dirty="0"/>
              <a:t>the active transactions </a:t>
            </a:r>
            <a:r>
              <a:rPr lang="en-IN" sz="2400" dirty="0" smtClean="0"/>
              <a:t> List </a:t>
            </a:r>
            <a:r>
              <a:rPr lang="en-IN" sz="2400" i="1" dirty="0" smtClean="0"/>
              <a:t>T</a:t>
            </a:r>
            <a:r>
              <a:rPr lang="en-IN" sz="2400" dirty="0"/>
              <a:t> (</a:t>
            </a:r>
            <a:r>
              <a:rPr lang="en-IN" sz="2400" b="1" dirty="0"/>
              <a:t>active list</a:t>
            </a:r>
            <a:r>
              <a:rPr lang="en-IN" sz="2400" dirty="0" smtClean="0"/>
              <a:t>).</a:t>
            </a:r>
          </a:p>
          <a:p>
            <a:endParaRPr lang="en-US" sz="2400" dirty="0"/>
          </a:p>
          <a:p>
            <a:r>
              <a:rPr lang="en-US" sz="2400" dirty="0" smtClean="0"/>
              <a:t>Perform following Actions on created list</a:t>
            </a:r>
          </a:p>
          <a:p>
            <a:r>
              <a:rPr lang="en-US" sz="2400" dirty="0" smtClean="0"/>
              <a:t>1. Ignore all committed transactions before checkpoint as their changes are permanently recorded in database.</a:t>
            </a:r>
          </a:p>
          <a:p>
            <a:r>
              <a:rPr lang="en-US" sz="2400" dirty="0" smtClean="0"/>
              <a:t>2. Perform REDO action on all  committed transactions since last checkpoint</a:t>
            </a:r>
          </a:p>
          <a:p>
            <a:r>
              <a:rPr lang="en-US" sz="2400" dirty="0" smtClean="0"/>
              <a:t>3. Perform ROLLBCAK operations on /active transactions as changes made by them are not updated in  database</a:t>
            </a:r>
            <a:endParaRPr lang="en-US" dirty="0" smtClean="0"/>
          </a:p>
          <a:p>
            <a:pPr marL="342900" indent="-342900">
              <a:buAutoNum type="arabicPeriod"/>
            </a:pPr>
            <a:endParaRPr lang="en-US" dirty="0" smtClean="0"/>
          </a:p>
          <a:p>
            <a:pPr marL="342900" indent="-342900">
              <a:buAutoNum type="arabicPeriod"/>
            </a:pPr>
            <a:endParaRPr lang="en-US" dirty="0" smtClean="0"/>
          </a:p>
          <a:p>
            <a:endParaRPr lang="en-IN" dirty="0"/>
          </a:p>
        </p:txBody>
      </p:sp>
    </p:spTree>
    <p:extLst>
      <p:ext uri="{BB962C8B-B14F-4D97-AF65-F5344CB8AC3E}">
        <p14:creationId xmlns:p14="http://schemas.microsoft.com/office/powerpoint/2010/main" val="311989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9" y="33261"/>
            <a:ext cx="4572000" cy="5632311"/>
          </a:xfrm>
          <a:prstGeom prst="rect">
            <a:avLst/>
          </a:prstGeom>
        </p:spPr>
        <p:txBody>
          <a:bodyPr>
            <a:spAutoFit/>
          </a:bodyPr>
          <a:lstStyle/>
          <a:p>
            <a:r>
              <a:rPr lang="en-IN" b="1" dirty="0"/>
              <a:t>The following are log entries at the time of system </a:t>
            </a:r>
            <a:r>
              <a:rPr lang="en-IN" b="1" dirty="0" smtClean="0"/>
              <a:t>crash:</a:t>
            </a:r>
            <a:endParaRPr lang="en-IN" b="1" dirty="0"/>
          </a:p>
          <a:p>
            <a:r>
              <a:rPr lang="en-IN" dirty="0"/>
              <a:t>[Start-transaction, T1]</a:t>
            </a:r>
          </a:p>
          <a:p>
            <a:r>
              <a:rPr lang="en-IN" dirty="0"/>
              <a:t>[Write-item, T1, B, 10]</a:t>
            </a:r>
          </a:p>
          <a:p>
            <a:r>
              <a:rPr lang="en-IN" dirty="0">
                <a:solidFill>
                  <a:srgbClr val="7030A0"/>
                </a:solidFill>
              </a:rPr>
              <a:t>[Commit, T1</a:t>
            </a:r>
            <a:r>
              <a:rPr lang="en-IN" dirty="0" smtClean="0">
                <a:solidFill>
                  <a:srgbClr val="7030A0"/>
                </a:solidFill>
              </a:rPr>
              <a:t>]</a:t>
            </a:r>
          </a:p>
          <a:p>
            <a:r>
              <a:rPr lang="en-IN" dirty="0"/>
              <a:t>[Start-transaction, </a:t>
            </a:r>
            <a:r>
              <a:rPr lang="en-IN" dirty="0" smtClean="0"/>
              <a:t>T5]</a:t>
            </a:r>
          </a:p>
          <a:p>
            <a:r>
              <a:rPr lang="en-IN" dirty="0"/>
              <a:t>[Write-item, T5, </a:t>
            </a:r>
            <a:r>
              <a:rPr lang="en-IN" dirty="0" smtClean="0"/>
              <a:t>A, 50]</a:t>
            </a:r>
            <a:endParaRPr lang="en-IN" dirty="0"/>
          </a:p>
          <a:p>
            <a:r>
              <a:rPr lang="en-IN" dirty="0" smtClean="0"/>
              <a:t>[Write-item, T5, B, 70]</a:t>
            </a:r>
          </a:p>
          <a:p>
            <a:r>
              <a:rPr lang="en-IN" dirty="0" smtClean="0"/>
              <a:t>[</a:t>
            </a:r>
            <a:r>
              <a:rPr lang="en-IN" dirty="0"/>
              <a:t>Start-transaction, T2]</a:t>
            </a:r>
          </a:p>
          <a:p>
            <a:r>
              <a:rPr lang="en-IN" dirty="0"/>
              <a:t>[Write-item, T2, D, 20]</a:t>
            </a:r>
          </a:p>
          <a:p>
            <a:r>
              <a:rPr lang="en-IN" dirty="0"/>
              <a:t>[Write-item, T2, A, 30]</a:t>
            </a:r>
          </a:p>
          <a:p>
            <a:r>
              <a:rPr lang="en-IN" dirty="0">
                <a:solidFill>
                  <a:srgbClr val="7030A0"/>
                </a:solidFill>
              </a:rPr>
              <a:t>[Commit, T2]</a:t>
            </a:r>
          </a:p>
          <a:p>
            <a:r>
              <a:rPr lang="en-IN" dirty="0">
                <a:solidFill>
                  <a:srgbClr val="FF0000"/>
                </a:solidFill>
              </a:rPr>
              <a:t>[Checkpoint]</a:t>
            </a:r>
          </a:p>
          <a:p>
            <a:r>
              <a:rPr lang="en-IN" dirty="0"/>
              <a:t>[Start-transaction, T3]</a:t>
            </a:r>
          </a:p>
          <a:p>
            <a:r>
              <a:rPr lang="en-IN" dirty="0"/>
              <a:t>[Write-item, T3, B, 20</a:t>
            </a:r>
            <a:r>
              <a:rPr lang="en-IN" dirty="0" smtClean="0"/>
              <a:t>]</a:t>
            </a:r>
          </a:p>
          <a:p>
            <a:r>
              <a:rPr lang="en-US" dirty="0" smtClean="0"/>
              <a:t>[Commit T3]</a:t>
            </a:r>
            <a:endParaRPr lang="en-IN" dirty="0"/>
          </a:p>
          <a:p>
            <a:r>
              <a:rPr lang="en-IN" dirty="0"/>
              <a:t>[Start-transaction, T4]</a:t>
            </a:r>
          </a:p>
          <a:p>
            <a:r>
              <a:rPr lang="en-IN" dirty="0"/>
              <a:t>[Write-item, T4, C, 10</a:t>
            </a:r>
            <a:r>
              <a:rPr lang="en-IN" dirty="0" smtClean="0"/>
              <a:t>] ;_______</a:t>
            </a:r>
            <a:r>
              <a:rPr lang="en-IN" dirty="0"/>
              <a:t>System Crash</a:t>
            </a:r>
          </a:p>
          <a:p>
            <a:r>
              <a:rPr lang="en-IN" dirty="0"/>
              <a:t>If deferred update with checkpoint is used, what will be the recovery process?</a:t>
            </a:r>
          </a:p>
        </p:txBody>
      </p:sp>
      <p:sp>
        <p:nvSpPr>
          <p:cNvPr id="3" name="TextBox 2"/>
          <p:cNvSpPr txBox="1"/>
          <p:nvPr/>
        </p:nvSpPr>
        <p:spPr>
          <a:xfrm>
            <a:off x="4343400" y="33261"/>
            <a:ext cx="4724400" cy="5632311"/>
          </a:xfrm>
          <a:prstGeom prst="rect">
            <a:avLst/>
          </a:prstGeom>
          <a:noFill/>
        </p:spPr>
        <p:txBody>
          <a:bodyPr wrap="square" rtlCol="0">
            <a:spAutoFit/>
          </a:bodyPr>
          <a:lstStyle/>
          <a:p>
            <a:r>
              <a:rPr lang="en-US" dirty="0" smtClean="0"/>
              <a:t>Solution </a:t>
            </a:r>
          </a:p>
          <a:p>
            <a:pPr marL="342900" indent="-342900">
              <a:buAutoNum type="arabicPeriod"/>
            </a:pPr>
            <a:r>
              <a:rPr lang="en-US" dirty="0" smtClean="0"/>
              <a:t>List of committed transactions before checkpoint are T1 and T2,as changes made by these transactions are updated in database successfully, not action for T1 and T2</a:t>
            </a:r>
          </a:p>
          <a:p>
            <a:pPr marL="342900" indent="-342900">
              <a:buAutoNum type="arabicPeriod"/>
            </a:pPr>
            <a:r>
              <a:rPr lang="en-US" dirty="0" smtClean="0"/>
              <a:t>List of committed transactions since last checkpoint includes T3</a:t>
            </a:r>
          </a:p>
          <a:p>
            <a:r>
              <a:rPr lang="en-US" dirty="0"/>
              <a:t> </a:t>
            </a:r>
            <a:r>
              <a:rPr lang="en-US" dirty="0" smtClean="0"/>
              <a:t>      Perform REDO operation for T3 by tracing its operations in forward direction</a:t>
            </a:r>
          </a:p>
          <a:p>
            <a:r>
              <a:rPr lang="en-US" dirty="0" smtClean="0">
                <a:solidFill>
                  <a:srgbClr val="00B0F0"/>
                </a:solidFill>
              </a:rPr>
              <a:t>REDO([T3,B,20])</a:t>
            </a:r>
          </a:p>
          <a:p>
            <a:endParaRPr lang="en-US" dirty="0">
              <a:solidFill>
                <a:srgbClr val="00B0F0"/>
              </a:solidFill>
            </a:endParaRPr>
          </a:p>
          <a:p>
            <a:r>
              <a:rPr lang="en-US" dirty="0" smtClean="0"/>
              <a:t>3.List of active transactions is T5 and T4 </a:t>
            </a:r>
          </a:p>
          <a:p>
            <a:r>
              <a:rPr lang="en-US" dirty="0"/>
              <a:t> </a:t>
            </a:r>
            <a:r>
              <a:rPr lang="en-US" dirty="0" smtClean="0"/>
              <a:t>   Perform Rollback action on T5 and T4 </a:t>
            </a:r>
          </a:p>
          <a:p>
            <a:endParaRPr lang="en-US" dirty="0" smtClean="0"/>
          </a:p>
          <a:p>
            <a:r>
              <a:rPr lang="en-IN" dirty="0" smtClean="0">
                <a:solidFill>
                  <a:srgbClr val="00B0F0"/>
                </a:solidFill>
              </a:rPr>
              <a:t>ROLLBACK T5 AND T4</a:t>
            </a:r>
            <a:endParaRPr lang="en-IN" dirty="0">
              <a:solidFill>
                <a:srgbClr val="00B0F0"/>
              </a:solidFill>
            </a:endParaRPr>
          </a:p>
          <a:p>
            <a:endParaRPr lang="en-IN" dirty="0"/>
          </a:p>
          <a:p>
            <a:endParaRPr lang="en-IN" dirty="0" smtClean="0"/>
          </a:p>
          <a:p>
            <a:endParaRPr lang="en-US" dirty="0" smtClean="0"/>
          </a:p>
          <a:p>
            <a:r>
              <a:rPr lang="en-US" dirty="0" smtClean="0"/>
              <a:t>  </a:t>
            </a:r>
            <a:endParaRPr lang="en-IN" dirty="0"/>
          </a:p>
        </p:txBody>
      </p:sp>
    </p:spTree>
    <p:extLst>
      <p:ext uri="{BB962C8B-B14F-4D97-AF65-F5344CB8AC3E}">
        <p14:creationId xmlns:p14="http://schemas.microsoft.com/office/powerpoint/2010/main" val="389469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9" y="33261"/>
            <a:ext cx="4572000" cy="6463308"/>
          </a:xfrm>
          <a:prstGeom prst="rect">
            <a:avLst/>
          </a:prstGeom>
        </p:spPr>
        <p:txBody>
          <a:bodyPr>
            <a:spAutoFit/>
          </a:bodyPr>
          <a:lstStyle/>
          <a:p>
            <a:r>
              <a:rPr lang="en-IN" b="1" dirty="0" smtClean="0"/>
              <a:t>2. The </a:t>
            </a:r>
            <a:r>
              <a:rPr lang="en-IN" b="1" dirty="0"/>
              <a:t>following are log entries at the time of system </a:t>
            </a:r>
            <a:r>
              <a:rPr lang="en-IN" b="1" dirty="0" smtClean="0"/>
              <a:t>crash:</a:t>
            </a:r>
            <a:endParaRPr lang="en-IN" b="1" dirty="0"/>
          </a:p>
          <a:p>
            <a:r>
              <a:rPr lang="en-IN" dirty="0"/>
              <a:t>[Start-transaction, T1]</a:t>
            </a:r>
          </a:p>
          <a:p>
            <a:r>
              <a:rPr lang="en-IN" dirty="0"/>
              <a:t>[Write-item, T1, B, 10]</a:t>
            </a:r>
          </a:p>
          <a:p>
            <a:r>
              <a:rPr lang="en-IN" dirty="0"/>
              <a:t>[Commit, T1</a:t>
            </a:r>
            <a:r>
              <a:rPr lang="en-IN" dirty="0" smtClean="0"/>
              <a:t>]</a:t>
            </a:r>
          </a:p>
          <a:p>
            <a:r>
              <a:rPr lang="en-US" dirty="0" smtClean="0"/>
              <a:t>[Checkpoint]</a:t>
            </a:r>
            <a:endParaRPr lang="en-IN" dirty="0" smtClean="0"/>
          </a:p>
          <a:p>
            <a:r>
              <a:rPr lang="en-IN" dirty="0"/>
              <a:t>[Start-transaction, </a:t>
            </a:r>
            <a:r>
              <a:rPr lang="en-IN" dirty="0" smtClean="0"/>
              <a:t>T5]</a:t>
            </a:r>
          </a:p>
          <a:p>
            <a:r>
              <a:rPr lang="en-IN" dirty="0"/>
              <a:t>[Write-item, T5, </a:t>
            </a:r>
            <a:r>
              <a:rPr lang="en-IN" dirty="0" smtClean="0"/>
              <a:t>A, 50]</a:t>
            </a:r>
            <a:endParaRPr lang="en-IN" dirty="0"/>
          </a:p>
          <a:p>
            <a:r>
              <a:rPr lang="en-IN" dirty="0" smtClean="0"/>
              <a:t>[Write-item, T5, B, 70]</a:t>
            </a:r>
          </a:p>
          <a:p>
            <a:r>
              <a:rPr lang="en-IN" dirty="0"/>
              <a:t>[Commit, </a:t>
            </a:r>
            <a:r>
              <a:rPr lang="en-IN" dirty="0" smtClean="0"/>
              <a:t>T5]</a:t>
            </a:r>
          </a:p>
          <a:p>
            <a:r>
              <a:rPr lang="en-IN" dirty="0" smtClean="0"/>
              <a:t>[</a:t>
            </a:r>
            <a:r>
              <a:rPr lang="en-IN" dirty="0"/>
              <a:t>Start-transaction, T2]</a:t>
            </a:r>
          </a:p>
          <a:p>
            <a:r>
              <a:rPr lang="en-IN" dirty="0"/>
              <a:t>[Write-item, T2, D, 20]</a:t>
            </a:r>
          </a:p>
          <a:p>
            <a:r>
              <a:rPr lang="en-IN" dirty="0"/>
              <a:t>[Write-item, T2, A, 30]</a:t>
            </a:r>
          </a:p>
          <a:p>
            <a:r>
              <a:rPr lang="en-IN" dirty="0" smtClean="0">
                <a:solidFill>
                  <a:srgbClr val="7030A0"/>
                </a:solidFill>
              </a:rPr>
              <a:t>[Checkpoint]</a:t>
            </a:r>
          </a:p>
          <a:p>
            <a:r>
              <a:rPr lang="en-IN" dirty="0" smtClean="0"/>
              <a:t>[</a:t>
            </a:r>
            <a:r>
              <a:rPr lang="en-IN" dirty="0" smtClean="0">
                <a:solidFill>
                  <a:srgbClr val="7030A0"/>
                </a:solidFill>
              </a:rPr>
              <a:t>Start-transaction, T3]</a:t>
            </a:r>
          </a:p>
          <a:p>
            <a:r>
              <a:rPr lang="en-IN" dirty="0" smtClean="0"/>
              <a:t>[</a:t>
            </a:r>
            <a:r>
              <a:rPr lang="en-IN" dirty="0"/>
              <a:t>Write-item, T3, B, 20</a:t>
            </a:r>
            <a:r>
              <a:rPr lang="en-IN" dirty="0" smtClean="0"/>
              <a:t>]</a:t>
            </a:r>
          </a:p>
          <a:p>
            <a:r>
              <a:rPr lang="en-IN" dirty="0"/>
              <a:t>[Write-item, T3, </a:t>
            </a:r>
            <a:r>
              <a:rPr lang="en-IN" dirty="0" smtClean="0"/>
              <a:t>D, </a:t>
            </a:r>
            <a:r>
              <a:rPr lang="en-IN" dirty="0"/>
              <a:t>20</a:t>
            </a:r>
            <a:r>
              <a:rPr lang="en-IN" dirty="0" smtClean="0"/>
              <a:t>]</a:t>
            </a:r>
          </a:p>
          <a:p>
            <a:r>
              <a:rPr lang="en-IN" dirty="0"/>
              <a:t>[Write-item, T3, </a:t>
            </a:r>
            <a:r>
              <a:rPr lang="en-IN" dirty="0" smtClean="0"/>
              <a:t>Z, </a:t>
            </a:r>
            <a:r>
              <a:rPr lang="en-IN" dirty="0"/>
              <a:t>20</a:t>
            </a:r>
            <a:r>
              <a:rPr lang="en-IN" dirty="0" smtClean="0"/>
              <a:t>]</a:t>
            </a:r>
          </a:p>
          <a:p>
            <a:r>
              <a:rPr lang="en-US" dirty="0" smtClean="0"/>
              <a:t>[Commit T3]</a:t>
            </a:r>
            <a:endParaRPr lang="en-IN" dirty="0"/>
          </a:p>
          <a:p>
            <a:r>
              <a:rPr lang="en-IN" dirty="0"/>
              <a:t>[Start-transaction, T4]</a:t>
            </a:r>
          </a:p>
          <a:p>
            <a:r>
              <a:rPr lang="en-IN" dirty="0"/>
              <a:t>[Write-item, T4, C, 10</a:t>
            </a:r>
            <a:r>
              <a:rPr lang="en-IN" dirty="0" smtClean="0"/>
              <a:t>] ;_______</a:t>
            </a:r>
            <a:r>
              <a:rPr lang="en-IN" dirty="0"/>
              <a:t>System Crash</a:t>
            </a:r>
          </a:p>
          <a:p>
            <a:r>
              <a:rPr lang="en-IN" dirty="0"/>
              <a:t>If deferred update with checkpoint is used, what will be the recovery process?</a:t>
            </a:r>
          </a:p>
        </p:txBody>
      </p:sp>
      <p:sp>
        <p:nvSpPr>
          <p:cNvPr id="3" name="TextBox 2"/>
          <p:cNvSpPr txBox="1"/>
          <p:nvPr/>
        </p:nvSpPr>
        <p:spPr>
          <a:xfrm>
            <a:off x="4343400" y="33261"/>
            <a:ext cx="4724400" cy="1477328"/>
          </a:xfrm>
          <a:prstGeom prst="rect">
            <a:avLst/>
          </a:prstGeom>
          <a:noFill/>
        </p:spPr>
        <p:txBody>
          <a:bodyPr wrap="square" rtlCol="0">
            <a:spAutoFit/>
          </a:bodyPr>
          <a:lstStyle/>
          <a:p>
            <a:r>
              <a:rPr lang="en-US" dirty="0" smtClean="0"/>
              <a:t>Solution </a:t>
            </a:r>
          </a:p>
          <a:p>
            <a:endParaRPr lang="en-IN" dirty="0"/>
          </a:p>
          <a:p>
            <a:endParaRPr lang="en-IN" dirty="0" smtClean="0"/>
          </a:p>
          <a:p>
            <a:endParaRPr lang="en-US" dirty="0" smtClean="0"/>
          </a:p>
          <a:p>
            <a:r>
              <a:rPr lang="en-US" dirty="0" smtClean="0"/>
              <a:t>  </a:t>
            </a:r>
            <a:endParaRPr lang="en-IN" dirty="0"/>
          </a:p>
        </p:txBody>
      </p:sp>
      <p:sp>
        <p:nvSpPr>
          <p:cNvPr id="4" name="TextBox 3"/>
          <p:cNvSpPr txBox="1"/>
          <p:nvPr/>
        </p:nvSpPr>
        <p:spPr>
          <a:xfrm>
            <a:off x="4325471" y="448759"/>
            <a:ext cx="4724400" cy="7017306"/>
          </a:xfrm>
          <a:prstGeom prst="rect">
            <a:avLst/>
          </a:prstGeom>
          <a:noFill/>
        </p:spPr>
        <p:txBody>
          <a:bodyPr wrap="square" rtlCol="0">
            <a:spAutoFit/>
          </a:bodyPr>
          <a:lstStyle/>
          <a:p>
            <a:r>
              <a:rPr lang="en-IN" dirty="0" smtClean="0"/>
              <a:t>Solution :</a:t>
            </a:r>
          </a:p>
          <a:p>
            <a:endParaRPr lang="en-IN" dirty="0"/>
          </a:p>
          <a:p>
            <a:pPr marL="342900" indent="-342900">
              <a:buAutoNum type="arabicPeriod"/>
            </a:pPr>
            <a:r>
              <a:rPr lang="en-IN" dirty="0" smtClean="0"/>
              <a:t>List of committed transactions before checkpoint</a:t>
            </a:r>
          </a:p>
          <a:p>
            <a:r>
              <a:rPr lang="en-IN" dirty="0" smtClean="0"/>
              <a:t>T1 , T5 </a:t>
            </a:r>
          </a:p>
          <a:p>
            <a:r>
              <a:rPr lang="en-IN" dirty="0" smtClean="0"/>
              <a:t>Ignore</a:t>
            </a:r>
          </a:p>
          <a:p>
            <a:endParaRPr lang="en-IN" dirty="0"/>
          </a:p>
          <a:p>
            <a:r>
              <a:rPr lang="en-IN" dirty="0" smtClean="0"/>
              <a:t>2. List of committed transaction since last checkpoint </a:t>
            </a:r>
          </a:p>
          <a:p>
            <a:r>
              <a:rPr lang="en-IN" dirty="0" smtClean="0"/>
              <a:t>T3</a:t>
            </a:r>
          </a:p>
          <a:p>
            <a:r>
              <a:rPr lang="en-IN" dirty="0" smtClean="0"/>
              <a:t> </a:t>
            </a:r>
            <a:r>
              <a:rPr lang="en-US" dirty="0">
                <a:solidFill>
                  <a:srgbClr val="00B0F0"/>
                </a:solidFill>
              </a:rPr>
              <a:t>REDO([T3,B,20</a:t>
            </a:r>
            <a:r>
              <a:rPr lang="en-US" dirty="0" smtClean="0">
                <a:solidFill>
                  <a:srgbClr val="00B0F0"/>
                </a:solidFill>
              </a:rPr>
              <a:t>])</a:t>
            </a:r>
          </a:p>
          <a:p>
            <a:r>
              <a:rPr lang="en-US" dirty="0">
                <a:solidFill>
                  <a:srgbClr val="00B0F0"/>
                </a:solidFill>
              </a:rPr>
              <a:t>REDO([</a:t>
            </a:r>
            <a:r>
              <a:rPr lang="en-US" dirty="0" smtClean="0">
                <a:solidFill>
                  <a:srgbClr val="00B0F0"/>
                </a:solidFill>
              </a:rPr>
              <a:t>T3,D,20])</a:t>
            </a:r>
          </a:p>
          <a:p>
            <a:r>
              <a:rPr lang="en-US" dirty="0">
                <a:solidFill>
                  <a:srgbClr val="00B0F0"/>
                </a:solidFill>
              </a:rPr>
              <a:t>REDO([</a:t>
            </a:r>
            <a:r>
              <a:rPr lang="en-US" dirty="0" smtClean="0">
                <a:solidFill>
                  <a:srgbClr val="00B0F0"/>
                </a:solidFill>
              </a:rPr>
              <a:t>T3,Z,20</a:t>
            </a:r>
            <a:r>
              <a:rPr lang="en-US" dirty="0">
                <a:solidFill>
                  <a:srgbClr val="00B0F0"/>
                </a:solidFill>
              </a:rPr>
              <a:t>])</a:t>
            </a:r>
          </a:p>
          <a:p>
            <a:endParaRPr lang="en-US" dirty="0">
              <a:solidFill>
                <a:srgbClr val="00B0F0"/>
              </a:solidFill>
            </a:endParaRPr>
          </a:p>
          <a:p>
            <a:r>
              <a:rPr lang="en-US" dirty="0" smtClean="0">
                <a:solidFill>
                  <a:srgbClr val="00B0F0"/>
                </a:solidFill>
              </a:rPr>
              <a:t>3. List of  uncommitted transactions</a:t>
            </a:r>
          </a:p>
          <a:p>
            <a:endParaRPr lang="en-US" dirty="0">
              <a:solidFill>
                <a:srgbClr val="00B0F0"/>
              </a:solidFill>
            </a:endParaRPr>
          </a:p>
          <a:p>
            <a:r>
              <a:rPr lang="en-US" dirty="0" smtClean="0">
                <a:solidFill>
                  <a:srgbClr val="00B0F0"/>
                </a:solidFill>
              </a:rPr>
              <a:t>T2, T4  Rollback</a:t>
            </a:r>
          </a:p>
          <a:p>
            <a:r>
              <a:rPr lang="en-US" dirty="0" smtClean="0">
                <a:solidFill>
                  <a:srgbClr val="00B0F0"/>
                </a:solidFill>
              </a:rPr>
              <a:t> </a:t>
            </a:r>
            <a:endParaRPr lang="en-US" dirty="0">
              <a:solidFill>
                <a:srgbClr val="00B0F0"/>
              </a:solidFill>
            </a:endParaRPr>
          </a:p>
          <a:p>
            <a:endParaRPr lang="en-IN" dirty="0" smtClean="0"/>
          </a:p>
          <a:p>
            <a:endParaRPr lang="en-IN" dirty="0" smtClean="0"/>
          </a:p>
          <a:p>
            <a:endParaRPr lang="en-IN" dirty="0" smtClean="0"/>
          </a:p>
          <a:p>
            <a:endParaRPr lang="en-IN" dirty="0"/>
          </a:p>
          <a:p>
            <a:endParaRPr lang="en-IN" dirty="0" smtClean="0"/>
          </a:p>
          <a:p>
            <a:endParaRPr lang="en-US" dirty="0" smtClean="0"/>
          </a:p>
          <a:p>
            <a:r>
              <a:rPr lang="en-US" dirty="0" smtClean="0"/>
              <a:t>  </a:t>
            </a:r>
            <a:endParaRPr lang="en-IN" dirty="0"/>
          </a:p>
        </p:txBody>
      </p:sp>
    </p:spTree>
    <p:extLst>
      <p:ext uri="{BB962C8B-B14F-4D97-AF65-F5344CB8AC3E}">
        <p14:creationId xmlns:p14="http://schemas.microsoft.com/office/powerpoint/2010/main" val="92850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1554326"/>
              </p:ext>
            </p:extLst>
          </p:nvPr>
        </p:nvGraphicFramePr>
        <p:xfrm>
          <a:off x="381000" y="523665"/>
          <a:ext cx="3657600" cy="2415921"/>
        </p:xfrm>
        <a:graphic>
          <a:graphicData uri="http://schemas.openxmlformats.org/drawingml/2006/table">
            <a:tbl>
              <a:tblPr firstRow="1" firstCol="1" bandRow="1"/>
              <a:tblGrid>
                <a:gridCol w="1828800"/>
                <a:gridCol w="1828800"/>
              </a:tblGrid>
              <a:tr h="186055">
                <a:tc>
                  <a:txBody>
                    <a:bodyPr/>
                    <a:lstStyle/>
                    <a:p>
                      <a:pPr>
                        <a:lnSpc>
                          <a:spcPct val="115000"/>
                        </a:lnSpc>
                        <a:spcAft>
                          <a:spcPts val="0"/>
                        </a:spcAft>
                      </a:pPr>
                      <a:r>
                        <a:rPr lang="en-IN" sz="1400" dirty="0">
                          <a:effectLst/>
                          <a:latin typeface="Calibri"/>
                          <a:ea typeface="Calibri"/>
                          <a:cs typeface="Times New Roman"/>
                        </a:rPr>
                        <a:t>            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nSpc>
                          <a:spcPct val="115000"/>
                        </a:lnSpc>
                        <a:spcAft>
                          <a:spcPts val="0"/>
                        </a:spcAft>
                      </a:pPr>
                      <a:r>
                        <a:rPr lang="en-IN" sz="1400" dirty="0">
                          <a:effectLst/>
                          <a:latin typeface="Calibri"/>
                          <a:ea typeface="Calibri"/>
                          <a:cs typeface="Times New Roman"/>
                        </a:rPr>
                        <a:t>          B=10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55">
                <a:tc>
                  <a:txBody>
                    <a:bodyPr/>
                    <a:lstStyle/>
                    <a:p>
                      <a:pPr>
                        <a:lnSpc>
                          <a:spcPct val="115000"/>
                        </a:lnSpc>
                        <a:spcAft>
                          <a:spcPts val="0"/>
                        </a:spcAft>
                      </a:pPr>
                      <a:r>
                        <a:rPr lang="en-IN" sz="1400" dirty="0">
                          <a:effectLst/>
                          <a:latin typeface="Calibri"/>
                          <a:ea typeface="Calibri"/>
                          <a:cs typeface="Times New Roman"/>
                        </a:rPr>
                        <a:t>     WRITE(B)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dirty="0">
                          <a:effectLst/>
                          <a:latin typeface="Calibri"/>
                          <a:ea typeface="Calibri"/>
                          <a:cs typeface="Times New Roman"/>
                        </a:rPr>
                        <a:t>     COMMIT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Calibri"/>
                          <a:ea typeface="Calibri"/>
                          <a:cs typeface="Times New Roman"/>
                        </a:rPr>
                        <a:t>D=20</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Calibri"/>
                          <a:ea typeface="Calibri"/>
                          <a:cs typeface="Times New Roman"/>
                        </a:rPr>
                        <a:t>WRITE(D)</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smtClean="0">
                          <a:effectLst/>
                          <a:latin typeface="Calibri"/>
                          <a:ea typeface="Calibri"/>
                          <a:cs typeface="Times New Roman"/>
                        </a:rPr>
                        <a:t>A=30</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mn-lt"/>
                          <a:ea typeface="Calibri"/>
                          <a:cs typeface="Times New Roman"/>
                        </a:rPr>
                        <a:t>WRITE(A)</a:t>
                      </a:r>
                      <a:endParaRPr lang="en-IN" sz="14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mn-lt"/>
                          <a:ea typeface="Calibri"/>
                          <a:cs typeface="Times New Roman"/>
                        </a:rPr>
                        <a:t>COMMIT</a:t>
                      </a:r>
                      <a:endParaRPr lang="en-IN" sz="14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IN" sz="11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124200" y="3536194"/>
            <a:ext cx="2514602" cy="3139321"/>
          </a:xfrm>
          <a:prstGeom prst="rect">
            <a:avLst/>
          </a:prstGeom>
          <a:noFill/>
        </p:spPr>
        <p:txBody>
          <a:bodyPr wrap="square" rtlCol="0">
            <a:spAutoFit/>
          </a:bodyPr>
          <a:lstStyle/>
          <a:p>
            <a:r>
              <a:rPr lang="en-IN" dirty="0">
                <a:solidFill>
                  <a:srgbClr val="7030A0"/>
                </a:solidFill>
              </a:rPr>
              <a:t>[Start-transaction, T1]</a:t>
            </a:r>
          </a:p>
          <a:p>
            <a:r>
              <a:rPr lang="en-IN" dirty="0">
                <a:solidFill>
                  <a:srgbClr val="7030A0"/>
                </a:solidFill>
              </a:rPr>
              <a:t>[Write-item, T1, B, 10]</a:t>
            </a:r>
          </a:p>
          <a:p>
            <a:r>
              <a:rPr lang="en-IN" dirty="0">
                <a:solidFill>
                  <a:srgbClr val="7030A0"/>
                </a:solidFill>
              </a:rPr>
              <a:t>[Commit, T1]</a:t>
            </a:r>
          </a:p>
          <a:p>
            <a:r>
              <a:rPr lang="en-IN" dirty="0">
                <a:solidFill>
                  <a:srgbClr val="7030A0"/>
                </a:solidFill>
              </a:rPr>
              <a:t>[Start-transaction, T2]</a:t>
            </a:r>
          </a:p>
          <a:p>
            <a:r>
              <a:rPr lang="en-IN" dirty="0">
                <a:solidFill>
                  <a:srgbClr val="7030A0"/>
                </a:solidFill>
              </a:rPr>
              <a:t>[Write-item, T2, D, 20]</a:t>
            </a:r>
          </a:p>
          <a:p>
            <a:r>
              <a:rPr lang="en-IN" dirty="0">
                <a:solidFill>
                  <a:srgbClr val="7030A0"/>
                </a:solidFill>
              </a:rPr>
              <a:t>[Write-item, T2, A, 30</a:t>
            </a:r>
            <a:r>
              <a:rPr lang="en-IN" dirty="0" smtClean="0">
                <a:solidFill>
                  <a:srgbClr val="7030A0"/>
                </a:solidFill>
              </a:rPr>
              <a:t>]</a:t>
            </a:r>
          </a:p>
          <a:p>
            <a:r>
              <a:rPr lang="en-US" dirty="0" smtClean="0">
                <a:solidFill>
                  <a:schemeClr val="accent3">
                    <a:lumMod val="75000"/>
                  </a:schemeClr>
                </a:solidFill>
              </a:rPr>
              <a:t>[Checkpoint]</a:t>
            </a:r>
          </a:p>
          <a:p>
            <a:r>
              <a:rPr lang="en-IN" dirty="0" smtClean="0">
                <a:solidFill>
                  <a:srgbClr val="7030A0"/>
                </a:solidFill>
              </a:rPr>
              <a:t>[</a:t>
            </a:r>
            <a:r>
              <a:rPr lang="en-IN" dirty="0">
                <a:solidFill>
                  <a:srgbClr val="7030A0"/>
                </a:solidFill>
              </a:rPr>
              <a:t>Commit, T2</a:t>
            </a:r>
            <a:r>
              <a:rPr lang="en-IN" dirty="0" smtClean="0">
                <a:solidFill>
                  <a:srgbClr val="7030A0"/>
                </a:solidFill>
              </a:rPr>
              <a:t>]</a:t>
            </a:r>
          </a:p>
          <a:p>
            <a:endParaRPr lang="en-US" dirty="0"/>
          </a:p>
          <a:p>
            <a:endParaRPr lang="en-US" dirty="0" smtClean="0"/>
          </a:p>
          <a:p>
            <a:endParaRPr lang="en-IN" dirty="0"/>
          </a:p>
        </p:txBody>
      </p:sp>
      <p:sp>
        <p:nvSpPr>
          <p:cNvPr id="7" name="TextBox 6"/>
          <p:cNvSpPr txBox="1"/>
          <p:nvPr/>
        </p:nvSpPr>
        <p:spPr>
          <a:xfrm>
            <a:off x="6520069" y="2872341"/>
            <a:ext cx="2395331" cy="369332"/>
          </a:xfrm>
          <a:prstGeom prst="rect">
            <a:avLst/>
          </a:prstGeom>
          <a:noFill/>
        </p:spPr>
        <p:txBody>
          <a:bodyPr wrap="square" rtlCol="0">
            <a:spAutoFit/>
          </a:bodyPr>
          <a:lstStyle/>
          <a:p>
            <a:r>
              <a:rPr lang="en-US" dirty="0" smtClean="0">
                <a:solidFill>
                  <a:srgbClr val="00B0F0"/>
                </a:solidFill>
              </a:rPr>
              <a:t>Database on Hard Disk</a:t>
            </a:r>
            <a:endParaRPr lang="en-IN" dirty="0">
              <a:solidFill>
                <a:srgbClr val="00B0F0"/>
              </a:solidFill>
            </a:endParaRPr>
          </a:p>
        </p:txBody>
      </p:sp>
      <p:sp>
        <p:nvSpPr>
          <p:cNvPr id="8" name="Oval 7"/>
          <p:cNvSpPr/>
          <p:nvPr/>
        </p:nvSpPr>
        <p:spPr>
          <a:xfrm>
            <a:off x="6705600" y="3464006"/>
            <a:ext cx="1524000" cy="7297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705600" y="3828873"/>
            <a:ext cx="1524000" cy="1124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364934" y="56458"/>
            <a:ext cx="3352800" cy="2308324"/>
          </a:xfrm>
          <a:prstGeom prst="rect">
            <a:avLst/>
          </a:prstGeom>
        </p:spPr>
        <p:txBody>
          <a:bodyPr wrap="square">
            <a:spAutoFit/>
          </a:bodyPr>
          <a:lstStyle/>
          <a:p>
            <a:r>
              <a:rPr lang="en-US" dirty="0" smtClean="0">
                <a:solidFill>
                  <a:srgbClr val="00B0F0"/>
                </a:solidFill>
              </a:rPr>
              <a:t>Log file in main memory</a:t>
            </a:r>
            <a:endParaRPr lang="en-IN" dirty="0" smtClean="0">
              <a:solidFill>
                <a:srgbClr val="00B0F0"/>
              </a:solidFill>
            </a:endParaRPr>
          </a:p>
          <a:p>
            <a:r>
              <a:rPr lang="en-IN" dirty="0" smtClean="0"/>
              <a:t>[</a:t>
            </a:r>
            <a:r>
              <a:rPr lang="en-IN" dirty="0"/>
              <a:t>Start-transaction, T1]</a:t>
            </a:r>
          </a:p>
          <a:p>
            <a:r>
              <a:rPr lang="en-IN" dirty="0"/>
              <a:t>[Write-item, T1, B, 10]</a:t>
            </a:r>
          </a:p>
          <a:p>
            <a:r>
              <a:rPr lang="en-IN" dirty="0"/>
              <a:t>[Commit, T1]</a:t>
            </a:r>
          </a:p>
          <a:p>
            <a:r>
              <a:rPr lang="en-IN" dirty="0"/>
              <a:t>[Start-transaction, T2]</a:t>
            </a:r>
          </a:p>
          <a:p>
            <a:r>
              <a:rPr lang="en-IN" dirty="0"/>
              <a:t>[Write-item, T2, D, 20]</a:t>
            </a:r>
          </a:p>
          <a:p>
            <a:r>
              <a:rPr lang="en-IN" dirty="0"/>
              <a:t>[Write-item, T2, A, 30</a:t>
            </a:r>
            <a:r>
              <a:rPr lang="en-IN" dirty="0" smtClean="0"/>
              <a:t>]</a:t>
            </a:r>
          </a:p>
          <a:p>
            <a:r>
              <a:rPr lang="en-IN" dirty="0" smtClean="0"/>
              <a:t>[</a:t>
            </a:r>
            <a:r>
              <a:rPr lang="en-IN" dirty="0"/>
              <a:t>Commit, T2]</a:t>
            </a:r>
          </a:p>
        </p:txBody>
      </p:sp>
      <p:sp>
        <p:nvSpPr>
          <p:cNvPr id="13" name="TextBox 12"/>
          <p:cNvSpPr txBox="1"/>
          <p:nvPr/>
        </p:nvSpPr>
        <p:spPr>
          <a:xfrm>
            <a:off x="2895600" y="3086232"/>
            <a:ext cx="3200401" cy="369332"/>
          </a:xfrm>
          <a:prstGeom prst="rect">
            <a:avLst/>
          </a:prstGeom>
          <a:noFill/>
        </p:spPr>
        <p:txBody>
          <a:bodyPr wrap="square" rtlCol="0">
            <a:spAutoFit/>
          </a:bodyPr>
          <a:lstStyle/>
          <a:p>
            <a:r>
              <a:rPr lang="en-US" dirty="0" smtClean="0">
                <a:solidFill>
                  <a:srgbClr val="00B0F0"/>
                </a:solidFill>
              </a:rPr>
              <a:t>LOG FILE in Secondary Storage</a:t>
            </a:r>
            <a:endParaRPr lang="en-IN" dirty="0">
              <a:solidFill>
                <a:srgbClr val="00B0F0"/>
              </a:solidFill>
            </a:endParaRPr>
          </a:p>
        </p:txBody>
      </p:sp>
      <p:sp>
        <p:nvSpPr>
          <p:cNvPr id="14" name="TextBox 13"/>
          <p:cNvSpPr txBox="1"/>
          <p:nvPr/>
        </p:nvSpPr>
        <p:spPr>
          <a:xfrm>
            <a:off x="35859" y="3951693"/>
            <a:ext cx="2590800" cy="2308324"/>
          </a:xfrm>
          <a:prstGeom prst="rect">
            <a:avLst/>
          </a:prstGeom>
          <a:noFill/>
        </p:spPr>
        <p:txBody>
          <a:bodyPr wrap="square" rtlCol="0">
            <a:spAutoFit/>
          </a:bodyPr>
          <a:lstStyle/>
          <a:p>
            <a:r>
              <a:rPr lang="en-US" dirty="0" smtClean="0">
                <a:solidFill>
                  <a:srgbClr val="00B0F0"/>
                </a:solidFill>
              </a:rPr>
              <a:t>Commit</a:t>
            </a:r>
            <a:r>
              <a:rPr lang="en-US" dirty="0" smtClean="0"/>
              <a:t> : All log records for committed transactions saved in hard disk.</a:t>
            </a:r>
          </a:p>
          <a:p>
            <a:endParaRPr lang="en-US" dirty="0"/>
          </a:p>
          <a:p>
            <a:r>
              <a:rPr lang="en-US" dirty="0" smtClean="0">
                <a:solidFill>
                  <a:srgbClr val="00B0F0"/>
                </a:solidFill>
              </a:rPr>
              <a:t>Checkpoint</a:t>
            </a:r>
            <a:r>
              <a:rPr lang="en-US" dirty="0" smtClean="0"/>
              <a:t> : Database is updated according to all log records</a:t>
            </a:r>
            <a:endParaRPr lang="en-IN" dirty="0"/>
          </a:p>
        </p:txBody>
      </p:sp>
      <p:sp>
        <p:nvSpPr>
          <p:cNvPr id="11" name="TextBox 10"/>
          <p:cNvSpPr txBox="1"/>
          <p:nvPr/>
        </p:nvSpPr>
        <p:spPr>
          <a:xfrm>
            <a:off x="6864438" y="3965140"/>
            <a:ext cx="755561" cy="369332"/>
          </a:xfrm>
          <a:prstGeom prst="rect">
            <a:avLst/>
          </a:prstGeom>
          <a:noFill/>
        </p:spPr>
        <p:txBody>
          <a:bodyPr wrap="square" rtlCol="0">
            <a:spAutoFit/>
          </a:bodyPr>
          <a:lstStyle/>
          <a:p>
            <a:r>
              <a:rPr lang="en-US" dirty="0" smtClean="0"/>
              <a:t>B=10</a:t>
            </a:r>
            <a:endParaRPr lang="en-US" dirty="0" smtClean="0"/>
          </a:p>
        </p:txBody>
      </p:sp>
      <p:sp>
        <p:nvSpPr>
          <p:cNvPr id="2" name="TextBox 1"/>
          <p:cNvSpPr txBox="1"/>
          <p:nvPr/>
        </p:nvSpPr>
        <p:spPr>
          <a:xfrm>
            <a:off x="304800" y="50196"/>
            <a:ext cx="4495800" cy="369332"/>
          </a:xfrm>
          <a:prstGeom prst="rect">
            <a:avLst/>
          </a:prstGeom>
          <a:noFill/>
        </p:spPr>
        <p:txBody>
          <a:bodyPr wrap="square" rtlCol="0">
            <a:spAutoFit/>
          </a:bodyPr>
          <a:lstStyle/>
          <a:p>
            <a:r>
              <a:rPr lang="en-US" b="1" dirty="0"/>
              <a:t>2</a:t>
            </a:r>
            <a:r>
              <a:rPr lang="en-US" b="1" dirty="0" smtClean="0"/>
              <a:t>. Immediate update</a:t>
            </a:r>
            <a:endParaRPr lang="en-IN" b="1" dirty="0"/>
          </a:p>
        </p:txBody>
      </p:sp>
      <p:sp>
        <p:nvSpPr>
          <p:cNvPr id="3" name="TextBox 2"/>
          <p:cNvSpPr txBox="1"/>
          <p:nvPr/>
        </p:nvSpPr>
        <p:spPr>
          <a:xfrm>
            <a:off x="1447800" y="6096000"/>
            <a:ext cx="7467600" cy="646331"/>
          </a:xfrm>
          <a:prstGeom prst="rect">
            <a:avLst/>
          </a:prstGeom>
          <a:noFill/>
        </p:spPr>
        <p:txBody>
          <a:bodyPr wrap="square" rtlCol="0">
            <a:spAutoFit/>
          </a:bodyPr>
          <a:lstStyle/>
          <a:p>
            <a:r>
              <a:rPr lang="en-US" dirty="0" smtClean="0">
                <a:solidFill>
                  <a:srgbClr val="7030A0"/>
                </a:solidFill>
              </a:rPr>
              <a:t>In immediate update method changes done by all transactions (committed+ </a:t>
            </a:r>
            <a:r>
              <a:rPr lang="en-US" dirty="0" err="1" smtClean="0">
                <a:solidFill>
                  <a:srgbClr val="7030A0"/>
                </a:solidFill>
              </a:rPr>
              <a:t>uncommited</a:t>
            </a:r>
            <a:r>
              <a:rPr lang="en-US" dirty="0" smtClean="0">
                <a:solidFill>
                  <a:srgbClr val="7030A0"/>
                </a:solidFill>
              </a:rPr>
              <a:t>) before checkpoint are updated in database</a:t>
            </a:r>
            <a:endParaRPr lang="en-IN" dirty="0">
              <a:solidFill>
                <a:srgbClr val="7030A0"/>
              </a:solidFill>
            </a:endParaRPr>
          </a:p>
        </p:txBody>
      </p:sp>
      <p:cxnSp>
        <p:nvCxnSpPr>
          <p:cNvPr id="10" name="Straight Arrow Connector 9"/>
          <p:cNvCxnSpPr/>
          <p:nvPr/>
        </p:nvCxnSpPr>
        <p:spPr>
          <a:xfrm>
            <a:off x="4364934" y="5334000"/>
            <a:ext cx="1731067"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73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29" y="52662"/>
            <a:ext cx="8991600" cy="7002430"/>
          </a:xfrm>
          <a:prstGeom prst="rect">
            <a:avLst/>
          </a:prstGeom>
        </p:spPr>
        <p:txBody>
          <a:bodyPr wrap="square">
            <a:spAutoFit/>
          </a:bodyPr>
          <a:lstStyle/>
          <a:p>
            <a:pPr>
              <a:lnSpc>
                <a:spcPct val="115000"/>
              </a:lnSpc>
              <a:spcAft>
                <a:spcPts val="1000"/>
              </a:spcAft>
            </a:pPr>
            <a:r>
              <a:rPr lang="en-IN" sz="2000" b="1" dirty="0">
                <a:ea typeface="Calibri"/>
                <a:cs typeface="Times New Roman"/>
              </a:rPr>
              <a:t>Immediate update technique</a:t>
            </a:r>
            <a:endParaRPr lang="en-IN" sz="2000" dirty="0">
              <a:ea typeface="Calibri"/>
              <a:cs typeface="Times New Roman"/>
            </a:endParaRPr>
          </a:p>
          <a:p>
            <a:pPr marL="342900" lvl="0" indent="-342900">
              <a:lnSpc>
                <a:spcPct val="115000"/>
              </a:lnSpc>
              <a:spcAft>
                <a:spcPts val="1000"/>
              </a:spcAft>
              <a:buSzPts val="1000"/>
              <a:buFont typeface="Symbol"/>
              <a:buChar char=""/>
              <a:tabLst>
                <a:tab pos="457200" algn="l"/>
              </a:tabLst>
            </a:pPr>
            <a:r>
              <a:rPr lang="en-IN" sz="2000" dirty="0">
                <a:ea typeface="Calibri"/>
                <a:cs typeface="Times New Roman"/>
              </a:rPr>
              <a:t>Database may be </a:t>
            </a:r>
            <a:r>
              <a:rPr lang="en-IN" sz="2000" b="1" dirty="0">
                <a:ea typeface="Calibri"/>
                <a:cs typeface="Times New Roman"/>
              </a:rPr>
              <a:t>updated</a:t>
            </a:r>
            <a:r>
              <a:rPr lang="en-IN" sz="2000" dirty="0">
                <a:ea typeface="Calibri"/>
                <a:cs typeface="Times New Roman"/>
              </a:rPr>
              <a:t> by some operations of a transaction </a:t>
            </a:r>
            <a:r>
              <a:rPr lang="en-IN" sz="2000" b="1" dirty="0">
                <a:ea typeface="Calibri"/>
                <a:cs typeface="Times New Roman"/>
              </a:rPr>
              <a:t>before</a:t>
            </a:r>
            <a:r>
              <a:rPr lang="en-IN" sz="2000" dirty="0">
                <a:ea typeface="Calibri"/>
                <a:cs typeface="Times New Roman"/>
              </a:rPr>
              <a:t> the transaction reaches its </a:t>
            </a:r>
            <a:r>
              <a:rPr lang="en-IN" sz="2000" b="1" dirty="0">
                <a:ea typeface="Calibri"/>
                <a:cs typeface="Times New Roman"/>
              </a:rPr>
              <a:t>commit point</a:t>
            </a:r>
            <a:r>
              <a:rPr lang="en-IN" sz="2000" dirty="0">
                <a:ea typeface="Calibri"/>
                <a:cs typeface="Times New Roman"/>
              </a:rPr>
              <a:t>.</a:t>
            </a:r>
          </a:p>
          <a:p>
            <a:pPr marL="342900" lvl="0" indent="-342900">
              <a:lnSpc>
                <a:spcPct val="115000"/>
              </a:lnSpc>
              <a:spcAft>
                <a:spcPts val="1000"/>
              </a:spcAft>
              <a:buSzPts val="1000"/>
              <a:buFont typeface="Symbol"/>
              <a:buChar char=""/>
              <a:tabLst>
                <a:tab pos="457200" algn="l"/>
              </a:tabLst>
            </a:pPr>
            <a:r>
              <a:rPr lang="en-IN" sz="2000" dirty="0">
                <a:ea typeface="Calibri"/>
                <a:cs typeface="Times New Roman"/>
              </a:rPr>
              <a:t>These operations are typically recorded in the </a:t>
            </a:r>
            <a:r>
              <a:rPr lang="en-IN" sz="2000" b="1" dirty="0">
                <a:ea typeface="Calibri"/>
                <a:cs typeface="Times New Roman"/>
              </a:rPr>
              <a:t>log</a:t>
            </a:r>
            <a:r>
              <a:rPr lang="en-IN" sz="2000" dirty="0">
                <a:ea typeface="Calibri"/>
                <a:cs typeface="Times New Roman"/>
              </a:rPr>
              <a:t> </a:t>
            </a:r>
            <a:r>
              <a:rPr lang="en-IN" sz="2000" b="1" dirty="0">
                <a:ea typeface="Calibri"/>
                <a:cs typeface="Times New Roman"/>
              </a:rPr>
              <a:t>on disk</a:t>
            </a:r>
            <a:r>
              <a:rPr lang="en-IN" sz="2000" dirty="0">
                <a:ea typeface="Calibri"/>
                <a:cs typeface="Times New Roman"/>
              </a:rPr>
              <a:t> by force writing </a:t>
            </a:r>
            <a:r>
              <a:rPr lang="en-IN" sz="2000" b="1" dirty="0">
                <a:ea typeface="Calibri"/>
                <a:cs typeface="Times New Roman"/>
              </a:rPr>
              <a:t>before applied</a:t>
            </a:r>
            <a:endParaRPr lang="en-IN" sz="2000" dirty="0">
              <a:ea typeface="Calibri"/>
              <a:cs typeface="Times New Roman"/>
            </a:endParaRPr>
          </a:p>
          <a:p>
            <a:pPr>
              <a:lnSpc>
                <a:spcPct val="115000"/>
              </a:lnSpc>
              <a:spcAft>
                <a:spcPts val="1000"/>
              </a:spcAft>
            </a:pPr>
            <a:r>
              <a:rPr lang="en-IN" sz="2000" b="1" dirty="0">
                <a:ea typeface="Calibri"/>
                <a:cs typeface="Times New Roman"/>
              </a:rPr>
              <a:t>Transaction fail</a:t>
            </a:r>
            <a:endParaRPr lang="en-IN" sz="2000" dirty="0">
              <a:ea typeface="Calibri"/>
              <a:cs typeface="Times New Roman"/>
            </a:endParaRPr>
          </a:p>
          <a:p>
            <a:pPr>
              <a:lnSpc>
                <a:spcPct val="115000"/>
              </a:lnSpc>
              <a:spcAft>
                <a:spcPts val="1000"/>
              </a:spcAft>
            </a:pPr>
            <a:r>
              <a:rPr lang="en-IN" sz="2000" dirty="0">
                <a:ea typeface="Calibri"/>
                <a:cs typeface="Times New Roman"/>
              </a:rPr>
              <a:t>If a transaction fail after recording some change to the database, but before commit point, </a:t>
            </a:r>
            <a:r>
              <a:rPr lang="en-IN" sz="2000" b="1" dirty="0">
                <a:ea typeface="Calibri"/>
                <a:cs typeface="Times New Roman"/>
              </a:rPr>
              <a:t>the effect of</a:t>
            </a:r>
            <a:r>
              <a:rPr lang="en-IN" sz="2000" dirty="0">
                <a:ea typeface="Calibri"/>
                <a:cs typeface="Times New Roman"/>
              </a:rPr>
              <a:t> its operations </a:t>
            </a:r>
            <a:r>
              <a:rPr lang="en-IN" sz="2000" b="1" dirty="0">
                <a:ea typeface="Calibri"/>
                <a:cs typeface="Times New Roman"/>
              </a:rPr>
              <a:t>on</a:t>
            </a:r>
            <a:r>
              <a:rPr lang="en-IN" sz="2000" dirty="0">
                <a:ea typeface="Calibri"/>
                <a:cs typeface="Times New Roman"/>
              </a:rPr>
              <a:t> the </a:t>
            </a:r>
            <a:r>
              <a:rPr lang="en-IN" sz="2000" b="1" dirty="0">
                <a:ea typeface="Calibri"/>
                <a:cs typeface="Times New Roman"/>
              </a:rPr>
              <a:t>database</a:t>
            </a:r>
            <a:r>
              <a:rPr lang="en-IN" sz="2000" dirty="0">
                <a:ea typeface="Calibri"/>
                <a:cs typeface="Times New Roman"/>
              </a:rPr>
              <a:t> </a:t>
            </a:r>
            <a:r>
              <a:rPr lang="en-IN" sz="2000" b="1" dirty="0">
                <a:ea typeface="Calibri"/>
                <a:cs typeface="Times New Roman"/>
              </a:rPr>
              <a:t>must be undone</a:t>
            </a:r>
            <a:r>
              <a:rPr lang="en-IN" sz="2000" dirty="0">
                <a:ea typeface="Calibri"/>
                <a:cs typeface="Times New Roman"/>
              </a:rPr>
              <a:t> (transaction must be rollback)</a:t>
            </a:r>
          </a:p>
          <a:p>
            <a:pPr>
              <a:lnSpc>
                <a:spcPct val="115000"/>
              </a:lnSpc>
              <a:spcAft>
                <a:spcPts val="1000"/>
              </a:spcAft>
            </a:pPr>
            <a:r>
              <a:rPr lang="en-IN" sz="2000" dirty="0">
                <a:ea typeface="Calibri"/>
                <a:cs typeface="Times New Roman"/>
              </a:rPr>
              <a:t>Need both </a:t>
            </a:r>
            <a:r>
              <a:rPr lang="en-IN" sz="2000" b="1" dirty="0">
                <a:ea typeface="Calibri"/>
                <a:cs typeface="Times New Roman"/>
              </a:rPr>
              <a:t>undo and redo</a:t>
            </a:r>
            <a:r>
              <a:rPr lang="en-IN" sz="2000" dirty="0">
                <a:ea typeface="Calibri"/>
                <a:cs typeface="Times New Roman"/>
              </a:rPr>
              <a:t> in recovery</a:t>
            </a:r>
          </a:p>
          <a:p>
            <a:pPr>
              <a:lnSpc>
                <a:spcPct val="115000"/>
              </a:lnSpc>
              <a:spcAft>
                <a:spcPts val="1000"/>
              </a:spcAft>
            </a:pPr>
            <a:r>
              <a:rPr lang="en-IN" sz="2000" dirty="0">
                <a:ea typeface="Calibri"/>
                <a:cs typeface="Times New Roman"/>
              </a:rPr>
              <a:t>Immediate update is known as “</a:t>
            </a:r>
            <a:r>
              <a:rPr lang="en-IN" sz="2000" b="1" dirty="0">
                <a:ea typeface="Calibri"/>
                <a:cs typeface="Times New Roman"/>
              </a:rPr>
              <a:t>UNDO/REDO </a:t>
            </a:r>
            <a:r>
              <a:rPr lang="en-IN" sz="2000" b="1" dirty="0" err="1">
                <a:ea typeface="Calibri"/>
                <a:cs typeface="Times New Roman"/>
              </a:rPr>
              <a:t>Algorithm</a:t>
            </a:r>
            <a:r>
              <a:rPr lang="en-IN" sz="2000" dirty="0" err="1">
                <a:ea typeface="Calibri"/>
                <a:cs typeface="Times New Roman"/>
              </a:rPr>
              <a:t>”to</a:t>
            </a:r>
            <a:r>
              <a:rPr lang="en-IN" sz="2000" dirty="0">
                <a:ea typeface="Calibri"/>
                <a:cs typeface="Times New Roman"/>
              </a:rPr>
              <a:t> the database.</a:t>
            </a:r>
          </a:p>
          <a:p>
            <a:pPr>
              <a:lnSpc>
                <a:spcPct val="115000"/>
              </a:lnSpc>
              <a:spcAft>
                <a:spcPts val="1000"/>
              </a:spcAft>
            </a:pPr>
            <a:r>
              <a:rPr lang="en-IN" sz="2000" dirty="0">
                <a:ea typeface="Calibri"/>
                <a:cs typeface="Times New Roman"/>
              </a:rPr>
              <a:t>If </a:t>
            </a:r>
            <a:r>
              <a:rPr lang="en-IN" sz="2000" b="1" dirty="0">
                <a:ea typeface="Calibri"/>
                <a:cs typeface="Times New Roman"/>
              </a:rPr>
              <a:t>fail occurs</a:t>
            </a:r>
            <a:r>
              <a:rPr lang="en-IN" sz="2000" dirty="0">
                <a:ea typeface="Calibri"/>
                <a:cs typeface="Times New Roman"/>
              </a:rPr>
              <a:t>,</a:t>
            </a:r>
          </a:p>
          <a:p>
            <a:pPr marL="285750" indent="-285750">
              <a:lnSpc>
                <a:spcPct val="115000"/>
              </a:lnSpc>
              <a:spcAft>
                <a:spcPts val="1000"/>
              </a:spcAft>
              <a:buFont typeface="Wingdings" pitchFamily="2" charset="2"/>
              <a:buChar char="ü"/>
            </a:pPr>
            <a:r>
              <a:rPr lang="en-IN" sz="2000" dirty="0">
                <a:ea typeface="Calibri"/>
                <a:cs typeface="Times New Roman"/>
              </a:rPr>
              <a:t>The executing (active) transaction at the time of failure may </a:t>
            </a:r>
            <a:r>
              <a:rPr lang="en-IN" sz="2000" b="1" dirty="0">
                <a:ea typeface="Calibri"/>
                <a:cs typeface="Times New Roman"/>
              </a:rPr>
              <a:t>have recorded some Changes in the </a:t>
            </a:r>
            <a:r>
              <a:rPr lang="en-IN" sz="2000" b="1" dirty="0" smtClean="0">
                <a:ea typeface="Calibri"/>
                <a:cs typeface="Times New Roman"/>
              </a:rPr>
              <a:t>database</a:t>
            </a:r>
            <a:r>
              <a:rPr lang="en-IN" sz="2000" dirty="0" smtClean="0">
                <a:ea typeface="Calibri"/>
                <a:cs typeface="Times New Roman"/>
              </a:rPr>
              <a:t>. The</a:t>
            </a:r>
            <a:r>
              <a:rPr lang="en-IN" sz="2000" dirty="0">
                <a:ea typeface="Calibri"/>
                <a:cs typeface="Times New Roman"/>
              </a:rPr>
              <a:t> </a:t>
            </a:r>
            <a:r>
              <a:rPr lang="en-IN" sz="2000" b="1" dirty="0">
                <a:ea typeface="Calibri"/>
                <a:cs typeface="Times New Roman"/>
              </a:rPr>
              <a:t>effect must be </a:t>
            </a:r>
            <a:r>
              <a:rPr lang="en-IN" sz="2000" b="1" dirty="0" smtClean="0">
                <a:ea typeface="Calibri"/>
                <a:cs typeface="Times New Roman"/>
              </a:rPr>
              <a:t>undone</a:t>
            </a:r>
          </a:p>
          <a:p>
            <a:pPr marL="285750" indent="-285750">
              <a:lnSpc>
                <a:spcPct val="115000"/>
              </a:lnSpc>
              <a:spcAft>
                <a:spcPts val="1000"/>
              </a:spcAft>
              <a:buFont typeface="Wingdings" pitchFamily="2" charset="2"/>
              <a:buChar char="ü"/>
            </a:pPr>
            <a:endParaRPr lang="en-IN" sz="2000" b="1" dirty="0" smtClean="0">
              <a:ea typeface="Calibri"/>
              <a:cs typeface="Times New Roman"/>
            </a:endParaRPr>
          </a:p>
          <a:p>
            <a:pPr>
              <a:lnSpc>
                <a:spcPct val="115000"/>
              </a:lnSpc>
              <a:spcAft>
                <a:spcPts val="1000"/>
              </a:spcAft>
            </a:pPr>
            <a:endParaRPr lang="en-IN" dirty="0">
              <a:ea typeface="Calibri"/>
              <a:cs typeface="Times New Roman"/>
            </a:endParaRPr>
          </a:p>
        </p:txBody>
      </p:sp>
    </p:spTree>
    <p:extLst>
      <p:ext uri="{BB962C8B-B14F-4D97-AF65-F5344CB8AC3E}">
        <p14:creationId xmlns:p14="http://schemas.microsoft.com/office/powerpoint/2010/main" val="231158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067800" cy="4893647"/>
          </a:xfrm>
          <a:prstGeom prst="rect">
            <a:avLst/>
          </a:prstGeom>
          <a:noFill/>
        </p:spPr>
        <p:txBody>
          <a:bodyPr wrap="square" rtlCol="0">
            <a:spAutoFit/>
          </a:bodyPr>
          <a:lstStyle/>
          <a:p>
            <a:r>
              <a:rPr lang="en-US" sz="2400" dirty="0" smtClean="0">
                <a:solidFill>
                  <a:srgbClr val="00B0F0"/>
                </a:solidFill>
              </a:rPr>
              <a:t>Algorithm to recover data for immediate(UNDO/REDO)  update techniques</a:t>
            </a:r>
          </a:p>
          <a:p>
            <a:endParaRPr lang="en-US" sz="2400" dirty="0"/>
          </a:p>
          <a:p>
            <a:pPr marL="342900" indent="-342900">
              <a:buAutoNum type="arabicPeriod"/>
            </a:pPr>
            <a:r>
              <a:rPr lang="en-US" sz="2400" dirty="0" smtClean="0"/>
              <a:t>Committed transaction list  before checkpoint</a:t>
            </a:r>
          </a:p>
          <a:p>
            <a:pPr marL="342900" indent="-342900">
              <a:buAutoNum type="arabicPeriod"/>
            </a:pPr>
            <a:r>
              <a:rPr lang="en-US" sz="2400" dirty="0" smtClean="0"/>
              <a:t>Committed  transactions list since last checkpoint</a:t>
            </a:r>
          </a:p>
          <a:p>
            <a:pPr marL="342900" indent="-342900">
              <a:buAutoNum type="arabicPeriod"/>
            </a:pPr>
            <a:r>
              <a:rPr lang="en-IN" sz="2400" dirty="0"/>
              <a:t>the active transactions </a:t>
            </a:r>
            <a:r>
              <a:rPr lang="en-IN" sz="2400" dirty="0" smtClean="0"/>
              <a:t> List </a:t>
            </a:r>
            <a:r>
              <a:rPr lang="en-IN" sz="2400" i="1" dirty="0" smtClean="0"/>
              <a:t>T</a:t>
            </a:r>
            <a:r>
              <a:rPr lang="en-IN" sz="2400" dirty="0"/>
              <a:t> (</a:t>
            </a:r>
            <a:r>
              <a:rPr lang="en-IN" sz="2400" b="1" dirty="0"/>
              <a:t>active list</a:t>
            </a:r>
            <a:r>
              <a:rPr lang="en-IN" sz="2400" dirty="0" smtClean="0"/>
              <a:t>).</a:t>
            </a:r>
          </a:p>
          <a:p>
            <a:endParaRPr lang="en-US" sz="2400" dirty="0"/>
          </a:p>
          <a:p>
            <a:r>
              <a:rPr lang="en-US" sz="2400" dirty="0" smtClean="0"/>
              <a:t>Perform following Actions on created list</a:t>
            </a:r>
          </a:p>
          <a:p>
            <a:r>
              <a:rPr lang="en-US" sz="2400" dirty="0" smtClean="0"/>
              <a:t>1. Ignore all committed transactions before checkpoint as their changes are permanently recorded in database.</a:t>
            </a:r>
          </a:p>
          <a:p>
            <a:r>
              <a:rPr lang="en-US" sz="2400" dirty="0" smtClean="0"/>
              <a:t>2. Perform REDO action on all  committed transactions since last checkpoint</a:t>
            </a:r>
          </a:p>
          <a:p>
            <a:r>
              <a:rPr lang="en-US" sz="2400" dirty="0" smtClean="0"/>
              <a:t>3. Perform UNDO action on all active transactions at the time of failure</a:t>
            </a:r>
            <a:endParaRPr lang="en-IN" dirty="0"/>
          </a:p>
        </p:txBody>
      </p:sp>
    </p:spTree>
    <p:extLst>
      <p:ext uri="{BB962C8B-B14F-4D97-AF65-F5344CB8AC3E}">
        <p14:creationId xmlns:p14="http://schemas.microsoft.com/office/powerpoint/2010/main" val="386430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6267"/>
            <a:ext cx="8991600" cy="923330"/>
          </a:xfrm>
          <a:prstGeom prst="rect">
            <a:avLst/>
          </a:prstGeom>
        </p:spPr>
        <p:txBody>
          <a:bodyPr wrap="square">
            <a:spAutoFit/>
          </a:bodyPr>
          <a:lstStyle/>
          <a:p>
            <a:r>
              <a:rPr lang="en-IN" b="1" dirty="0"/>
              <a:t>Failure </a:t>
            </a:r>
            <a:r>
              <a:rPr lang="en-IN" b="1" dirty="0" smtClean="0"/>
              <a:t>classification</a:t>
            </a:r>
          </a:p>
          <a:p>
            <a:endParaRPr lang="en-IN" b="1" dirty="0"/>
          </a:p>
          <a:p>
            <a:r>
              <a:rPr lang="en-IN" b="1" dirty="0" smtClean="0"/>
              <a:t> </a:t>
            </a:r>
            <a:endParaRPr lang="en-IN" b="1" dirty="0"/>
          </a:p>
        </p:txBody>
      </p:sp>
      <p:sp>
        <p:nvSpPr>
          <p:cNvPr id="56" name="Rectangle 55"/>
          <p:cNvSpPr/>
          <p:nvPr/>
        </p:nvSpPr>
        <p:spPr>
          <a:xfrm>
            <a:off x="0" y="464035"/>
            <a:ext cx="9144000" cy="5016758"/>
          </a:xfrm>
          <a:prstGeom prst="rect">
            <a:avLst/>
          </a:prstGeom>
        </p:spPr>
        <p:txBody>
          <a:bodyPr wrap="square">
            <a:spAutoFit/>
          </a:bodyPr>
          <a:lstStyle/>
          <a:p>
            <a:r>
              <a:rPr lang="en-IN" sz="2000" b="1" u="sng" dirty="0"/>
              <a:t>Types of </a:t>
            </a:r>
            <a:r>
              <a:rPr lang="en-IN" sz="2000" b="1" u="sng" dirty="0" smtClean="0"/>
              <a:t>Failures</a:t>
            </a:r>
          </a:p>
          <a:p>
            <a:r>
              <a:rPr lang="en-US" sz="2000" b="1" u="sng" dirty="0" err="1" smtClean="0"/>
              <a:t>Noncatastrophic</a:t>
            </a:r>
            <a:r>
              <a:rPr lang="en-US" sz="2000" b="1" u="sng" dirty="0" smtClean="0"/>
              <a:t> failures (</a:t>
            </a:r>
            <a:r>
              <a:rPr lang="en-IN" sz="2000" b="1" dirty="0"/>
              <a:t>failures that do not affect secondary storage or involve destruction of the </a:t>
            </a:r>
            <a:r>
              <a:rPr lang="en-IN" sz="2000" b="1" dirty="0" smtClean="0"/>
              <a:t>DBMS)</a:t>
            </a:r>
            <a:endParaRPr lang="en-IN" sz="2000" dirty="0"/>
          </a:p>
          <a:p>
            <a:endParaRPr lang="en-IN" sz="2000" dirty="0"/>
          </a:p>
          <a:p>
            <a:pPr marL="285750" indent="-285750">
              <a:buFont typeface="Wingdings" pitchFamily="2" charset="2"/>
              <a:buChar char="ü"/>
            </a:pPr>
            <a:r>
              <a:rPr lang="en-IN" sz="2000" dirty="0"/>
              <a:t>  </a:t>
            </a:r>
            <a:r>
              <a:rPr lang="en-IN" sz="2000" u="sng" dirty="0"/>
              <a:t>A computer failure (system crash):</a:t>
            </a:r>
            <a:r>
              <a:rPr lang="en-IN" sz="2000" b="1" dirty="0"/>
              <a:t> A hardware or software error occurs in the computer system during transaction execution.</a:t>
            </a:r>
            <a:endParaRPr lang="en-IN" sz="2000" dirty="0"/>
          </a:p>
          <a:p>
            <a:pPr marL="285750" indent="-285750">
              <a:buFont typeface="Wingdings" pitchFamily="2" charset="2"/>
              <a:buChar char="ü"/>
            </a:pPr>
            <a:r>
              <a:rPr lang="en-IN" sz="2000" dirty="0"/>
              <a:t> </a:t>
            </a:r>
            <a:r>
              <a:rPr lang="en-IN" sz="2000" u="sng" dirty="0"/>
              <a:t>A transaction or system error:</a:t>
            </a:r>
            <a:r>
              <a:rPr lang="en-IN" sz="2000" b="1" dirty="0"/>
              <a:t> Some operation in the transaction may cause it to fail, such as integer overflow or division by zero</a:t>
            </a:r>
            <a:r>
              <a:rPr lang="en-IN" sz="2000" b="1" dirty="0" smtClean="0"/>
              <a:t>. </a:t>
            </a:r>
          </a:p>
          <a:p>
            <a:pPr marL="285750" indent="-285750">
              <a:buFont typeface="Wingdings" pitchFamily="2" charset="2"/>
              <a:buChar char="ü"/>
            </a:pPr>
            <a:r>
              <a:rPr lang="en-IN" sz="2000" dirty="0"/>
              <a:t> </a:t>
            </a:r>
            <a:r>
              <a:rPr lang="en-IN" sz="2000" u="sng" dirty="0"/>
              <a:t>Local errors or exception conditions:</a:t>
            </a:r>
            <a:r>
              <a:rPr lang="en-IN" sz="2000" b="1" dirty="0"/>
              <a:t> During transaction execution, certain conditions may occur that necessitate cancellation of the transaction. For example, data for the transaction may not be found, or insufficient account balance in a banking database.</a:t>
            </a:r>
            <a:endParaRPr lang="en-IN" sz="2000" dirty="0"/>
          </a:p>
          <a:p>
            <a:pPr marL="285750" indent="-285750">
              <a:buFont typeface="Wingdings" pitchFamily="2" charset="2"/>
              <a:buChar char="ü"/>
            </a:pPr>
            <a:r>
              <a:rPr lang="en-IN" sz="2000" u="sng" dirty="0" smtClean="0"/>
              <a:t>Concurrency </a:t>
            </a:r>
            <a:r>
              <a:rPr lang="en-IN" sz="2000" u="sng" dirty="0"/>
              <a:t>control enforcement:</a:t>
            </a:r>
            <a:r>
              <a:rPr lang="en-IN" sz="2000" b="1" dirty="0"/>
              <a:t> The concurrency control method may decide to abort the transaction, to be restarted later, because it violates </a:t>
            </a:r>
            <a:r>
              <a:rPr lang="en-IN" sz="2000" b="1" dirty="0" err="1"/>
              <a:t>serializability</a:t>
            </a:r>
            <a:r>
              <a:rPr lang="en-IN" sz="2000" b="1" dirty="0"/>
              <a:t> or because several transactions are in a state of deadlock.</a:t>
            </a:r>
            <a:endParaRPr lang="en-IN" sz="2000" dirty="0"/>
          </a:p>
          <a:p>
            <a:endParaRPr lang="en-IN" sz="2000" dirty="0"/>
          </a:p>
        </p:txBody>
      </p:sp>
    </p:spTree>
    <p:extLst>
      <p:ext uri="{BB962C8B-B14F-4D97-AF65-F5344CB8AC3E}">
        <p14:creationId xmlns:p14="http://schemas.microsoft.com/office/powerpoint/2010/main" val="2439566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9" y="33261"/>
            <a:ext cx="4572000" cy="6186309"/>
          </a:xfrm>
          <a:prstGeom prst="rect">
            <a:avLst/>
          </a:prstGeom>
        </p:spPr>
        <p:txBody>
          <a:bodyPr>
            <a:spAutoFit/>
          </a:bodyPr>
          <a:lstStyle/>
          <a:p>
            <a:r>
              <a:rPr lang="en-IN" b="1" dirty="0"/>
              <a:t>The following are log entries at the time of system </a:t>
            </a:r>
            <a:r>
              <a:rPr lang="en-IN" b="1" dirty="0" smtClean="0"/>
              <a:t>crash:</a:t>
            </a:r>
            <a:endParaRPr lang="en-IN" b="1" dirty="0"/>
          </a:p>
          <a:p>
            <a:r>
              <a:rPr lang="en-IN" dirty="0"/>
              <a:t>[Start-transaction, T1]</a:t>
            </a:r>
          </a:p>
          <a:p>
            <a:r>
              <a:rPr lang="en-IN" dirty="0"/>
              <a:t>[Write-item, T1, B, 10]</a:t>
            </a:r>
          </a:p>
          <a:p>
            <a:r>
              <a:rPr lang="en-IN" dirty="0">
                <a:solidFill>
                  <a:srgbClr val="FF0000"/>
                </a:solidFill>
              </a:rPr>
              <a:t>[Commit, T1</a:t>
            </a:r>
            <a:r>
              <a:rPr lang="en-IN" dirty="0" smtClean="0">
                <a:solidFill>
                  <a:srgbClr val="FF0000"/>
                </a:solidFill>
              </a:rPr>
              <a:t>]</a:t>
            </a:r>
          </a:p>
          <a:p>
            <a:r>
              <a:rPr lang="en-IN" dirty="0"/>
              <a:t>[Start-transaction, </a:t>
            </a:r>
            <a:r>
              <a:rPr lang="en-IN" dirty="0" smtClean="0"/>
              <a:t>T5]</a:t>
            </a:r>
          </a:p>
          <a:p>
            <a:r>
              <a:rPr lang="en-IN" dirty="0"/>
              <a:t>[Write-item, </a:t>
            </a:r>
            <a:r>
              <a:rPr lang="en-IN" dirty="0" smtClean="0"/>
              <a:t>T5, A, 50]</a:t>
            </a:r>
          </a:p>
          <a:p>
            <a:r>
              <a:rPr lang="en-IN" dirty="0" smtClean="0"/>
              <a:t>[Write-item, T5, B, 70]</a:t>
            </a:r>
          </a:p>
          <a:p>
            <a:r>
              <a:rPr lang="en-IN" dirty="0" smtClean="0"/>
              <a:t>[Start-transaction, T2]</a:t>
            </a:r>
          </a:p>
          <a:p>
            <a:r>
              <a:rPr lang="en-IN" dirty="0" smtClean="0"/>
              <a:t>[Write-item, T2, D, 20]</a:t>
            </a:r>
          </a:p>
          <a:p>
            <a:r>
              <a:rPr lang="en-IN" dirty="0" smtClean="0"/>
              <a:t>[Write-item, T2, A, 30]</a:t>
            </a:r>
          </a:p>
          <a:p>
            <a:r>
              <a:rPr lang="en-IN" dirty="0" smtClean="0">
                <a:solidFill>
                  <a:srgbClr val="FF0000"/>
                </a:solidFill>
              </a:rPr>
              <a:t>[Commit, T2]</a:t>
            </a:r>
          </a:p>
          <a:p>
            <a:r>
              <a:rPr lang="en-IN" dirty="0" smtClean="0">
                <a:solidFill>
                  <a:srgbClr val="7030A0"/>
                </a:solidFill>
              </a:rPr>
              <a:t>[Checkpoint]</a:t>
            </a:r>
          </a:p>
          <a:p>
            <a:r>
              <a:rPr lang="en-IN" dirty="0" smtClean="0"/>
              <a:t>[Start-transaction, T3]</a:t>
            </a:r>
          </a:p>
          <a:p>
            <a:r>
              <a:rPr lang="en-IN" dirty="0" smtClean="0"/>
              <a:t>[</a:t>
            </a:r>
            <a:r>
              <a:rPr lang="en-IN" dirty="0"/>
              <a:t>Write-item, T3, B, 20</a:t>
            </a:r>
            <a:r>
              <a:rPr lang="en-IN" dirty="0" smtClean="0"/>
              <a:t>]</a:t>
            </a:r>
          </a:p>
          <a:p>
            <a:r>
              <a:rPr lang="en-US" dirty="0" smtClean="0">
                <a:solidFill>
                  <a:srgbClr val="0070C0"/>
                </a:solidFill>
              </a:rPr>
              <a:t>[Commit T3]</a:t>
            </a:r>
            <a:endParaRPr lang="en-IN" dirty="0">
              <a:solidFill>
                <a:srgbClr val="0070C0"/>
              </a:solidFill>
            </a:endParaRPr>
          </a:p>
          <a:p>
            <a:r>
              <a:rPr lang="en-IN" dirty="0"/>
              <a:t>[Start-transaction, T4]</a:t>
            </a:r>
          </a:p>
          <a:p>
            <a:r>
              <a:rPr lang="en-IN" dirty="0" smtClean="0"/>
              <a:t>[Write-item, T4, C, 10]</a:t>
            </a:r>
          </a:p>
          <a:p>
            <a:r>
              <a:rPr lang="en-IN" dirty="0" smtClean="0"/>
              <a:t>[</a:t>
            </a:r>
            <a:r>
              <a:rPr lang="en-IN" dirty="0"/>
              <a:t>Write-item, T4, D</a:t>
            </a:r>
            <a:r>
              <a:rPr lang="en-IN" dirty="0" smtClean="0"/>
              <a:t>, 20</a:t>
            </a:r>
            <a:r>
              <a:rPr lang="en-IN" dirty="0"/>
              <a:t>]</a:t>
            </a:r>
          </a:p>
          <a:p>
            <a:r>
              <a:rPr lang="en-IN" dirty="0" smtClean="0"/>
              <a:t> ;_______</a:t>
            </a:r>
            <a:r>
              <a:rPr lang="en-IN" dirty="0"/>
              <a:t>System Crash</a:t>
            </a:r>
          </a:p>
          <a:p>
            <a:r>
              <a:rPr lang="en-IN" dirty="0"/>
              <a:t>If </a:t>
            </a:r>
            <a:r>
              <a:rPr lang="en-IN" dirty="0" smtClean="0"/>
              <a:t>immediate </a:t>
            </a:r>
            <a:r>
              <a:rPr lang="en-IN" dirty="0"/>
              <a:t>update with checkpoint is used, what will be the recovery process?</a:t>
            </a:r>
          </a:p>
        </p:txBody>
      </p:sp>
      <p:sp>
        <p:nvSpPr>
          <p:cNvPr id="3" name="TextBox 2"/>
          <p:cNvSpPr txBox="1"/>
          <p:nvPr/>
        </p:nvSpPr>
        <p:spPr>
          <a:xfrm>
            <a:off x="4343400" y="33261"/>
            <a:ext cx="4724400" cy="6740307"/>
          </a:xfrm>
          <a:prstGeom prst="rect">
            <a:avLst/>
          </a:prstGeom>
          <a:noFill/>
        </p:spPr>
        <p:txBody>
          <a:bodyPr wrap="square" rtlCol="0">
            <a:spAutoFit/>
          </a:bodyPr>
          <a:lstStyle/>
          <a:p>
            <a:r>
              <a:rPr lang="en-US" dirty="0" smtClean="0"/>
              <a:t>Solution </a:t>
            </a:r>
          </a:p>
          <a:p>
            <a:pPr marL="342900" indent="-342900">
              <a:buAutoNum type="arabicPeriod"/>
            </a:pPr>
            <a:r>
              <a:rPr lang="en-US" dirty="0" smtClean="0"/>
              <a:t>List of committed transactions before checkpoint are T1 and T2,as changes made by these transactions are updated in database successfully, not action for T1 and T2</a:t>
            </a:r>
          </a:p>
          <a:p>
            <a:pPr marL="342900" indent="-342900">
              <a:buAutoNum type="arabicPeriod"/>
            </a:pPr>
            <a:r>
              <a:rPr lang="en-US" dirty="0" smtClean="0"/>
              <a:t>List of committed transactions since last checkpoint includes T3</a:t>
            </a:r>
          </a:p>
          <a:p>
            <a:r>
              <a:rPr lang="en-US" dirty="0"/>
              <a:t> </a:t>
            </a:r>
            <a:r>
              <a:rPr lang="en-US" dirty="0" smtClean="0"/>
              <a:t>      Perform REDO operation for T3 by tracing its operations in forward direction</a:t>
            </a:r>
          </a:p>
          <a:p>
            <a:r>
              <a:rPr lang="en-US" dirty="0" smtClean="0">
                <a:solidFill>
                  <a:srgbClr val="00B0F0"/>
                </a:solidFill>
              </a:rPr>
              <a:t>REDO([T3,B,20])</a:t>
            </a:r>
          </a:p>
          <a:p>
            <a:endParaRPr lang="en-US" dirty="0">
              <a:solidFill>
                <a:srgbClr val="00B0F0"/>
              </a:solidFill>
            </a:endParaRPr>
          </a:p>
          <a:p>
            <a:r>
              <a:rPr lang="en-US" dirty="0" smtClean="0"/>
              <a:t>3.List of active transactions is T5 and T4 </a:t>
            </a:r>
          </a:p>
          <a:p>
            <a:r>
              <a:rPr lang="en-US" dirty="0"/>
              <a:t> </a:t>
            </a:r>
            <a:r>
              <a:rPr lang="en-US" dirty="0" smtClean="0"/>
              <a:t>   Perform UNDO operations on T5 and T4 as they are incomplete </a:t>
            </a:r>
            <a:r>
              <a:rPr lang="en-US" dirty="0" err="1" smtClean="0"/>
              <a:t>transanctions</a:t>
            </a:r>
            <a:endParaRPr lang="en-US" dirty="0" smtClean="0"/>
          </a:p>
          <a:p>
            <a:endParaRPr lang="en-US" dirty="0"/>
          </a:p>
          <a:p>
            <a:r>
              <a:rPr lang="en-IN" dirty="0">
                <a:solidFill>
                  <a:srgbClr val="00B0F0"/>
                </a:solidFill>
              </a:rPr>
              <a:t>UNDO ([Write-item, T4, </a:t>
            </a:r>
            <a:r>
              <a:rPr lang="en-IN" dirty="0" smtClean="0">
                <a:solidFill>
                  <a:srgbClr val="00B0F0"/>
                </a:solidFill>
              </a:rPr>
              <a:t>D, 20])</a:t>
            </a:r>
            <a:endParaRPr lang="en-US" dirty="0" smtClean="0"/>
          </a:p>
          <a:p>
            <a:r>
              <a:rPr lang="en-IN" dirty="0" smtClean="0">
                <a:solidFill>
                  <a:srgbClr val="00B0F0"/>
                </a:solidFill>
              </a:rPr>
              <a:t>UNDO ([Write-item</a:t>
            </a:r>
            <a:r>
              <a:rPr lang="en-IN" dirty="0">
                <a:solidFill>
                  <a:srgbClr val="00B0F0"/>
                </a:solidFill>
              </a:rPr>
              <a:t>, T4, C, 10</a:t>
            </a:r>
            <a:r>
              <a:rPr lang="en-IN" dirty="0" smtClean="0">
                <a:solidFill>
                  <a:srgbClr val="00B0F0"/>
                </a:solidFill>
              </a:rPr>
              <a:t>])</a:t>
            </a:r>
          </a:p>
          <a:p>
            <a:r>
              <a:rPr lang="en-IN" dirty="0" smtClean="0">
                <a:solidFill>
                  <a:srgbClr val="00B0F0"/>
                </a:solidFill>
              </a:rPr>
              <a:t>UNDO ([Write-item</a:t>
            </a:r>
            <a:r>
              <a:rPr lang="en-IN" dirty="0">
                <a:solidFill>
                  <a:srgbClr val="00B0F0"/>
                </a:solidFill>
              </a:rPr>
              <a:t>, T5, B, 70</a:t>
            </a:r>
            <a:r>
              <a:rPr lang="en-IN" dirty="0" smtClean="0">
                <a:solidFill>
                  <a:srgbClr val="00B0F0"/>
                </a:solidFill>
              </a:rPr>
              <a:t>])</a:t>
            </a:r>
          </a:p>
          <a:p>
            <a:r>
              <a:rPr lang="en-IN" dirty="0" smtClean="0">
                <a:solidFill>
                  <a:srgbClr val="00B0F0"/>
                </a:solidFill>
              </a:rPr>
              <a:t>UNDO ([Write-item</a:t>
            </a:r>
            <a:r>
              <a:rPr lang="en-IN" dirty="0">
                <a:solidFill>
                  <a:srgbClr val="00B0F0"/>
                </a:solidFill>
              </a:rPr>
              <a:t>, T5, A, 50</a:t>
            </a:r>
            <a:r>
              <a:rPr lang="en-IN" dirty="0" smtClean="0">
                <a:solidFill>
                  <a:srgbClr val="00B0F0"/>
                </a:solidFill>
              </a:rPr>
              <a:t>])</a:t>
            </a:r>
            <a:endParaRPr lang="en-IN" dirty="0">
              <a:solidFill>
                <a:srgbClr val="00B0F0"/>
              </a:solidFill>
            </a:endParaRPr>
          </a:p>
          <a:p>
            <a:endParaRPr lang="en-IN" dirty="0"/>
          </a:p>
          <a:p>
            <a:endParaRPr lang="en-IN" dirty="0" smtClean="0"/>
          </a:p>
          <a:p>
            <a:endParaRPr lang="en-US" dirty="0" smtClean="0"/>
          </a:p>
          <a:p>
            <a:r>
              <a:rPr lang="en-US" dirty="0" smtClean="0"/>
              <a:t>  </a:t>
            </a:r>
            <a:endParaRPr lang="en-IN" dirty="0"/>
          </a:p>
        </p:txBody>
      </p:sp>
    </p:spTree>
    <p:extLst>
      <p:ext uri="{BB962C8B-B14F-4D97-AF65-F5344CB8AC3E}">
        <p14:creationId xmlns:p14="http://schemas.microsoft.com/office/powerpoint/2010/main" val="147946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9" y="33261"/>
            <a:ext cx="4572000" cy="6463308"/>
          </a:xfrm>
          <a:prstGeom prst="rect">
            <a:avLst/>
          </a:prstGeom>
        </p:spPr>
        <p:txBody>
          <a:bodyPr>
            <a:spAutoFit/>
          </a:bodyPr>
          <a:lstStyle/>
          <a:p>
            <a:r>
              <a:rPr lang="en-IN" b="1" dirty="0" smtClean="0"/>
              <a:t>2. The </a:t>
            </a:r>
            <a:r>
              <a:rPr lang="en-IN" b="1" dirty="0"/>
              <a:t>following are log entries at the time of system </a:t>
            </a:r>
            <a:r>
              <a:rPr lang="en-IN" b="1" dirty="0" smtClean="0"/>
              <a:t>crash:</a:t>
            </a:r>
            <a:endParaRPr lang="en-IN" b="1" dirty="0"/>
          </a:p>
          <a:p>
            <a:r>
              <a:rPr lang="en-IN" dirty="0"/>
              <a:t>[Start-transaction, T1]</a:t>
            </a:r>
          </a:p>
          <a:p>
            <a:r>
              <a:rPr lang="en-IN" dirty="0"/>
              <a:t>[Write-item, T1, B, 10]</a:t>
            </a:r>
          </a:p>
          <a:p>
            <a:r>
              <a:rPr lang="en-IN" dirty="0"/>
              <a:t>[Commit, T1</a:t>
            </a:r>
            <a:r>
              <a:rPr lang="en-IN" dirty="0" smtClean="0"/>
              <a:t>]</a:t>
            </a:r>
          </a:p>
          <a:p>
            <a:r>
              <a:rPr lang="en-US" dirty="0" smtClean="0"/>
              <a:t>[Checkpoint]</a:t>
            </a:r>
            <a:endParaRPr lang="en-IN" dirty="0" smtClean="0"/>
          </a:p>
          <a:p>
            <a:r>
              <a:rPr lang="en-IN" dirty="0"/>
              <a:t>[Start-transaction, </a:t>
            </a:r>
            <a:r>
              <a:rPr lang="en-IN" dirty="0" smtClean="0"/>
              <a:t>T5]</a:t>
            </a:r>
          </a:p>
          <a:p>
            <a:r>
              <a:rPr lang="en-IN" dirty="0"/>
              <a:t>[Write-item, T5, </a:t>
            </a:r>
            <a:r>
              <a:rPr lang="en-IN" dirty="0" smtClean="0"/>
              <a:t>A, 50]</a:t>
            </a:r>
            <a:endParaRPr lang="en-IN" dirty="0"/>
          </a:p>
          <a:p>
            <a:r>
              <a:rPr lang="en-IN" dirty="0" smtClean="0"/>
              <a:t>[Write-item, T5, B, 70]</a:t>
            </a:r>
          </a:p>
          <a:p>
            <a:r>
              <a:rPr lang="en-IN" dirty="0"/>
              <a:t>[Commit, </a:t>
            </a:r>
            <a:r>
              <a:rPr lang="en-IN" dirty="0" smtClean="0"/>
              <a:t>T5]</a:t>
            </a:r>
          </a:p>
          <a:p>
            <a:r>
              <a:rPr lang="en-IN" dirty="0" smtClean="0"/>
              <a:t>[</a:t>
            </a:r>
            <a:r>
              <a:rPr lang="en-IN" dirty="0"/>
              <a:t>Start-transaction, T2]</a:t>
            </a:r>
          </a:p>
          <a:p>
            <a:r>
              <a:rPr lang="en-IN" dirty="0"/>
              <a:t>[Write-item, T2, D, 20]</a:t>
            </a:r>
          </a:p>
          <a:p>
            <a:r>
              <a:rPr lang="en-IN" dirty="0"/>
              <a:t>[Write-item, T2, A, 30]</a:t>
            </a:r>
          </a:p>
          <a:p>
            <a:r>
              <a:rPr lang="en-IN" dirty="0" smtClean="0"/>
              <a:t>[Checkpoint]</a:t>
            </a:r>
          </a:p>
          <a:p>
            <a:r>
              <a:rPr lang="en-IN" dirty="0" smtClean="0"/>
              <a:t>[Start-transaction, T3]</a:t>
            </a:r>
          </a:p>
          <a:p>
            <a:r>
              <a:rPr lang="en-IN" dirty="0" smtClean="0"/>
              <a:t>[</a:t>
            </a:r>
            <a:r>
              <a:rPr lang="en-IN" dirty="0"/>
              <a:t>Write-item, T3, B, 20</a:t>
            </a:r>
            <a:r>
              <a:rPr lang="en-IN" dirty="0" smtClean="0"/>
              <a:t>]</a:t>
            </a:r>
          </a:p>
          <a:p>
            <a:r>
              <a:rPr lang="en-IN" dirty="0"/>
              <a:t>[Write-item, T3, </a:t>
            </a:r>
            <a:r>
              <a:rPr lang="en-IN" dirty="0" smtClean="0"/>
              <a:t>D, </a:t>
            </a:r>
            <a:r>
              <a:rPr lang="en-IN" dirty="0"/>
              <a:t>20</a:t>
            </a:r>
            <a:r>
              <a:rPr lang="en-IN" dirty="0" smtClean="0"/>
              <a:t>]</a:t>
            </a:r>
          </a:p>
          <a:p>
            <a:r>
              <a:rPr lang="en-IN" dirty="0"/>
              <a:t>[Write-item, T3, </a:t>
            </a:r>
            <a:r>
              <a:rPr lang="en-IN" dirty="0" smtClean="0"/>
              <a:t>Z, </a:t>
            </a:r>
            <a:r>
              <a:rPr lang="en-IN" dirty="0"/>
              <a:t>20</a:t>
            </a:r>
            <a:r>
              <a:rPr lang="en-IN" dirty="0" smtClean="0"/>
              <a:t>]</a:t>
            </a:r>
          </a:p>
          <a:p>
            <a:r>
              <a:rPr lang="en-US" dirty="0" smtClean="0"/>
              <a:t>[Commit T3]</a:t>
            </a:r>
            <a:endParaRPr lang="en-IN" dirty="0"/>
          </a:p>
          <a:p>
            <a:r>
              <a:rPr lang="en-IN" dirty="0"/>
              <a:t>[Start-transaction, T4]</a:t>
            </a:r>
          </a:p>
          <a:p>
            <a:r>
              <a:rPr lang="en-IN" dirty="0"/>
              <a:t>[Write-item, T4, C, 10</a:t>
            </a:r>
            <a:r>
              <a:rPr lang="en-IN" dirty="0" smtClean="0"/>
              <a:t>] ;_______</a:t>
            </a:r>
            <a:r>
              <a:rPr lang="en-IN" dirty="0"/>
              <a:t>System Crash</a:t>
            </a:r>
          </a:p>
          <a:p>
            <a:r>
              <a:rPr lang="en-IN" dirty="0"/>
              <a:t>If </a:t>
            </a:r>
            <a:r>
              <a:rPr lang="en-IN" dirty="0" smtClean="0">
                <a:solidFill>
                  <a:srgbClr val="7030A0"/>
                </a:solidFill>
              </a:rPr>
              <a:t>immediate </a:t>
            </a:r>
            <a:r>
              <a:rPr lang="en-IN" dirty="0"/>
              <a:t>update with checkpoint is used, what will be the recovery process?</a:t>
            </a:r>
          </a:p>
        </p:txBody>
      </p:sp>
      <p:sp>
        <p:nvSpPr>
          <p:cNvPr id="3" name="TextBox 2"/>
          <p:cNvSpPr txBox="1"/>
          <p:nvPr/>
        </p:nvSpPr>
        <p:spPr>
          <a:xfrm>
            <a:off x="4343400" y="33261"/>
            <a:ext cx="4724400" cy="1477328"/>
          </a:xfrm>
          <a:prstGeom prst="rect">
            <a:avLst/>
          </a:prstGeom>
          <a:noFill/>
        </p:spPr>
        <p:txBody>
          <a:bodyPr wrap="square" rtlCol="0">
            <a:spAutoFit/>
          </a:bodyPr>
          <a:lstStyle/>
          <a:p>
            <a:r>
              <a:rPr lang="en-US" dirty="0" smtClean="0"/>
              <a:t>Solution </a:t>
            </a:r>
          </a:p>
          <a:p>
            <a:endParaRPr lang="en-IN" dirty="0"/>
          </a:p>
          <a:p>
            <a:endParaRPr lang="en-IN" dirty="0" smtClean="0"/>
          </a:p>
          <a:p>
            <a:endParaRPr lang="en-US" dirty="0" smtClean="0"/>
          </a:p>
          <a:p>
            <a:r>
              <a:rPr lang="en-US" dirty="0" smtClean="0"/>
              <a:t>  </a:t>
            </a:r>
            <a:endParaRPr lang="en-IN" dirty="0"/>
          </a:p>
        </p:txBody>
      </p:sp>
      <p:sp>
        <p:nvSpPr>
          <p:cNvPr id="4" name="TextBox 3"/>
          <p:cNvSpPr txBox="1"/>
          <p:nvPr/>
        </p:nvSpPr>
        <p:spPr>
          <a:xfrm>
            <a:off x="4325471" y="448759"/>
            <a:ext cx="4724400" cy="1200329"/>
          </a:xfrm>
          <a:prstGeom prst="rect">
            <a:avLst/>
          </a:prstGeom>
          <a:noFill/>
        </p:spPr>
        <p:txBody>
          <a:bodyPr wrap="square" rtlCol="0">
            <a:spAutoFit/>
          </a:bodyPr>
          <a:lstStyle/>
          <a:p>
            <a:r>
              <a:rPr lang="en-IN" dirty="0" smtClean="0">
                <a:solidFill>
                  <a:srgbClr val="00B0F0"/>
                </a:solidFill>
              </a:rPr>
              <a:t>        </a:t>
            </a:r>
            <a:endParaRPr lang="en-IN" dirty="0"/>
          </a:p>
          <a:p>
            <a:endParaRPr lang="en-IN" dirty="0" smtClean="0"/>
          </a:p>
          <a:p>
            <a:endParaRPr lang="en-US" dirty="0" smtClean="0"/>
          </a:p>
          <a:p>
            <a:r>
              <a:rPr lang="en-US" dirty="0" smtClean="0"/>
              <a:t>  </a:t>
            </a:r>
            <a:endParaRPr lang="en-IN" dirty="0"/>
          </a:p>
        </p:txBody>
      </p:sp>
      <p:sp>
        <p:nvSpPr>
          <p:cNvPr id="5" name="TextBox 4"/>
          <p:cNvSpPr txBox="1"/>
          <p:nvPr/>
        </p:nvSpPr>
        <p:spPr>
          <a:xfrm>
            <a:off x="4343400" y="33261"/>
            <a:ext cx="4724400" cy="6463308"/>
          </a:xfrm>
          <a:prstGeom prst="rect">
            <a:avLst/>
          </a:prstGeom>
          <a:noFill/>
        </p:spPr>
        <p:txBody>
          <a:bodyPr wrap="square" rtlCol="0">
            <a:spAutoFit/>
          </a:bodyPr>
          <a:lstStyle/>
          <a:p>
            <a:r>
              <a:rPr lang="en-US" dirty="0" smtClean="0"/>
              <a:t>Solution </a:t>
            </a:r>
          </a:p>
          <a:p>
            <a:pPr marL="342900" indent="-342900">
              <a:buAutoNum type="arabicPeriod"/>
            </a:pPr>
            <a:r>
              <a:rPr lang="en-US" dirty="0" smtClean="0"/>
              <a:t>List of committed transactions before checkpoint are T1 and T5,as changes made by these transactions are updated in database successfully, not action for T1 and T2</a:t>
            </a:r>
          </a:p>
          <a:p>
            <a:pPr marL="342900" indent="-342900">
              <a:buAutoNum type="arabicPeriod"/>
            </a:pPr>
            <a:r>
              <a:rPr lang="en-US" dirty="0" smtClean="0"/>
              <a:t>List of committed transactions since last checkpoint includes T3</a:t>
            </a:r>
          </a:p>
          <a:p>
            <a:r>
              <a:rPr lang="en-US" dirty="0"/>
              <a:t> </a:t>
            </a:r>
            <a:r>
              <a:rPr lang="en-US" dirty="0" smtClean="0"/>
              <a:t>      Perform REDO operation for T3 by tracing its operations in forward direction</a:t>
            </a:r>
          </a:p>
          <a:p>
            <a:r>
              <a:rPr lang="en-US" dirty="0" smtClean="0">
                <a:solidFill>
                  <a:srgbClr val="00B0F0"/>
                </a:solidFill>
              </a:rPr>
              <a:t>REDO([T3,B,20])</a:t>
            </a:r>
          </a:p>
          <a:p>
            <a:endParaRPr lang="en-US" dirty="0">
              <a:solidFill>
                <a:srgbClr val="00B0F0"/>
              </a:solidFill>
            </a:endParaRPr>
          </a:p>
          <a:p>
            <a:r>
              <a:rPr lang="en-US" dirty="0" smtClean="0"/>
              <a:t>3.List of active transactions is T2 and T4 </a:t>
            </a:r>
          </a:p>
          <a:p>
            <a:r>
              <a:rPr lang="en-US" dirty="0"/>
              <a:t> </a:t>
            </a:r>
            <a:r>
              <a:rPr lang="en-US" dirty="0" smtClean="0"/>
              <a:t>   Perform UNDO operations on T2and T4 as they are incomplete </a:t>
            </a:r>
            <a:r>
              <a:rPr lang="en-US" dirty="0" err="1" smtClean="0"/>
              <a:t>trsanctions</a:t>
            </a:r>
            <a:endParaRPr lang="en-US" dirty="0" smtClean="0"/>
          </a:p>
          <a:p>
            <a:endParaRPr lang="en-US" dirty="0"/>
          </a:p>
          <a:p>
            <a:r>
              <a:rPr lang="en-IN" dirty="0">
                <a:solidFill>
                  <a:srgbClr val="00B0F0"/>
                </a:solidFill>
              </a:rPr>
              <a:t>UNDO ([Write-item, T4, </a:t>
            </a:r>
            <a:r>
              <a:rPr lang="en-IN" dirty="0" smtClean="0">
                <a:solidFill>
                  <a:srgbClr val="00B0F0"/>
                </a:solidFill>
              </a:rPr>
              <a:t>C,10])</a:t>
            </a:r>
            <a:endParaRPr lang="en-US" dirty="0" smtClean="0"/>
          </a:p>
          <a:p>
            <a:r>
              <a:rPr lang="en-IN" dirty="0" smtClean="0">
                <a:solidFill>
                  <a:srgbClr val="00B0F0"/>
                </a:solidFill>
              </a:rPr>
              <a:t>UNDO ([Write-item</a:t>
            </a:r>
            <a:r>
              <a:rPr lang="en-IN" dirty="0">
                <a:solidFill>
                  <a:srgbClr val="00B0F0"/>
                </a:solidFill>
              </a:rPr>
              <a:t>, </a:t>
            </a:r>
            <a:r>
              <a:rPr lang="en-IN" dirty="0" smtClean="0">
                <a:solidFill>
                  <a:srgbClr val="00B0F0"/>
                </a:solidFill>
              </a:rPr>
              <a:t>T2, </a:t>
            </a:r>
            <a:r>
              <a:rPr lang="en-IN" dirty="0">
                <a:solidFill>
                  <a:srgbClr val="00B0F0"/>
                </a:solidFill>
              </a:rPr>
              <a:t>A</a:t>
            </a:r>
            <a:r>
              <a:rPr lang="en-IN" dirty="0" smtClean="0">
                <a:solidFill>
                  <a:srgbClr val="00B0F0"/>
                </a:solidFill>
              </a:rPr>
              <a:t>, </a:t>
            </a:r>
            <a:r>
              <a:rPr lang="en-IN" dirty="0">
                <a:solidFill>
                  <a:srgbClr val="00B0F0"/>
                </a:solidFill>
              </a:rPr>
              <a:t>10</a:t>
            </a:r>
            <a:r>
              <a:rPr lang="en-IN" dirty="0" smtClean="0">
                <a:solidFill>
                  <a:srgbClr val="00B0F0"/>
                </a:solidFill>
              </a:rPr>
              <a:t>])</a:t>
            </a:r>
          </a:p>
          <a:p>
            <a:r>
              <a:rPr lang="en-IN" dirty="0" smtClean="0">
                <a:solidFill>
                  <a:srgbClr val="00B0F0"/>
                </a:solidFill>
              </a:rPr>
              <a:t>UNDO ([Write-item</a:t>
            </a:r>
            <a:r>
              <a:rPr lang="en-IN" dirty="0">
                <a:solidFill>
                  <a:srgbClr val="00B0F0"/>
                </a:solidFill>
              </a:rPr>
              <a:t>, </a:t>
            </a:r>
            <a:r>
              <a:rPr lang="en-IN" dirty="0" smtClean="0">
                <a:solidFill>
                  <a:srgbClr val="00B0F0"/>
                </a:solidFill>
              </a:rPr>
              <a:t>T2, </a:t>
            </a:r>
            <a:r>
              <a:rPr lang="en-IN" dirty="0">
                <a:solidFill>
                  <a:srgbClr val="00B0F0"/>
                </a:solidFill>
              </a:rPr>
              <a:t>D</a:t>
            </a:r>
            <a:r>
              <a:rPr lang="en-IN" dirty="0" smtClean="0">
                <a:solidFill>
                  <a:srgbClr val="00B0F0"/>
                </a:solidFill>
              </a:rPr>
              <a:t>, </a:t>
            </a:r>
            <a:r>
              <a:rPr lang="en-IN" dirty="0">
                <a:solidFill>
                  <a:srgbClr val="00B0F0"/>
                </a:solidFill>
              </a:rPr>
              <a:t>2</a:t>
            </a:r>
            <a:r>
              <a:rPr lang="en-IN" dirty="0" smtClean="0">
                <a:solidFill>
                  <a:srgbClr val="00B0F0"/>
                </a:solidFill>
              </a:rPr>
              <a:t>0])</a:t>
            </a:r>
          </a:p>
          <a:p>
            <a:endParaRPr lang="en-IN" dirty="0"/>
          </a:p>
          <a:p>
            <a:endParaRPr lang="en-IN" dirty="0" smtClean="0"/>
          </a:p>
          <a:p>
            <a:endParaRPr lang="en-US" dirty="0" smtClean="0"/>
          </a:p>
          <a:p>
            <a:r>
              <a:rPr lang="en-US" dirty="0" smtClean="0"/>
              <a:t>  </a:t>
            </a:r>
            <a:endParaRPr lang="en-IN" dirty="0"/>
          </a:p>
        </p:txBody>
      </p:sp>
    </p:spTree>
    <p:extLst>
      <p:ext uri="{BB962C8B-B14F-4D97-AF65-F5344CB8AC3E}">
        <p14:creationId xmlns:p14="http://schemas.microsoft.com/office/powerpoint/2010/main" val="147046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59" y="33261"/>
            <a:ext cx="4572000" cy="6463308"/>
          </a:xfrm>
          <a:prstGeom prst="rect">
            <a:avLst/>
          </a:prstGeom>
        </p:spPr>
        <p:txBody>
          <a:bodyPr>
            <a:spAutoFit/>
          </a:bodyPr>
          <a:lstStyle/>
          <a:p>
            <a:r>
              <a:rPr lang="en-IN" b="1" dirty="0" smtClean="0"/>
              <a:t>2. The </a:t>
            </a:r>
            <a:r>
              <a:rPr lang="en-IN" b="1" dirty="0"/>
              <a:t>following are log entries at the time of system </a:t>
            </a:r>
            <a:r>
              <a:rPr lang="en-IN" b="1" dirty="0" smtClean="0"/>
              <a:t>crash:</a:t>
            </a:r>
            <a:endParaRPr lang="en-IN" b="1" dirty="0"/>
          </a:p>
          <a:p>
            <a:r>
              <a:rPr lang="en-IN" dirty="0"/>
              <a:t>[Start-transaction, T1]</a:t>
            </a:r>
          </a:p>
          <a:p>
            <a:r>
              <a:rPr lang="en-IN" dirty="0"/>
              <a:t>[Write-item, T1, B, 10]</a:t>
            </a:r>
          </a:p>
          <a:p>
            <a:r>
              <a:rPr lang="en-IN" dirty="0"/>
              <a:t>[Commit, T1</a:t>
            </a:r>
            <a:r>
              <a:rPr lang="en-IN" dirty="0" smtClean="0"/>
              <a:t>]</a:t>
            </a:r>
          </a:p>
          <a:p>
            <a:r>
              <a:rPr lang="en-US" dirty="0" smtClean="0"/>
              <a:t>[Checkpoint]</a:t>
            </a:r>
            <a:endParaRPr lang="en-IN" dirty="0" smtClean="0"/>
          </a:p>
          <a:p>
            <a:r>
              <a:rPr lang="en-IN" dirty="0"/>
              <a:t>[Start-transaction, </a:t>
            </a:r>
            <a:r>
              <a:rPr lang="en-IN" dirty="0" smtClean="0"/>
              <a:t>T5]</a:t>
            </a:r>
          </a:p>
          <a:p>
            <a:r>
              <a:rPr lang="en-IN" dirty="0"/>
              <a:t>[Write-item, T5, </a:t>
            </a:r>
            <a:r>
              <a:rPr lang="en-IN" dirty="0" smtClean="0"/>
              <a:t>A, 50]</a:t>
            </a:r>
            <a:endParaRPr lang="en-IN" dirty="0"/>
          </a:p>
          <a:p>
            <a:r>
              <a:rPr lang="en-IN" dirty="0" smtClean="0"/>
              <a:t>[Write-item, T5, B, 70]</a:t>
            </a:r>
          </a:p>
          <a:p>
            <a:r>
              <a:rPr lang="en-IN" dirty="0"/>
              <a:t>[Commit, </a:t>
            </a:r>
            <a:r>
              <a:rPr lang="en-IN" dirty="0" smtClean="0"/>
              <a:t>T5]</a:t>
            </a:r>
          </a:p>
          <a:p>
            <a:r>
              <a:rPr lang="en-IN" dirty="0" smtClean="0"/>
              <a:t>[</a:t>
            </a:r>
            <a:r>
              <a:rPr lang="en-IN" dirty="0"/>
              <a:t>Start-transaction, T2]</a:t>
            </a:r>
          </a:p>
          <a:p>
            <a:r>
              <a:rPr lang="en-IN" dirty="0"/>
              <a:t>[Write-item, T2, D, 20]</a:t>
            </a:r>
          </a:p>
          <a:p>
            <a:r>
              <a:rPr lang="en-IN" dirty="0"/>
              <a:t>[Write-item, T2, A, 30]</a:t>
            </a:r>
          </a:p>
          <a:p>
            <a:r>
              <a:rPr lang="en-IN" dirty="0" smtClean="0">
                <a:solidFill>
                  <a:schemeClr val="accent3">
                    <a:lumMod val="75000"/>
                  </a:schemeClr>
                </a:solidFill>
              </a:rPr>
              <a:t>[Checkpoint]</a:t>
            </a:r>
          </a:p>
          <a:p>
            <a:r>
              <a:rPr lang="en-IN" dirty="0" smtClean="0"/>
              <a:t>[Start-transaction, T3]</a:t>
            </a:r>
          </a:p>
          <a:p>
            <a:r>
              <a:rPr lang="en-IN" dirty="0" smtClean="0"/>
              <a:t>[</a:t>
            </a:r>
            <a:r>
              <a:rPr lang="en-IN" dirty="0"/>
              <a:t>Write-item, T3, B, 20</a:t>
            </a:r>
            <a:r>
              <a:rPr lang="en-IN" dirty="0" smtClean="0"/>
              <a:t>]</a:t>
            </a:r>
          </a:p>
          <a:p>
            <a:r>
              <a:rPr lang="en-IN" dirty="0"/>
              <a:t>[Write-item, T3, </a:t>
            </a:r>
            <a:r>
              <a:rPr lang="en-IN" dirty="0" smtClean="0"/>
              <a:t>D, </a:t>
            </a:r>
            <a:r>
              <a:rPr lang="en-IN" dirty="0"/>
              <a:t>20</a:t>
            </a:r>
            <a:r>
              <a:rPr lang="en-IN" dirty="0" smtClean="0"/>
              <a:t>]</a:t>
            </a:r>
          </a:p>
          <a:p>
            <a:r>
              <a:rPr lang="en-IN" dirty="0"/>
              <a:t>[Write-item, T3, </a:t>
            </a:r>
            <a:r>
              <a:rPr lang="en-IN" dirty="0" smtClean="0"/>
              <a:t>Z, </a:t>
            </a:r>
            <a:r>
              <a:rPr lang="en-IN" dirty="0"/>
              <a:t>20</a:t>
            </a:r>
            <a:r>
              <a:rPr lang="en-IN" dirty="0" smtClean="0"/>
              <a:t>]</a:t>
            </a:r>
          </a:p>
          <a:p>
            <a:r>
              <a:rPr lang="en-US" dirty="0" smtClean="0"/>
              <a:t>[Commit T3]</a:t>
            </a:r>
            <a:endParaRPr lang="en-IN" dirty="0"/>
          </a:p>
          <a:p>
            <a:r>
              <a:rPr lang="en-IN" dirty="0"/>
              <a:t>[Start-transaction, T4]</a:t>
            </a:r>
          </a:p>
          <a:p>
            <a:r>
              <a:rPr lang="en-IN" dirty="0"/>
              <a:t>[Write-item, T4, C, 10</a:t>
            </a:r>
            <a:r>
              <a:rPr lang="en-IN" dirty="0" smtClean="0"/>
              <a:t>] ;_______</a:t>
            </a:r>
            <a:r>
              <a:rPr lang="en-IN" dirty="0"/>
              <a:t>System Crash</a:t>
            </a:r>
          </a:p>
          <a:p>
            <a:r>
              <a:rPr lang="en-IN" dirty="0"/>
              <a:t>If </a:t>
            </a:r>
            <a:r>
              <a:rPr lang="en-IN" dirty="0" smtClean="0">
                <a:solidFill>
                  <a:srgbClr val="7030A0"/>
                </a:solidFill>
              </a:rPr>
              <a:t>immediate </a:t>
            </a:r>
            <a:r>
              <a:rPr lang="en-IN" dirty="0"/>
              <a:t>update with checkpoint is used, what will be the recovery process?</a:t>
            </a:r>
          </a:p>
        </p:txBody>
      </p:sp>
      <p:sp>
        <p:nvSpPr>
          <p:cNvPr id="3" name="TextBox 2"/>
          <p:cNvSpPr txBox="1"/>
          <p:nvPr/>
        </p:nvSpPr>
        <p:spPr>
          <a:xfrm>
            <a:off x="4343400" y="33261"/>
            <a:ext cx="4724400" cy="1477328"/>
          </a:xfrm>
          <a:prstGeom prst="rect">
            <a:avLst/>
          </a:prstGeom>
          <a:noFill/>
        </p:spPr>
        <p:txBody>
          <a:bodyPr wrap="square" rtlCol="0">
            <a:spAutoFit/>
          </a:bodyPr>
          <a:lstStyle/>
          <a:p>
            <a:r>
              <a:rPr lang="en-US" dirty="0" smtClean="0"/>
              <a:t>Solution </a:t>
            </a:r>
          </a:p>
          <a:p>
            <a:endParaRPr lang="en-IN" dirty="0"/>
          </a:p>
          <a:p>
            <a:endParaRPr lang="en-IN" dirty="0" smtClean="0"/>
          </a:p>
          <a:p>
            <a:endParaRPr lang="en-US" dirty="0" smtClean="0"/>
          </a:p>
          <a:p>
            <a:r>
              <a:rPr lang="en-US" dirty="0" smtClean="0"/>
              <a:t>  </a:t>
            </a:r>
            <a:endParaRPr lang="en-IN" dirty="0"/>
          </a:p>
        </p:txBody>
      </p:sp>
      <p:sp>
        <p:nvSpPr>
          <p:cNvPr id="4" name="TextBox 3"/>
          <p:cNvSpPr txBox="1"/>
          <p:nvPr/>
        </p:nvSpPr>
        <p:spPr>
          <a:xfrm>
            <a:off x="4325471" y="448759"/>
            <a:ext cx="4724400" cy="1200329"/>
          </a:xfrm>
          <a:prstGeom prst="rect">
            <a:avLst/>
          </a:prstGeom>
          <a:noFill/>
        </p:spPr>
        <p:txBody>
          <a:bodyPr wrap="square" rtlCol="0">
            <a:spAutoFit/>
          </a:bodyPr>
          <a:lstStyle/>
          <a:p>
            <a:r>
              <a:rPr lang="en-IN" dirty="0" smtClean="0">
                <a:solidFill>
                  <a:srgbClr val="00B0F0"/>
                </a:solidFill>
              </a:rPr>
              <a:t>        </a:t>
            </a:r>
            <a:endParaRPr lang="en-IN" dirty="0"/>
          </a:p>
          <a:p>
            <a:endParaRPr lang="en-IN" dirty="0" smtClean="0"/>
          </a:p>
          <a:p>
            <a:endParaRPr lang="en-US" dirty="0" smtClean="0"/>
          </a:p>
          <a:p>
            <a:r>
              <a:rPr lang="en-US" dirty="0" smtClean="0"/>
              <a:t>  </a:t>
            </a:r>
            <a:endParaRPr lang="en-IN" dirty="0"/>
          </a:p>
        </p:txBody>
      </p:sp>
      <p:sp>
        <p:nvSpPr>
          <p:cNvPr id="5" name="TextBox 4"/>
          <p:cNvSpPr txBox="1"/>
          <p:nvPr/>
        </p:nvSpPr>
        <p:spPr>
          <a:xfrm>
            <a:off x="4343400" y="33261"/>
            <a:ext cx="4724400" cy="5632311"/>
          </a:xfrm>
          <a:prstGeom prst="rect">
            <a:avLst/>
          </a:prstGeom>
          <a:noFill/>
        </p:spPr>
        <p:txBody>
          <a:bodyPr wrap="square" rtlCol="0">
            <a:spAutoFit/>
          </a:bodyPr>
          <a:lstStyle/>
          <a:p>
            <a:r>
              <a:rPr lang="en-US" dirty="0" smtClean="0"/>
              <a:t>Solution </a:t>
            </a:r>
          </a:p>
          <a:p>
            <a:pPr marL="342900" indent="-342900">
              <a:buAutoNum type="arabicPeriod"/>
            </a:pPr>
            <a:r>
              <a:rPr lang="en-IN" dirty="0" smtClean="0"/>
              <a:t>List of  committed transactions before last checkpoint</a:t>
            </a:r>
          </a:p>
          <a:p>
            <a:pPr marL="342900" indent="-342900">
              <a:buAutoNum type="arabicPeriod"/>
            </a:pPr>
            <a:endParaRPr lang="en-IN" dirty="0"/>
          </a:p>
          <a:p>
            <a:r>
              <a:rPr lang="en-IN" dirty="0" smtClean="0"/>
              <a:t>T1, T5</a:t>
            </a:r>
          </a:p>
          <a:p>
            <a:endParaRPr lang="en-IN" dirty="0"/>
          </a:p>
          <a:p>
            <a:r>
              <a:rPr lang="en-IN" dirty="0" smtClean="0"/>
              <a:t>2. List of committed  transactions since last checkpoint</a:t>
            </a:r>
          </a:p>
          <a:p>
            <a:r>
              <a:rPr lang="en-IN" dirty="0" smtClean="0"/>
              <a:t>T3</a:t>
            </a:r>
          </a:p>
          <a:p>
            <a:r>
              <a:rPr lang="en-IN" dirty="0" smtClean="0"/>
              <a:t>REDO ([Write-item</a:t>
            </a:r>
            <a:r>
              <a:rPr lang="en-IN" dirty="0"/>
              <a:t>, T3, B, 20</a:t>
            </a:r>
            <a:r>
              <a:rPr lang="en-IN" dirty="0" smtClean="0"/>
              <a:t>])</a:t>
            </a:r>
            <a:endParaRPr lang="en-IN" dirty="0"/>
          </a:p>
          <a:p>
            <a:r>
              <a:rPr lang="en-IN" dirty="0" smtClean="0"/>
              <a:t>REDO ([Write-item</a:t>
            </a:r>
            <a:r>
              <a:rPr lang="en-IN" dirty="0"/>
              <a:t>, T3, D, 20</a:t>
            </a:r>
            <a:r>
              <a:rPr lang="en-IN" dirty="0" smtClean="0"/>
              <a:t>])</a:t>
            </a:r>
            <a:endParaRPr lang="en-IN" dirty="0"/>
          </a:p>
          <a:p>
            <a:r>
              <a:rPr lang="en-IN" dirty="0" smtClean="0"/>
              <a:t>REDO ([Write-item</a:t>
            </a:r>
            <a:r>
              <a:rPr lang="en-IN" dirty="0"/>
              <a:t>, T3, Z, 20</a:t>
            </a:r>
            <a:r>
              <a:rPr lang="en-IN" dirty="0" smtClean="0"/>
              <a:t>])</a:t>
            </a:r>
          </a:p>
          <a:p>
            <a:endParaRPr lang="en-IN" dirty="0"/>
          </a:p>
          <a:p>
            <a:endParaRPr lang="en-IN" dirty="0" smtClean="0"/>
          </a:p>
          <a:p>
            <a:r>
              <a:rPr lang="en-IN" dirty="0" smtClean="0"/>
              <a:t>3.List of active transactions</a:t>
            </a:r>
          </a:p>
          <a:p>
            <a:r>
              <a:rPr lang="en-IN" dirty="0" smtClean="0"/>
              <a:t>T4 and T2  </a:t>
            </a:r>
            <a:endParaRPr lang="en-IN" dirty="0"/>
          </a:p>
          <a:p>
            <a:endParaRPr lang="en-IN" dirty="0"/>
          </a:p>
          <a:p>
            <a:endParaRPr lang="en-IN" dirty="0" smtClean="0"/>
          </a:p>
          <a:p>
            <a:endParaRPr lang="en-US" dirty="0" smtClean="0"/>
          </a:p>
          <a:p>
            <a:r>
              <a:rPr lang="en-US" dirty="0" smtClean="0"/>
              <a:t>  </a:t>
            </a:r>
            <a:endParaRPr lang="en-IN" dirty="0"/>
          </a:p>
        </p:txBody>
      </p:sp>
    </p:spTree>
    <p:extLst>
      <p:ext uri="{BB962C8B-B14F-4D97-AF65-F5344CB8AC3E}">
        <p14:creationId xmlns:p14="http://schemas.microsoft.com/office/powerpoint/2010/main" val="1870045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412" y="42105"/>
            <a:ext cx="9144000" cy="6409447"/>
          </a:xfrm>
          <a:prstGeom prst="rect">
            <a:avLst/>
          </a:prstGeom>
        </p:spPr>
        <p:txBody>
          <a:bodyPr wrap="square">
            <a:spAutoFit/>
          </a:bodyPr>
          <a:lstStyle/>
          <a:p>
            <a:pPr>
              <a:lnSpc>
                <a:spcPct val="115000"/>
              </a:lnSpc>
              <a:spcAft>
                <a:spcPts val="1000"/>
              </a:spcAft>
            </a:pPr>
            <a:r>
              <a:rPr lang="en-IN" b="1" dirty="0">
                <a:ea typeface="Calibri"/>
                <a:cs typeface="Times New Roman"/>
              </a:rPr>
              <a:t>Shadow Paging</a:t>
            </a:r>
            <a:endParaRPr lang="en-IN" dirty="0">
              <a:ea typeface="Calibri"/>
              <a:cs typeface="Times New Roman"/>
            </a:endParaRPr>
          </a:p>
          <a:p>
            <a:pPr>
              <a:lnSpc>
                <a:spcPct val="115000"/>
              </a:lnSpc>
              <a:spcAft>
                <a:spcPts val="1000"/>
              </a:spcAft>
            </a:pPr>
            <a:r>
              <a:rPr lang="en-IN" dirty="0">
                <a:ea typeface="Calibri"/>
                <a:cs typeface="Times New Roman"/>
              </a:rPr>
              <a:t/>
            </a:r>
            <a:br>
              <a:rPr lang="en-IN" dirty="0">
                <a:ea typeface="Calibri"/>
                <a:cs typeface="Times New Roman"/>
              </a:rPr>
            </a:br>
            <a:r>
              <a:rPr lang="en-IN" dirty="0">
                <a:ea typeface="Calibri"/>
                <a:cs typeface="Times New Roman"/>
              </a:rPr>
              <a:t>This technique does not require LOG in single user environment</a:t>
            </a:r>
          </a:p>
          <a:p>
            <a:pPr marL="342900" lvl="0" indent="-342900">
              <a:lnSpc>
                <a:spcPct val="115000"/>
              </a:lnSpc>
              <a:spcAft>
                <a:spcPts val="1000"/>
              </a:spcAft>
              <a:buSzPts val="1000"/>
              <a:buFont typeface="Symbol"/>
              <a:buChar char=""/>
              <a:tabLst>
                <a:tab pos="457200" algn="l"/>
              </a:tabLst>
            </a:pPr>
            <a:r>
              <a:rPr lang="en-IN" b="1" dirty="0" smtClean="0">
                <a:ea typeface="Calibri"/>
                <a:cs typeface="Times New Roman"/>
              </a:rPr>
              <a:t>Shadow </a:t>
            </a:r>
            <a:r>
              <a:rPr lang="en-IN" b="1" dirty="0">
                <a:ea typeface="Calibri"/>
                <a:cs typeface="Times New Roman"/>
              </a:rPr>
              <a:t>paging considers</a:t>
            </a:r>
            <a:endParaRPr lang="en-IN" dirty="0">
              <a:ea typeface="Calibri"/>
              <a:cs typeface="Times New Roman"/>
            </a:endParaRP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The database is partitioned into fixed-length blocks referred to as </a:t>
            </a:r>
            <a:r>
              <a:rPr lang="en-IN" b="1" dirty="0">
                <a:ea typeface="Calibri"/>
                <a:cs typeface="Times New Roman"/>
              </a:rPr>
              <a:t>PAGES</a:t>
            </a:r>
            <a:r>
              <a:rPr lang="en-IN" dirty="0">
                <a:ea typeface="Calibri"/>
                <a:cs typeface="Times New Roman"/>
              </a:rPr>
              <a:t>.</a:t>
            </a:r>
          </a:p>
          <a:p>
            <a:pPr marL="742950" lvl="1" indent="-285750">
              <a:lnSpc>
                <a:spcPct val="115000"/>
              </a:lnSpc>
              <a:spcAft>
                <a:spcPts val="1000"/>
              </a:spcAft>
              <a:buSzPts val="1000"/>
              <a:buFont typeface="Courier New"/>
              <a:buChar char="o"/>
              <a:tabLst>
                <a:tab pos="914400" algn="l"/>
              </a:tabLst>
            </a:pPr>
            <a:r>
              <a:rPr lang="en-IN" b="1" dirty="0">
                <a:ea typeface="Calibri"/>
                <a:cs typeface="Times New Roman"/>
              </a:rPr>
              <a:t>Page table</a:t>
            </a:r>
            <a:r>
              <a:rPr lang="en-IN" dirty="0">
                <a:ea typeface="Calibri"/>
                <a:cs typeface="Times New Roman"/>
              </a:rPr>
              <a:t> has n entries – one for each database page.</a:t>
            </a: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Each </a:t>
            </a:r>
            <a:r>
              <a:rPr lang="en-IN" b="1" dirty="0">
                <a:ea typeface="Calibri"/>
                <a:cs typeface="Times New Roman"/>
              </a:rPr>
              <a:t>contain pointer to a page on disk</a:t>
            </a:r>
            <a:r>
              <a:rPr lang="en-IN" dirty="0">
                <a:ea typeface="Calibri"/>
                <a:cs typeface="Times New Roman"/>
              </a:rPr>
              <a:t> (1 to 1st page on database and so on…).</a:t>
            </a:r>
          </a:p>
          <a:p>
            <a:pPr>
              <a:lnSpc>
                <a:spcPct val="115000"/>
              </a:lnSpc>
              <a:spcAft>
                <a:spcPts val="1000"/>
              </a:spcAft>
            </a:pPr>
            <a:r>
              <a:rPr lang="en-IN" dirty="0">
                <a:ea typeface="Calibri"/>
                <a:cs typeface="Times New Roman"/>
              </a:rPr>
              <a:t>The </a:t>
            </a:r>
            <a:r>
              <a:rPr lang="en-IN" b="1" dirty="0">
                <a:ea typeface="Calibri"/>
                <a:cs typeface="Times New Roman"/>
              </a:rPr>
              <a:t>idea is to maintain 2 pages tables</a:t>
            </a:r>
            <a:r>
              <a:rPr lang="en-IN" dirty="0">
                <a:ea typeface="Calibri"/>
                <a:cs typeface="Times New Roman"/>
              </a:rPr>
              <a:t> during the life of transaction.</a:t>
            </a: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The current page table</a:t>
            </a: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The shadow page table</a:t>
            </a:r>
          </a:p>
          <a:p>
            <a:pPr>
              <a:lnSpc>
                <a:spcPct val="115000"/>
              </a:lnSpc>
              <a:spcAft>
                <a:spcPts val="1000"/>
              </a:spcAft>
            </a:pPr>
            <a:r>
              <a:rPr lang="en-IN" dirty="0">
                <a:ea typeface="Calibri"/>
                <a:cs typeface="Times New Roman"/>
              </a:rPr>
              <a:t>When </a:t>
            </a:r>
            <a:r>
              <a:rPr lang="en-IN" b="1" dirty="0">
                <a:ea typeface="Calibri"/>
                <a:cs typeface="Times New Roman"/>
              </a:rPr>
              <a:t>transaction starts</a:t>
            </a:r>
            <a:r>
              <a:rPr lang="en-IN" dirty="0">
                <a:ea typeface="Calibri"/>
                <a:cs typeface="Times New Roman"/>
              </a:rPr>
              <a:t>, both </a:t>
            </a:r>
            <a:r>
              <a:rPr lang="en-IN" b="1" dirty="0">
                <a:ea typeface="Calibri"/>
                <a:cs typeface="Times New Roman"/>
              </a:rPr>
              <a:t>page tables are identical</a:t>
            </a:r>
            <a:endParaRPr lang="en-IN" dirty="0">
              <a:ea typeface="Calibri"/>
              <a:cs typeface="Times New Roman"/>
            </a:endParaRP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The shadow page table is never changed over the duration of the transaction.</a:t>
            </a: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The current page table may be changed when a transaction performs a write operation.</a:t>
            </a:r>
          </a:p>
          <a:p>
            <a:pPr marL="742950" lvl="1" indent="-285750">
              <a:lnSpc>
                <a:spcPct val="115000"/>
              </a:lnSpc>
              <a:spcAft>
                <a:spcPts val="1000"/>
              </a:spcAft>
              <a:buSzPts val="1000"/>
              <a:buFont typeface="Courier New"/>
              <a:buChar char="o"/>
              <a:tabLst>
                <a:tab pos="914400" algn="l"/>
              </a:tabLst>
            </a:pPr>
            <a:r>
              <a:rPr lang="en-IN" dirty="0">
                <a:ea typeface="Calibri"/>
                <a:cs typeface="Times New Roman"/>
              </a:rPr>
              <a:t>All input and output operations use the current page table to locate database pages on disk.</a:t>
            </a:r>
          </a:p>
        </p:txBody>
      </p:sp>
    </p:spTree>
    <p:extLst>
      <p:ext uri="{BB962C8B-B14F-4D97-AF65-F5344CB8AC3E}">
        <p14:creationId xmlns:p14="http://schemas.microsoft.com/office/powerpoint/2010/main" val="119972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2.bp.blogspot.com/_o049WAyUHqI/S7GVAu0c_sI/AAAAAAAAAFU/ReoZeRtvnYg/s320/Picture2.gif">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42229" y="-105627"/>
            <a:ext cx="5029200" cy="3409950"/>
          </a:xfrm>
          <a:prstGeom prst="rect">
            <a:avLst/>
          </a:prstGeom>
          <a:noFill/>
          <a:ln>
            <a:noFill/>
          </a:ln>
        </p:spPr>
      </p:pic>
      <p:sp>
        <p:nvSpPr>
          <p:cNvPr id="3" name="Rectangle 2"/>
          <p:cNvSpPr/>
          <p:nvPr/>
        </p:nvSpPr>
        <p:spPr>
          <a:xfrm flipV="1">
            <a:off x="7162800" y="3768723"/>
            <a:ext cx="1123950" cy="1328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 name="TextBox 3"/>
          <p:cNvSpPr txBox="1"/>
          <p:nvPr/>
        </p:nvSpPr>
        <p:spPr>
          <a:xfrm>
            <a:off x="7162800" y="2971800"/>
            <a:ext cx="1371600" cy="369332"/>
          </a:xfrm>
          <a:prstGeom prst="rect">
            <a:avLst/>
          </a:prstGeom>
          <a:noFill/>
        </p:spPr>
        <p:txBody>
          <a:bodyPr wrap="square" rtlCol="0">
            <a:spAutoFit/>
          </a:bodyPr>
          <a:lstStyle/>
          <a:p>
            <a:r>
              <a:rPr lang="en-US" dirty="0" smtClean="0">
                <a:solidFill>
                  <a:srgbClr val="00B0F0"/>
                </a:solidFill>
              </a:rPr>
              <a:t>Hard disk</a:t>
            </a:r>
            <a:endParaRPr lang="en-IN" dirty="0">
              <a:solidFill>
                <a:srgbClr val="00B0F0"/>
              </a:solidFill>
            </a:endParaRPr>
          </a:p>
        </p:txBody>
      </p:sp>
      <p:sp>
        <p:nvSpPr>
          <p:cNvPr id="5" name="TextBox 4"/>
          <p:cNvSpPr txBox="1"/>
          <p:nvPr/>
        </p:nvSpPr>
        <p:spPr>
          <a:xfrm>
            <a:off x="4714875" y="3405335"/>
            <a:ext cx="990600" cy="1200329"/>
          </a:xfrm>
          <a:prstGeom prst="rect">
            <a:avLst/>
          </a:prstGeom>
          <a:noFill/>
        </p:spPr>
        <p:txBody>
          <a:bodyPr wrap="square" rtlCol="0">
            <a:spAutoFit/>
          </a:bodyPr>
          <a:lstStyle/>
          <a:p>
            <a:r>
              <a:rPr lang="en-US" dirty="0" smtClean="0">
                <a:solidFill>
                  <a:srgbClr val="00B050"/>
                </a:solidFill>
              </a:rPr>
              <a:t>Shadow Page</a:t>
            </a:r>
          </a:p>
          <a:p>
            <a:r>
              <a:rPr lang="en-US" dirty="0" smtClean="0"/>
              <a:t>A=20</a:t>
            </a:r>
          </a:p>
          <a:p>
            <a:r>
              <a:rPr lang="en-US" dirty="0" smtClean="0"/>
              <a:t>B=20</a:t>
            </a:r>
            <a:endParaRPr lang="en-IN" dirty="0"/>
          </a:p>
        </p:txBody>
      </p:sp>
      <p:sp>
        <p:nvSpPr>
          <p:cNvPr id="6" name="Rectangle 5"/>
          <p:cNvSpPr/>
          <p:nvPr/>
        </p:nvSpPr>
        <p:spPr>
          <a:xfrm flipV="1">
            <a:off x="4625215" y="3341130"/>
            <a:ext cx="1123950" cy="1328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7" name="TextBox 6"/>
          <p:cNvSpPr txBox="1"/>
          <p:nvPr/>
        </p:nvSpPr>
        <p:spPr>
          <a:xfrm>
            <a:off x="7239000" y="3939160"/>
            <a:ext cx="990600" cy="646331"/>
          </a:xfrm>
          <a:prstGeom prst="rect">
            <a:avLst/>
          </a:prstGeom>
          <a:noFill/>
        </p:spPr>
        <p:txBody>
          <a:bodyPr wrap="square" rtlCol="0">
            <a:spAutoFit/>
          </a:bodyPr>
          <a:lstStyle/>
          <a:p>
            <a:r>
              <a:rPr lang="en-US" dirty="0" smtClean="0"/>
              <a:t>A=20</a:t>
            </a:r>
          </a:p>
          <a:p>
            <a:r>
              <a:rPr lang="en-US" dirty="0" smtClean="0"/>
              <a:t>B=20</a:t>
            </a:r>
            <a:endParaRPr lang="en-IN" dirty="0"/>
          </a:p>
        </p:txBody>
      </p:sp>
      <p:sp>
        <p:nvSpPr>
          <p:cNvPr id="8" name="TextBox 7"/>
          <p:cNvSpPr txBox="1"/>
          <p:nvPr/>
        </p:nvSpPr>
        <p:spPr>
          <a:xfrm>
            <a:off x="4648200" y="2787134"/>
            <a:ext cx="1219200" cy="369332"/>
          </a:xfrm>
          <a:prstGeom prst="rect">
            <a:avLst/>
          </a:prstGeom>
          <a:noFill/>
        </p:spPr>
        <p:txBody>
          <a:bodyPr wrap="square" rtlCol="0">
            <a:spAutoFit/>
          </a:bodyPr>
          <a:lstStyle/>
          <a:p>
            <a:r>
              <a:rPr lang="en-US" dirty="0" smtClean="0">
                <a:solidFill>
                  <a:srgbClr val="00B0F0"/>
                </a:solidFill>
              </a:rPr>
              <a:t>RAM</a:t>
            </a:r>
            <a:endParaRPr lang="en-IN" dirty="0">
              <a:solidFill>
                <a:srgbClr val="00B0F0"/>
              </a:solidFill>
            </a:endParaRPr>
          </a:p>
        </p:txBody>
      </p:sp>
      <p:sp>
        <p:nvSpPr>
          <p:cNvPr id="10" name="TextBox 9"/>
          <p:cNvSpPr txBox="1"/>
          <p:nvPr/>
        </p:nvSpPr>
        <p:spPr>
          <a:xfrm>
            <a:off x="4848225" y="5276671"/>
            <a:ext cx="990600" cy="1200329"/>
          </a:xfrm>
          <a:prstGeom prst="rect">
            <a:avLst/>
          </a:prstGeom>
          <a:noFill/>
        </p:spPr>
        <p:txBody>
          <a:bodyPr wrap="square" rtlCol="0">
            <a:spAutoFit/>
          </a:bodyPr>
          <a:lstStyle/>
          <a:p>
            <a:r>
              <a:rPr lang="en-US" dirty="0" smtClean="0">
                <a:solidFill>
                  <a:srgbClr val="00B050"/>
                </a:solidFill>
              </a:rPr>
              <a:t>Current page</a:t>
            </a:r>
          </a:p>
          <a:p>
            <a:r>
              <a:rPr lang="en-US" dirty="0" smtClean="0"/>
              <a:t>A=10</a:t>
            </a:r>
          </a:p>
          <a:p>
            <a:r>
              <a:rPr lang="en-US" dirty="0" smtClean="0"/>
              <a:t>B=30</a:t>
            </a:r>
            <a:endParaRPr lang="en-IN" dirty="0"/>
          </a:p>
        </p:txBody>
      </p:sp>
      <p:sp>
        <p:nvSpPr>
          <p:cNvPr id="11" name="Rectangle 10"/>
          <p:cNvSpPr/>
          <p:nvPr/>
        </p:nvSpPr>
        <p:spPr>
          <a:xfrm flipV="1">
            <a:off x="4622800" y="5097460"/>
            <a:ext cx="1123950" cy="13287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178832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94" y="152400"/>
            <a:ext cx="8964706" cy="3970318"/>
          </a:xfrm>
          <a:prstGeom prst="rect">
            <a:avLst/>
          </a:prstGeom>
        </p:spPr>
        <p:txBody>
          <a:bodyPr wrap="square">
            <a:spAutoFit/>
          </a:bodyPr>
          <a:lstStyle/>
          <a:p>
            <a:r>
              <a:rPr lang="en-IN" b="1" dirty="0"/>
              <a:t>Advantages</a:t>
            </a:r>
            <a:r>
              <a:rPr lang="en-IN" dirty="0"/>
              <a:t/>
            </a:r>
            <a:br>
              <a:rPr lang="en-IN" dirty="0"/>
            </a:br>
            <a:r>
              <a:rPr lang="en-IN" dirty="0"/>
              <a:t/>
            </a:r>
            <a:br>
              <a:rPr lang="en-IN" dirty="0"/>
            </a:br>
            <a:endParaRPr lang="en-IN" dirty="0"/>
          </a:p>
          <a:p>
            <a:pPr lvl="0"/>
            <a:r>
              <a:rPr lang="en-IN" dirty="0"/>
              <a:t>No Overhead for writing log records.</a:t>
            </a:r>
          </a:p>
          <a:p>
            <a:pPr lvl="0"/>
            <a:r>
              <a:rPr lang="en-IN" dirty="0"/>
              <a:t>No Undo /  No Redo algorithm.</a:t>
            </a:r>
          </a:p>
          <a:p>
            <a:pPr lvl="0"/>
            <a:r>
              <a:rPr lang="en-IN" dirty="0"/>
              <a:t>Recovery is faster.</a:t>
            </a:r>
          </a:p>
          <a:p>
            <a:r>
              <a:rPr lang="en-IN" b="1" dirty="0"/>
              <a:t>Disadvantages</a:t>
            </a:r>
            <a:r>
              <a:rPr lang="en-IN" dirty="0"/>
              <a:t/>
            </a:r>
            <a:br>
              <a:rPr lang="en-IN" dirty="0"/>
            </a:br>
            <a:endParaRPr lang="en-IN" dirty="0"/>
          </a:p>
          <a:p>
            <a:pPr lvl="0"/>
            <a:r>
              <a:rPr lang="en-IN" dirty="0"/>
              <a:t>Data gets fragmented  or scattered.</a:t>
            </a:r>
          </a:p>
          <a:p>
            <a:pPr lvl="0"/>
            <a:r>
              <a:rPr lang="en-IN" dirty="0"/>
              <a:t>After every transaction completion database pages containing old version of modified data need to be garbage collected</a:t>
            </a:r>
            <a:r>
              <a:rPr lang="en-IN" dirty="0" smtClean="0"/>
              <a:t>.</a:t>
            </a:r>
          </a:p>
          <a:p>
            <a:pPr lvl="0"/>
            <a:endParaRPr lang="en-IN" dirty="0"/>
          </a:p>
          <a:p>
            <a:pPr lvl="0"/>
            <a:endParaRPr lang="en-IN" dirty="0" smtClean="0"/>
          </a:p>
          <a:p>
            <a:pPr lvl="0"/>
            <a:endParaRPr lang="en-IN" dirty="0"/>
          </a:p>
        </p:txBody>
      </p:sp>
    </p:spTree>
    <p:extLst>
      <p:ext uri="{BB962C8B-B14F-4D97-AF65-F5344CB8AC3E}">
        <p14:creationId xmlns:p14="http://schemas.microsoft.com/office/powerpoint/2010/main" val="218134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82" y="38598"/>
            <a:ext cx="9139518" cy="4154984"/>
          </a:xfrm>
          <a:prstGeom prst="rect">
            <a:avLst/>
          </a:prstGeom>
        </p:spPr>
        <p:txBody>
          <a:bodyPr wrap="square">
            <a:spAutoFit/>
          </a:bodyPr>
          <a:lstStyle/>
          <a:p>
            <a:r>
              <a:rPr lang="en-IN" sz="2400" b="1" dirty="0">
                <a:solidFill>
                  <a:srgbClr val="0070C0"/>
                </a:solidFill>
              </a:rPr>
              <a:t>Recovery from catastrophic </a:t>
            </a:r>
            <a:r>
              <a:rPr lang="en-IN" sz="2400" b="1" dirty="0" smtClean="0">
                <a:solidFill>
                  <a:srgbClr val="0070C0"/>
                </a:solidFill>
              </a:rPr>
              <a:t>failures</a:t>
            </a:r>
          </a:p>
          <a:p>
            <a:endParaRPr lang="en-US" sz="2400" b="1" dirty="0">
              <a:solidFill>
                <a:srgbClr val="0070C0"/>
              </a:solidFill>
            </a:endParaRPr>
          </a:p>
          <a:p>
            <a:endParaRPr lang="en-IN" sz="2400" b="1" dirty="0">
              <a:solidFill>
                <a:srgbClr val="0070C0"/>
              </a:solidFill>
            </a:endParaRPr>
          </a:p>
          <a:p>
            <a:pPr marL="285750" indent="-285750">
              <a:buFont typeface="Wingdings" pitchFamily="2" charset="2"/>
              <a:buChar char="ü"/>
            </a:pPr>
            <a:r>
              <a:rPr lang="en-IN" sz="2400" dirty="0"/>
              <a:t>The main technique used to handle catastrophic failures including disk crash is that of database backup. </a:t>
            </a:r>
            <a:endParaRPr lang="en-IN" sz="2400" dirty="0" smtClean="0"/>
          </a:p>
          <a:p>
            <a:pPr marL="285750" indent="-285750">
              <a:buFont typeface="Wingdings" pitchFamily="2" charset="2"/>
              <a:buChar char="ü"/>
            </a:pPr>
            <a:r>
              <a:rPr lang="en-IN" sz="2400" dirty="0" smtClean="0"/>
              <a:t>The </a:t>
            </a:r>
            <a:r>
              <a:rPr lang="en-IN" sz="2400" dirty="0"/>
              <a:t>whole database and the log are periodically copied onto a cheap storage medium such as magnetic tapes</a:t>
            </a:r>
            <a:r>
              <a:rPr lang="en-IN" sz="2400" dirty="0" smtClean="0"/>
              <a:t>.</a:t>
            </a:r>
          </a:p>
          <a:p>
            <a:pPr marL="285750" indent="-285750">
              <a:buFont typeface="Wingdings" pitchFamily="2" charset="2"/>
              <a:buChar char="ü"/>
            </a:pPr>
            <a:r>
              <a:rPr lang="en-IN" sz="2400" dirty="0" smtClean="0"/>
              <a:t> </a:t>
            </a:r>
            <a:r>
              <a:rPr lang="en-IN" sz="2400" dirty="0"/>
              <a:t>In case of a catastrophic system failure, the latest backup copy can be reloaded from the tape to the disk, and the system can be restarted</a:t>
            </a:r>
            <a:r>
              <a:rPr lang="en-IN" sz="2400" dirty="0" smtClean="0"/>
              <a:t>.</a:t>
            </a:r>
          </a:p>
          <a:p>
            <a:pPr marL="285750" indent="-285750">
              <a:buFont typeface="Wingdings" pitchFamily="2" charset="2"/>
              <a:buChar char="ü"/>
            </a:pPr>
            <a:endParaRPr lang="en-IN" sz="2400" dirty="0"/>
          </a:p>
          <a:p>
            <a:endParaRPr lang="en-IN" sz="2400" dirty="0"/>
          </a:p>
        </p:txBody>
      </p:sp>
    </p:spTree>
    <p:extLst>
      <p:ext uri="{BB962C8B-B14F-4D97-AF65-F5344CB8AC3E}">
        <p14:creationId xmlns:p14="http://schemas.microsoft.com/office/powerpoint/2010/main" val="146652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8" y="458784"/>
            <a:ext cx="9130748" cy="1938992"/>
          </a:xfrm>
          <a:prstGeom prst="rect">
            <a:avLst/>
          </a:prstGeom>
        </p:spPr>
        <p:txBody>
          <a:bodyPr wrap="square">
            <a:spAutoFit/>
          </a:bodyPr>
          <a:lstStyle/>
          <a:p>
            <a:r>
              <a:rPr lang="en-IN" sz="2400" dirty="0"/>
              <a:t> </a:t>
            </a:r>
            <a:endParaRPr lang="en-IN" sz="2400" dirty="0" smtClean="0"/>
          </a:p>
          <a:p>
            <a:pPr marL="285750" indent="-285750">
              <a:buFont typeface="Wingdings" pitchFamily="2" charset="2"/>
              <a:buChar char="ü"/>
            </a:pPr>
            <a:r>
              <a:rPr lang="en-IN" sz="2400" u="sng" dirty="0" smtClean="0"/>
              <a:t>Disk </a:t>
            </a:r>
            <a:r>
              <a:rPr lang="en-IN" sz="2400" u="sng" dirty="0"/>
              <a:t>failure:</a:t>
            </a:r>
            <a:r>
              <a:rPr lang="en-IN" sz="2400" b="1" u="sng" dirty="0"/>
              <a:t> </a:t>
            </a:r>
            <a:r>
              <a:rPr lang="en-IN" sz="2400" b="1" dirty="0"/>
              <a:t>Some disk blocks may lose their data because of a read or write malfunction or because of a disk read/write head crash.</a:t>
            </a:r>
            <a:endParaRPr lang="en-IN" sz="2400" dirty="0"/>
          </a:p>
          <a:p>
            <a:pPr marL="285750" indent="-285750">
              <a:buFont typeface="Wingdings" pitchFamily="2" charset="2"/>
              <a:buChar char="ü"/>
            </a:pPr>
            <a:r>
              <a:rPr lang="en-IN" sz="2400" dirty="0"/>
              <a:t>   </a:t>
            </a:r>
            <a:r>
              <a:rPr lang="en-IN" sz="2400" u="sng" dirty="0"/>
              <a:t>Physical problems </a:t>
            </a:r>
            <a:r>
              <a:rPr lang="en-IN" sz="2400" u="sng" dirty="0" smtClean="0"/>
              <a:t>:</a:t>
            </a:r>
            <a:r>
              <a:rPr lang="en-IN" sz="2400" b="1" dirty="0"/>
              <a:t> Such as power or air-conditioning failure, fire, theft, sabotage, overwriting disks by mistake, … etc.</a:t>
            </a:r>
            <a:endParaRPr lang="en-IN" sz="2400" dirty="0"/>
          </a:p>
        </p:txBody>
      </p:sp>
      <p:sp>
        <p:nvSpPr>
          <p:cNvPr id="3" name="Rectangle 2"/>
          <p:cNvSpPr/>
          <p:nvPr/>
        </p:nvSpPr>
        <p:spPr>
          <a:xfrm>
            <a:off x="13252" y="76200"/>
            <a:ext cx="9130748" cy="830997"/>
          </a:xfrm>
          <a:prstGeom prst="rect">
            <a:avLst/>
          </a:prstGeom>
        </p:spPr>
        <p:txBody>
          <a:bodyPr wrap="square">
            <a:spAutoFit/>
          </a:bodyPr>
          <a:lstStyle/>
          <a:p>
            <a:r>
              <a:rPr lang="en-US" sz="2400" b="1" u="sng" dirty="0" smtClean="0"/>
              <a:t>catastrophic failures</a:t>
            </a:r>
            <a:r>
              <a:rPr lang="en-US" sz="2400" b="1" u="sng" dirty="0"/>
              <a:t> (</a:t>
            </a:r>
            <a:r>
              <a:rPr lang="en-IN" sz="2400" b="1" dirty="0"/>
              <a:t>failures that </a:t>
            </a:r>
            <a:r>
              <a:rPr lang="en-IN" sz="2400" b="1" dirty="0" smtClean="0"/>
              <a:t>affect </a:t>
            </a:r>
            <a:r>
              <a:rPr lang="en-IN" sz="2400" b="1" dirty="0"/>
              <a:t>secondary storage or </a:t>
            </a:r>
            <a:endParaRPr lang="en-IN" sz="2400" b="1" dirty="0" smtClean="0"/>
          </a:p>
          <a:p>
            <a:r>
              <a:rPr lang="en-IN" sz="2400" b="1" dirty="0" smtClean="0"/>
              <a:t>involve </a:t>
            </a:r>
            <a:r>
              <a:rPr lang="en-IN" sz="2400" b="1" dirty="0"/>
              <a:t>destruction of the DBMS)</a:t>
            </a:r>
            <a:endParaRPr lang="en-IN" sz="2400" dirty="0"/>
          </a:p>
        </p:txBody>
      </p:sp>
    </p:spTree>
    <p:extLst>
      <p:ext uri="{BB962C8B-B14F-4D97-AF65-F5344CB8AC3E}">
        <p14:creationId xmlns:p14="http://schemas.microsoft.com/office/powerpoint/2010/main" val="120856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51815" y="307777"/>
            <a:ext cx="8971722" cy="678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1396"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What is Recovery?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sng"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Recovery</a:t>
            </a:r>
            <a:r>
              <a:rPr kumimoji="0" lang="en-US" sz="2000"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from transaction failures usually means that the database is </a:t>
            </a:r>
            <a:r>
              <a:rPr kumimoji="0" lang="en-US" sz="2000" i="1"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restored</a:t>
            </a:r>
            <a:r>
              <a:rPr kumimoji="0" lang="en-US" sz="2000"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to some state from the past so that a correct state - close to the time of failure - can be </a:t>
            </a:r>
            <a:r>
              <a:rPr kumimoji="0" lang="en-US" sz="2000" i="1"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reconstructed</a:t>
            </a:r>
            <a:r>
              <a:rPr kumimoji="0" lang="en-US" sz="2000" i="0" u="none" strike="noStrike" cap="none" normalizeH="0" baseline="0" dirty="0" smtClean="0">
                <a:ln>
                  <a:noFill/>
                </a:ln>
                <a:solidFill>
                  <a:srgbClr val="00B0F0"/>
                </a:solidFill>
                <a:effectLst/>
                <a:latin typeface="Times New Roman" pitchFamily="18" charset="0"/>
                <a:ea typeface="Times New Roman" pitchFamily="18" charset="0"/>
                <a:cs typeface="Times New Roman" pitchFamily="18" charset="0"/>
              </a:rPr>
              <a:t> from that past state.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1" u="sng" dirty="0" smtClean="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u="sng" dirty="0" smtClean="0">
                <a:solidFill>
                  <a:srgbClr val="000000"/>
                </a:solidFill>
                <a:latin typeface="Times New Roman" pitchFamily="18" charset="0"/>
                <a:ea typeface="Times New Roman" pitchFamily="18" charset="0"/>
                <a:cs typeface="Times New Roman" pitchFamily="18" charset="0"/>
              </a:rPr>
              <a:t>Recovery From catastrophic failures</a:t>
            </a:r>
          </a:p>
          <a:p>
            <a:pPr eaLnBrk="0" fontAlgn="base" hangingPunct="0">
              <a:spcBef>
                <a:spcPct val="0"/>
              </a:spcBef>
              <a:spcAft>
                <a:spcPct val="0"/>
              </a:spcAft>
            </a:pPr>
            <a:r>
              <a:rPr lang="en-IN" sz="2000" dirty="0">
                <a:latin typeface="Times New Roman" pitchFamily="18" charset="0"/>
                <a:cs typeface="Times New Roman" pitchFamily="18" charset="0"/>
              </a:rPr>
              <a:t>   If there is extensive damage to a wide portion of the database due to catastrophic failure, such as a disk crash, the recovery method restores a past copy of the database that was </a:t>
            </a:r>
            <a:r>
              <a:rPr lang="en-IN" sz="2000" i="1" dirty="0">
                <a:latin typeface="Times New Roman" pitchFamily="18" charset="0"/>
                <a:cs typeface="Times New Roman" pitchFamily="18" charset="0"/>
              </a:rPr>
              <a:t>dumped</a:t>
            </a:r>
            <a:r>
              <a:rPr lang="en-IN" sz="2000" dirty="0">
                <a:latin typeface="Times New Roman" pitchFamily="18" charset="0"/>
                <a:cs typeface="Times New Roman" pitchFamily="18" charset="0"/>
              </a:rPr>
              <a:t> to archival storage and reconstruct a more current state by reapplying or </a:t>
            </a:r>
            <a:r>
              <a:rPr lang="en-IN" sz="2000" i="1" u="sng" dirty="0">
                <a:latin typeface="Times New Roman" pitchFamily="18" charset="0"/>
                <a:cs typeface="Times New Roman" pitchFamily="18" charset="0"/>
              </a:rPr>
              <a:t>redoing</a:t>
            </a:r>
            <a:r>
              <a:rPr lang="en-IN" sz="2000" dirty="0">
                <a:latin typeface="Times New Roman" pitchFamily="18" charset="0"/>
                <a:cs typeface="Times New Roman" pitchFamily="18" charset="0"/>
              </a:rPr>
              <a:t> committed transaction operations from the log up to the time of failure</a:t>
            </a:r>
            <a:r>
              <a:rPr lang="en-IN" sz="2000" dirty="0" smtClean="0">
                <a:latin typeface="Times New Roman" pitchFamily="18" charset="0"/>
                <a:cs typeface="Times New Roman" pitchFamily="18" charset="0"/>
              </a:rPr>
              <a:t>.</a:t>
            </a:r>
          </a:p>
          <a:p>
            <a:pPr eaLnBrk="0" fontAlgn="base" hangingPunct="0">
              <a:spcBef>
                <a:spcPct val="0"/>
              </a:spcBef>
              <a:spcAft>
                <a:spcPct val="0"/>
              </a:spcAft>
            </a:pPr>
            <a:endParaRPr lang="en-US" sz="2000" dirty="0" smtClean="0">
              <a:latin typeface="Times New Roman" pitchFamily="18" charset="0"/>
              <a:cs typeface="Times New Roman" pitchFamily="18" charset="0"/>
            </a:endParaRPr>
          </a:p>
          <a:p>
            <a:pPr lvl="0" eaLnBrk="0" fontAlgn="base" hangingPunct="0">
              <a:spcBef>
                <a:spcPct val="0"/>
              </a:spcBef>
              <a:spcAft>
                <a:spcPct val="0"/>
              </a:spcAft>
            </a:pPr>
            <a:r>
              <a:rPr lang="en-US" sz="2000" b="1" u="sng" dirty="0">
                <a:solidFill>
                  <a:srgbClr val="000000"/>
                </a:solidFill>
                <a:latin typeface="Times New Roman" pitchFamily="18" charset="0"/>
                <a:ea typeface="Times New Roman" pitchFamily="18" charset="0"/>
                <a:cs typeface="Times New Roman" pitchFamily="18" charset="0"/>
              </a:rPr>
              <a:t>Recovery From </a:t>
            </a:r>
            <a:r>
              <a:rPr lang="en-US" sz="2000" b="1" u="sng" dirty="0" smtClean="0">
                <a:solidFill>
                  <a:srgbClr val="000000"/>
                </a:solidFill>
                <a:latin typeface="Times New Roman" pitchFamily="18" charset="0"/>
                <a:ea typeface="Times New Roman" pitchFamily="18" charset="0"/>
                <a:cs typeface="Times New Roman" pitchFamily="18" charset="0"/>
              </a:rPr>
              <a:t>non catastrophic failures</a:t>
            </a:r>
          </a:p>
          <a:p>
            <a:pPr lvl="0" eaLnBrk="0" fontAlgn="base" hangingPunct="0">
              <a:spcBef>
                <a:spcPct val="0"/>
              </a:spcBef>
              <a:spcAft>
                <a:spcPct val="0"/>
              </a:spcAft>
            </a:pPr>
            <a:endParaRPr lang="en-US" sz="2000" dirty="0">
              <a:solidFill>
                <a:srgbClr val="000000"/>
              </a:solidFill>
              <a:latin typeface="Times New Roman" pitchFamily="18" charset="0"/>
              <a:ea typeface="Times New Roman" pitchFamily="18" charset="0"/>
              <a:cs typeface="Times New Roman" pitchFamily="18" charset="0"/>
            </a:endParaRPr>
          </a:p>
          <a:p>
            <a:pPr lvl="0" eaLnBrk="0" fontAlgn="base" hangingPunct="0">
              <a:spcBef>
                <a:spcPct val="0"/>
              </a:spcBef>
              <a:spcAft>
                <a:spcPct val="0"/>
              </a:spcAft>
            </a:pPr>
            <a:r>
              <a:rPr lang="en-IN" sz="2000" dirty="0">
                <a:latin typeface="Times New Roman" pitchFamily="18" charset="0"/>
                <a:cs typeface="Times New Roman" pitchFamily="18" charset="0"/>
              </a:rPr>
              <a:t>When the database is not physically damaged but has become inconsistent due to </a:t>
            </a:r>
            <a:r>
              <a:rPr lang="en-IN" sz="2000" dirty="0" err="1">
                <a:latin typeface="Times New Roman" pitchFamily="18" charset="0"/>
                <a:cs typeface="Times New Roman" pitchFamily="18" charset="0"/>
              </a:rPr>
              <a:t>noncatastrophic</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failures,</a:t>
            </a:r>
            <a:r>
              <a:rPr lang="en-IN" sz="2000" dirty="0">
                <a:latin typeface="Times New Roman" pitchFamily="18" charset="0"/>
                <a:cs typeface="Times New Roman" pitchFamily="18" charset="0"/>
              </a:rPr>
              <a:t> the strategy is to reverse the changes that caused the inconsistency by </a:t>
            </a:r>
            <a:r>
              <a:rPr lang="en-IN" sz="2000" i="1" u="sng" dirty="0">
                <a:latin typeface="Times New Roman" pitchFamily="18" charset="0"/>
                <a:cs typeface="Times New Roman" pitchFamily="18" charset="0"/>
              </a:rPr>
              <a:t>undoing </a:t>
            </a:r>
            <a:r>
              <a:rPr lang="en-IN" sz="2000" dirty="0">
                <a:latin typeface="Times New Roman" pitchFamily="18" charset="0"/>
                <a:cs typeface="Times New Roman" pitchFamily="18" charset="0"/>
              </a:rPr>
              <a:t>some operations</a:t>
            </a:r>
            <a:endParaRPr lang="en-US" sz="2000" dirty="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000000"/>
              </a:solidFill>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7047171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0"/>
            <a:ext cx="9067800" cy="5016758"/>
          </a:xfrm>
          <a:prstGeom prst="rect">
            <a:avLst/>
          </a:prstGeom>
          <a:noFill/>
        </p:spPr>
        <p:txBody>
          <a:bodyPr wrap="square" rtlCol="0">
            <a:spAutoFit/>
          </a:bodyPr>
          <a:lstStyle/>
          <a:p>
            <a:r>
              <a:rPr lang="en-IN" sz="2000" u="sng" dirty="0"/>
              <a:t>Log-Based </a:t>
            </a:r>
            <a:r>
              <a:rPr lang="en-IN" sz="2000" u="sng" dirty="0" smtClean="0"/>
              <a:t>Recovery</a:t>
            </a:r>
            <a:endParaRPr lang="en-IN" sz="2000" dirty="0" smtClean="0"/>
          </a:p>
          <a:p>
            <a:endParaRPr lang="en-IN" sz="2000" dirty="0"/>
          </a:p>
          <a:p>
            <a:pPr marL="285750" indent="-285750">
              <a:buFont typeface="Wingdings" pitchFamily="2" charset="2"/>
              <a:buChar char="ü"/>
            </a:pPr>
            <a:r>
              <a:rPr lang="en-IN" sz="2000" dirty="0" smtClean="0"/>
              <a:t>The </a:t>
            </a:r>
            <a:r>
              <a:rPr lang="en-IN" sz="2000" dirty="0"/>
              <a:t>recovery manager overcomes many of the potential problems of transaction failure by a variety of techniques. </a:t>
            </a:r>
            <a:endParaRPr lang="en-IN" sz="2000" dirty="0" smtClean="0"/>
          </a:p>
          <a:p>
            <a:pPr marL="285750" indent="-285750">
              <a:buFont typeface="Wingdings" pitchFamily="2" charset="2"/>
              <a:buChar char="ü"/>
            </a:pPr>
            <a:r>
              <a:rPr lang="en-IN" sz="2000" dirty="0"/>
              <a:t> Many of these are heavily dependent upon the existence of a special file known as a system log, or simply a </a:t>
            </a:r>
            <a:r>
              <a:rPr lang="en-IN" sz="2000" dirty="0" smtClean="0"/>
              <a:t>log.</a:t>
            </a:r>
          </a:p>
          <a:p>
            <a:pPr marL="285750" indent="-285750">
              <a:buFont typeface="Wingdings" pitchFamily="2" charset="2"/>
              <a:buChar char="ü"/>
            </a:pPr>
            <a:r>
              <a:rPr lang="en-IN" sz="2000" dirty="0"/>
              <a:t>It contains information about the start and end of each transaction and any updates which occur in the transaction</a:t>
            </a:r>
            <a:r>
              <a:rPr lang="en-IN" sz="2000" dirty="0" smtClean="0"/>
              <a:t>.</a:t>
            </a:r>
          </a:p>
          <a:p>
            <a:pPr marL="285750" indent="-285750">
              <a:buFont typeface="Wingdings" pitchFamily="2" charset="2"/>
              <a:buChar char="ü"/>
            </a:pPr>
            <a:r>
              <a:rPr lang="en-IN" sz="2000" dirty="0"/>
              <a:t>The log keeps track of all transaction operations that affect the values of database items</a:t>
            </a:r>
            <a:r>
              <a:rPr lang="en-IN" sz="2000" dirty="0" smtClean="0"/>
              <a:t>.</a:t>
            </a:r>
          </a:p>
          <a:p>
            <a:pPr marL="285750" indent="-285750">
              <a:buFont typeface="Wingdings" pitchFamily="2" charset="2"/>
              <a:buChar char="ü"/>
            </a:pPr>
            <a:r>
              <a:rPr lang="en-IN" sz="2000" dirty="0"/>
              <a:t>This information may be needed to recover from transaction failure. </a:t>
            </a:r>
            <a:endParaRPr lang="en-IN" sz="2000" dirty="0" smtClean="0"/>
          </a:p>
          <a:p>
            <a:pPr marL="285750" indent="-285750">
              <a:buFont typeface="Wingdings" pitchFamily="2" charset="2"/>
              <a:buChar char="ü"/>
            </a:pPr>
            <a:r>
              <a:rPr lang="en-IN" sz="2000" dirty="0"/>
              <a:t>The log is kept on </a:t>
            </a:r>
            <a:r>
              <a:rPr lang="en-IN" sz="2000" dirty="0" smtClean="0"/>
              <a:t>disk</a:t>
            </a:r>
          </a:p>
          <a:p>
            <a:pPr marL="285750" indent="-285750">
              <a:buFont typeface="Wingdings" pitchFamily="2" charset="2"/>
              <a:buChar char="ü"/>
            </a:pPr>
            <a:r>
              <a:rPr lang="en-IN" sz="2000" dirty="0"/>
              <a:t> majority of the log is not affected by failures, except for a disk failure or catastrophic </a:t>
            </a:r>
            <a:r>
              <a:rPr lang="en-IN" sz="2000" dirty="0" smtClean="0"/>
              <a:t>failure</a:t>
            </a:r>
          </a:p>
          <a:p>
            <a:pPr marL="285750" indent="-285750">
              <a:buFont typeface="Wingdings" pitchFamily="2" charset="2"/>
              <a:buChar char="ü"/>
            </a:pPr>
            <a:r>
              <a:rPr lang="en-IN" sz="2000" dirty="0"/>
              <a:t>In addition, the log is periodically backed up to archival storage (e.g. tape) to guard against such catastrophic failures</a:t>
            </a:r>
          </a:p>
        </p:txBody>
      </p:sp>
    </p:spTree>
    <p:extLst>
      <p:ext uri="{BB962C8B-B14F-4D97-AF65-F5344CB8AC3E}">
        <p14:creationId xmlns:p14="http://schemas.microsoft.com/office/powerpoint/2010/main" val="2157706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9067800" cy="5601533"/>
          </a:xfrm>
          <a:prstGeom prst="rect">
            <a:avLst/>
          </a:prstGeom>
          <a:noFill/>
        </p:spPr>
        <p:txBody>
          <a:bodyPr wrap="square" rtlCol="0">
            <a:spAutoFit/>
          </a:bodyPr>
          <a:lstStyle/>
          <a:p>
            <a:r>
              <a:rPr lang="en-US" sz="2000" b="1" u="sng" dirty="0" smtClean="0"/>
              <a:t>Log file</a:t>
            </a:r>
          </a:p>
          <a:p>
            <a:r>
              <a:rPr lang="en-IN" sz="2000" dirty="0" smtClean="0"/>
              <a:t>The </a:t>
            </a:r>
            <a:r>
              <a:rPr lang="en-IN" sz="2000" dirty="0"/>
              <a:t>types of entries that are written to the log are described below. In these entries, T refers to a unique transaction identifier that is generated automatically by the system and used to uniquely label each transaction.</a:t>
            </a:r>
          </a:p>
          <a:p>
            <a:r>
              <a:rPr lang="en-IN" sz="2000" b="1" dirty="0" err="1"/>
              <a:t>start_transaction</a:t>
            </a:r>
            <a:r>
              <a:rPr lang="en-IN" sz="2000" b="1" dirty="0"/>
              <a:t>(T):</a:t>
            </a:r>
            <a:r>
              <a:rPr lang="en-IN" sz="2000" dirty="0"/>
              <a:t> This log entry records that transaction T starts the execution.</a:t>
            </a:r>
          </a:p>
          <a:p>
            <a:r>
              <a:rPr lang="en-IN" sz="2000" b="1" dirty="0" err="1"/>
              <a:t>read_item</a:t>
            </a:r>
            <a:r>
              <a:rPr lang="en-IN" sz="2000" b="1" dirty="0"/>
              <a:t>(T, X):</a:t>
            </a:r>
            <a:r>
              <a:rPr lang="en-IN" sz="2000" dirty="0"/>
              <a:t> This log entry records that transaction T reads the value of database item X.</a:t>
            </a:r>
          </a:p>
          <a:p>
            <a:r>
              <a:rPr lang="en-IN" sz="2000" b="1" dirty="0" err="1">
                <a:solidFill>
                  <a:srgbClr val="00B0F0"/>
                </a:solidFill>
              </a:rPr>
              <a:t>write_item</a:t>
            </a:r>
            <a:r>
              <a:rPr lang="en-IN" sz="2000" b="1" dirty="0">
                <a:solidFill>
                  <a:srgbClr val="00B0F0"/>
                </a:solidFill>
              </a:rPr>
              <a:t>(T, X, </a:t>
            </a:r>
            <a:r>
              <a:rPr lang="en-IN" sz="2000" b="1" dirty="0" err="1">
                <a:solidFill>
                  <a:srgbClr val="00B0F0"/>
                </a:solidFill>
              </a:rPr>
              <a:t>old_value</a:t>
            </a:r>
            <a:r>
              <a:rPr lang="en-IN" sz="2000" b="1" dirty="0">
                <a:solidFill>
                  <a:srgbClr val="00B0F0"/>
                </a:solidFill>
              </a:rPr>
              <a:t>, </a:t>
            </a:r>
            <a:r>
              <a:rPr lang="en-IN" sz="2000" b="1" dirty="0" err="1">
                <a:solidFill>
                  <a:srgbClr val="00B0F0"/>
                </a:solidFill>
              </a:rPr>
              <a:t>new_value</a:t>
            </a:r>
            <a:r>
              <a:rPr lang="en-IN" sz="2000" b="1" dirty="0">
                <a:solidFill>
                  <a:srgbClr val="00B0F0"/>
                </a:solidFill>
              </a:rPr>
              <a:t>)</a:t>
            </a:r>
            <a:r>
              <a:rPr lang="en-IN" sz="2000" b="1" dirty="0"/>
              <a:t>:</a:t>
            </a:r>
            <a:r>
              <a:rPr lang="en-IN" sz="2000" dirty="0"/>
              <a:t> This log entry records that transaction T changes the value of the database item X from </a:t>
            </a:r>
            <a:r>
              <a:rPr lang="en-IN" sz="2000" dirty="0" err="1"/>
              <a:t>old_value</a:t>
            </a:r>
            <a:r>
              <a:rPr lang="en-IN" sz="2000" dirty="0"/>
              <a:t> to </a:t>
            </a:r>
            <a:r>
              <a:rPr lang="en-IN" sz="2000" dirty="0" err="1"/>
              <a:t>new_value</a:t>
            </a:r>
            <a:r>
              <a:rPr lang="en-IN" sz="2000" dirty="0"/>
              <a:t>. The old value is sometimes known as a before image of X, and the new value is known as an after image of X.</a:t>
            </a:r>
          </a:p>
          <a:p>
            <a:r>
              <a:rPr lang="en-IN" sz="2000" b="1" dirty="0"/>
              <a:t>commit(T):</a:t>
            </a:r>
            <a:r>
              <a:rPr lang="en-IN" sz="2000" dirty="0"/>
              <a:t> This log entry records that transaction T has completed all accesses to the database successfully and its effect can be committed (recorded permanently) to the database.</a:t>
            </a:r>
          </a:p>
          <a:p>
            <a:r>
              <a:rPr lang="en-IN" sz="2000" b="1" dirty="0"/>
              <a:t>abort(T):</a:t>
            </a:r>
            <a:r>
              <a:rPr lang="en-IN" sz="2000" dirty="0"/>
              <a:t> This records that transaction T has been aborted.</a:t>
            </a:r>
          </a:p>
          <a:p>
            <a:r>
              <a:rPr lang="en-IN" sz="2000" b="1" dirty="0"/>
              <a:t>checkpoint:</a:t>
            </a:r>
            <a:r>
              <a:rPr lang="en-IN" sz="2000" dirty="0"/>
              <a:t> This is an additional entry to the log. The purpose of this entry will be described in a later section.</a:t>
            </a:r>
          </a:p>
          <a:p>
            <a:endParaRPr lang="en-IN" dirty="0"/>
          </a:p>
        </p:txBody>
      </p:sp>
    </p:spTree>
    <p:extLst>
      <p:ext uri="{BB962C8B-B14F-4D97-AF65-F5344CB8AC3E}">
        <p14:creationId xmlns:p14="http://schemas.microsoft.com/office/powerpoint/2010/main" val="157938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5630014"/>
              </p:ext>
            </p:extLst>
          </p:nvPr>
        </p:nvGraphicFramePr>
        <p:xfrm>
          <a:off x="76200" y="283775"/>
          <a:ext cx="3657600" cy="2329437"/>
        </p:xfrm>
        <a:graphic>
          <a:graphicData uri="http://schemas.openxmlformats.org/drawingml/2006/table">
            <a:tbl>
              <a:tblPr firstRow="1" firstCol="1" bandRow="1"/>
              <a:tblGrid>
                <a:gridCol w="1828800"/>
                <a:gridCol w="1828800"/>
              </a:tblGrid>
              <a:tr h="186055">
                <a:tc>
                  <a:txBody>
                    <a:bodyPr/>
                    <a:lstStyle/>
                    <a:p>
                      <a:pPr>
                        <a:lnSpc>
                          <a:spcPct val="115000"/>
                        </a:lnSpc>
                        <a:spcAft>
                          <a:spcPts val="0"/>
                        </a:spcAft>
                      </a:pPr>
                      <a:r>
                        <a:rPr lang="en-IN" sz="1400" b="1" dirty="0">
                          <a:solidFill>
                            <a:srgbClr val="7030A0"/>
                          </a:solidFill>
                          <a:effectLst/>
                          <a:latin typeface="Calibri"/>
                          <a:ea typeface="Calibri"/>
                          <a:cs typeface="Times New Roman"/>
                        </a:rPr>
                        <a:t>            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a:solidFill>
                            <a:srgbClr val="7030A0"/>
                          </a:solidFill>
                          <a:effectLst/>
                          <a:latin typeface="Calibri"/>
                          <a:ea typeface="Calibri"/>
                          <a:cs typeface="Times New Roman"/>
                        </a:rPr>
                        <a:t>   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nSpc>
                          <a:spcPct val="115000"/>
                        </a:lnSpc>
                        <a:spcAft>
                          <a:spcPts val="0"/>
                        </a:spcAft>
                      </a:pPr>
                      <a:r>
                        <a:rPr lang="en-IN" sz="1400" b="1" dirty="0">
                          <a:solidFill>
                            <a:srgbClr val="7030A0"/>
                          </a:solidFill>
                          <a:effectLst/>
                          <a:latin typeface="Calibri"/>
                          <a:ea typeface="Calibri"/>
                          <a:cs typeface="Times New Roman"/>
                        </a:rPr>
                        <a:t>          B=10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a:solidFill>
                            <a:srgbClr val="7030A0"/>
                          </a:solidFill>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55">
                <a:tc>
                  <a:txBody>
                    <a:bodyPr/>
                    <a:lstStyle/>
                    <a:p>
                      <a:pPr>
                        <a:lnSpc>
                          <a:spcPct val="115000"/>
                        </a:lnSpc>
                        <a:spcAft>
                          <a:spcPts val="0"/>
                        </a:spcAft>
                      </a:pPr>
                      <a:r>
                        <a:rPr lang="en-IN" sz="1400" b="1" dirty="0">
                          <a:solidFill>
                            <a:srgbClr val="7030A0"/>
                          </a:solidFill>
                          <a:effectLst/>
                          <a:latin typeface="Calibri"/>
                          <a:ea typeface="Calibri"/>
                          <a:cs typeface="Times New Roman"/>
                        </a:rPr>
                        <a:t>     WRITE(B)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dirty="0">
                          <a:solidFill>
                            <a:srgbClr val="7030A0"/>
                          </a:solidFill>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b="1" dirty="0">
                          <a:solidFill>
                            <a:srgbClr val="7030A0"/>
                          </a:solidFill>
                          <a:effectLst/>
                          <a:latin typeface="Calibri"/>
                          <a:ea typeface="Calibri"/>
                          <a:cs typeface="Times New Roman"/>
                        </a:rPr>
                        <a:t>     COMMIT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a:solidFill>
                            <a:srgbClr val="7030A0"/>
                          </a:solidFill>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b="1" dirty="0">
                          <a:solidFill>
                            <a:srgbClr val="7030A0"/>
                          </a:solidFill>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dirty="0" smtClean="0">
                          <a:solidFill>
                            <a:srgbClr val="7030A0"/>
                          </a:solidFill>
                          <a:effectLst/>
                          <a:latin typeface="Calibri"/>
                          <a:ea typeface="Calibri"/>
                          <a:cs typeface="Times New Roman"/>
                        </a:rPr>
                        <a:t>D=20</a:t>
                      </a:r>
                      <a:endParaRPr lang="en-IN" sz="14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b="1" dirty="0">
                          <a:solidFill>
                            <a:srgbClr val="7030A0"/>
                          </a:solidFill>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dirty="0" smtClean="0">
                          <a:solidFill>
                            <a:srgbClr val="7030A0"/>
                          </a:solidFill>
                          <a:effectLst/>
                          <a:latin typeface="Calibri"/>
                          <a:ea typeface="Calibri"/>
                          <a:cs typeface="Times New Roman"/>
                        </a:rPr>
                        <a:t>WRITE(D)</a:t>
                      </a:r>
                      <a:endParaRPr lang="en-IN" sz="14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b="1" dirty="0" smtClean="0">
                          <a:solidFill>
                            <a:srgbClr val="7030A0"/>
                          </a:solidFill>
                          <a:effectLst/>
                          <a:latin typeface="Calibri"/>
                          <a:ea typeface="Calibri"/>
                          <a:cs typeface="Times New Roman"/>
                        </a:rPr>
                        <a:t>A=30</a:t>
                      </a:r>
                      <a:endParaRPr lang="en-IN" sz="14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b="1" dirty="0" smtClean="0">
                          <a:solidFill>
                            <a:srgbClr val="7030A0"/>
                          </a:solidFill>
                          <a:effectLst/>
                          <a:latin typeface="+mn-lt"/>
                          <a:ea typeface="Calibri"/>
                          <a:cs typeface="Times New Roman"/>
                        </a:rPr>
                        <a:t>WRITE(A)</a:t>
                      </a:r>
                      <a:endParaRPr lang="en-IN" sz="1400" b="1" dirty="0">
                        <a:solidFill>
                          <a:srgbClr val="7030A0"/>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b="1" dirty="0">
                        <a:solidFill>
                          <a:srgbClr val="7030A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b="1" dirty="0" smtClean="0">
                          <a:solidFill>
                            <a:srgbClr val="7030A0"/>
                          </a:solidFill>
                          <a:effectLst/>
                          <a:latin typeface="+mn-lt"/>
                          <a:ea typeface="Calibri"/>
                          <a:cs typeface="Times New Roman"/>
                        </a:rPr>
                        <a:t>COMMIT</a:t>
                      </a:r>
                      <a:endParaRPr lang="en-IN" sz="1400" b="1" dirty="0" smtClean="0">
                        <a:solidFill>
                          <a:srgbClr val="7030A0"/>
                        </a:solidFill>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IN" sz="11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3352798" y="2971800"/>
            <a:ext cx="2514602" cy="3416320"/>
          </a:xfrm>
          <a:prstGeom prst="rect">
            <a:avLst/>
          </a:prstGeom>
          <a:noFill/>
        </p:spPr>
        <p:txBody>
          <a:bodyPr wrap="square" rtlCol="0">
            <a:spAutoFit/>
          </a:bodyPr>
          <a:lstStyle/>
          <a:p>
            <a:r>
              <a:rPr lang="en-IN" dirty="0"/>
              <a:t>[</a:t>
            </a:r>
            <a:r>
              <a:rPr lang="en-IN" dirty="0">
                <a:solidFill>
                  <a:srgbClr val="00B050"/>
                </a:solidFill>
              </a:rPr>
              <a:t>Start-transaction, T1]</a:t>
            </a:r>
          </a:p>
          <a:p>
            <a:r>
              <a:rPr lang="en-IN" dirty="0">
                <a:solidFill>
                  <a:srgbClr val="00B050"/>
                </a:solidFill>
              </a:rPr>
              <a:t>[Write-item, T1, B, 10]</a:t>
            </a:r>
          </a:p>
          <a:p>
            <a:r>
              <a:rPr lang="en-IN" dirty="0">
                <a:solidFill>
                  <a:srgbClr val="00B050"/>
                </a:solidFill>
              </a:rPr>
              <a:t>[Commit, T1]</a:t>
            </a:r>
          </a:p>
          <a:p>
            <a:r>
              <a:rPr lang="en-IN" dirty="0">
                <a:solidFill>
                  <a:srgbClr val="00B050"/>
                </a:solidFill>
              </a:rPr>
              <a:t>[Start-transaction, T2]</a:t>
            </a:r>
          </a:p>
          <a:p>
            <a:r>
              <a:rPr lang="en-IN" dirty="0">
                <a:solidFill>
                  <a:srgbClr val="00B050"/>
                </a:solidFill>
              </a:rPr>
              <a:t>[Write-item, T2, D, 20]</a:t>
            </a:r>
          </a:p>
          <a:p>
            <a:r>
              <a:rPr lang="en-IN" dirty="0" smtClean="0">
                <a:solidFill>
                  <a:srgbClr val="00B050"/>
                </a:solidFill>
              </a:rPr>
              <a:t>[Write-item, T2, A, 30]</a:t>
            </a:r>
          </a:p>
          <a:p>
            <a:r>
              <a:rPr lang="en-IN" dirty="0" smtClean="0"/>
              <a:t>[Checkpoint]</a:t>
            </a:r>
            <a:endParaRPr lang="en-IN" dirty="0"/>
          </a:p>
          <a:p>
            <a:r>
              <a:rPr lang="en-IN" dirty="0">
                <a:solidFill>
                  <a:srgbClr val="00B050"/>
                </a:solidFill>
              </a:rPr>
              <a:t>[Commit, T2</a:t>
            </a:r>
            <a:r>
              <a:rPr lang="en-IN" dirty="0" smtClean="0">
                <a:solidFill>
                  <a:srgbClr val="00B050"/>
                </a:solidFill>
              </a:rPr>
              <a:t>]</a:t>
            </a:r>
          </a:p>
          <a:p>
            <a:r>
              <a:rPr lang="en-IN" dirty="0"/>
              <a:t>[checkpoint</a:t>
            </a:r>
            <a:r>
              <a:rPr lang="en-IN" dirty="0" smtClean="0"/>
              <a:t>]</a:t>
            </a:r>
          </a:p>
          <a:p>
            <a:r>
              <a:rPr lang="en-IN" dirty="0" smtClean="0"/>
              <a:t> </a:t>
            </a:r>
            <a:endParaRPr lang="en-IN" dirty="0"/>
          </a:p>
          <a:p>
            <a:endParaRPr lang="en-US" dirty="0" smtClean="0"/>
          </a:p>
          <a:p>
            <a:endParaRPr lang="en-IN" dirty="0"/>
          </a:p>
        </p:txBody>
      </p:sp>
      <p:sp>
        <p:nvSpPr>
          <p:cNvPr id="7" name="TextBox 6"/>
          <p:cNvSpPr txBox="1"/>
          <p:nvPr/>
        </p:nvSpPr>
        <p:spPr>
          <a:xfrm>
            <a:off x="6520069" y="2872341"/>
            <a:ext cx="2395331" cy="369332"/>
          </a:xfrm>
          <a:prstGeom prst="rect">
            <a:avLst/>
          </a:prstGeom>
          <a:noFill/>
        </p:spPr>
        <p:txBody>
          <a:bodyPr wrap="square" rtlCol="0">
            <a:spAutoFit/>
          </a:bodyPr>
          <a:lstStyle/>
          <a:p>
            <a:r>
              <a:rPr lang="en-US" dirty="0" smtClean="0">
                <a:solidFill>
                  <a:srgbClr val="00B0F0"/>
                </a:solidFill>
              </a:rPr>
              <a:t>Database on Hard Disk</a:t>
            </a:r>
            <a:endParaRPr lang="en-IN" dirty="0">
              <a:solidFill>
                <a:srgbClr val="00B0F0"/>
              </a:solidFill>
            </a:endParaRPr>
          </a:p>
        </p:txBody>
      </p:sp>
      <p:sp>
        <p:nvSpPr>
          <p:cNvPr id="8" name="Oval 7"/>
          <p:cNvSpPr/>
          <p:nvPr/>
        </p:nvSpPr>
        <p:spPr>
          <a:xfrm>
            <a:off x="6705600" y="3464006"/>
            <a:ext cx="1524000" cy="7297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705600" y="3828873"/>
            <a:ext cx="1524000" cy="1124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B=10 </a:t>
            </a:r>
            <a:r>
              <a:rPr lang="en-IN" dirty="0">
                <a:solidFill>
                  <a:srgbClr val="7030A0"/>
                </a:solidFill>
              </a:rPr>
              <a:t>D=20 A=30</a:t>
            </a:r>
          </a:p>
        </p:txBody>
      </p:sp>
      <p:sp>
        <p:nvSpPr>
          <p:cNvPr id="12" name="Rectangle 11"/>
          <p:cNvSpPr/>
          <p:nvPr/>
        </p:nvSpPr>
        <p:spPr>
          <a:xfrm>
            <a:off x="4572000" y="0"/>
            <a:ext cx="3352800" cy="3416320"/>
          </a:xfrm>
          <a:prstGeom prst="rect">
            <a:avLst/>
          </a:prstGeom>
        </p:spPr>
        <p:txBody>
          <a:bodyPr wrap="square">
            <a:spAutoFit/>
          </a:bodyPr>
          <a:lstStyle/>
          <a:p>
            <a:r>
              <a:rPr lang="en-US" dirty="0" smtClean="0">
                <a:solidFill>
                  <a:srgbClr val="00B0F0"/>
                </a:solidFill>
              </a:rPr>
              <a:t>Log file in main memory</a:t>
            </a:r>
            <a:endParaRPr lang="en-IN" dirty="0" smtClean="0">
              <a:solidFill>
                <a:srgbClr val="00B0F0"/>
              </a:solidFill>
            </a:endParaRPr>
          </a:p>
          <a:p>
            <a:r>
              <a:rPr lang="en-IN" dirty="0" smtClean="0">
                <a:solidFill>
                  <a:srgbClr val="00B050"/>
                </a:solidFill>
              </a:rPr>
              <a:t>[</a:t>
            </a:r>
            <a:r>
              <a:rPr lang="en-IN" dirty="0">
                <a:solidFill>
                  <a:srgbClr val="00B050"/>
                </a:solidFill>
              </a:rPr>
              <a:t>Start-transaction, T1</a:t>
            </a:r>
            <a:r>
              <a:rPr lang="en-IN" dirty="0" smtClean="0">
                <a:solidFill>
                  <a:srgbClr val="00B050"/>
                </a:solidFill>
              </a:rPr>
              <a:t>]</a:t>
            </a:r>
          </a:p>
          <a:p>
            <a:r>
              <a:rPr lang="en-IN" dirty="0">
                <a:solidFill>
                  <a:srgbClr val="00B050"/>
                </a:solidFill>
              </a:rPr>
              <a:t>[Write-item, T1, B, 10</a:t>
            </a:r>
            <a:r>
              <a:rPr lang="en-IN" dirty="0" smtClean="0">
                <a:solidFill>
                  <a:srgbClr val="00B050"/>
                </a:solidFill>
              </a:rPr>
              <a:t>]</a:t>
            </a:r>
          </a:p>
          <a:p>
            <a:r>
              <a:rPr lang="en-IN" dirty="0">
                <a:solidFill>
                  <a:srgbClr val="00B050"/>
                </a:solidFill>
              </a:rPr>
              <a:t>[Commit, T1</a:t>
            </a:r>
            <a:r>
              <a:rPr lang="en-IN" dirty="0" smtClean="0">
                <a:solidFill>
                  <a:srgbClr val="00B050"/>
                </a:solidFill>
              </a:rPr>
              <a:t>]</a:t>
            </a:r>
          </a:p>
          <a:p>
            <a:r>
              <a:rPr lang="en-IN" dirty="0">
                <a:solidFill>
                  <a:srgbClr val="00B050"/>
                </a:solidFill>
              </a:rPr>
              <a:t>[Start-transaction, T2]</a:t>
            </a:r>
          </a:p>
          <a:p>
            <a:r>
              <a:rPr lang="en-IN" dirty="0">
                <a:solidFill>
                  <a:srgbClr val="00B050"/>
                </a:solidFill>
              </a:rPr>
              <a:t>[Write-item, T2, D, 20</a:t>
            </a:r>
            <a:r>
              <a:rPr lang="en-IN" dirty="0" smtClean="0">
                <a:solidFill>
                  <a:srgbClr val="00B050"/>
                </a:solidFill>
              </a:rPr>
              <a:t>]</a:t>
            </a:r>
          </a:p>
          <a:p>
            <a:r>
              <a:rPr lang="en-IN" dirty="0">
                <a:solidFill>
                  <a:srgbClr val="00B050"/>
                </a:solidFill>
              </a:rPr>
              <a:t>[Write-item, T2, A, 30]</a:t>
            </a:r>
          </a:p>
          <a:p>
            <a:r>
              <a:rPr lang="en-IN" dirty="0">
                <a:solidFill>
                  <a:srgbClr val="00B050"/>
                </a:solidFill>
              </a:rPr>
              <a:t>[Commit, T2]</a:t>
            </a:r>
          </a:p>
          <a:p>
            <a:endParaRPr lang="en-IN" dirty="0">
              <a:solidFill>
                <a:srgbClr val="00B050"/>
              </a:solidFill>
            </a:endParaRPr>
          </a:p>
          <a:p>
            <a:endParaRPr lang="en-IN" dirty="0">
              <a:solidFill>
                <a:srgbClr val="00B050"/>
              </a:solidFill>
            </a:endParaRPr>
          </a:p>
          <a:p>
            <a:endParaRPr lang="en-IN" dirty="0">
              <a:solidFill>
                <a:srgbClr val="00B050"/>
              </a:solidFill>
            </a:endParaRPr>
          </a:p>
          <a:p>
            <a:endParaRPr lang="en-IN" dirty="0">
              <a:solidFill>
                <a:srgbClr val="00B050"/>
              </a:solidFill>
            </a:endParaRPr>
          </a:p>
        </p:txBody>
      </p:sp>
      <p:sp>
        <p:nvSpPr>
          <p:cNvPr id="13" name="TextBox 12"/>
          <p:cNvSpPr txBox="1"/>
          <p:nvPr/>
        </p:nvSpPr>
        <p:spPr>
          <a:xfrm>
            <a:off x="3342859" y="2664849"/>
            <a:ext cx="3200401" cy="369332"/>
          </a:xfrm>
          <a:prstGeom prst="rect">
            <a:avLst/>
          </a:prstGeom>
          <a:noFill/>
        </p:spPr>
        <p:txBody>
          <a:bodyPr wrap="square" rtlCol="0">
            <a:spAutoFit/>
          </a:bodyPr>
          <a:lstStyle/>
          <a:p>
            <a:r>
              <a:rPr lang="en-US" dirty="0" smtClean="0">
                <a:solidFill>
                  <a:srgbClr val="00B0F0"/>
                </a:solidFill>
              </a:rPr>
              <a:t>LOG FILE in Secondary Storage</a:t>
            </a:r>
            <a:endParaRPr lang="en-IN" dirty="0">
              <a:solidFill>
                <a:srgbClr val="00B0F0"/>
              </a:solidFill>
            </a:endParaRPr>
          </a:p>
        </p:txBody>
      </p:sp>
      <p:sp>
        <p:nvSpPr>
          <p:cNvPr id="14" name="TextBox 13"/>
          <p:cNvSpPr txBox="1"/>
          <p:nvPr/>
        </p:nvSpPr>
        <p:spPr>
          <a:xfrm>
            <a:off x="152400" y="2743200"/>
            <a:ext cx="2590800" cy="2308324"/>
          </a:xfrm>
          <a:prstGeom prst="rect">
            <a:avLst/>
          </a:prstGeom>
          <a:noFill/>
        </p:spPr>
        <p:txBody>
          <a:bodyPr wrap="square" rtlCol="0">
            <a:spAutoFit/>
          </a:bodyPr>
          <a:lstStyle/>
          <a:p>
            <a:r>
              <a:rPr lang="en-US" dirty="0" smtClean="0">
                <a:solidFill>
                  <a:srgbClr val="00B0F0"/>
                </a:solidFill>
              </a:rPr>
              <a:t>Commit</a:t>
            </a:r>
            <a:r>
              <a:rPr lang="en-US" dirty="0" smtClean="0"/>
              <a:t> : All log records for committed transactions saved in hard disk.</a:t>
            </a:r>
          </a:p>
          <a:p>
            <a:endParaRPr lang="en-US" dirty="0"/>
          </a:p>
          <a:p>
            <a:r>
              <a:rPr lang="en-US" dirty="0" smtClean="0">
                <a:solidFill>
                  <a:srgbClr val="00B0F0"/>
                </a:solidFill>
              </a:rPr>
              <a:t>Checkpoint</a:t>
            </a:r>
            <a:r>
              <a:rPr lang="en-US" dirty="0" smtClean="0"/>
              <a:t> : Database is updated according to all log records</a:t>
            </a:r>
            <a:endParaRPr lang="en-IN" dirty="0"/>
          </a:p>
        </p:txBody>
      </p:sp>
    </p:spTree>
    <p:extLst>
      <p:ext uri="{BB962C8B-B14F-4D97-AF65-F5344CB8AC3E}">
        <p14:creationId xmlns:p14="http://schemas.microsoft.com/office/powerpoint/2010/main" val="404112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067800" cy="6524863"/>
          </a:xfrm>
          <a:prstGeom prst="rect">
            <a:avLst/>
          </a:prstGeom>
          <a:noFill/>
        </p:spPr>
        <p:txBody>
          <a:bodyPr wrap="square" rtlCol="0">
            <a:spAutoFit/>
          </a:bodyPr>
          <a:lstStyle/>
          <a:p>
            <a:r>
              <a:rPr lang="en-US" sz="2000" b="1" u="sng" dirty="0" smtClean="0"/>
              <a:t>Commit Point </a:t>
            </a:r>
          </a:p>
          <a:p>
            <a:endParaRPr lang="en-US" sz="2000" dirty="0"/>
          </a:p>
          <a:p>
            <a:r>
              <a:rPr lang="en-IN" sz="2000" b="1" u="sng" dirty="0" smtClean="0"/>
              <a:t>Definition</a:t>
            </a:r>
            <a:r>
              <a:rPr lang="en-IN" sz="2000" dirty="0" smtClean="0"/>
              <a:t> :</a:t>
            </a:r>
            <a:r>
              <a:rPr lang="en-IN" sz="2000" dirty="0" smtClean="0">
                <a:solidFill>
                  <a:srgbClr val="00B050"/>
                </a:solidFill>
              </a:rPr>
              <a:t>A </a:t>
            </a:r>
            <a:r>
              <a:rPr lang="en-IN" sz="2000" dirty="0">
                <a:solidFill>
                  <a:srgbClr val="00B050"/>
                </a:solidFill>
              </a:rPr>
              <a:t>transaction </a:t>
            </a:r>
            <a:r>
              <a:rPr lang="en-IN" sz="2000" b="1" dirty="0">
                <a:solidFill>
                  <a:srgbClr val="00B050"/>
                </a:solidFill>
              </a:rPr>
              <a:t>T</a:t>
            </a:r>
            <a:r>
              <a:rPr lang="en-IN" sz="2000" dirty="0">
                <a:solidFill>
                  <a:srgbClr val="00B050"/>
                </a:solidFill>
              </a:rPr>
              <a:t> is said to reach its commit point only when it completes all its operation that has actually accessed the database and have been executed successfully and the effect of all transaction operation on the database have been recorded in the log</a:t>
            </a:r>
            <a:r>
              <a:rPr lang="en-IN" sz="2000" dirty="0" smtClean="0">
                <a:solidFill>
                  <a:srgbClr val="00B050"/>
                </a:solidFill>
              </a:rPr>
              <a:t>.</a:t>
            </a:r>
          </a:p>
          <a:p>
            <a:endParaRPr lang="en-IN" sz="2000" dirty="0" smtClean="0"/>
          </a:p>
          <a:p>
            <a:pPr marL="285750" indent="-285750">
              <a:buFont typeface="Wingdings" pitchFamily="2" charset="2"/>
              <a:buChar char="ü"/>
            </a:pPr>
            <a:r>
              <a:rPr lang="en-IN" sz="2000" dirty="0"/>
              <a:t>The transaction is actually said to be committed when it is beyond the commit point and its effect is actually assumed to be permanently recorded or captured in </a:t>
            </a:r>
            <a:r>
              <a:rPr lang="en-IN" sz="2000" dirty="0" smtClean="0"/>
              <a:t>hard disk.</a:t>
            </a:r>
          </a:p>
          <a:p>
            <a:pPr marL="285750" indent="-285750">
              <a:buFont typeface="Wingdings" pitchFamily="2" charset="2"/>
              <a:buChar char="ü"/>
            </a:pPr>
            <a:endParaRPr lang="en-US" sz="2000" dirty="0"/>
          </a:p>
          <a:p>
            <a:pPr marL="285750" indent="-285750">
              <a:buFont typeface="Wingdings" pitchFamily="2" charset="2"/>
              <a:buChar char="ü"/>
            </a:pPr>
            <a:endParaRPr lang="en-US" sz="2000" dirty="0" smtClean="0"/>
          </a:p>
          <a:p>
            <a:r>
              <a:rPr lang="en-US" sz="2000" b="1" u="sng" dirty="0" smtClean="0"/>
              <a:t>Force-writing in case of system crash</a:t>
            </a:r>
            <a:endParaRPr lang="en-US" sz="2000" b="1" u="sng" dirty="0"/>
          </a:p>
          <a:p>
            <a:endParaRPr lang="en-US" sz="2000" b="1" u="sng" dirty="0" smtClean="0"/>
          </a:p>
          <a:p>
            <a:pPr marL="285750" indent="-285750">
              <a:buFont typeface="Wingdings" pitchFamily="2" charset="2"/>
              <a:buChar char="ü"/>
            </a:pPr>
            <a:r>
              <a:rPr lang="en-IN" sz="2000" dirty="0" smtClean="0"/>
              <a:t>Notice </a:t>
            </a:r>
            <a:r>
              <a:rPr lang="en-IN" sz="2000" dirty="0"/>
              <a:t>that the log file must be kept on disk. At the time of a system crash, only the log entries that have been written back to disk are considered in the recovery process, because the contents of main memory may be lost. </a:t>
            </a:r>
            <a:endParaRPr lang="en-IN" sz="2000" dirty="0" smtClean="0"/>
          </a:p>
          <a:p>
            <a:pPr marL="285750" indent="-285750">
              <a:buFont typeface="Wingdings" pitchFamily="2" charset="2"/>
              <a:buChar char="ü"/>
            </a:pPr>
            <a:r>
              <a:rPr lang="en-IN" sz="2000" dirty="0" smtClean="0"/>
              <a:t>Hence</a:t>
            </a:r>
            <a:r>
              <a:rPr lang="en-IN" sz="2000" dirty="0">
                <a:solidFill>
                  <a:srgbClr val="00B0F0"/>
                </a:solidFill>
              </a:rPr>
              <a:t>, before a transaction reaches its commit point, any portion of the log that has not been written to the disk yet must now be written to the disk. This process is called force-writing of the log file, before committing a transaction. </a:t>
            </a:r>
            <a:endParaRPr lang="en-US" sz="2000" dirty="0">
              <a:solidFill>
                <a:srgbClr val="00B0F0"/>
              </a:solidFill>
            </a:endParaRPr>
          </a:p>
          <a:p>
            <a:pPr marL="285750" indent="-285750">
              <a:buFont typeface="Wingdings" pitchFamily="2" charset="2"/>
              <a:buChar char="ü"/>
            </a:pPr>
            <a:endParaRPr lang="en-IN" dirty="0"/>
          </a:p>
        </p:txBody>
      </p:sp>
    </p:spTree>
    <p:extLst>
      <p:ext uri="{BB962C8B-B14F-4D97-AF65-F5344CB8AC3E}">
        <p14:creationId xmlns:p14="http://schemas.microsoft.com/office/powerpoint/2010/main" val="154116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298"/>
            <a:ext cx="9067800" cy="5170646"/>
          </a:xfrm>
          <a:prstGeom prst="rect">
            <a:avLst/>
          </a:prstGeom>
        </p:spPr>
        <p:txBody>
          <a:bodyPr wrap="square">
            <a:spAutoFit/>
          </a:bodyPr>
          <a:lstStyle/>
          <a:p>
            <a:r>
              <a:rPr lang="en-US" sz="2400" b="1" u="sng" dirty="0"/>
              <a:t>Checkpoint</a:t>
            </a:r>
          </a:p>
          <a:p>
            <a:endParaRPr lang="en-US" sz="2400" b="1" u="sng" dirty="0"/>
          </a:p>
          <a:p>
            <a:r>
              <a:rPr lang="en-IN" sz="2400" b="1" dirty="0" smtClean="0"/>
              <a:t>Definition : </a:t>
            </a:r>
            <a:r>
              <a:rPr lang="en-IN" sz="2400" dirty="0" smtClean="0">
                <a:solidFill>
                  <a:srgbClr val="00B050"/>
                </a:solidFill>
              </a:rPr>
              <a:t>The</a:t>
            </a:r>
            <a:r>
              <a:rPr lang="en-IN" sz="2400" dirty="0">
                <a:solidFill>
                  <a:srgbClr val="00B050"/>
                </a:solidFill>
              </a:rPr>
              <a:t> </a:t>
            </a:r>
            <a:r>
              <a:rPr lang="en-IN" sz="2400" b="1" dirty="0">
                <a:solidFill>
                  <a:srgbClr val="00B050"/>
                </a:solidFill>
              </a:rPr>
              <a:t>checkpoint</a:t>
            </a:r>
            <a:r>
              <a:rPr lang="en-IN" sz="2400" dirty="0">
                <a:solidFill>
                  <a:srgbClr val="00B050"/>
                </a:solidFill>
              </a:rPr>
              <a:t> (or </a:t>
            </a:r>
            <a:r>
              <a:rPr lang="en-IN" sz="2400" b="1" dirty="0" err="1">
                <a:solidFill>
                  <a:srgbClr val="00B050"/>
                </a:solidFill>
              </a:rPr>
              <a:t>syncpoint</a:t>
            </a:r>
            <a:r>
              <a:rPr lang="en-IN" sz="2400" dirty="0">
                <a:solidFill>
                  <a:srgbClr val="00B050"/>
                </a:solidFill>
              </a:rPr>
              <a:t>) is defined as the point of synchronization between database and the transaction log </a:t>
            </a:r>
            <a:r>
              <a:rPr lang="en-IN" sz="2400" dirty="0" smtClean="0">
                <a:solidFill>
                  <a:srgbClr val="00B050"/>
                </a:solidFill>
              </a:rPr>
              <a:t>file. All records of log file are updated in database.</a:t>
            </a:r>
          </a:p>
          <a:p>
            <a:endParaRPr lang="en-IN" sz="2400" dirty="0" smtClean="0"/>
          </a:p>
          <a:p>
            <a:endParaRPr lang="en-US" sz="2400" b="1" u="sng" dirty="0"/>
          </a:p>
          <a:p>
            <a:r>
              <a:rPr lang="en-IN" sz="2400" dirty="0"/>
              <a:t>Performing a checkpoint consists of the following operations:</a:t>
            </a:r>
          </a:p>
          <a:p>
            <a:pPr marL="285750" indent="-285750">
              <a:buFont typeface="Wingdings" pitchFamily="2" charset="2"/>
              <a:buChar char="ü"/>
            </a:pPr>
            <a:r>
              <a:rPr lang="en-IN" sz="2400" dirty="0">
                <a:solidFill>
                  <a:srgbClr val="00B050"/>
                </a:solidFill>
              </a:rPr>
              <a:t>Suspending executions of transactions temporarily;</a:t>
            </a:r>
          </a:p>
          <a:p>
            <a:pPr marL="285750" indent="-285750">
              <a:buFont typeface="Wingdings" pitchFamily="2" charset="2"/>
              <a:buChar char="ü"/>
            </a:pPr>
            <a:r>
              <a:rPr lang="en-IN" sz="2400" dirty="0">
                <a:solidFill>
                  <a:srgbClr val="00B050"/>
                </a:solidFill>
              </a:rPr>
              <a:t>Writing (force-writing) all modified database buffers of committed transactions out to </a:t>
            </a:r>
            <a:r>
              <a:rPr lang="en-IN" sz="2400" dirty="0" smtClean="0">
                <a:solidFill>
                  <a:srgbClr val="00B050"/>
                </a:solidFill>
              </a:rPr>
              <a:t>log file on disk</a:t>
            </a:r>
            <a:endParaRPr lang="en-IN" sz="2400" dirty="0">
              <a:solidFill>
                <a:srgbClr val="00B050"/>
              </a:solidFill>
            </a:endParaRPr>
          </a:p>
          <a:p>
            <a:pPr marL="285750" indent="-285750">
              <a:buFont typeface="Wingdings" pitchFamily="2" charset="2"/>
              <a:buChar char="ü"/>
            </a:pPr>
            <a:r>
              <a:rPr lang="en-IN" sz="2400" dirty="0">
                <a:solidFill>
                  <a:srgbClr val="00B050"/>
                </a:solidFill>
              </a:rPr>
              <a:t>Writing a checkpoint record to the </a:t>
            </a:r>
            <a:r>
              <a:rPr lang="en-IN" sz="2400" dirty="0" smtClean="0">
                <a:solidFill>
                  <a:srgbClr val="00B050"/>
                </a:solidFill>
              </a:rPr>
              <a:t>log</a:t>
            </a:r>
            <a:r>
              <a:rPr lang="en-IN" sz="2400" dirty="0">
                <a:solidFill>
                  <a:srgbClr val="00B050"/>
                </a:solidFill>
              </a:rPr>
              <a:t> </a:t>
            </a:r>
            <a:r>
              <a:rPr lang="en-IN" sz="2400" dirty="0" smtClean="0">
                <a:solidFill>
                  <a:srgbClr val="00B050"/>
                </a:solidFill>
              </a:rPr>
              <a:t>file on disk</a:t>
            </a:r>
            <a:endParaRPr lang="en-IN" sz="2400" dirty="0">
              <a:solidFill>
                <a:srgbClr val="00B050"/>
              </a:solidFill>
            </a:endParaRPr>
          </a:p>
          <a:p>
            <a:pPr marL="285750" indent="-285750">
              <a:buFont typeface="Wingdings" pitchFamily="2" charset="2"/>
              <a:buChar char="ü"/>
            </a:pPr>
            <a:r>
              <a:rPr lang="en-IN" sz="2400" dirty="0" smtClean="0">
                <a:solidFill>
                  <a:srgbClr val="00B050"/>
                </a:solidFill>
              </a:rPr>
              <a:t>Transfer all updates in log file to database</a:t>
            </a:r>
            <a:endParaRPr lang="en-IN" sz="2400" dirty="0">
              <a:solidFill>
                <a:srgbClr val="00B050"/>
              </a:solidFill>
            </a:endParaRPr>
          </a:p>
          <a:p>
            <a:endParaRPr lang="en-IN" b="1" u="sng" dirty="0"/>
          </a:p>
        </p:txBody>
      </p:sp>
    </p:spTree>
    <p:extLst>
      <p:ext uri="{BB962C8B-B14F-4D97-AF65-F5344CB8AC3E}">
        <p14:creationId xmlns:p14="http://schemas.microsoft.com/office/powerpoint/2010/main" val="2073930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1492</TotalTime>
  <Words>2140</Words>
  <Application>Microsoft Office PowerPoint</Application>
  <PresentationFormat>On-screen Show (4:3)</PresentationFormat>
  <Paragraphs>495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Courier New</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Aniket</dc:creator>
  <cp:lastModifiedBy>Administrator</cp:lastModifiedBy>
  <cp:revision>109</cp:revision>
  <dcterms:created xsi:type="dcterms:W3CDTF">2006-08-16T00:00:00Z</dcterms:created>
  <dcterms:modified xsi:type="dcterms:W3CDTF">2022-02-17T10:36:32Z</dcterms:modified>
</cp:coreProperties>
</file>