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6" r:id="rId21"/>
    <p:sldId id="274" r:id="rId22"/>
    <p:sldId id="286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21" r:id="rId43"/>
    <p:sldId id="314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8" r:id="rId56"/>
    <p:sldId id="337" r:id="rId57"/>
    <p:sldId id="339" r:id="rId58"/>
    <p:sldId id="333" r:id="rId59"/>
    <p:sldId id="334" r:id="rId60"/>
    <p:sldId id="335" r:id="rId61"/>
    <p:sldId id="336" r:id="rId62"/>
    <p:sldId id="317" r:id="rId63"/>
    <p:sldId id="318" r:id="rId64"/>
    <p:sldId id="319" r:id="rId65"/>
    <p:sldId id="320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297" r:id="rId76"/>
    <p:sldId id="298" r:id="rId77"/>
    <p:sldId id="299" r:id="rId78"/>
    <p:sldId id="300" r:id="rId79"/>
    <p:sldId id="301" r:id="rId80"/>
    <p:sldId id="302" r:id="rId8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5DD23-1BB8-4E2A-A07D-DCBEF2A40B52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E027E-C335-4979-ADC4-7AE3C2710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14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9E027E-C335-4979-ADC4-7AE3C27101F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0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2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74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93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408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1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97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4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30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7E849-F3CE-4CB9-AC88-3B03AA135520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BEF1D-7880-42BE-96CA-C4E9E74D8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dsa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Functions in 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45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err="1"/>
              <a:t>func_name</a:t>
            </a:r>
            <a:r>
              <a:rPr lang="en-IN" dirty="0"/>
              <a:t> specifies </a:t>
            </a:r>
            <a:r>
              <a:rPr lang="en-IN" dirty="0" smtClean="0"/>
              <a:t>the name of </a:t>
            </a:r>
            <a:r>
              <a:rPr lang="en-IN" dirty="0"/>
              <a:t>the function and it can be any valid C identifier. </a:t>
            </a:r>
            <a:endParaRPr lang="en-IN" dirty="0" smtClean="0"/>
          </a:p>
          <a:p>
            <a:pPr algn="just"/>
            <a:r>
              <a:rPr lang="en-IN" dirty="0" smtClean="0"/>
              <a:t>After </a:t>
            </a:r>
            <a:r>
              <a:rPr lang="en-IN" dirty="0"/>
              <a:t>function </a:t>
            </a:r>
            <a:r>
              <a:rPr lang="en-IN" dirty="0" smtClean="0"/>
              <a:t>name the </a:t>
            </a:r>
            <a:r>
              <a:rPr lang="en-IN" dirty="0"/>
              <a:t>argument </a:t>
            </a:r>
            <a:r>
              <a:rPr lang="en-IN" dirty="0" smtClean="0"/>
              <a:t>declaration are </a:t>
            </a:r>
            <a:r>
              <a:rPr lang="en-IN" dirty="0"/>
              <a:t>given in parentheses, which mention the type and name of the arguments</a:t>
            </a:r>
          </a:p>
          <a:p>
            <a:pPr algn="just"/>
            <a:r>
              <a:rPr lang="en-IN" dirty="0"/>
              <a:t>These are known </a:t>
            </a:r>
            <a:r>
              <a:rPr lang="en-IN" dirty="0" smtClean="0"/>
              <a:t>as </a:t>
            </a:r>
            <a:r>
              <a:rPr lang="en-IN" dirty="0"/>
              <a:t>formal </a:t>
            </a:r>
            <a:r>
              <a:rPr lang="en-IN" dirty="0" smtClean="0"/>
              <a:t>arguments and </a:t>
            </a:r>
            <a:r>
              <a:rPr lang="en-IN" dirty="0"/>
              <a:t>used to accept values. A function can take any number </a:t>
            </a:r>
            <a:r>
              <a:rPr lang="en-IN" dirty="0" smtClean="0"/>
              <a:t>of arguments </a:t>
            </a:r>
            <a:r>
              <a:rPr lang="en-IN" dirty="0"/>
              <a:t>or even no argument at all. </a:t>
            </a:r>
            <a:endParaRPr lang="en-IN" dirty="0" smtClean="0"/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If </a:t>
            </a:r>
            <a:r>
              <a:rPr lang="en-IN" dirty="0">
                <a:solidFill>
                  <a:srgbClr val="FF0000"/>
                </a:solidFill>
              </a:rPr>
              <a:t>there are no arguments then either the parentheses can </a:t>
            </a:r>
            <a:r>
              <a:rPr lang="en-IN" dirty="0" smtClean="0">
                <a:solidFill>
                  <a:srgbClr val="FF0000"/>
                </a:solidFill>
              </a:rPr>
              <a:t>be left </a:t>
            </a:r>
            <a:r>
              <a:rPr lang="en-IN" dirty="0">
                <a:solidFill>
                  <a:srgbClr val="FF0000"/>
                </a:solidFill>
              </a:rPr>
              <a:t>empty or void can be written inside the parentheses.</a:t>
            </a:r>
          </a:p>
        </p:txBody>
      </p:sp>
    </p:spTree>
    <p:extLst>
      <p:ext uri="{BB962C8B-B14F-4D97-AF65-F5344CB8AC3E}">
        <p14:creationId xmlns:p14="http://schemas.microsoft.com/office/powerpoint/2010/main" val="3763525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The body of function is a </a:t>
            </a:r>
            <a:r>
              <a:rPr lang="en-IN" dirty="0" smtClean="0"/>
              <a:t>compound </a:t>
            </a:r>
            <a:r>
              <a:rPr lang="en-IN" dirty="0"/>
              <a:t>statement (or a block), which consists </a:t>
            </a:r>
            <a:r>
              <a:rPr lang="en-IN" dirty="0" smtClean="0"/>
              <a:t>of </a:t>
            </a:r>
            <a:r>
              <a:rPr lang="en-IN" dirty="0"/>
              <a:t>declarations of </a:t>
            </a:r>
            <a:r>
              <a:rPr lang="en-IN" dirty="0" smtClean="0"/>
              <a:t>variables and </a:t>
            </a:r>
            <a:r>
              <a:rPr lang="en-IN" dirty="0"/>
              <a:t>C statements followed </a:t>
            </a:r>
            <a:r>
              <a:rPr lang="en-IN" dirty="0" smtClean="0"/>
              <a:t> by </a:t>
            </a:r>
            <a:r>
              <a:rPr lang="en-IN" dirty="0"/>
              <a:t>an optional return </a:t>
            </a:r>
            <a:r>
              <a:rPr lang="en-IN" dirty="0" smtClean="0"/>
              <a:t>statement.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variables declared </a:t>
            </a:r>
            <a:r>
              <a:rPr lang="en-IN" dirty="0" smtClean="0"/>
              <a:t>inside the functions are </a:t>
            </a:r>
            <a:r>
              <a:rPr lang="en-IN" dirty="0"/>
              <a:t>known as local variables, since they are local </a:t>
            </a:r>
            <a:r>
              <a:rPr lang="en-IN" dirty="0" smtClean="0"/>
              <a:t>to that </a:t>
            </a:r>
            <a:r>
              <a:rPr lang="en-IN" dirty="0"/>
              <a:t>function only, i.e. they have existence </a:t>
            </a:r>
            <a:r>
              <a:rPr lang="en-IN" dirty="0" smtClean="0"/>
              <a:t>only in </a:t>
            </a:r>
            <a:r>
              <a:rPr lang="en-IN" dirty="0"/>
              <a:t>the function in which they are declared, they can not be used anywhere else in the program. </a:t>
            </a:r>
            <a:endParaRPr lang="en-IN" dirty="0" smtClean="0"/>
          </a:p>
          <a:p>
            <a:pPr algn="just"/>
            <a:r>
              <a:rPr lang="en-IN" dirty="0" smtClean="0"/>
              <a:t>There can </a:t>
            </a:r>
            <a:r>
              <a:rPr lang="en-IN" dirty="0"/>
              <a:t>be any number of valid C statements inside a function body. The return statement is optional. </a:t>
            </a:r>
            <a:endParaRPr lang="en-IN" dirty="0" smtClean="0"/>
          </a:p>
          <a:p>
            <a:pPr algn="just"/>
            <a:r>
              <a:rPr lang="en-IN" dirty="0" smtClean="0"/>
              <a:t>It may </a:t>
            </a:r>
            <a:r>
              <a:rPr lang="en-IN" dirty="0"/>
              <a:t>be absent if the function does not return any </a:t>
            </a:r>
            <a:r>
              <a:rPr lang="en-IN" dirty="0" smtClean="0"/>
              <a:t>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60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693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/>
              <a:t>The function definition can be placed anywhere in the program. But generally all definitions are </a:t>
            </a:r>
            <a:r>
              <a:rPr lang="en-IN" sz="2400" dirty="0" smtClean="0"/>
              <a:t>placed after </a:t>
            </a:r>
            <a:r>
              <a:rPr lang="en-IN" sz="2400" dirty="0"/>
              <a:t>the </a:t>
            </a:r>
            <a:r>
              <a:rPr lang="en-IN" sz="2400" dirty="0" smtClean="0"/>
              <a:t>main( </a:t>
            </a:r>
            <a:r>
              <a:rPr lang="en-IN" sz="2400" dirty="0"/>
              <a:t>) function. </a:t>
            </a:r>
            <a:endParaRPr lang="en-IN" sz="2400" dirty="0" smtClean="0"/>
          </a:p>
          <a:p>
            <a:r>
              <a:rPr lang="en-IN" sz="2400" dirty="0" smtClean="0">
                <a:solidFill>
                  <a:srgbClr val="FF0000"/>
                </a:solidFill>
              </a:rPr>
              <a:t>Note </a:t>
            </a:r>
            <a:r>
              <a:rPr lang="en-IN" sz="2400" dirty="0">
                <a:solidFill>
                  <a:srgbClr val="FF0000"/>
                </a:solidFill>
              </a:rPr>
              <a:t>that a function definition cannot be placed inside another </a:t>
            </a:r>
            <a:r>
              <a:rPr lang="en-IN" sz="2400" dirty="0" smtClean="0">
                <a:solidFill>
                  <a:srgbClr val="FF0000"/>
                </a:solidFill>
              </a:rPr>
              <a:t>function definition.</a:t>
            </a:r>
          </a:p>
          <a:p>
            <a:r>
              <a:rPr lang="en-IN" sz="2400" dirty="0" smtClean="0"/>
              <a:t>Function </a:t>
            </a:r>
            <a:r>
              <a:rPr lang="en-IN" sz="2400" dirty="0"/>
              <a:t>definitions can also be placed in different files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24944"/>
            <a:ext cx="9143999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77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523" y="53512"/>
            <a:ext cx="8229600" cy="1143000"/>
          </a:xfrm>
        </p:spPr>
        <p:txBody>
          <a:bodyPr/>
          <a:lstStyle/>
          <a:p>
            <a:r>
              <a:rPr lang="en-IN" b="1" dirty="0" smtClean="0"/>
              <a:t>Function Call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74200"/>
            <a:ext cx="8229600" cy="1751963"/>
          </a:xfrm>
        </p:spPr>
        <p:txBody>
          <a:bodyPr>
            <a:normAutofit/>
          </a:bodyPr>
          <a:lstStyle/>
          <a:p>
            <a:r>
              <a:rPr lang="en-IN" sz="2400" dirty="0"/>
              <a:t>Even if there are no actual arguments, the function call should have the empty </a:t>
            </a:r>
            <a:r>
              <a:rPr lang="en-IN" sz="2400" dirty="0" smtClean="0"/>
              <a:t>parentheses</a:t>
            </a:r>
          </a:p>
          <a:p>
            <a:endParaRPr lang="en-IN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69" y="1171391"/>
            <a:ext cx="9154585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2862165"/>
            <a:ext cx="9055465" cy="15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049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471" y="260648"/>
            <a:ext cx="9149471" cy="6048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865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1" y="188640"/>
            <a:ext cx="9115159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5503"/>
            <a:ext cx="9252520" cy="112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3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229600" cy="4525963"/>
          </a:xfrm>
        </p:spPr>
        <p:txBody>
          <a:bodyPr/>
          <a:lstStyle/>
          <a:p>
            <a:pPr algn="just"/>
            <a:r>
              <a:rPr lang="en-IN" dirty="0"/>
              <a:t>The calling function needs information about the called function. If definition of the called </a:t>
            </a:r>
            <a:r>
              <a:rPr lang="en-IN" dirty="0" smtClean="0"/>
              <a:t>function placed </a:t>
            </a:r>
            <a:r>
              <a:rPr lang="en-IN" dirty="0"/>
              <a:t>before the calling function, then declaration is not needed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For example if in </a:t>
            </a:r>
            <a:r>
              <a:rPr lang="en-IN" dirty="0" smtClean="0"/>
              <a:t>program~ P6.3, </a:t>
            </a:r>
            <a:r>
              <a:rPr lang="en-IN" dirty="0"/>
              <a:t>the definition of sum( ) </a:t>
            </a:r>
            <a:r>
              <a:rPr lang="en-IN" dirty="0" smtClean="0"/>
              <a:t>is written before main</a:t>
            </a:r>
            <a:r>
              <a:rPr lang="en-IN" dirty="0"/>
              <a:t>( ), then declaration is not needed.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441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9144000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817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" y="123916"/>
            <a:ext cx="86868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404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Program </a:t>
            </a:r>
            <a:r>
              <a:rPr lang="en-IN" sz="2800" dirty="0"/>
              <a:t>that finds whether a number is even or </a:t>
            </a:r>
            <a:r>
              <a:rPr lang="en-IN" sz="2800" dirty="0" smtClean="0"/>
              <a:t>odd</a:t>
            </a:r>
            <a:endParaRPr lang="en-IN" sz="2800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6408712" cy="507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62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function </a:t>
            </a:r>
            <a:r>
              <a:rPr lang="en-IN" dirty="0" smtClean="0"/>
              <a:t>is</a:t>
            </a:r>
            <a:r>
              <a:rPr lang="en-IN" dirty="0"/>
              <a:t> </a:t>
            </a:r>
            <a:r>
              <a:rPr lang="en-IN" dirty="0" smtClean="0"/>
              <a:t>a  </a:t>
            </a:r>
            <a:r>
              <a:rPr lang="en-IN" dirty="0"/>
              <a:t>self-contained subprogram that is meant to do some specific, well-defined task. </a:t>
            </a:r>
            <a:endParaRPr lang="en-IN" dirty="0" smtClean="0"/>
          </a:p>
          <a:p>
            <a:pPr algn="just"/>
            <a:r>
              <a:rPr lang="en-IN" dirty="0" smtClean="0"/>
              <a:t>A C program </a:t>
            </a:r>
            <a:r>
              <a:rPr lang="en-IN" dirty="0"/>
              <a:t>consists of one or more functions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If a program has only one </a:t>
            </a:r>
            <a:r>
              <a:rPr lang="en-IN" dirty="0" smtClean="0"/>
              <a:t>function </a:t>
            </a:r>
            <a:r>
              <a:rPr lang="en-IN" dirty="0"/>
              <a:t>then it must be </a:t>
            </a:r>
            <a:r>
              <a:rPr lang="en-IN" dirty="0" smtClean="0"/>
              <a:t>the main( ) </a:t>
            </a:r>
            <a:r>
              <a:rPr lang="en-IN" dirty="0"/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65670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/>
              <a:t>Program </a:t>
            </a:r>
            <a:r>
              <a:rPr lang="en-IN" sz="3200" dirty="0"/>
              <a:t>that </a:t>
            </a:r>
            <a:r>
              <a:rPr lang="en-IN" sz="3200" dirty="0" smtClean="0"/>
              <a:t>finds the larger of two numbers</a:t>
            </a:r>
            <a:endParaRPr lang="en-IN" sz="32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1268760"/>
            <a:ext cx="547424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29000"/>
            <a:ext cx="8144136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262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return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return statement is used in a function to return a value to the calling function. </a:t>
            </a:r>
            <a:endParaRPr lang="en-IN" dirty="0" smtClean="0"/>
          </a:p>
          <a:p>
            <a:pPr algn="just"/>
            <a:r>
              <a:rPr lang="en-IN" dirty="0" smtClean="0"/>
              <a:t>It </a:t>
            </a:r>
            <a:r>
              <a:rPr lang="en-IN" dirty="0"/>
              <a:t>may also be </a:t>
            </a:r>
            <a:r>
              <a:rPr lang="en-IN" dirty="0" smtClean="0"/>
              <a:t>used for </a:t>
            </a:r>
            <a:r>
              <a:rPr lang="en-IN" dirty="0"/>
              <a:t>immediate exit from the called function to the calling function without </a:t>
            </a:r>
            <a:r>
              <a:rPr lang="en-IN" dirty="0" smtClean="0"/>
              <a:t>returning </a:t>
            </a:r>
            <a:r>
              <a:rPr lang="en-IN" dirty="0"/>
              <a:t>a value</a:t>
            </a:r>
            <a:r>
              <a:rPr lang="en-IN" dirty="0" smtClean="0"/>
              <a:t>.</a:t>
            </a:r>
            <a:endParaRPr lang="en-IN" dirty="0"/>
          </a:p>
          <a:p>
            <a:pPr algn="just"/>
            <a:r>
              <a:rPr lang="en-IN" dirty="0"/>
              <a:t>This statement can appear anywhere inside the body of the function. There are two ways </a:t>
            </a:r>
            <a:r>
              <a:rPr lang="en-IN" dirty="0" smtClean="0"/>
              <a:t>in which it </a:t>
            </a:r>
            <a:r>
              <a:rPr lang="en-IN" dirty="0"/>
              <a:t>can be used- .</a:t>
            </a:r>
          </a:p>
          <a:p>
            <a:pPr marL="0" indent="0" algn="just">
              <a:buNone/>
            </a:pPr>
            <a:r>
              <a:rPr lang="en-IN" dirty="0"/>
              <a:t>return</a:t>
            </a:r>
            <a:r>
              <a:rPr lang="en-IN" dirty="0" smtClean="0"/>
              <a:t>;</a:t>
            </a:r>
            <a:endParaRPr lang="en-IN" i="1" dirty="0"/>
          </a:p>
          <a:p>
            <a:pPr marL="0" indent="0" algn="just">
              <a:buNone/>
            </a:pPr>
            <a:r>
              <a:rPr lang="en-IN" dirty="0"/>
              <a:t>return ( expression </a:t>
            </a:r>
            <a:r>
              <a:rPr lang="en-IN" dirty="0" smtClean="0"/>
              <a:t>);</a:t>
            </a:r>
          </a:p>
          <a:p>
            <a:pPr algn="just"/>
            <a:r>
              <a:rPr lang="en-IN" dirty="0"/>
              <a:t>Here return is a keyword. </a:t>
            </a:r>
            <a:r>
              <a:rPr lang="en-IN" dirty="0" smtClean="0"/>
              <a:t>The </a:t>
            </a:r>
            <a:r>
              <a:rPr lang="en-IN" dirty="0"/>
              <a:t>first form of return statement is used to terminate the function </a:t>
            </a:r>
            <a:r>
              <a:rPr lang="en-IN" dirty="0" smtClean="0"/>
              <a:t>without returning </a:t>
            </a:r>
            <a:r>
              <a:rPr lang="en-IN" dirty="0"/>
              <a:t>any value. </a:t>
            </a:r>
            <a:r>
              <a:rPr lang="en-IN" dirty="0" smtClean="0"/>
              <a:t>In </a:t>
            </a:r>
            <a:r>
              <a:rPr lang="en-IN" dirty="0"/>
              <a:t>this case only return keyword is written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value returned by the return statement may be any constant, variable, expression or even any other function call(which returns a value).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10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2338387"/>
            <a:ext cx="84010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5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Function Arguments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algn="just"/>
            <a:r>
              <a:rPr lang="en-IN" dirty="0"/>
              <a:t>The calling function sends some values to the called function for communication; these values are </a:t>
            </a:r>
            <a:r>
              <a:rPr lang="en-IN" dirty="0" smtClean="0"/>
              <a:t>called arguments </a:t>
            </a:r>
            <a:r>
              <a:rPr lang="en-IN" dirty="0"/>
              <a:t>or </a:t>
            </a:r>
            <a:r>
              <a:rPr lang="en-IN" dirty="0" smtClean="0"/>
              <a:t>parameters</a:t>
            </a:r>
          </a:p>
          <a:p>
            <a:pPr algn="just"/>
            <a:endParaRPr lang="en-IN" dirty="0" smtClean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64904"/>
            <a:ext cx="9144001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1306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808" y="548680"/>
            <a:ext cx="921580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906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052"/>
            <a:ext cx="6912768" cy="6671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679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6672"/>
            <a:ext cx="910387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0980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2" y="602285"/>
            <a:ext cx="894994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5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84"/>
            <a:ext cx="8892480" cy="19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002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533" y="260648"/>
            <a:ext cx="926553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55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4581128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b="1" dirty="0" smtClean="0"/>
              <a:t/>
            </a:r>
            <a:br>
              <a:rPr lang="en-IN" sz="2000" b="1" dirty="0" smtClean="0"/>
            </a:br>
            <a:r>
              <a:rPr lang="en-IN" sz="2000" dirty="0"/>
              <a:t>C programs have two types' of functions-</a:t>
            </a:r>
            <a:br>
              <a:rPr lang="en-IN" sz="2000" dirty="0"/>
            </a:br>
            <a:r>
              <a:rPr lang="en-IN" sz="2000" dirty="0"/>
              <a:t>1. Library functions ...</a:t>
            </a:r>
            <a:br>
              <a:rPr lang="en-IN" sz="2000" dirty="0"/>
            </a:br>
            <a:r>
              <a:rPr lang="en-IN" sz="2000" dirty="0"/>
              <a:t>2. User-defined functions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" y="476672"/>
            <a:ext cx="907300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3812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115261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4170102"/>
            <a:ext cx="9371207" cy="136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7577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3" y="692696"/>
            <a:ext cx="9462168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068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049879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789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420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" y="1412776"/>
            <a:ext cx="9145016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250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08601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157191"/>
            <a:ext cx="8856984" cy="9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327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895350"/>
            <a:ext cx="851535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642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915982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0735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4" y="631241"/>
            <a:ext cx="9232605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148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88" y="692696"/>
            <a:ext cx="8959226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2392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904624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23" y="3284984"/>
            <a:ext cx="915799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2095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Library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dirty="0"/>
              <a:t>C has the facility to provide library functions for performing some operations. These functions are </a:t>
            </a:r>
            <a:r>
              <a:rPr lang="en-IN" dirty="0" smtClean="0"/>
              <a:t>present in </a:t>
            </a:r>
            <a:r>
              <a:rPr lang="en-IN" dirty="0"/>
              <a:t>the C library and they are predefined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For </a:t>
            </a:r>
            <a:r>
              <a:rPr lang="en-IN" dirty="0" smtClean="0"/>
              <a:t>example </a:t>
            </a:r>
            <a:r>
              <a:rPr lang="en-IN" dirty="0" err="1"/>
              <a:t>sqrt</a:t>
            </a:r>
            <a:r>
              <a:rPr lang="en-IN" dirty="0"/>
              <a:t>( ) is a mathematical </a:t>
            </a:r>
            <a:r>
              <a:rPr lang="en-IN" dirty="0" smtClean="0"/>
              <a:t>library </a:t>
            </a:r>
            <a:r>
              <a:rPr lang="en-IN" dirty="0"/>
              <a:t>function </a:t>
            </a:r>
            <a:r>
              <a:rPr lang="en-IN" dirty="0" smtClean="0"/>
              <a:t>which is </a:t>
            </a:r>
            <a:r>
              <a:rPr lang="en-IN" dirty="0"/>
              <a:t>used for finding out the square root of any number. The functions </a:t>
            </a:r>
            <a:r>
              <a:rPr lang="en-IN" dirty="0" err="1"/>
              <a:t>scanf</a:t>
            </a:r>
            <a:r>
              <a:rPr lang="en-IN" dirty="0"/>
              <a:t>( ) and </a:t>
            </a:r>
            <a:r>
              <a:rPr lang="en-IN" dirty="0" err="1"/>
              <a:t>printf</a:t>
            </a:r>
            <a:r>
              <a:rPr lang="en-IN" dirty="0"/>
              <a:t>( ) are </a:t>
            </a:r>
            <a:r>
              <a:rPr lang="en-IN" dirty="0" smtClean="0"/>
              <a:t>input output </a:t>
            </a:r>
            <a:r>
              <a:rPr lang="en-IN" dirty="0"/>
              <a:t>library functions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To use a library function we have to include corresponding header file using the </a:t>
            </a:r>
            <a:r>
              <a:rPr lang="en-IN" dirty="0" err="1"/>
              <a:t>preprocessor</a:t>
            </a:r>
            <a:r>
              <a:rPr lang="en-IN" dirty="0"/>
              <a:t> </a:t>
            </a:r>
            <a:r>
              <a:rPr lang="en-IN" dirty="0" smtClean="0"/>
              <a:t>directive #include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For </a:t>
            </a:r>
            <a:r>
              <a:rPr lang="en-IN" dirty="0"/>
              <a:t>example to use input output functions like </a:t>
            </a:r>
            <a:r>
              <a:rPr lang="en-IN" dirty="0" err="1"/>
              <a:t>printf</a:t>
            </a:r>
            <a:r>
              <a:rPr lang="en-IN" dirty="0"/>
              <a:t>( ), </a:t>
            </a:r>
            <a:r>
              <a:rPr lang="en-IN" dirty="0" err="1"/>
              <a:t>scanf</a:t>
            </a:r>
            <a:r>
              <a:rPr lang="en-IN" dirty="0"/>
              <a:t>( ) we have to include </a:t>
            </a:r>
            <a:r>
              <a:rPr lang="en-IN" dirty="0" err="1" smtClean="0"/>
              <a:t>stdio</a:t>
            </a:r>
            <a:r>
              <a:rPr lang="en-IN" dirty="0" smtClean="0"/>
              <a:t>, for </a:t>
            </a:r>
            <a:r>
              <a:rPr lang="en-IN" dirty="0"/>
              <a:t>mathematical library functions we have to include </a:t>
            </a:r>
            <a:r>
              <a:rPr lang="en-IN" dirty="0" err="1" smtClean="0"/>
              <a:t>math.h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6746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5" y="948655"/>
            <a:ext cx="84486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42742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079"/>
            <a:ext cx="81438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10" y="3453617"/>
            <a:ext cx="7718889" cy="331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721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Global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The </a:t>
            </a:r>
            <a:r>
              <a:rPr lang="en-IN" dirty="0"/>
              <a:t>variables that are defined outside any function are called global variables: </a:t>
            </a:r>
            <a:endParaRPr lang="en-IN" dirty="0" smtClean="0"/>
          </a:p>
          <a:p>
            <a:pPr algn="just"/>
            <a:r>
              <a:rPr lang="en-IN" dirty="0" smtClean="0"/>
              <a:t>All </a:t>
            </a:r>
            <a:r>
              <a:rPr lang="en-IN" dirty="0"/>
              <a:t>functions in the </a:t>
            </a:r>
            <a:r>
              <a:rPr lang="en-IN" dirty="0" smtClean="0"/>
              <a:t>program</a:t>
            </a:r>
            <a:r>
              <a:rPr lang="en-IN" dirty="0"/>
              <a:t> </a:t>
            </a:r>
            <a:r>
              <a:rPr lang="en-IN" dirty="0" smtClean="0"/>
              <a:t>can access </a:t>
            </a:r>
            <a:r>
              <a:rPr lang="en-IN" dirty="0"/>
              <a:t>and </a:t>
            </a:r>
            <a:r>
              <a:rPr lang="en-IN" dirty="0" smtClean="0"/>
              <a:t>modify </a:t>
            </a:r>
            <a:r>
              <a:rPr lang="en-IN" dirty="0"/>
              <a:t>global variables. It is useful to declare a variable global if it is to be used </a:t>
            </a:r>
            <a:r>
              <a:rPr lang="en-IN" dirty="0" smtClean="0"/>
              <a:t>by</a:t>
            </a:r>
            <a:r>
              <a:rPr lang="en-IN" dirty="0"/>
              <a:t> </a:t>
            </a:r>
            <a:r>
              <a:rPr lang="en-IN" dirty="0" smtClean="0"/>
              <a:t>many </a:t>
            </a:r>
            <a:r>
              <a:rPr lang="en-IN" dirty="0"/>
              <a:t>functions in the program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Global variables are automatically initialized to 0 at the time of </a:t>
            </a:r>
            <a:r>
              <a:rPr lang="en-IN" dirty="0" smtClean="0"/>
              <a:t>declaration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508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73"/>
            <a:ext cx="8820472" cy="677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7991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Recursion is a powerful technique of writing a complicated algorithm in an easy way. </a:t>
            </a:r>
            <a:endParaRPr lang="en-IN" dirty="0" smtClean="0"/>
          </a:p>
          <a:p>
            <a:pPr algn="just"/>
            <a:r>
              <a:rPr lang="en-IN" dirty="0" smtClean="0"/>
              <a:t>According to </a:t>
            </a:r>
            <a:r>
              <a:rPr lang="en-IN" dirty="0"/>
              <a:t> </a:t>
            </a:r>
            <a:r>
              <a:rPr lang="en-IN" dirty="0" smtClean="0"/>
              <a:t>this </a:t>
            </a:r>
            <a:r>
              <a:rPr lang="en-IN" dirty="0"/>
              <a:t>technique a problem is defined in terms of itself.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problem is solved by dividing it into </a:t>
            </a:r>
            <a:r>
              <a:rPr lang="en-IN" dirty="0" smtClean="0"/>
              <a:t>small problems</a:t>
            </a:r>
            <a:r>
              <a:rPr lang="en-IN" dirty="0"/>
              <a:t>, </a:t>
            </a:r>
            <a:r>
              <a:rPr lang="en-IN" dirty="0" smtClean="0"/>
              <a:t>whic</a:t>
            </a:r>
            <a:r>
              <a:rPr lang="en-IN" dirty="0"/>
              <a:t>h</a:t>
            </a:r>
            <a:r>
              <a:rPr lang="en-IN" dirty="0" smtClean="0"/>
              <a:t> </a:t>
            </a:r>
            <a:r>
              <a:rPr lang="en-IN" dirty="0"/>
              <a:t>are similar in nature to the original problem. These smaller problems </a:t>
            </a:r>
            <a:r>
              <a:rPr lang="en-IN" dirty="0" smtClean="0"/>
              <a:t>are solved their </a:t>
            </a:r>
            <a:r>
              <a:rPr lang="en-IN" dirty="0"/>
              <a:t>solutions are applied to get the final solution of our original problem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Recursion is the process of repeating items in a self-similar way. In programming languages, if a program allows you to call a function inside the same function, then it is called a recursive call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3499639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To implement recursion technique </a:t>
            </a:r>
            <a:r>
              <a:rPr lang="en-IN" dirty="0" smtClean="0"/>
              <a:t>in programming</a:t>
            </a:r>
            <a:r>
              <a:rPr lang="en-IN" dirty="0"/>
              <a:t>, a function should be capable of calling </a:t>
            </a:r>
            <a:r>
              <a:rPr lang="en-IN" dirty="0" smtClean="0"/>
              <a:t>itself</a:t>
            </a:r>
            <a:endParaRPr lang="en-IN" dirty="0"/>
          </a:p>
          <a:p>
            <a:pPr algn="just"/>
            <a:r>
              <a:rPr lang="en-IN" dirty="0"/>
              <a:t>T</a:t>
            </a:r>
            <a:r>
              <a:rPr lang="en-IN" dirty="0" smtClean="0"/>
              <a:t>his </a:t>
            </a:r>
            <a:r>
              <a:rPr lang="en-IN" dirty="0"/>
              <a:t>facility is available in C. The </a:t>
            </a:r>
            <a:r>
              <a:rPr lang="en-IN" dirty="0" smtClean="0"/>
              <a:t>function that calls itself(inside function body}again and again is</a:t>
            </a:r>
            <a:r>
              <a:rPr lang="en-IN" dirty="0"/>
              <a:t> </a:t>
            </a:r>
            <a:r>
              <a:rPr lang="en-IN" dirty="0" smtClean="0"/>
              <a:t>called a recursive function. </a:t>
            </a:r>
          </a:p>
          <a:p>
            <a:pPr algn="just"/>
            <a:r>
              <a:rPr lang="en-IN" dirty="0" smtClean="0"/>
              <a:t>In recursion, </a:t>
            </a:r>
            <a:r>
              <a:rPr lang="en-IN" dirty="0"/>
              <a:t>the calling function and the called function are same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C programming language supports recursion, i.e., a function to call itself. But while using recursion, programmers need to be careful to define an exit condition from the function, otherwise it will go into an infinite loop.</a:t>
            </a:r>
          </a:p>
          <a:p>
            <a:pPr algn="just"/>
            <a:r>
              <a:rPr lang="en-IN" dirty="0"/>
              <a:t>Recursive functions are very useful to solve many mathematical problems, such as calculating the factorial of a number, generating Fibonacci series, etc.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745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6" y="656926"/>
            <a:ext cx="1597939" cy="1110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81760"/>
            <a:ext cx="9036496" cy="3118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15" y="4851496"/>
            <a:ext cx="6778889" cy="188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016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1" y="188640"/>
            <a:ext cx="914489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538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2" y="116632"/>
            <a:ext cx="8945935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087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048" y="1772816"/>
            <a:ext cx="8229600" cy="45259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" y="260648"/>
            <a:ext cx="8809896" cy="6336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4869159"/>
            <a:ext cx="40428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 smtClean="0"/>
              <a:t>n =4</a:t>
            </a:r>
          </a:p>
          <a:p>
            <a:r>
              <a:rPr lang="en-IN" dirty="0"/>
              <a:t> </a:t>
            </a:r>
            <a:r>
              <a:rPr lang="en-IN" dirty="0" smtClean="0"/>
              <a:t>    return(4*fact(3));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return(3*fact(2));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return(2*fact(1));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               return(1*fact(0));</a:t>
            </a:r>
          </a:p>
          <a:p>
            <a:endParaRPr lang="en-IN" dirty="0"/>
          </a:p>
          <a:p>
            <a:r>
              <a:rPr lang="en-IN" dirty="0" smtClean="0"/>
              <a:t>24  </a:t>
            </a:r>
          </a:p>
          <a:p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06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6280"/>
            <a:ext cx="9004746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2" y="2276872"/>
            <a:ext cx="9001000" cy="2164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51805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8" y="260648"/>
            <a:ext cx="8789091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86" y="4623074"/>
            <a:ext cx="8815134" cy="1830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930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24" y="836712"/>
            <a:ext cx="9238325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7770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852"/>
            <a:ext cx="914400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85917" y="4725144"/>
            <a:ext cx="482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A=3,n=2</a:t>
            </a:r>
          </a:p>
          <a:p>
            <a:r>
              <a:rPr lang="en-IN" dirty="0" smtClean="0"/>
              <a:t>3*power(3,1); 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3*power(3,0)</a:t>
            </a:r>
          </a:p>
          <a:p>
            <a:r>
              <a:rPr lang="en-IN" dirty="0"/>
              <a:t> </a:t>
            </a:r>
            <a:r>
              <a:rPr lang="en-IN" dirty="0" smtClean="0"/>
              <a:t>                         3*1</a:t>
            </a:r>
          </a:p>
          <a:p>
            <a:endParaRPr lang="en-IN" dirty="0"/>
          </a:p>
          <a:p>
            <a:r>
              <a:rPr lang="en-IN" dirty="0" smtClean="0"/>
              <a:t>          =9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558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1268760"/>
            <a:ext cx="9143999" cy="235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4221088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1,1,2,3,5,8,13,21,34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9968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6325"/>
            <a:ext cx="9144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88227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68759"/>
            <a:ext cx="9252520" cy="445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253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44000" cy="243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783" y="3140968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Advantages and Disadvantages of Recursion</a:t>
            </a:r>
          </a:p>
          <a:p>
            <a:r>
              <a:rPr lang="en-IN" sz="2400" dirty="0"/>
              <a:t>Recursion makes program elegant. However, if performance is vital, use loops instead as recursion is usually much slower.</a:t>
            </a:r>
          </a:p>
          <a:p>
            <a:r>
              <a:rPr lang="en-IN" sz="2400" dirty="0"/>
              <a:t>That being said, recursion is an important concept. It is frequently used in </a:t>
            </a:r>
            <a:r>
              <a:rPr lang="en-IN" sz="2400" u="sng" dirty="0">
                <a:hlinkClick r:id="rId3" tooltip="Data Structure and Algorithms"/>
              </a:rPr>
              <a:t>data structure and algorithms</a:t>
            </a:r>
            <a:r>
              <a:rPr lang="en-IN" sz="2400" u="sng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5216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100" b="1" dirty="0"/>
              <a:t>Sum of Natural Numbers Using Recursion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08719"/>
            <a:ext cx="5472608" cy="591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0062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704"/>
            <a:ext cx="879448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71217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alculation of sum of natural number using recu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-103932"/>
            <a:ext cx="3456384" cy="726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1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User Defined </a:t>
            </a:r>
            <a:r>
              <a:rPr lang="en-IN" b="1" dirty="0"/>
              <a:t>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Users can create their own functions for performing any specific task of the program. </a:t>
            </a:r>
            <a:endParaRPr lang="en-IN" dirty="0" smtClean="0"/>
          </a:p>
          <a:p>
            <a:pPr algn="just"/>
            <a:r>
              <a:rPr lang="en-IN" dirty="0" smtClean="0"/>
              <a:t>These types of </a:t>
            </a:r>
            <a:r>
              <a:rPr lang="en-IN" dirty="0"/>
              <a:t>functions are called user-defined functions. To create and use these functions, we should know </a:t>
            </a:r>
            <a:r>
              <a:rPr lang="en-IN" dirty="0" smtClean="0"/>
              <a:t>about these </a:t>
            </a:r>
            <a:r>
              <a:rPr lang="en-IN" dirty="0"/>
              <a:t>three </a:t>
            </a:r>
            <a:r>
              <a:rPr lang="en-IN" dirty="0" smtClean="0"/>
              <a:t>things :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1. Function definition .</a:t>
            </a:r>
          </a:p>
          <a:p>
            <a:pPr marL="0" indent="0">
              <a:buNone/>
            </a:pPr>
            <a:r>
              <a:rPr lang="en-IN" dirty="0"/>
              <a:t>2. Function declaration</a:t>
            </a:r>
          </a:p>
          <a:p>
            <a:pPr marL="0" indent="0">
              <a:buNone/>
            </a:pPr>
            <a:r>
              <a:rPr lang="en-IN" dirty="0"/>
              <a:t>3. Function call</a:t>
            </a:r>
          </a:p>
        </p:txBody>
      </p:sp>
    </p:spTree>
    <p:extLst>
      <p:ext uri="{BB962C8B-B14F-4D97-AF65-F5344CB8AC3E}">
        <p14:creationId xmlns:p14="http://schemas.microsoft.com/office/powerpoint/2010/main" val="1912916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6396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2405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5166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030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5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60546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037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865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727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1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171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3200" dirty="0" smtClean="0"/>
              <a:t>Program to find the sum of two numbers</a:t>
            </a:r>
            <a:endParaRPr lang="en-IN" sz="32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208912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437112"/>
            <a:ext cx="6696744" cy="128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63763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2254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7633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362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73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1479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381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907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0666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014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38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Function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pPr algn="just"/>
            <a:r>
              <a:rPr lang="en-IN" dirty="0"/>
              <a:t>The function definition consists ·</a:t>
            </a:r>
            <a:r>
              <a:rPr lang="en-IN" dirty="0" smtClean="0"/>
              <a:t>of the </a:t>
            </a:r>
            <a:r>
              <a:rPr lang="en-IN" dirty="0"/>
              <a:t>whole description and </a:t>
            </a:r>
            <a:r>
              <a:rPr lang="en-IN" dirty="0" smtClean="0"/>
              <a:t>code of a </a:t>
            </a:r>
            <a:r>
              <a:rPr lang="en-IN" dirty="0"/>
              <a:t>function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 </a:t>
            </a:r>
            <a:r>
              <a:rPr lang="en-IN" dirty="0"/>
              <a:t>It tells what the </a:t>
            </a:r>
            <a:r>
              <a:rPr lang="en-IN" dirty="0" smtClean="0"/>
              <a:t>function is </a:t>
            </a:r>
            <a:r>
              <a:rPr lang="en-IN" dirty="0"/>
              <a:t>doing and what are its inputs and outputs. A function definition consists of two parts - a </a:t>
            </a:r>
            <a:r>
              <a:rPr lang="en-IN" dirty="0" smtClean="0"/>
              <a:t>function header </a:t>
            </a:r>
            <a:r>
              <a:rPr lang="en-IN" dirty="0"/>
              <a:t>and a </a:t>
            </a:r>
            <a:r>
              <a:rPr lang="en-IN" dirty="0" smtClean="0"/>
              <a:t>function </a:t>
            </a:r>
            <a:r>
              <a:rPr lang="en-IN" dirty="0"/>
              <a:t>body. The general syntax of a function definition is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4581128"/>
            <a:ext cx="8651761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44233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845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first line in </a:t>
            </a:r>
            <a:r>
              <a:rPr lang="en-IN" dirty="0" smtClean="0"/>
              <a:t>the function </a:t>
            </a:r>
            <a:r>
              <a:rPr lang="en-IN" dirty="0"/>
              <a:t>definition is known as the function </a:t>
            </a:r>
            <a:r>
              <a:rPr lang="en-IN" dirty="0" smtClean="0"/>
              <a:t>header.</a:t>
            </a:r>
          </a:p>
          <a:p>
            <a:pPr algn="just"/>
            <a:r>
              <a:rPr lang="en-IN" dirty="0"/>
              <a:t>The </a:t>
            </a:r>
            <a:r>
              <a:rPr lang="en-IN" dirty="0" err="1"/>
              <a:t>return_type</a:t>
            </a:r>
            <a:r>
              <a:rPr lang="en-IN" dirty="0"/>
              <a:t> denotes the type of the value that will be returned by the function. </a:t>
            </a:r>
            <a:r>
              <a:rPr lang="en-IN" dirty="0">
                <a:solidFill>
                  <a:srgbClr val="FF0000"/>
                </a:solidFill>
              </a:rPr>
              <a:t>The </a:t>
            </a:r>
            <a:r>
              <a:rPr lang="en-IN" dirty="0" err="1" smtClean="0">
                <a:solidFill>
                  <a:srgbClr val="FF0000"/>
                </a:solidFill>
              </a:rPr>
              <a:t>return_type</a:t>
            </a:r>
            <a:r>
              <a:rPr lang="en-IN" dirty="0" smtClean="0">
                <a:solidFill>
                  <a:srgbClr val="FF0000"/>
                </a:solidFill>
              </a:rPr>
              <a:t> is </a:t>
            </a:r>
            <a:r>
              <a:rPr lang="en-IN" dirty="0">
                <a:solidFill>
                  <a:srgbClr val="FF0000"/>
                </a:solidFill>
              </a:rPr>
              <a:t>optional and if </a:t>
            </a:r>
            <a:r>
              <a:rPr lang="en-IN" dirty="0" smtClean="0">
                <a:solidFill>
                  <a:srgbClr val="FF0000"/>
                </a:solidFill>
              </a:rPr>
              <a:t>omitted, it is assumed  to be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by default.</a:t>
            </a:r>
          </a:p>
          <a:p>
            <a:pPr algn="just"/>
            <a:r>
              <a:rPr lang="en-IN" dirty="0" smtClean="0"/>
              <a:t>A </a:t>
            </a:r>
            <a:r>
              <a:rPr lang="en-IN" dirty="0"/>
              <a:t>function can return. </a:t>
            </a:r>
            <a:r>
              <a:rPr lang="en-IN" dirty="0" smtClean="0"/>
              <a:t>either one no value.</a:t>
            </a:r>
          </a:p>
          <a:p>
            <a:pPr algn="just"/>
            <a:r>
              <a:rPr lang="en-IN" dirty="0" smtClean="0">
                <a:solidFill>
                  <a:srgbClr val="FF0000"/>
                </a:solidFill>
              </a:rPr>
              <a:t>If </a:t>
            </a:r>
            <a:r>
              <a:rPr lang="en-IN" dirty="0">
                <a:solidFill>
                  <a:srgbClr val="FF0000"/>
                </a:solidFill>
              </a:rPr>
              <a:t>a function </a:t>
            </a:r>
            <a:r>
              <a:rPr lang="en-IN" dirty="0" smtClean="0">
                <a:solidFill>
                  <a:srgbClr val="FF0000"/>
                </a:solidFill>
              </a:rPr>
              <a:t>does </a:t>
            </a:r>
            <a:r>
              <a:rPr lang="en-IN" dirty="0">
                <a:solidFill>
                  <a:srgbClr val="FF0000"/>
                </a:solidFill>
              </a:rPr>
              <a:t>not return any value then void should be </a:t>
            </a:r>
            <a:r>
              <a:rPr lang="en-IN" dirty="0" smtClean="0">
                <a:solidFill>
                  <a:srgbClr val="FF0000"/>
                </a:solidFill>
              </a:rPr>
              <a:t>written </a:t>
            </a:r>
            <a:r>
              <a:rPr lang="en-IN" dirty="0">
                <a:solidFill>
                  <a:srgbClr val="FF0000"/>
                </a:solidFill>
              </a:rPr>
              <a:t>in place of </a:t>
            </a:r>
            <a:r>
              <a:rPr lang="en-IN" dirty="0" err="1" smtClean="0">
                <a:solidFill>
                  <a:srgbClr val="FF0000"/>
                </a:solidFill>
              </a:rPr>
              <a:t>return_type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25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1209</Words>
  <Application>Microsoft Office PowerPoint</Application>
  <PresentationFormat>On-screen Show (4:3)</PresentationFormat>
  <Paragraphs>88</Paragraphs>
  <Slides>80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Office Theme</vt:lpstr>
      <vt:lpstr>Functions in C</vt:lpstr>
      <vt:lpstr>Introduction</vt:lpstr>
      <vt:lpstr> C programs have two types' of functions- 1. Library functions ... 2. User-defined functions</vt:lpstr>
      <vt:lpstr>Library Functions</vt:lpstr>
      <vt:lpstr>PowerPoint Presentation</vt:lpstr>
      <vt:lpstr>User Defined Functions</vt:lpstr>
      <vt:lpstr>Program to find the sum of two numbers</vt:lpstr>
      <vt:lpstr>Function Definition</vt:lpstr>
      <vt:lpstr>PowerPoint Presentation</vt:lpstr>
      <vt:lpstr>PowerPoint Presentation</vt:lpstr>
      <vt:lpstr>PowerPoint Presentation</vt:lpstr>
      <vt:lpstr>PowerPoint Presentation</vt:lpstr>
      <vt:lpstr>Function Call</vt:lpstr>
      <vt:lpstr>PowerPoint Presentation</vt:lpstr>
      <vt:lpstr>PowerPoint Presentation</vt:lpstr>
      <vt:lpstr>Function Declaration</vt:lpstr>
      <vt:lpstr>PowerPoint Presentation</vt:lpstr>
      <vt:lpstr>PowerPoint Presentation</vt:lpstr>
      <vt:lpstr>Program that finds whether a number is even or odd</vt:lpstr>
      <vt:lpstr>Program that finds the larger of two numbers</vt:lpstr>
      <vt:lpstr>return statement</vt:lpstr>
      <vt:lpstr>PowerPoint Presentation</vt:lpstr>
      <vt:lpstr>Function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Global Variables</vt:lpstr>
      <vt:lpstr>PowerPoint Presentation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Natural Numbers Using Recursion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55</cp:revision>
  <dcterms:created xsi:type="dcterms:W3CDTF">2020-09-24T17:19:33Z</dcterms:created>
  <dcterms:modified xsi:type="dcterms:W3CDTF">2021-10-11T09:34:49Z</dcterms:modified>
</cp:coreProperties>
</file>