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65"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53B6A77-656D-4A4E-BD10-6B3F92CE81C2}" type="datetimeFigureOut">
              <a:rPr lang="en-IN" smtClean="0"/>
              <a:t>25-10-2021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433D5D-5497-4944-B515-0BE85ECC8B36}" type="slidenum">
              <a:rPr lang="en-IN" smtClean="0"/>
              <a:t>‹#›</a:t>
            </a:fld>
            <a:endParaRPr lang="en-IN"/>
          </a:p>
        </p:txBody>
      </p:sp>
    </p:spTree>
    <p:extLst>
      <p:ext uri="{BB962C8B-B14F-4D97-AF65-F5344CB8AC3E}">
        <p14:creationId xmlns:p14="http://schemas.microsoft.com/office/powerpoint/2010/main" val="3235205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53B6A77-656D-4A4E-BD10-6B3F92CE81C2}" type="datetimeFigureOut">
              <a:rPr lang="en-IN" smtClean="0"/>
              <a:t>25-10-2021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433D5D-5497-4944-B515-0BE85ECC8B36}" type="slidenum">
              <a:rPr lang="en-IN" smtClean="0"/>
              <a:t>‹#›</a:t>
            </a:fld>
            <a:endParaRPr lang="en-IN"/>
          </a:p>
        </p:txBody>
      </p:sp>
    </p:spTree>
    <p:extLst>
      <p:ext uri="{BB962C8B-B14F-4D97-AF65-F5344CB8AC3E}">
        <p14:creationId xmlns:p14="http://schemas.microsoft.com/office/powerpoint/2010/main" val="3854377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53B6A77-656D-4A4E-BD10-6B3F92CE81C2}" type="datetimeFigureOut">
              <a:rPr lang="en-IN" smtClean="0"/>
              <a:t>25-10-2021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433D5D-5497-4944-B515-0BE85ECC8B36}" type="slidenum">
              <a:rPr lang="en-IN" smtClean="0"/>
              <a:t>‹#›</a:t>
            </a:fld>
            <a:endParaRPr lang="en-IN"/>
          </a:p>
        </p:txBody>
      </p:sp>
    </p:spTree>
    <p:extLst>
      <p:ext uri="{BB962C8B-B14F-4D97-AF65-F5344CB8AC3E}">
        <p14:creationId xmlns:p14="http://schemas.microsoft.com/office/powerpoint/2010/main" val="955301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53B6A77-656D-4A4E-BD10-6B3F92CE81C2}" type="datetimeFigureOut">
              <a:rPr lang="en-IN" smtClean="0"/>
              <a:t>25-10-2021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433D5D-5497-4944-B515-0BE85ECC8B36}" type="slidenum">
              <a:rPr lang="en-IN" smtClean="0"/>
              <a:t>‹#›</a:t>
            </a:fld>
            <a:endParaRPr lang="en-IN"/>
          </a:p>
        </p:txBody>
      </p:sp>
    </p:spTree>
    <p:extLst>
      <p:ext uri="{BB962C8B-B14F-4D97-AF65-F5344CB8AC3E}">
        <p14:creationId xmlns:p14="http://schemas.microsoft.com/office/powerpoint/2010/main" val="3127621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53B6A77-656D-4A4E-BD10-6B3F92CE81C2}" type="datetimeFigureOut">
              <a:rPr lang="en-IN" smtClean="0"/>
              <a:t>25-10-2021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433D5D-5497-4944-B515-0BE85ECC8B36}" type="slidenum">
              <a:rPr lang="en-IN" smtClean="0"/>
              <a:t>‹#›</a:t>
            </a:fld>
            <a:endParaRPr lang="en-IN"/>
          </a:p>
        </p:txBody>
      </p:sp>
    </p:spTree>
    <p:extLst>
      <p:ext uri="{BB962C8B-B14F-4D97-AF65-F5344CB8AC3E}">
        <p14:creationId xmlns:p14="http://schemas.microsoft.com/office/powerpoint/2010/main" val="2174870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53B6A77-656D-4A4E-BD10-6B3F92CE81C2}" type="datetimeFigureOut">
              <a:rPr lang="en-IN" smtClean="0"/>
              <a:t>25-10-2021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433D5D-5497-4944-B515-0BE85ECC8B36}" type="slidenum">
              <a:rPr lang="en-IN" smtClean="0"/>
              <a:t>‹#›</a:t>
            </a:fld>
            <a:endParaRPr lang="en-IN"/>
          </a:p>
        </p:txBody>
      </p:sp>
    </p:spTree>
    <p:extLst>
      <p:ext uri="{BB962C8B-B14F-4D97-AF65-F5344CB8AC3E}">
        <p14:creationId xmlns:p14="http://schemas.microsoft.com/office/powerpoint/2010/main" val="1439861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53B6A77-656D-4A4E-BD10-6B3F92CE81C2}" type="datetimeFigureOut">
              <a:rPr lang="en-IN" smtClean="0"/>
              <a:t>25-10-2021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6433D5D-5497-4944-B515-0BE85ECC8B36}" type="slidenum">
              <a:rPr lang="en-IN" smtClean="0"/>
              <a:t>‹#›</a:t>
            </a:fld>
            <a:endParaRPr lang="en-IN"/>
          </a:p>
        </p:txBody>
      </p:sp>
    </p:spTree>
    <p:extLst>
      <p:ext uri="{BB962C8B-B14F-4D97-AF65-F5344CB8AC3E}">
        <p14:creationId xmlns:p14="http://schemas.microsoft.com/office/powerpoint/2010/main" val="2569365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53B6A77-656D-4A4E-BD10-6B3F92CE81C2}" type="datetimeFigureOut">
              <a:rPr lang="en-IN" smtClean="0"/>
              <a:t>25-10-2021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6433D5D-5497-4944-B515-0BE85ECC8B36}" type="slidenum">
              <a:rPr lang="en-IN" smtClean="0"/>
              <a:t>‹#›</a:t>
            </a:fld>
            <a:endParaRPr lang="en-IN"/>
          </a:p>
        </p:txBody>
      </p:sp>
    </p:spTree>
    <p:extLst>
      <p:ext uri="{BB962C8B-B14F-4D97-AF65-F5344CB8AC3E}">
        <p14:creationId xmlns:p14="http://schemas.microsoft.com/office/powerpoint/2010/main" val="4146853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3B6A77-656D-4A4E-BD10-6B3F92CE81C2}" type="datetimeFigureOut">
              <a:rPr lang="en-IN" smtClean="0"/>
              <a:t>25-10-2021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6433D5D-5497-4944-B515-0BE85ECC8B36}" type="slidenum">
              <a:rPr lang="en-IN" smtClean="0"/>
              <a:t>‹#›</a:t>
            </a:fld>
            <a:endParaRPr lang="en-IN"/>
          </a:p>
        </p:txBody>
      </p:sp>
    </p:spTree>
    <p:extLst>
      <p:ext uri="{BB962C8B-B14F-4D97-AF65-F5344CB8AC3E}">
        <p14:creationId xmlns:p14="http://schemas.microsoft.com/office/powerpoint/2010/main" val="4239534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3B6A77-656D-4A4E-BD10-6B3F92CE81C2}" type="datetimeFigureOut">
              <a:rPr lang="en-IN" smtClean="0"/>
              <a:t>25-10-2021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433D5D-5497-4944-B515-0BE85ECC8B36}" type="slidenum">
              <a:rPr lang="en-IN" smtClean="0"/>
              <a:t>‹#›</a:t>
            </a:fld>
            <a:endParaRPr lang="en-IN"/>
          </a:p>
        </p:txBody>
      </p:sp>
    </p:spTree>
    <p:extLst>
      <p:ext uri="{BB962C8B-B14F-4D97-AF65-F5344CB8AC3E}">
        <p14:creationId xmlns:p14="http://schemas.microsoft.com/office/powerpoint/2010/main" val="3907278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3B6A77-656D-4A4E-BD10-6B3F92CE81C2}" type="datetimeFigureOut">
              <a:rPr lang="en-IN" smtClean="0"/>
              <a:t>25-10-2021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433D5D-5497-4944-B515-0BE85ECC8B36}" type="slidenum">
              <a:rPr lang="en-IN" smtClean="0"/>
              <a:t>‹#›</a:t>
            </a:fld>
            <a:endParaRPr lang="en-IN"/>
          </a:p>
        </p:txBody>
      </p:sp>
    </p:spTree>
    <p:extLst>
      <p:ext uri="{BB962C8B-B14F-4D97-AF65-F5344CB8AC3E}">
        <p14:creationId xmlns:p14="http://schemas.microsoft.com/office/powerpoint/2010/main" val="3670503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3B6A77-656D-4A4E-BD10-6B3F92CE81C2}" type="datetimeFigureOut">
              <a:rPr lang="en-IN" smtClean="0"/>
              <a:t>25-10-2021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433D5D-5497-4944-B515-0BE85ECC8B36}" type="slidenum">
              <a:rPr lang="en-IN" smtClean="0"/>
              <a:t>‹#›</a:t>
            </a:fld>
            <a:endParaRPr lang="en-IN"/>
          </a:p>
        </p:txBody>
      </p:sp>
    </p:spTree>
    <p:extLst>
      <p:ext uri="{BB962C8B-B14F-4D97-AF65-F5344CB8AC3E}">
        <p14:creationId xmlns:p14="http://schemas.microsoft.com/office/powerpoint/2010/main" val="12157581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tutorialspoint.com/cprogramming/c_function_call_by_reference.htm" TargetMode="External"/><Relationship Id="rId2" Type="http://schemas.openxmlformats.org/officeDocument/2006/relationships/hyperlink" Target="https://www.tutorialspoint.com/cprogramming/c_function_call_by_value.ht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S</a:t>
            </a:r>
            <a:r>
              <a:rPr lang="en-IN" dirty="0" smtClean="0"/>
              <a:t>torage Class </a:t>
            </a:r>
            <a:endParaRPr lang="en-IN" dirty="0"/>
          </a:p>
        </p:txBody>
      </p:sp>
    </p:spTree>
    <p:extLst>
      <p:ext uri="{BB962C8B-B14F-4D97-AF65-F5344CB8AC3E}">
        <p14:creationId xmlns:p14="http://schemas.microsoft.com/office/powerpoint/2010/main" val="23459253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96752"/>
            <a:ext cx="8229600" cy="4929411"/>
          </a:xfrm>
        </p:spPr>
        <p:txBody>
          <a:bodyPr>
            <a:noAutofit/>
          </a:bodyPr>
          <a:lstStyle/>
          <a:p>
            <a:r>
              <a:rPr lang="en-IN" sz="2400" dirty="0" smtClean="0"/>
              <a:t>1	 #define : Substitutes a </a:t>
            </a:r>
            <a:r>
              <a:rPr lang="en-IN" sz="2400" dirty="0" err="1" smtClean="0"/>
              <a:t>preprocessor</a:t>
            </a:r>
            <a:r>
              <a:rPr lang="en-IN" sz="2400" dirty="0" smtClean="0"/>
              <a:t> macro.</a:t>
            </a:r>
          </a:p>
          <a:p>
            <a:r>
              <a:rPr lang="en-IN" sz="2400" dirty="0" smtClean="0"/>
              <a:t>2	#include : Inserts a particular header from another file.</a:t>
            </a:r>
          </a:p>
          <a:p>
            <a:r>
              <a:rPr lang="en-IN" sz="2400" dirty="0" smtClean="0"/>
              <a:t>3	#</a:t>
            </a:r>
            <a:r>
              <a:rPr lang="en-IN" sz="2400" dirty="0" err="1" smtClean="0"/>
              <a:t>undef</a:t>
            </a:r>
            <a:r>
              <a:rPr lang="en-IN" sz="2400" dirty="0" smtClean="0"/>
              <a:t> : </a:t>
            </a:r>
            <a:r>
              <a:rPr lang="en-IN" sz="2400" dirty="0" err="1" smtClean="0"/>
              <a:t>Undefines</a:t>
            </a:r>
            <a:r>
              <a:rPr lang="en-IN" sz="2400" dirty="0" smtClean="0"/>
              <a:t> a </a:t>
            </a:r>
            <a:r>
              <a:rPr lang="en-IN" sz="2400" dirty="0" err="1" smtClean="0"/>
              <a:t>preprocessor</a:t>
            </a:r>
            <a:r>
              <a:rPr lang="en-IN" sz="2400" dirty="0" smtClean="0"/>
              <a:t> macro.</a:t>
            </a:r>
          </a:p>
          <a:p>
            <a:r>
              <a:rPr lang="en-IN" sz="2400" dirty="0" smtClean="0"/>
              <a:t>4	#</a:t>
            </a:r>
            <a:r>
              <a:rPr lang="en-IN" sz="2400" dirty="0" err="1" smtClean="0"/>
              <a:t>ifdef</a:t>
            </a:r>
            <a:r>
              <a:rPr lang="en-IN" sz="2400" dirty="0" smtClean="0"/>
              <a:t> :Returns true if this macro is defined.</a:t>
            </a:r>
          </a:p>
          <a:p>
            <a:r>
              <a:rPr lang="en-IN" sz="2400" dirty="0" smtClean="0"/>
              <a:t>5	#</a:t>
            </a:r>
            <a:r>
              <a:rPr lang="en-IN" sz="2400" dirty="0" err="1" smtClean="0"/>
              <a:t>ifndef</a:t>
            </a:r>
            <a:r>
              <a:rPr lang="en-IN" sz="2400" dirty="0" smtClean="0"/>
              <a:t>: Returns true if this macro is not defined.</a:t>
            </a:r>
          </a:p>
          <a:p>
            <a:r>
              <a:rPr lang="en-IN" sz="2400" dirty="0" smtClean="0"/>
              <a:t>6	#if : Tests if a compile time condition is true.</a:t>
            </a:r>
          </a:p>
          <a:p>
            <a:r>
              <a:rPr lang="en-IN" sz="2400" dirty="0" smtClean="0"/>
              <a:t>7</a:t>
            </a:r>
            <a:r>
              <a:rPr lang="en-IN" sz="2400" dirty="0"/>
              <a:t>	</a:t>
            </a:r>
            <a:r>
              <a:rPr lang="en-IN" sz="2400" dirty="0" smtClean="0"/>
              <a:t>#else: The alternative for #if.</a:t>
            </a:r>
          </a:p>
          <a:p>
            <a:r>
              <a:rPr lang="en-IN" sz="2400" dirty="0" smtClean="0"/>
              <a:t>8	#</a:t>
            </a:r>
            <a:r>
              <a:rPr lang="en-IN" sz="2400" dirty="0" err="1" smtClean="0"/>
              <a:t>elif</a:t>
            </a:r>
            <a:endParaRPr lang="en-IN" sz="2400" dirty="0"/>
          </a:p>
          <a:p>
            <a:pPr lvl="1"/>
            <a:r>
              <a:rPr lang="en-IN" sz="2000" dirty="0" smtClean="0"/>
              <a:t>#else and #if in one statement.</a:t>
            </a:r>
            <a:endParaRPr lang="en-IN" sz="2400" dirty="0" smtClean="0"/>
          </a:p>
          <a:p>
            <a:r>
              <a:rPr lang="en-IN" sz="2400" dirty="0" smtClean="0"/>
              <a:t>9	#</a:t>
            </a:r>
            <a:r>
              <a:rPr lang="en-IN" sz="2400" dirty="0" err="1" smtClean="0"/>
              <a:t>endif</a:t>
            </a:r>
            <a:r>
              <a:rPr lang="en-IN" sz="2400" dirty="0"/>
              <a:t> </a:t>
            </a:r>
            <a:r>
              <a:rPr lang="en-IN" sz="2400" dirty="0" smtClean="0"/>
              <a:t>: Ends </a:t>
            </a:r>
            <a:r>
              <a:rPr lang="en-IN" sz="2400" dirty="0" err="1" smtClean="0"/>
              <a:t>preprocessor</a:t>
            </a:r>
            <a:r>
              <a:rPr lang="en-IN" sz="2400" dirty="0" smtClean="0"/>
              <a:t> conditional.</a:t>
            </a:r>
            <a:endParaRPr lang="en-IN" sz="2400" dirty="0"/>
          </a:p>
        </p:txBody>
      </p:sp>
    </p:spTree>
    <p:extLst>
      <p:ext uri="{BB962C8B-B14F-4D97-AF65-F5344CB8AC3E}">
        <p14:creationId xmlns:p14="http://schemas.microsoft.com/office/powerpoint/2010/main" val="2930672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4188212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4512204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3313331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31574548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4740837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38908693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4043990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544" y="1628800"/>
            <a:ext cx="7772400" cy="2763738"/>
          </a:xfrm>
        </p:spPr>
        <p:txBody>
          <a:bodyPr>
            <a:noAutofit/>
          </a:bodyPr>
          <a:lstStyle/>
          <a:p>
            <a:pPr algn="l"/>
            <a:r>
              <a:rPr lang="en-IN" sz="3200" dirty="0"/>
              <a:t>A storage class defines the scope (visibility) and life-time of variables and/or functions within a C Program. </a:t>
            </a:r>
            <a:r>
              <a:rPr lang="en-IN" sz="3200" dirty="0" smtClean="0"/>
              <a:t/>
            </a:r>
            <a:br>
              <a:rPr lang="en-IN" sz="3200" dirty="0" smtClean="0"/>
            </a:br>
            <a:r>
              <a:rPr lang="en-IN" sz="3200" dirty="0" smtClean="0"/>
              <a:t>They </a:t>
            </a:r>
            <a:r>
              <a:rPr lang="en-IN" sz="3200" dirty="0"/>
              <a:t>precede the type that they modify. </a:t>
            </a:r>
            <a:r>
              <a:rPr lang="en-IN" sz="3200" dirty="0" smtClean="0"/>
              <a:t/>
            </a:r>
            <a:br>
              <a:rPr lang="en-IN" sz="3200" dirty="0" smtClean="0"/>
            </a:br>
            <a:r>
              <a:rPr lang="en-IN" sz="3200" dirty="0" smtClean="0"/>
              <a:t>We </a:t>
            </a:r>
            <a:r>
              <a:rPr lang="en-IN" sz="3200" dirty="0"/>
              <a:t>have four different storage classes in a C program −</a:t>
            </a:r>
            <a:br>
              <a:rPr lang="en-IN" sz="3200" dirty="0"/>
            </a:br>
            <a:r>
              <a:rPr lang="en-IN" sz="3200" dirty="0"/>
              <a:t>auto</a:t>
            </a:r>
            <a:br>
              <a:rPr lang="en-IN" sz="3200" dirty="0"/>
            </a:br>
            <a:r>
              <a:rPr lang="en-IN" sz="3200" dirty="0"/>
              <a:t>register</a:t>
            </a:r>
            <a:br>
              <a:rPr lang="en-IN" sz="3200" dirty="0"/>
            </a:br>
            <a:r>
              <a:rPr lang="en-IN" sz="3200" dirty="0"/>
              <a:t>static</a:t>
            </a:r>
            <a:br>
              <a:rPr lang="en-IN" sz="3200" dirty="0"/>
            </a:br>
            <a:r>
              <a:rPr lang="en-IN" sz="3200" dirty="0" smtClean="0"/>
              <a:t>extern</a:t>
            </a:r>
            <a:r>
              <a:rPr lang="en-IN" sz="2800" dirty="0" smtClean="0"/>
              <a:t/>
            </a:r>
            <a:br>
              <a:rPr lang="en-IN" sz="2800" dirty="0" smtClean="0"/>
            </a:br>
            <a:endParaRPr lang="en-IN" sz="2800" dirty="0"/>
          </a:p>
        </p:txBody>
      </p:sp>
    </p:spTree>
    <p:extLst>
      <p:ext uri="{BB962C8B-B14F-4D97-AF65-F5344CB8AC3E}">
        <p14:creationId xmlns:p14="http://schemas.microsoft.com/office/powerpoint/2010/main" val="2732158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The auto Storage Class</a:t>
            </a:r>
            <a:br>
              <a:rPr lang="en-IN" dirty="0" smtClean="0"/>
            </a:br>
            <a:endParaRPr lang="en-IN" dirty="0"/>
          </a:p>
        </p:txBody>
      </p:sp>
      <p:sp>
        <p:nvSpPr>
          <p:cNvPr id="3" name="Content Placeholder 2"/>
          <p:cNvSpPr>
            <a:spLocks noGrp="1"/>
          </p:cNvSpPr>
          <p:nvPr>
            <p:ph idx="1"/>
          </p:nvPr>
        </p:nvSpPr>
        <p:spPr>
          <a:xfrm>
            <a:off x="457200" y="1124744"/>
            <a:ext cx="8229600" cy="5001419"/>
          </a:xfrm>
        </p:spPr>
        <p:txBody>
          <a:bodyPr>
            <a:normAutofit/>
          </a:bodyPr>
          <a:lstStyle/>
          <a:p>
            <a:r>
              <a:rPr lang="en-IN" dirty="0" smtClean="0"/>
              <a:t>The</a:t>
            </a:r>
            <a:r>
              <a:rPr lang="en-IN" dirty="0"/>
              <a:t> </a:t>
            </a:r>
            <a:r>
              <a:rPr lang="en-IN" b="1" dirty="0"/>
              <a:t>auto</a:t>
            </a:r>
            <a:r>
              <a:rPr lang="en-IN" dirty="0"/>
              <a:t> storage class is the default storage class for all local variables.</a:t>
            </a:r>
          </a:p>
          <a:p>
            <a:pPr marL="0" indent="0">
              <a:buNone/>
            </a:pPr>
            <a:r>
              <a:rPr lang="en-IN" dirty="0" smtClean="0"/>
              <a:t>	{ </a:t>
            </a:r>
          </a:p>
          <a:p>
            <a:pPr marL="0" indent="0">
              <a:buNone/>
            </a:pPr>
            <a:r>
              <a:rPr lang="en-IN" dirty="0" smtClean="0"/>
              <a:t>	</a:t>
            </a:r>
            <a:r>
              <a:rPr lang="en-IN" dirty="0" err="1" smtClean="0"/>
              <a:t>int</a:t>
            </a:r>
            <a:r>
              <a:rPr lang="en-IN" dirty="0" smtClean="0"/>
              <a:t> </a:t>
            </a:r>
            <a:r>
              <a:rPr lang="en-IN" dirty="0"/>
              <a:t>mount; </a:t>
            </a:r>
            <a:endParaRPr lang="en-IN" dirty="0" smtClean="0"/>
          </a:p>
          <a:p>
            <a:pPr marL="0" indent="0">
              <a:buNone/>
            </a:pPr>
            <a:r>
              <a:rPr lang="en-IN" dirty="0" smtClean="0"/>
              <a:t>	auto </a:t>
            </a:r>
            <a:r>
              <a:rPr lang="en-IN" dirty="0" err="1"/>
              <a:t>int</a:t>
            </a:r>
            <a:r>
              <a:rPr lang="en-IN" dirty="0"/>
              <a:t> month</a:t>
            </a:r>
            <a:r>
              <a:rPr lang="en-IN" dirty="0" smtClean="0"/>
              <a:t>;</a:t>
            </a:r>
          </a:p>
          <a:p>
            <a:pPr marL="0" indent="0">
              <a:buNone/>
            </a:pPr>
            <a:r>
              <a:rPr lang="en-IN" dirty="0" smtClean="0"/>
              <a:t>	 }</a:t>
            </a:r>
          </a:p>
          <a:p>
            <a:r>
              <a:rPr lang="en-IN" dirty="0" smtClean="0"/>
              <a:t>The </a:t>
            </a:r>
            <a:r>
              <a:rPr lang="en-IN" dirty="0"/>
              <a:t>example above defines two variables with in the same storage class. 'auto' can only be used within functions, i.e., local variables.</a:t>
            </a:r>
          </a:p>
          <a:p>
            <a:endParaRPr lang="en-IN" dirty="0"/>
          </a:p>
        </p:txBody>
      </p:sp>
    </p:spTree>
    <p:extLst>
      <p:ext uri="{BB962C8B-B14F-4D97-AF65-F5344CB8AC3E}">
        <p14:creationId xmlns:p14="http://schemas.microsoft.com/office/powerpoint/2010/main" val="3455752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The register Storage Class</a:t>
            </a:r>
            <a:br>
              <a:rPr lang="en-IN" dirty="0" smtClean="0"/>
            </a:br>
            <a:endParaRPr lang="en-IN" dirty="0"/>
          </a:p>
        </p:txBody>
      </p:sp>
      <p:sp>
        <p:nvSpPr>
          <p:cNvPr id="3" name="Content Placeholder 2"/>
          <p:cNvSpPr>
            <a:spLocks noGrp="1"/>
          </p:cNvSpPr>
          <p:nvPr>
            <p:ph idx="1"/>
          </p:nvPr>
        </p:nvSpPr>
        <p:spPr>
          <a:xfrm>
            <a:off x="457200" y="1196752"/>
            <a:ext cx="8229600" cy="4929411"/>
          </a:xfrm>
        </p:spPr>
        <p:txBody>
          <a:bodyPr>
            <a:normAutofit fontScale="70000" lnSpcReduction="20000"/>
          </a:bodyPr>
          <a:lstStyle/>
          <a:p>
            <a:pPr algn="just"/>
            <a:r>
              <a:rPr lang="en-IN" b="1" dirty="0" smtClean="0"/>
              <a:t>The</a:t>
            </a:r>
            <a:r>
              <a:rPr lang="en-IN" b="1" dirty="0"/>
              <a:t> register storage class is used to define local variables that should be stored in a register </a:t>
            </a:r>
            <a:r>
              <a:rPr lang="en-IN" dirty="0"/>
              <a:t>instead of RAM. </a:t>
            </a:r>
            <a:endParaRPr lang="en-IN" dirty="0" smtClean="0"/>
          </a:p>
          <a:p>
            <a:pPr algn="just"/>
            <a:r>
              <a:rPr lang="en-IN" dirty="0" smtClean="0"/>
              <a:t>This </a:t>
            </a:r>
            <a:r>
              <a:rPr lang="en-IN" dirty="0"/>
              <a:t>means that the variable has a maximum size equal to the register size (usually one word) and can't have the unary '&amp;' operator applied to it (as it does not have a memory location).</a:t>
            </a:r>
          </a:p>
          <a:p>
            <a:pPr algn="just"/>
            <a:r>
              <a:rPr lang="en-IN" dirty="0"/>
              <a:t>{ </a:t>
            </a:r>
            <a:endParaRPr lang="en-IN" dirty="0" smtClean="0"/>
          </a:p>
          <a:p>
            <a:pPr algn="just"/>
            <a:r>
              <a:rPr lang="en-IN" dirty="0" smtClean="0"/>
              <a:t>register </a:t>
            </a:r>
            <a:r>
              <a:rPr lang="en-IN" dirty="0" err="1"/>
              <a:t>int</a:t>
            </a:r>
            <a:r>
              <a:rPr lang="en-IN" dirty="0"/>
              <a:t> miles; </a:t>
            </a:r>
            <a:endParaRPr lang="en-IN" dirty="0" smtClean="0"/>
          </a:p>
          <a:p>
            <a:pPr algn="just"/>
            <a:r>
              <a:rPr lang="en-IN" dirty="0" smtClean="0"/>
              <a:t>}</a:t>
            </a:r>
          </a:p>
          <a:p>
            <a:pPr algn="just"/>
            <a:r>
              <a:rPr lang="en-IN" dirty="0" smtClean="0"/>
              <a:t>The </a:t>
            </a:r>
            <a:r>
              <a:rPr lang="en-IN" dirty="0"/>
              <a:t>register should only be used for variables </a:t>
            </a:r>
            <a:r>
              <a:rPr lang="en-IN" b="1" dirty="0"/>
              <a:t>that require quick access </a:t>
            </a:r>
            <a:r>
              <a:rPr lang="en-IN" dirty="0"/>
              <a:t>such as counters</a:t>
            </a:r>
            <a:r>
              <a:rPr lang="en-IN" dirty="0" smtClean="0"/>
              <a:t>.</a:t>
            </a:r>
          </a:p>
          <a:p>
            <a:pPr algn="just"/>
            <a:r>
              <a:rPr lang="en-IN" dirty="0" smtClean="0"/>
              <a:t> </a:t>
            </a:r>
            <a:r>
              <a:rPr lang="en-IN" dirty="0"/>
              <a:t>It should also be noted that defining 'register' does not mean that the variable will be stored in a register. </a:t>
            </a:r>
            <a:r>
              <a:rPr lang="en-IN" b="1" dirty="0" smtClean="0"/>
              <a:t>It means that it MIGHT be stored in a register depending on hardware and implementation restrictions.</a:t>
            </a:r>
          </a:p>
          <a:p>
            <a:pPr algn="just"/>
            <a:endParaRPr lang="en-IN" dirty="0"/>
          </a:p>
        </p:txBody>
      </p:sp>
    </p:spTree>
    <p:extLst>
      <p:ext uri="{BB962C8B-B14F-4D97-AF65-F5344CB8AC3E}">
        <p14:creationId xmlns:p14="http://schemas.microsoft.com/office/powerpoint/2010/main" val="2407502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The static Storage Class</a:t>
            </a:r>
            <a:br>
              <a:rPr lang="en-IN" dirty="0" smtClean="0"/>
            </a:br>
            <a:endParaRPr lang="en-IN" dirty="0"/>
          </a:p>
        </p:txBody>
      </p:sp>
      <p:sp>
        <p:nvSpPr>
          <p:cNvPr id="3" name="Content Placeholder 2"/>
          <p:cNvSpPr>
            <a:spLocks noGrp="1"/>
          </p:cNvSpPr>
          <p:nvPr>
            <p:ph idx="1"/>
          </p:nvPr>
        </p:nvSpPr>
        <p:spPr>
          <a:xfrm>
            <a:off x="457200" y="1052736"/>
            <a:ext cx="8229600" cy="5073427"/>
          </a:xfrm>
        </p:spPr>
        <p:txBody>
          <a:bodyPr>
            <a:normAutofit fontScale="77500" lnSpcReduction="20000"/>
          </a:bodyPr>
          <a:lstStyle/>
          <a:p>
            <a:pPr algn="just"/>
            <a:r>
              <a:rPr lang="en-IN" b="1" dirty="0" smtClean="0"/>
              <a:t>The static storage class instructs the compiler to keep a local variable in existence during the life-time of the program instead of creating and destroying it each time it comes into and goes out of scope</a:t>
            </a:r>
            <a:r>
              <a:rPr lang="en-IN" dirty="0" smtClean="0"/>
              <a:t>. </a:t>
            </a:r>
          </a:p>
          <a:p>
            <a:pPr algn="just"/>
            <a:r>
              <a:rPr lang="en-IN" dirty="0" smtClean="0"/>
              <a:t>Therefore, making local variables static allows them to maintain their values between function calls.</a:t>
            </a:r>
          </a:p>
          <a:p>
            <a:pPr algn="just"/>
            <a:endParaRPr lang="en-IN" dirty="0" smtClean="0"/>
          </a:p>
          <a:p>
            <a:pPr algn="just"/>
            <a:r>
              <a:rPr lang="en-IN" dirty="0" smtClean="0"/>
              <a:t>The static modifier may also be applied to global variables. When this is done, it causes that variable's scope to be restricted to the file in which it is declared.</a:t>
            </a:r>
          </a:p>
          <a:p>
            <a:pPr algn="just"/>
            <a:endParaRPr lang="en-IN" dirty="0" smtClean="0"/>
          </a:p>
          <a:p>
            <a:pPr algn="just"/>
            <a:r>
              <a:rPr lang="en-IN" dirty="0" smtClean="0"/>
              <a:t>In C programming, </a:t>
            </a:r>
            <a:r>
              <a:rPr lang="en-IN" b="1" dirty="0" smtClean="0"/>
              <a:t>when static is used on a global variable, it causes only one copy of that member to be shared by all the objects of its class.</a:t>
            </a:r>
            <a:endParaRPr lang="en-IN" b="1" dirty="0"/>
          </a:p>
        </p:txBody>
      </p:sp>
    </p:spTree>
    <p:extLst>
      <p:ext uri="{BB962C8B-B14F-4D97-AF65-F5344CB8AC3E}">
        <p14:creationId xmlns:p14="http://schemas.microsoft.com/office/powerpoint/2010/main" val="1425124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The extern Storage Class</a:t>
            </a:r>
            <a:br>
              <a:rPr lang="en-IN" dirty="0" smtClean="0"/>
            </a:br>
            <a:endParaRPr lang="en-IN" dirty="0"/>
          </a:p>
        </p:txBody>
      </p:sp>
      <p:sp>
        <p:nvSpPr>
          <p:cNvPr id="3" name="Content Placeholder 2"/>
          <p:cNvSpPr>
            <a:spLocks noGrp="1"/>
          </p:cNvSpPr>
          <p:nvPr>
            <p:ph idx="1"/>
          </p:nvPr>
        </p:nvSpPr>
        <p:spPr>
          <a:xfrm>
            <a:off x="395536" y="1052736"/>
            <a:ext cx="8229600" cy="4525963"/>
          </a:xfrm>
        </p:spPr>
        <p:txBody>
          <a:bodyPr>
            <a:normAutofit fontScale="70000" lnSpcReduction="20000"/>
          </a:bodyPr>
          <a:lstStyle/>
          <a:p>
            <a:pPr algn="just"/>
            <a:r>
              <a:rPr lang="en-IN" dirty="0" smtClean="0"/>
              <a:t>The extern storage class is used to give a reference of a global variable that is visible to ALL the program files. </a:t>
            </a:r>
          </a:p>
          <a:p>
            <a:pPr algn="just"/>
            <a:endParaRPr lang="en-IN" dirty="0" smtClean="0"/>
          </a:p>
          <a:p>
            <a:pPr algn="just"/>
            <a:r>
              <a:rPr lang="en-IN" dirty="0" smtClean="0"/>
              <a:t>When you use 'extern', the variable cannot be initialized however, it points the variable name at a storage location that has been previously defined.</a:t>
            </a:r>
          </a:p>
          <a:p>
            <a:pPr algn="just"/>
            <a:endParaRPr lang="en-IN" dirty="0" smtClean="0"/>
          </a:p>
          <a:p>
            <a:pPr algn="just"/>
            <a:r>
              <a:rPr lang="en-IN" dirty="0" smtClean="0"/>
              <a:t>When you have multiple files and you define a global variable or function, which will also be used in other files, then extern will be used in another file to provide the reference of defined variable or function. </a:t>
            </a:r>
          </a:p>
          <a:p>
            <a:pPr marL="0" indent="0" algn="just">
              <a:buNone/>
            </a:pPr>
            <a:endParaRPr lang="en-IN" dirty="0" smtClean="0"/>
          </a:p>
          <a:p>
            <a:pPr algn="just"/>
            <a:r>
              <a:rPr lang="en-IN" dirty="0" smtClean="0"/>
              <a:t>Just for understanding, </a:t>
            </a:r>
            <a:r>
              <a:rPr lang="en-IN" b="1" dirty="0" smtClean="0"/>
              <a:t>extern is used to declare a global variable or function in another file.</a:t>
            </a:r>
            <a:endParaRPr lang="en-IN" b="1" dirty="0"/>
          </a:p>
        </p:txBody>
      </p:sp>
    </p:spTree>
    <p:extLst>
      <p:ext uri="{BB962C8B-B14F-4D97-AF65-F5344CB8AC3E}">
        <p14:creationId xmlns:p14="http://schemas.microsoft.com/office/powerpoint/2010/main" val="260637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Function Arguments</a:t>
            </a:r>
            <a:br>
              <a:rPr lang="en-IN" dirty="0" smtClean="0"/>
            </a:br>
            <a:endParaRPr lang="en-IN" dirty="0"/>
          </a:p>
        </p:txBody>
      </p:sp>
      <p:sp>
        <p:nvSpPr>
          <p:cNvPr id="3" name="Content Placeholder 2"/>
          <p:cNvSpPr>
            <a:spLocks noGrp="1"/>
          </p:cNvSpPr>
          <p:nvPr>
            <p:ph idx="1"/>
          </p:nvPr>
        </p:nvSpPr>
        <p:spPr>
          <a:xfrm>
            <a:off x="457200" y="980728"/>
            <a:ext cx="8229600" cy="5145435"/>
          </a:xfrm>
        </p:spPr>
        <p:txBody>
          <a:bodyPr>
            <a:normAutofit lnSpcReduction="10000"/>
          </a:bodyPr>
          <a:lstStyle/>
          <a:p>
            <a:pPr algn="just"/>
            <a:r>
              <a:rPr lang="en-IN" dirty="0"/>
              <a:t>If a function is to use arguments, it must declare variables that accept the values of the arguments. These variables are called the </a:t>
            </a:r>
            <a:r>
              <a:rPr lang="en-IN" b="1" dirty="0"/>
              <a:t>formal parameters</a:t>
            </a:r>
            <a:r>
              <a:rPr lang="en-IN" dirty="0"/>
              <a:t> of the function.</a:t>
            </a:r>
          </a:p>
          <a:p>
            <a:pPr algn="just"/>
            <a:r>
              <a:rPr lang="en-IN" dirty="0"/>
              <a:t>Formal parameters behave like other local variables inside the function and are created upon entry into the function and destroyed upon exit.</a:t>
            </a:r>
          </a:p>
          <a:p>
            <a:pPr algn="just"/>
            <a:r>
              <a:rPr lang="en-IN" dirty="0"/>
              <a:t>While calling a function, there are two ways in which arguments can be passed to a function</a:t>
            </a:r>
          </a:p>
          <a:p>
            <a:endParaRPr lang="en-IN" dirty="0"/>
          </a:p>
        </p:txBody>
      </p:sp>
    </p:spTree>
    <p:extLst>
      <p:ext uri="{BB962C8B-B14F-4D97-AF65-F5344CB8AC3E}">
        <p14:creationId xmlns:p14="http://schemas.microsoft.com/office/powerpoint/2010/main" val="866000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7544" y="515039"/>
            <a:ext cx="8229600" cy="1143000"/>
          </a:xfrm>
        </p:spPr>
        <p:txBody>
          <a:bodyPr>
            <a:noAutofit/>
          </a:bodyPr>
          <a:lstStyle/>
          <a:p>
            <a:pPr lvl="0" algn="l"/>
            <a:r>
              <a:rPr kumimoji="0" lang="en-US" altLang="en-US" sz="2400" b="0" i="0" u="none" strike="noStrike" cap="none" normalizeH="0" baseline="0" dirty="0" smtClean="0">
                <a:ln>
                  <a:noFill/>
                </a:ln>
                <a:solidFill>
                  <a:srgbClr val="000000"/>
                </a:solidFill>
                <a:effectLst/>
                <a:latin typeface="Arial" pitchFamily="34" charset="0"/>
                <a:cs typeface="Arial" pitchFamily="34" charset="0"/>
              </a:rPr>
              <a:t>By default, C uses </a:t>
            </a:r>
            <a:r>
              <a:rPr kumimoji="0" lang="en-US" altLang="en-US" sz="2400" b="1" i="0" u="none" strike="noStrike" cap="none" normalizeH="0" baseline="0" dirty="0" smtClean="0">
                <a:ln>
                  <a:noFill/>
                </a:ln>
                <a:solidFill>
                  <a:srgbClr val="000000"/>
                </a:solidFill>
                <a:effectLst/>
                <a:latin typeface="Arial" pitchFamily="34" charset="0"/>
                <a:cs typeface="Arial" pitchFamily="34" charset="0"/>
              </a:rPr>
              <a:t>call by value</a:t>
            </a:r>
            <a:r>
              <a:rPr kumimoji="0" lang="en-US" altLang="en-US" sz="2400" b="0" i="0" u="none" strike="noStrike" cap="none" normalizeH="0" baseline="0" dirty="0" smtClean="0">
                <a:ln>
                  <a:noFill/>
                </a:ln>
                <a:solidFill>
                  <a:srgbClr val="000000"/>
                </a:solidFill>
                <a:effectLst/>
                <a:latin typeface="Arial" pitchFamily="34" charset="0"/>
                <a:cs typeface="Arial" pitchFamily="34" charset="0"/>
              </a:rPr>
              <a:t> to pass arguments. In general, it means the code within a function cannot alter the arguments used to call the function.</a:t>
            </a:r>
            <a:r>
              <a:rPr kumimoji="0" lang="en-US" altLang="en-US" sz="3600" b="0" i="0" u="none" strike="noStrike" cap="none" normalizeH="0" baseline="0" dirty="0" smtClean="0">
                <a:ln>
                  <a:noFill/>
                </a:ln>
                <a:solidFill>
                  <a:schemeClr val="tx1"/>
                </a:solidFill>
                <a:effectLst/>
                <a:latin typeface="Arial" pitchFamily="34" charset="0"/>
                <a:cs typeface="Arial" pitchFamily="34" charset="0"/>
              </a:rPr>
              <a:t/>
            </a:r>
            <a:br>
              <a:rPr kumimoji="0" lang="en-US" altLang="en-US" sz="3600" b="0" i="0" u="none" strike="noStrike" cap="none" normalizeH="0" baseline="0" dirty="0" smtClean="0">
                <a:ln>
                  <a:noFill/>
                </a:ln>
                <a:solidFill>
                  <a:schemeClr val="tx1"/>
                </a:solidFill>
                <a:effectLst/>
                <a:latin typeface="Arial" pitchFamily="34" charset="0"/>
                <a:cs typeface="Arial" pitchFamily="34" charset="0"/>
              </a:rPr>
            </a:br>
            <a:endParaRPr lang="en-IN" sz="24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7124918"/>
              </p:ext>
            </p:extLst>
          </p:nvPr>
        </p:nvGraphicFramePr>
        <p:xfrm>
          <a:off x="611560" y="1919905"/>
          <a:ext cx="7992888" cy="4611765"/>
        </p:xfrm>
        <a:graphic>
          <a:graphicData uri="http://schemas.openxmlformats.org/drawingml/2006/table">
            <a:tbl>
              <a:tblPr/>
              <a:tblGrid>
                <a:gridCol w="1008112"/>
                <a:gridCol w="6984776"/>
              </a:tblGrid>
              <a:tr h="340664">
                <a:tc>
                  <a:txBody>
                    <a:bodyPr/>
                    <a:lstStyle/>
                    <a:p>
                      <a:pPr algn="ctr" fontAlgn="t"/>
                      <a:r>
                        <a:rPr lang="en-IN" sz="2000" dirty="0" err="1">
                          <a:effectLst/>
                        </a:rPr>
                        <a:t>Sr.No</a:t>
                      </a:r>
                      <a:r>
                        <a:rPr lang="en-IN" sz="2000" dirty="0">
                          <a:effectLst/>
                        </a:rPr>
                        <a:t>.</a:t>
                      </a:r>
                    </a:p>
                  </a:txBody>
                  <a:tcPr marL="60833" marR="60833" marT="60833" marB="6083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2000" dirty="0">
                          <a:effectLst/>
                        </a:rPr>
                        <a:t>Call Type &amp; Description</a:t>
                      </a:r>
                    </a:p>
                  </a:txBody>
                  <a:tcPr marL="60833" marR="60833" marT="60833" marB="6083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1873651">
                <a:tc>
                  <a:txBody>
                    <a:bodyPr/>
                    <a:lstStyle/>
                    <a:p>
                      <a:pPr fontAlgn="t"/>
                      <a:r>
                        <a:rPr lang="en-IN" sz="2000">
                          <a:effectLst/>
                        </a:rPr>
                        <a:t>1</a:t>
                      </a:r>
                    </a:p>
                  </a:txBody>
                  <a:tcPr marL="60833" marR="60833" marT="60833" marB="6083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IN" sz="2000" b="0" u="none" strike="noStrike" dirty="0">
                          <a:solidFill>
                            <a:srgbClr val="313131"/>
                          </a:solidFill>
                          <a:effectLst/>
                          <a:hlinkClick r:id="rId2"/>
                        </a:rPr>
                        <a:t>Call by </a:t>
                      </a:r>
                      <a:r>
                        <a:rPr lang="en-IN" sz="2000" b="0" u="none" strike="noStrike" dirty="0" err="1">
                          <a:solidFill>
                            <a:srgbClr val="313131"/>
                          </a:solidFill>
                          <a:effectLst/>
                          <a:hlinkClick r:id="rId2"/>
                        </a:rPr>
                        <a:t>value</a:t>
                      </a:r>
                      <a:r>
                        <a:rPr lang="en-IN" sz="2000" dirty="0" err="1">
                          <a:solidFill>
                            <a:srgbClr val="000000"/>
                          </a:solidFill>
                          <a:effectLst/>
                          <a:latin typeface="Arial"/>
                        </a:rPr>
                        <a:t>This</a:t>
                      </a:r>
                      <a:r>
                        <a:rPr lang="en-IN" sz="2000" dirty="0">
                          <a:solidFill>
                            <a:srgbClr val="000000"/>
                          </a:solidFill>
                          <a:effectLst/>
                          <a:latin typeface="Arial"/>
                        </a:rPr>
                        <a:t> method copies the actual value of an argument into the formal parameter of the function. In this case, changes made to the parameter inside the function have no effect on the argument.</a:t>
                      </a:r>
                    </a:p>
                  </a:txBody>
                  <a:tcPr marL="60833" marR="60833" marT="60833" marB="6083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2311648">
                <a:tc>
                  <a:txBody>
                    <a:bodyPr/>
                    <a:lstStyle/>
                    <a:p>
                      <a:pPr fontAlgn="t"/>
                      <a:r>
                        <a:rPr lang="en-IN" sz="2000">
                          <a:effectLst/>
                        </a:rPr>
                        <a:t>2</a:t>
                      </a:r>
                    </a:p>
                  </a:txBody>
                  <a:tcPr marL="60833" marR="60833" marT="60833" marB="6083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IN" sz="2000" b="0" u="none" strike="noStrike" dirty="0">
                          <a:solidFill>
                            <a:srgbClr val="313131"/>
                          </a:solidFill>
                          <a:effectLst/>
                          <a:hlinkClick r:id="rId3"/>
                        </a:rPr>
                        <a:t>Call by </a:t>
                      </a:r>
                      <a:r>
                        <a:rPr lang="en-IN" sz="2000" b="0" u="none" strike="noStrike" dirty="0" err="1">
                          <a:solidFill>
                            <a:srgbClr val="313131"/>
                          </a:solidFill>
                          <a:effectLst/>
                          <a:hlinkClick r:id="rId3"/>
                        </a:rPr>
                        <a:t>reference</a:t>
                      </a:r>
                      <a:r>
                        <a:rPr lang="en-IN" sz="2000" dirty="0" err="1">
                          <a:solidFill>
                            <a:srgbClr val="000000"/>
                          </a:solidFill>
                          <a:effectLst/>
                          <a:latin typeface="Arial"/>
                        </a:rPr>
                        <a:t>This</a:t>
                      </a:r>
                      <a:r>
                        <a:rPr lang="en-IN" sz="2000" dirty="0">
                          <a:solidFill>
                            <a:srgbClr val="000000"/>
                          </a:solidFill>
                          <a:effectLst/>
                          <a:latin typeface="Arial"/>
                        </a:rPr>
                        <a:t> method copies the address of an argument into the formal parameter. Inside the function, the address is used to access the actual argument used in the call. This means that changes made to the parameter affect the argument.</a:t>
                      </a:r>
                    </a:p>
                  </a:txBody>
                  <a:tcPr marL="60833" marR="60833" marT="60833" marB="6083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350324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C - </a:t>
            </a:r>
            <a:r>
              <a:rPr lang="en-IN" dirty="0" err="1"/>
              <a:t>Preprocessors</a:t>
            </a:r>
            <a:r>
              <a:rPr lang="en-IN" dirty="0"/>
              <a:t/>
            </a:r>
            <a:br>
              <a:rPr lang="en-IN" dirty="0"/>
            </a:br>
            <a:endParaRPr lang="en-IN" dirty="0"/>
          </a:p>
        </p:txBody>
      </p:sp>
      <p:sp>
        <p:nvSpPr>
          <p:cNvPr id="3" name="Content Placeholder 2"/>
          <p:cNvSpPr>
            <a:spLocks noGrp="1"/>
          </p:cNvSpPr>
          <p:nvPr>
            <p:ph idx="1"/>
          </p:nvPr>
        </p:nvSpPr>
        <p:spPr>
          <a:xfrm>
            <a:off x="457200" y="1124744"/>
            <a:ext cx="8229600" cy="5001419"/>
          </a:xfrm>
        </p:spPr>
        <p:txBody>
          <a:bodyPr>
            <a:normAutofit fontScale="92500" lnSpcReduction="20000"/>
          </a:bodyPr>
          <a:lstStyle/>
          <a:p>
            <a:pPr algn="just"/>
            <a:r>
              <a:rPr lang="en-IN" dirty="0"/>
              <a:t>The </a:t>
            </a:r>
            <a:r>
              <a:rPr lang="en-IN" b="1" dirty="0"/>
              <a:t>C </a:t>
            </a:r>
            <a:r>
              <a:rPr lang="en-IN" b="1" dirty="0" err="1"/>
              <a:t>Preprocessor</a:t>
            </a:r>
            <a:r>
              <a:rPr lang="en-IN" dirty="0"/>
              <a:t> is not a part of the compiler, but is a separate step in the compilation </a:t>
            </a:r>
            <a:r>
              <a:rPr lang="en-IN" dirty="0" smtClean="0"/>
              <a:t>process.</a:t>
            </a:r>
          </a:p>
          <a:p>
            <a:pPr algn="just"/>
            <a:r>
              <a:rPr lang="en-IN" dirty="0" smtClean="0"/>
              <a:t>In </a:t>
            </a:r>
            <a:r>
              <a:rPr lang="en-IN" dirty="0"/>
              <a:t>simple terms, a C </a:t>
            </a:r>
            <a:r>
              <a:rPr lang="en-IN" dirty="0" err="1"/>
              <a:t>Preprocessor</a:t>
            </a:r>
            <a:r>
              <a:rPr lang="en-IN" dirty="0"/>
              <a:t> is just a text substitution tool and it instructs the compiler to do required pre-processing before the actual compilation. </a:t>
            </a:r>
          </a:p>
          <a:p>
            <a:pPr algn="just"/>
            <a:r>
              <a:rPr lang="en-IN" dirty="0"/>
              <a:t>All </a:t>
            </a:r>
            <a:r>
              <a:rPr lang="en-IN" dirty="0" err="1"/>
              <a:t>preprocessor</a:t>
            </a:r>
            <a:r>
              <a:rPr lang="en-IN" dirty="0"/>
              <a:t> commands begin with a hash symbol (#). It must be the first nonblank character, and for readability, a </a:t>
            </a:r>
            <a:r>
              <a:rPr lang="en-IN" dirty="0" err="1"/>
              <a:t>preprocessor</a:t>
            </a:r>
            <a:r>
              <a:rPr lang="en-IN" dirty="0"/>
              <a:t> directive should begin in the first column. The following section lists down all the important </a:t>
            </a:r>
            <a:r>
              <a:rPr lang="en-IN" dirty="0" err="1"/>
              <a:t>preprocessor</a:t>
            </a:r>
            <a:r>
              <a:rPr lang="en-IN" dirty="0"/>
              <a:t> directives −</a:t>
            </a:r>
          </a:p>
          <a:p>
            <a:endParaRPr lang="en-IN" dirty="0"/>
          </a:p>
        </p:txBody>
      </p:sp>
    </p:spTree>
    <p:extLst>
      <p:ext uri="{BB962C8B-B14F-4D97-AF65-F5344CB8AC3E}">
        <p14:creationId xmlns:p14="http://schemas.microsoft.com/office/powerpoint/2010/main" val="34420717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TotalTime>
  <Words>395</Words>
  <Application>Microsoft Office PowerPoint</Application>
  <PresentationFormat>On-screen Show (4:3)</PresentationFormat>
  <Paragraphs>57</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Storage Class </vt:lpstr>
      <vt:lpstr>A storage class defines the scope (visibility) and life-time of variables and/or functions within a C Program.  They precede the type that they modify.  We have four different storage classes in a C program − auto register static extern </vt:lpstr>
      <vt:lpstr>The auto Storage Class </vt:lpstr>
      <vt:lpstr>The register Storage Class </vt:lpstr>
      <vt:lpstr>The static Storage Class </vt:lpstr>
      <vt:lpstr>The extern Storage Class </vt:lpstr>
      <vt:lpstr>Function Arguments </vt:lpstr>
      <vt:lpstr>By default, C uses call by value to pass arguments. In general, it means the code within a function cannot alter the arguments used to call the function. </vt:lpstr>
      <vt:lpstr>C - Preprocessors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ASUS</cp:lastModifiedBy>
  <cp:revision>5</cp:revision>
  <dcterms:created xsi:type="dcterms:W3CDTF">2021-10-25T07:33:38Z</dcterms:created>
  <dcterms:modified xsi:type="dcterms:W3CDTF">2021-10-25T09:07:34Z</dcterms:modified>
</cp:coreProperties>
</file>