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78" r:id="rId2"/>
    <p:sldId id="332" r:id="rId3"/>
    <p:sldId id="279" r:id="rId4"/>
    <p:sldId id="280" r:id="rId5"/>
    <p:sldId id="281" r:id="rId6"/>
    <p:sldId id="282" r:id="rId7"/>
    <p:sldId id="283" r:id="rId8"/>
    <p:sldId id="284" r:id="rId9"/>
    <p:sldId id="264" r:id="rId10"/>
    <p:sldId id="265" r:id="rId11"/>
    <p:sldId id="266" r:id="rId12"/>
    <p:sldId id="268" r:id="rId13"/>
    <p:sldId id="269" r:id="rId14"/>
    <p:sldId id="272" r:id="rId15"/>
    <p:sldId id="273" r:id="rId16"/>
    <p:sldId id="274" r:id="rId17"/>
    <p:sldId id="275" r:id="rId18"/>
    <p:sldId id="276" r:id="rId19"/>
    <p:sldId id="277" r:id="rId20"/>
    <p:sldId id="285" r:id="rId21"/>
    <p:sldId id="286" r:id="rId22"/>
    <p:sldId id="288" r:id="rId23"/>
    <p:sldId id="289" r:id="rId24"/>
    <p:sldId id="290" r:id="rId25"/>
    <p:sldId id="291" r:id="rId26"/>
    <p:sldId id="292" r:id="rId27"/>
    <p:sldId id="296" r:id="rId28"/>
    <p:sldId id="294" r:id="rId29"/>
    <p:sldId id="297" r:id="rId30"/>
    <p:sldId id="298" r:id="rId31"/>
    <p:sldId id="299" r:id="rId32"/>
    <p:sldId id="300" r:id="rId33"/>
    <p:sldId id="311" r:id="rId34"/>
    <p:sldId id="301" r:id="rId35"/>
    <p:sldId id="304" r:id="rId36"/>
    <p:sldId id="305" r:id="rId37"/>
    <p:sldId id="306" r:id="rId38"/>
    <p:sldId id="307" r:id="rId39"/>
    <p:sldId id="313" r:id="rId40"/>
    <p:sldId id="314" r:id="rId41"/>
    <p:sldId id="308" r:id="rId42"/>
    <p:sldId id="309" r:id="rId43"/>
    <p:sldId id="310" r:id="rId44"/>
    <p:sldId id="326" r:id="rId45"/>
    <p:sldId id="315" r:id="rId46"/>
    <p:sldId id="316" r:id="rId47"/>
    <p:sldId id="317" r:id="rId48"/>
    <p:sldId id="318" r:id="rId49"/>
    <p:sldId id="319" r:id="rId50"/>
    <p:sldId id="325" r:id="rId51"/>
    <p:sldId id="323" r:id="rId52"/>
    <p:sldId id="324" r:id="rId53"/>
    <p:sldId id="328" r:id="rId54"/>
    <p:sldId id="329" r:id="rId55"/>
    <p:sldId id="330" r:id="rId56"/>
    <p:sldId id="331" r:id="rId57"/>
    <p:sldId id="334" r:id="rId58"/>
    <p:sldId id="333" r:id="rId59"/>
    <p:sldId id="337" r:id="rId60"/>
    <p:sldId id="336" r:id="rId61"/>
    <p:sldId id="338" r:id="rId62"/>
    <p:sldId id="339" r:id="rId63"/>
    <p:sldId id="34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C20EC-B9A1-4F30-BD28-B656DF7A041B}" type="datetimeFigureOut">
              <a:rPr lang="en-IN" smtClean="0"/>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2499-BFAE-425A-822F-BEC5921387E0}" type="slidenum">
              <a:rPr lang="en-IN" smtClean="0"/>
              <a:t>‹#›</a:t>
            </a:fld>
            <a:endParaRPr lang="en-IN"/>
          </a:p>
        </p:txBody>
      </p:sp>
    </p:spTree>
    <p:extLst>
      <p:ext uri="{BB962C8B-B14F-4D97-AF65-F5344CB8AC3E}">
        <p14:creationId xmlns:p14="http://schemas.microsoft.com/office/powerpoint/2010/main" val="107697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252499-BFAE-425A-822F-BEC5921387E0}" type="slidenum">
              <a:rPr lang="en-IN" smtClean="0"/>
              <a:t>58</a:t>
            </a:fld>
            <a:endParaRPr lang="en-IN"/>
          </a:p>
        </p:txBody>
      </p:sp>
    </p:spTree>
    <p:extLst>
      <p:ext uri="{BB962C8B-B14F-4D97-AF65-F5344CB8AC3E}">
        <p14:creationId xmlns:p14="http://schemas.microsoft.com/office/powerpoint/2010/main" val="196836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8C4821-A775-4AB6-A4F6-5C0523F53FFD}" type="datetimeFigureOut">
              <a:rPr lang="en-IN" smtClean="0"/>
              <a:t>25-04-2022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656B2EF-B31C-4959-A81D-72D80B1AD0D9}" type="slidenum">
              <a:rPr lang="en-IN" smtClean="0"/>
              <a:t>‹#›</a:t>
            </a:fld>
            <a:endParaRPr lang="en-IN"/>
          </a:p>
        </p:txBody>
      </p:sp>
    </p:spTree>
    <p:extLst>
      <p:ext uri="{BB962C8B-B14F-4D97-AF65-F5344CB8AC3E}">
        <p14:creationId xmlns:p14="http://schemas.microsoft.com/office/powerpoint/2010/main" val="413094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C4821-A775-4AB6-A4F6-5C0523F53FFD}"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403116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8C4821-A775-4AB6-A4F6-5C0523F53FFD}" type="datetimeFigureOut">
              <a:rPr lang="en-IN" smtClean="0"/>
              <a:t>25-04-2022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656B2EF-B31C-4959-A81D-72D80B1AD0D9}" type="slidenum">
              <a:rPr lang="en-IN" smtClean="0"/>
              <a:t>‹#›</a:t>
            </a:fld>
            <a:endParaRPr lang="en-IN"/>
          </a:p>
        </p:txBody>
      </p:sp>
    </p:spTree>
    <p:extLst>
      <p:ext uri="{BB962C8B-B14F-4D97-AF65-F5344CB8AC3E}">
        <p14:creationId xmlns:p14="http://schemas.microsoft.com/office/powerpoint/2010/main" val="61658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C4821-A775-4AB6-A4F6-5C0523F53FFD}"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346287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8C4821-A775-4AB6-A4F6-5C0523F53FFD}" type="datetimeFigureOut">
              <a:rPr lang="en-IN" smtClean="0"/>
              <a:t>25-04-2022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656B2EF-B31C-4959-A81D-72D80B1AD0D9}" type="slidenum">
              <a:rPr lang="en-IN" smtClean="0"/>
              <a:t>‹#›</a:t>
            </a:fld>
            <a:endParaRPr lang="en-IN"/>
          </a:p>
        </p:txBody>
      </p:sp>
    </p:spTree>
    <p:extLst>
      <p:ext uri="{BB962C8B-B14F-4D97-AF65-F5344CB8AC3E}">
        <p14:creationId xmlns:p14="http://schemas.microsoft.com/office/powerpoint/2010/main" val="31724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8C4821-A775-4AB6-A4F6-5C0523F53FFD}"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173746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8C4821-A775-4AB6-A4F6-5C0523F53FFD}"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4612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8C4821-A775-4AB6-A4F6-5C0523F53FFD}"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131469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C4821-A775-4AB6-A4F6-5C0523F53FFD}"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176561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8C4821-A775-4AB6-A4F6-5C0523F53FFD}" type="datetimeFigureOut">
              <a:rPr lang="en-IN" smtClean="0"/>
              <a:t>25-04-2022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656B2EF-B31C-4959-A81D-72D80B1AD0D9}" type="slidenum">
              <a:rPr lang="en-IN" smtClean="0"/>
              <a:t>‹#›</a:t>
            </a:fld>
            <a:endParaRPr lang="en-IN"/>
          </a:p>
        </p:txBody>
      </p:sp>
    </p:spTree>
    <p:extLst>
      <p:ext uri="{BB962C8B-B14F-4D97-AF65-F5344CB8AC3E}">
        <p14:creationId xmlns:p14="http://schemas.microsoft.com/office/powerpoint/2010/main" val="402628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C4821-A775-4AB6-A4F6-5C0523F53FFD}"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6B2EF-B31C-4959-A81D-72D80B1AD0D9}" type="slidenum">
              <a:rPr lang="en-IN" smtClean="0"/>
              <a:t>‹#›</a:t>
            </a:fld>
            <a:endParaRPr lang="en-IN"/>
          </a:p>
        </p:txBody>
      </p:sp>
    </p:spTree>
    <p:extLst>
      <p:ext uri="{BB962C8B-B14F-4D97-AF65-F5344CB8AC3E}">
        <p14:creationId xmlns:p14="http://schemas.microsoft.com/office/powerpoint/2010/main" val="81413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8C4821-A775-4AB6-A4F6-5C0523F53FFD}" type="datetimeFigureOut">
              <a:rPr lang="en-IN" smtClean="0"/>
              <a:t>25-04-2022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656B2EF-B31C-4959-A81D-72D80B1AD0D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9059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a:t>
            </a:r>
          </a:p>
        </p:txBody>
      </p:sp>
      <p:sp>
        <p:nvSpPr>
          <p:cNvPr id="3" name="Content Placeholder 2"/>
          <p:cNvSpPr>
            <a:spLocks noGrp="1"/>
          </p:cNvSpPr>
          <p:nvPr>
            <p:ph idx="1"/>
          </p:nvPr>
        </p:nvSpPr>
        <p:spPr/>
        <p:txBody>
          <a:bodyPr>
            <a:normAutofit fontScale="92500" lnSpcReduction="10000"/>
          </a:bodyPr>
          <a:lstStyle/>
          <a:p>
            <a:r>
              <a:rPr lang="en-IN" dirty="0"/>
              <a:t>History of HTML</a:t>
            </a:r>
          </a:p>
          <a:p>
            <a:r>
              <a:rPr lang="en-IN" dirty="0"/>
              <a:t>Tags, Elements  and Attributes</a:t>
            </a:r>
          </a:p>
          <a:p>
            <a:r>
              <a:rPr lang="en-IN" dirty="0"/>
              <a:t>How to differentiate HTML Document Versions</a:t>
            </a:r>
          </a:p>
          <a:p>
            <a:r>
              <a:rPr lang="en-IN" dirty="0"/>
              <a:t>Basic Formatting Tags</a:t>
            </a:r>
          </a:p>
          <a:p>
            <a:r>
              <a:rPr lang="en-IN" dirty="0"/>
              <a:t>Grouping Using </a:t>
            </a:r>
            <a:r>
              <a:rPr lang="en-IN" dirty="0" err="1"/>
              <a:t>Div</a:t>
            </a:r>
            <a:r>
              <a:rPr lang="en-IN" dirty="0"/>
              <a:t> Span</a:t>
            </a:r>
          </a:p>
          <a:p>
            <a:r>
              <a:rPr lang="en-IN" dirty="0"/>
              <a:t>Lists, Images, Table, Hyperlink, Frames</a:t>
            </a:r>
          </a:p>
          <a:p>
            <a:r>
              <a:rPr lang="en-IN" dirty="0"/>
              <a:t>HTML Forms</a:t>
            </a:r>
          </a:p>
          <a:p>
            <a:r>
              <a:rPr lang="en-IN" dirty="0"/>
              <a:t>Introduction to HTML5 </a:t>
            </a:r>
          </a:p>
          <a:p>
            <a:r>
              <a:rPr lang="en-IN" dirty="0"/>
              <a:t>Features of HTML5</a:t>
            </a:r>
          </a:p>
          <a:p>
            <a:r>
              <a:rPr lang="en-IN" dirty="0"/>
              <a:t>HTML5 Tags – Audio, Video, Canvas</a:t>
            </a:r>
          </a:p>
        </p:txBody>
      </p:sp>
    </p:spTree>
    <p:extLst>
      <p:ext uri="{BB962C8B-B14F-4D97-AF65-F5344CB8AC3E}">
        <p14:creationId xmlns:p14="http://schemas.microsoft.com/office/powerpoint/2010/main" val="152528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01977085"/>
              </p:ext>
            </p:extLst>
          </p:nvPr>
        </p:nvGraphicFramePr>
        <p:xfrm>
          <a:off x="0" y="553998"/>
          <a:ext cx="11982734" cy="7758972"/>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font</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i="0" kern="1200" dirty="0" smtClean="0">
                          <a:solidFill>
                            <a:schemeClr val="tx1"/>
                          </a:solidFill>
                          <a:effectLst/>
                          <a:latin typeface="+mn-lt"/>
                          <a:ea typeface="+mn-ea"/>
                          <a:cs typeface="+mn-cs"/>
                        </a:rPr>
                        <a:t>This tag mainly works on three major attributes like size, Face or </a:t>
                      </a:r>
                      <a:r>
                        <a:rPr lang="en-US" sz="1800" b="0" i="0" kern="1200" dirty="0" smtClean="0">
                          <a:solidFill>
                            <a:schemeClr val="tx1"/>
                          </a:solidFill>
                          <a:effectLst/>
                          <a:latin typeface="Arial" panose="020B0604020202020204" pitchFamily="34" charset="0"/>
                          <a:ea typeface="+mn-ea"/>
                          <a:cs typeface="Arial" panose="020B0604020202020204" pitchFamily="34" charset="0"/>
                        </a:rPr>
                        <a:t>Type</a:t>
                      </a:r>
                      <a:r>
                        <a:rPr lang="en-US" sz="1800" b="0" i="0" kern="1200" dirty="0" smtClean="0">
                          <a:solidFill>
                            <a:schemeClr val="tx1"/>
                          </a:solidFill>
                          <a:effectLst/>
                          <a:latin typeface="+mn-lt"/>
                          <a:ea typeface="+mn-ea"/>
                          <a:cs typeface="+mn-cs"/>
                        </a:rPr>
                        <a:t>, color and weight</a:t>
                      </a:r>
                    </a:p>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400" b="0" i="0" kern="1200" dirty="0" smtClean="0">
                          <a:solidFill>
                            <a:srgbClr val="00B0F0"/>
                          </a:solidFill>
                          <a:effectLst/>
                          <a:latin typeface="+mn-lt"/>
                          <a:ea typeface="+mn-ea"/>
                          <a:cs typeface="+mn-cs"/>
                        </a:rPr>
                        <a:t>&lt;font size =” ” face =” ” </a:t>
                      </a:r>
                      <a:r>
                        <a:rPr lang="en-IN" sz="2400" b="0" i="0" kern="1200" dirty="0" err="1" smtClean="0">
                          <a:solidFill>
                            <a:srgbClr val="00B0F0"/>
                          </a:solidFill>
                          <a:effectLst/>
                          <a:latin typeface="+mn-lt"/>
                          <a:ea typeface="+mn-ea"/>
                          <a:cs typeface="+mn-cs"/>
                        </a:rPr>
                        <a:t>color</a:t>
                      </a:r>
                      <a:r>
                        <a:rPr lang="en-IN" sz="2400" b="0" i="0" kern="1200" dirty="0" smtClean="0">
                          <a:solidFill>
                            <a:srgbClr val="00B0F0"/>
                          </a:solidFill>
                          <a:effectLst/>
                          <a:latin typeface="+mn-lt"/>
                          <a:ea typeface="+mn-ea"/>
                          <a:cs typeface="+mn-cs"/>
                        </a:rPr>
                        <a:t>=” ”&gt;</a:t>
                      </a:r>
                    </a:p>
                    <a:p>
                      <a:pPr fontAlgn="t"/>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&lt;font size="3"  color="blue" face="cursive" weight ="10"&gt; Hello world  &lt;/font&gt;</a:t>
                      </a:r>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r>
                        <a:rPr lang="en-IN" dirty="0" smtClean="0">
                          <a:solidFill>
                            <a:srgbClr val="333333"/>
                          </a:solidFill>
                          <a:effectLst/>
                          <a:latin typeface="inter-regular"/>
                        </a:rPr>
                        <a:t>&lt;body&gt;&lt;/body&gt;</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t>Every web page needs a body in which one can enter web page content</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2400" b="0" i="0" kern="1200" dirty="0" smtClean="0">
                          <a:solidFill>
                            <a:srgbClr val="00B0F0"/>
                          </a:solidFill>
                          <a:effectLst/>
                          <a:latin typeface="+mn-lt"/>
                          <a:ea typeface="+mn-ea"/>
                          <a:cs typeface="+mn-cs"/>
                        </a:rPr>
                        <a:t>&lt;body background =” ” </a:t>
                      </a:r>
                      <a:r>
                        <a:rPr lang="en-IN" sz="2400" b="0" i="0" kern="1200" dirty="0" err="1" smtClean="0">
                          <a:solidFill>
                            <a:srgbClr val="00B0F0"/>
                          </a:solidFill>
                          <a:effectLst/>
                          <a:latin typeface="+mn-lt"/>
                          <a:ea typeface="+mn-ea"/>
                          <a:cs typeface="+mn-cs"/>
                        </a:rPr>
                        <a:t>bgcolor</a:t>
                      </a:r>
                      <a:r>
                        <a:rPr lang="en-IN" sz="2400" b="0" i="0" kern="1200" dirty="0" smtClean="0">
                          <a:solidFill>
                            <a:srgbClr val="00B0F0"/>
                          </a:solidFill>
                          <a:effectLst/>
                          <a:latin typeface="+mn-lt"/>
                          <a:ea typeface="+mn-ea"/>
                          <a:cs typeface="+mn-cs"/>
                        </a:rPr>
                        <a:t> =” ” text =” ”&gt;</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400" kern="1200" dirty="0" smtClean="0">
                          <a:solidFill>
                            <a:srgbClr val="00B0F0"/>
                          </a:solidFill>
                          <a:effectLst/>
                          <a:latin typeface="+mn-lt"/>
                          <a:ea typeface="+mn-ea"/>
                          <a:cs typeface="+mn-cs"/>
                        </a:rPr>
                        <a:t>&lt;body  background="bag.png" text="black" &gt; &lt;/body&gt;</a:t>
                      </a:r>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mn-lt"/>
                          <a:ea typeface="+mn-ea"/>
                          <a:cs typeface="+mn-cs"/>
                        </a:rPr>
                        <a:t>&lt;marquee&gt;/marquee&gt;</a:t>
                      </a: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Creates a scrolling-</a:t>
                      </a:r>
                    </a:p>
                    <a:p>
                      <a:pPr algn="just" fontAlgn="t"/>
                      <a:r>
                        <a:rPr lang="en-US" dirty="0" smtClean="0">
                          <a:solidFill>
                            <a:srgbClr val="333333"/>
                          </a:solidFill>
                          <a:effectLst/>
                          <a:latin typeface="inter-regular"/>
                        </a:rPr>
                        <a:t>text marquee area.</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align=</a:t>
                      </a:r>
                      <a:r>
                        <a:rPr lang="en-US" sz="1600" dirty="0" err="1" smtClean="0">
                          <a:effectLst/>
                        </a:rPr>
                        <a:t>top|middle|bottom</a:t>
                      </a:r>
                      <a:endParaRPr lang="en-US" sz="1600" dirty="0" smtClean="0">
                        <a:effectLst/>
                      </a:endParaRPr>
                    </a:p>
                    <a:p>
                      <a:pPr fontAlgn="t"/>
                      <a:r>
                        <a:rPr lang="en-US" sz="1600" dirty="0" smtClean="0">
                          <a:effectLst/>
                        </a:rPr>
                        <a:t>behavior=</a:t>
                      </a:r>
                      <a:r>
                        <a:rPr lang="en-US" sz="1600" dirty="0" err="1" smtClean="0">
                          <a:effectLst/>
                        </a:rPr>
                        <a:t>scroll|slide|a</a:t>
                      </a:r>
                      <a:endParaRPr lang="en-US" sz="1600" dirty="0" smtClean="0">
                        <a:effectLst/>
                      </a:endParaRPr>
                    </a:p>
                    <a:p>
                      <a:pPr fontAlgn="t"/>
                      <a:r>
                        <a:rPr lang="en-US" sz="1600" dirty="0" err="1" smtClean="0">
                          <a:effectLst/>
                        </a:rPr>
                        <a:t>lternate</a:t>
                      </a:r>
                      <a:endParaRPr lang="en-US" sz="1600" dirty="0" smtClean="0">
                        <a:effectLst/>
                      </a:endParaRPr>
                    </a:p>
                    <a:p>
                      <a:pPr fontAlgn="t"/>
                      <a:r>
                        <a:rPr lang="en-US" sz="1600" dirty="0" err="1" smtClean="0">
                          <a:effectLst/>
                        </a:rPr>
                        <a:t>bgcolor</a:t>
                      </a:r>
                      <a:r>
                        <a:rPr lang="en-US" sz="1600" dirty="0" smtClean="0">
                          <a:effectLst/>
                        </a:rPr>
                        <a:t>="#</a:t>
                      </a:r>
                      <a:r>
                        <a:rPr lang="en-US" sz="1600" dirty="0" err="1" smtClean="0">
                          <a:effectLst/>
                        </a:rPr>
                        <a:t>rrggbb</a:t>
                      </a:r>
                      <a:r>
                        <a:rPr lang="en-US" sz="1600" dirty="0" smtClean="0">
                          <a:effectLst/>
                        </a:rPr>
                        <a:t>" or</a:t>
                      </a:r>
                    </a:p>
                    <a:p>
                      <a:pPr fontAlgn="t"/>
                      <a:r>
                        <a:rPr lang="en-US" sz="1600" dirty="0" smtClean="0">
                          <a:effectLst/>
                        </a:rPr>
                        <a:t>color name</a:t>
                      </a:r>
                    </a:p>
                    <a:p>
                      <a:pPr fontAlgn="t"/>
                      <a:r>
                        <a:rPr lang="en-US" sz="1600" dirty="0" smtClean="0">
                          <a:effectLst/>
                        </a:rPr>
                        <a:t>direction=</a:t>
                      </a:r>
                      <a:r>
                        <a:rPr lang="en-US" sz="1600" dirty="0" err="1" smtClean="0">
                          <a:effectLst/>
                        </a:rPr>
                        <a:t>left|right</a:t>
                      </a:r>
                      <a:endParaRPr lang="en-US" sz="1600" dirty="0" smtClean="0">
                        <a:effectLst/>
                      </a:endParaRPr>
                    </a:p>
                    <a:p>
                      <a:pPr fontAlgn="t"/>
                      <a:r>
                        <a:rPr lang="en-US" sz="1600" dirty="0" smtClean="0">
                          <a:effectLst/>
                        </a:rPr>
                        <a:t>height=number</a:t>
                      </a:r>
                    </a:p>
                    <a:p>
                      <a:pPr fontAlgn="t"/>
                      <a:r>
                        <a:rPr lang="en-US" sz="1600" dirty="0" err="1" smtClean="0">
                          <a:effectLst/>
                        </a:rPr>
                        <a:t>hspace</a:t>
                      </a:r>
                      <a:r>
                        <a:rPr lang="en-US" sz="1600" dirty="0" smtClean="0">
                          <a:effectLst/>
                        </a:rPr>
                        <a:t>=number</a:t>
                      </a:r>
                    </a:p>
                    <a:p>
                      <a:pPr fontAlgn="t"/>
                      <a:r>
                        <a:rPr lang="en-US" sz="1600" dirty="0" smtClean="0">
                          <a:effectLst/>
                        </a:rPr>
                        <a:t>Holds n pixels space</a:t>
                      </a:r>
                    </a:p>
                    <a:p>
                      <a:pPr fontAlgn="t"/>
                      <a:r>
                        <a:rPr lang="en-US" sz="1600" dirty="0" smtClean="0">
                          <a:effectLst/>
                        </a:rPr>
                        <a:t>clear to the left and</a:t>
                      </a:r>
                    </a:p>
                    <a:p>
                      <a:pPr fontAlgn="t"/>
                      <a:r>
                        <a:rPr lang="en-US" sz="1600" dirty="0" smtClean="0">
                          <a:effectLst/>
                        </a:rPr>
                        <a:t>right of the marquee.</a:t>
                      </a:r>
                    </a:p>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kern="1200" dirty="0" smtClean="0">
                          <a:solidFill>
                            <a:srgbClr val="00B0F0"/>
                          </a:solidFill>
                          <a:effectLst/>
                          <a:latin typeface="+mn-lt"/>
                          <a:ea typeface="+mn-ea"/>
                          <a:cs typeface="+mn-cs"/>
                        </a:rPr>
                        <a:t>&lt;MARQUEE align=top</a:t>
                      </a:r>
                    </a:p>
                    <a:p>
                      <a:pPr fontAlgn="t"/>
                      <a:r>
                        <a:rPr lang="en-US" sz="2400" kern="1200" dirty="0" err="1" smtClean="0">
                          <a:solidFill>
                            <a:srgbClr val="00B0F0"/>
                          </a:solidFill>
                          <a:effectLst/>
                          <a:latin typeface="+mn-lt"/>
                          <a:ea typeface="+mn-ea"/>
                          <a:cs typeface="+mn-cs"/>
                        </a:rPr>
                        <a:t>behaviour</a:t>
                      </a:r>
                      <a:r>
                        <a:rPr lang="en-US" sz="2400" kern="1200" dirty="0" smtClean="0">
                          <a:solidFill>
                            <a:srgbClr val="00B0F0"/>
                          </a:solidFill>
                          <a:effectLst/>
                          <a:latin typeface="+mn-lt"/>
                          <a:ea typeface="+mn-ea"/>
                          <a:cs typeface="+mn-cs"/>
                        </a:rPr>
                        <a:t> =slide</a:t>
                      </a:r>
                    </a:p>
                    <a:p>
                      <a:pPr fontAlgn="t"/>
                      <a:r>
                        <a:rPr lang="en-US" sz="2400" kern="1200" dirty="0" err="1" smtClean="0">
                          <a:solidFill>
                            <a:srgbClr val="00B0F0"/>
                          </a:solidFill>
                          <a:effectLst/>
                          <a:latin typeface="+mn-lt"/>
                          <a:ea typeface="+mn-ea"/>
                          <a:cs typeface="+mn-cs"/>
                        </a:rPr>
                        <a:t>bgcolor</a:t>
                      </a:r>
                      <a:r>
                        <a:rPr lang="en-US" sz="2400" kern="1200" dirty="0" smtClean="0">
                          <a:solidFill>
                            <a:srgbClr val="00B0F0"/>
                          </a:solidFill>
                          <a:effectLst/>
                          <a:latin typeface="+mn-lt"/>
                          <a:ea typeface="+mn-ea"/>
                          <a:cs typeface="+mn-cs"/>
                        </a:rPr>
                        <a:t>=”#00FF00”</a:t>
                      </a:r>
                    </a:p>
                    <a:p>
                      <a:pPr fontAlgn="t"/>
                      <a:r>
                        <a:rPr lang="en-US" sz="2400" kern="1200" dirty="0" smtClean="0">
                          <a:solidFill>
                            <a:srgbClr val="00B0F0"/>
                          </a:solidFill>
                          <a:effectLst/>
                          <a:latin typeface="+mn-lt"/>
                          <a:ea typeface="+mn-ea"/>
                          <a:cs typeface="+mn-cs"/>
                        </a:rPr>
                        <a:t>direction=right height=20</a:t>
                      </a:r>
                    </a:p>
                    <a:p>
                      <a:pPr fontAlgn="t"/>
                      <a:r>
                        <a:rPr lang="en-US" sz="2400" kern="1200" dirty="0" err="1" smtClean="0">
                          <a:solidFill>
                            <a:srgbClr val="00B0F0"/>
                          </a:solidFill>
                          <a:effectLst/>
                          <a:latin typeface="+mn-lt"/>
                          <a:ea typeface="+mn-ea"/>
                          <a:cs typeface="+mn-cs"/>
                        </a:rPr>
                        <a:t>hspace</a:t>
                      </a:r>
                      <a:r>
                        <a:rPr lang="en-US" sz="2400" kern="1200" dirty="0" smtClean="0">
                          <a:solidFill>
                            <a:srgbClr val="00B0F0"/>
                          </a:solidFill>
                          <a:effectLst/>
                          <a:latin typeface="+mn-lt"/>
                          <a:ea typeface="+mn-ea"/>
                          <a:cs typeface="+mn-cs"/>
                        </a:rPr>
                        <a:t> =5 &gt; scrolling all the</a:t>
                      </a:r>
                    </a:p>
                    <a:p>
                      <a:pPr fontAlgn="t"/>
                      <a:r>
                        <a:rPr lang="en-US" sz="2400" kern="1200" dirty="0" smtClean="0">
                          <a:solidFill>
                            <a:srgbClr val="00B0F0"/>
                          </a:solidFill>
                          <a:effectLst/>
                          <a:latin typeface="+mn-lt"/>
                          <a:ea typeface="+mn-ea"/>
                          <a:cs typeface="+mn-cs"/>
                        </a:rPr>
                        <a:t>way from one end to other</a:t>
                      </a:r>
                    </a:p>
                    <a:p>
                      <a:pPr fontAlgn="t"/>
                      <a:r>
                        <a:rPr lang="en-US" sz="2400" kern="1200" dirty="0" smtClean="0">
                          <a:solidFill>
                            <a:srgbClr val="00B0F0"/>
                          </a:solidFill>
                          <a:effectLst/>
                          <a:latin typeface="+mn-lt"/>
                          <a:ea typeface="+mn-ea"/>
                          <a:cs typeface="+mn-cs"/>
                        </a:rPr>
                        <a:t>&lt;/MARQUEE&gt;</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444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26927118"/>
              </p:ext>
            </p:extLst>
          </p:nvPr>
        </p:nvGraphicFramePr>
        <p:xfrm>
          <a:off x="0" y="553998"/>
          <a:ext cx="11982734" cy="8301508"/>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&lt;IMG&gt;</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i="0" kern="1200" dirty="0" smtClean="0">
                          <a:solidFill>
                            <a:schemeClr val="tx1"/>
                          </a:solidFill>
                          <a:effectLst/>
                          <a:latin typeface="+mn-lt"/>
                          <a:ea typeface="+mn-ea"/>
                          <a:cs typeface="+mn-cs"/>
                        </a:rPr>
                        <a:t>loads an inline</a:t>
                      </a:r>
                    </a:p>
                    <a:p>
                      <a:pPr algn="just" fontAlgn="t"/>
                      <a:r>
                        <a:rPr lang="en-US" sz="1800" b="0" i="0" kern="1200" dirty="0" smtClean="0">
                          <a:solidFill>
                            <a:schemeClr val="tx1"/>
                          </a:solidFill>
                          <a:effectLst/>
                          <a:latin typeface="+mn-lt"/>
                          <a:ea typeface="+mn-ea"/>
                          <a:cs typeface="+mn-cs"/>
                        </a:rPr>
                        <a:t>image</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err="1" smtClean="0">
                          <a:solidFill>
                            <a:schemeClr val="tx1"/>
                          </a:solidFill>
                          <a:effectLst/>
                          <a:latin typeface="+mn-lt"/>
                          <a:ea typeface="+mn-ea"/>
                          <a:cs typeface="+mn-cs"/>
                        </a:rPr>
                        <a:t>src</a:t>
                      </a:r>
                      <a:r>
                        <a:rPr lang="en-US" sz="2400" b="0" i="0" kern="1200" dirty="0" smtClean="0">
                          <a:solidFill>
                            <a:schemeClr val="tx1"/>
                          </a:solidFill>
                          <a:effectLst/>
                          <a:latin typeface="+mn-lt"/>
                          <a:ea typeface="+mn-ea"/>
                          <a:cs typeface="+mn-cs"/>
                        </a:rPr>
                        <a:t>= “ text” Provides</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the URL of the</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graphic file to be</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displayed</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alt="text" Provides</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alternate text if the</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image cannot be</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displayed.</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height=number</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Specifies the height of</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the image in pixels.</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width=number</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Specifies the width of</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i="0" kern="1200" dirty="0" smtClean="0">
                          <a:solidFill>
                            <a:schemeClr val="tx1"/>
                          </a:solidFill>
                          <a:effectLst/>
                          <a:latin typeface="+mn-lt"/>
                          <a:ea typeface="+mn-ea"/>
                          <a:cs typeface="+mn-cs"/>
                        </a:rPr>
                        <a:t>the image in pixels.</a:t>
                      </a:r>
                      <a:endParaRPr lang="en-US" sz="2400" dirty="0">
                        <a:solidFill>
                          <a:schemeClr val="tx1"/>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&lt;body&gt;</a:t>
                      </a:r>
                    </a:p>
                    <a:p>
                      <a:pPr fontAlgn="t"/>
                      <a:r>
                        <a:rPr lang="en-US" sz="2400" dirty="0" smtClean="0">
                          <a:solidFill>
                            <a:srgbClr val="00B0F0"/>
                          </a:solidFill>
                          <a:effectLst/>
                        </a:rPr>
                        <a:t>      &lt;p&gt;Simple Image Insert&lt;/p&gt;</a:t>
                      </a:r>
                    </a:p>
                    <a:p>
                      <a:pPr fontAlgn="t"/>
                      <a:r>
                        <a:rPr lang="en-US" sz="2400" dirty="0" smtClean="0">
                          <a:solidFill>
                            <a:srgbClr val="00B0F0"/>
                          </a:solidFill>
                          <a:effectLst/>
                        </a:rPr>
                        <a:t>      &lt;</a:t>
                      </a:r>
                      <a:r>
                        <a:rPr lang="en-US" sz="2400" dirty="0" err="1" smtClean="0">
                          <a:solidFill>
                            <a:srgbClr val="00B0F0"/>
                          </a:solidFill>
                          <a:effectLst/>
                        </a:rPr>
                        <a:t>img</a:t>
                      </a:r>
                      <a:r>
                        <a:rPr lang="en-US" sz="2400" dirty="0" smtClean="0">
                          <a:solidFill>
                            <a:srgbClr val="00B0F0"/>
                          </a:solidFill>
                          <a:effectLst/>
                        </a:rPr>
                        <a:t> </a:t>
                      </a:r>
                      <a:r>
                        <a:rPr lang="en-US" sz="2400" dirty="0" err="1" smtClean="0">
                          <a:solidFill>
                            <a:srgbClr val="00B0F0"/>
                          </a:solidFill>
                          <a:effectLst/>
                        </a:rPr>
                        <a:t>src</a:t>
                      </a:r>
                      <a:r>
                        <a:rPr lang="en-US" sz="2400" dirty="0" smtClean="0">
                          <a:solidFill>
                            <a:srgbClr val="00B0F0"/>
                          </a:solidFill>
                          <a:effectLst/>
                        </a:rPr>
                        <a:t> = "bag.png" alt = "Test Image" height="50" width="50" /&gt;</a:t>
                      </a:r>
                    </a:p>
                    <a:p>
                      <a:pPr fontAlgn="t"/>
                      <a:r>
                        <a:rPr lang="en-US" sz="2400" dirty="0" smtClean="0">
                          <a:solidFill>
                            <a:srgbClr val="00B0F0"/>
                          </a:solidFill>
                          <a:effectLst/>
                        </a:rPr>
                        <a:t>   &lt;/body&gt;</a:t>
                      </a:r>
                    </a:p>
                    <a:p>
                      <a:pPr fontAlgn="t"/>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400" kern="1200" dirty="0" smtClean="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353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75822722"/>
              </p:ext>
            </p:extLst>
          </p:nvPr>
        </p:nvGraphicFramePr>
        <p:xfrm>
          <a:off x="0" y="553998"/>
          <a:ext cx="11982734" cy="8455814"/>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header</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The &lt;header&gt; tag</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specifies a header</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for a document or</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section. The</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&lt;header&gt; element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should be used as a</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container for</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introductory content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or set of navigational</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links. You can have</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several &lt;header&gt;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elements in one</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document. </a:t>
                      </a:r>
                      <a:r>
                        <a:rPr lang="en-US" sz="1800" b="0" i="0" kern="1200" dirty="0" smtClean="0">
                          <a:solidFill>
                            <a:srgbClr val="00B0F0"/>
                          </a:solidFill>
                          <a:effectLst/>
                          <a:latin typeface="+mn-lt"/>
                          <a:ea typeface="+mn-ea"/>
                          <a:cs typeface="+mn-cs"/>
                        </a:rPr>
                        <a:t>Note: A</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rgbClr val="00B0F0"/>
                          </a:solidFill>
                          <a:effectLst/>
                          <a:latin typeface="+mn-lt"/>
                          <a:ea typeface="+mn-ea"/>
                          <a:cs typeface="+mn-cs"/>
                        </a:rPr>
                        <a:t>&lt;header&gt; tag cannot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rgbClr val="00B0F0"/>
                          </a:solidFill>
                          <a:effectLst/>
                          <a:latin typeface="+mn-lt"/>
                          <a:ea typeface="+mn-ea"/>
                          <a:cs typeface="+mn-cs"/>
                        </a:rPr>
                        <a:t>be placed within a</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rgbClr val="00B0F0"/>
                          </a:solidFill>
                          <a:effectLst/>
                          <a:latin typeface="+mn-lt"/>
                          <a:ea typeface="+mn-ea"/>
                          <a:cs typeface="+mn-cs"/>
                        </a:rPr>
                        <a:t>&lt;footer&gt;, &lt;address&gt;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rgbClr val="00B0F0"/>
                          </a:solidFill>
                          <a:effectLst/>
                          <a:latin typeface="+mn-lt"/>
                          <a:ea typeface="+mn-ea"/>
                          <a:cs typeface="+mn-cs"/>
                        </a:rPr>
                        <a:t>or another &lt;header&gt;</a:t>
                      </a:r>
                    </a:p>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rgbClr val="00B0F0"/>
                          </a:solidFill>
                          <a:effectLst/>
                          <a:latin typeface="+mn-lt"/>
                          <a:ea typeface="+mn-ea"/>
                          <a:cs typeface="+mn-cs"/>
                        </a:rPr>
                        <a:t>element.</a:t>
                      </a:r>
                      <a:endParaRPr lang="en-US" sz="1800" dirty="0" smtClean="0">
                        <a:solidFill>
                          <a:srgbClr val="00B0F0"/>
                        </a:solidFill>
                        <a:effectLst/>
                      </a:endParaRPr>
                    </a:p>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a:solidFill>
                          <a:schemeClr val="tx1"/>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&lt;html&gt;</a:t>
                      </a:r>
                    </a:p>
                    <a:p>
                      <a:pPr fontAlgn="t"/>
                      <a:r>
                        <a:rPr lang="en-US" sz="2400" dirty="0" smtClean="0">
                          <a:solidFill>
                            <a:srgbClr val="00B0F0"/>
                          </a:solidFill>
                          <a:effectLst/>
                        </a:rPr>
                        <a:t>&lt;body&gt;</a:t>
                      </a:r>
                    </a:p>
                    <a:p>
                      <a:pPr fontAlgn="t"/>
                      <a:r>
                        <a:rPr lang="en-US" sz="2400" dirty="0" smtClean="0">
                          <a:solidFill>
                            <a:srgbClr val="00B0F0"/>
                          </a:solidFill>
                          <a:effectLst/>
                        </a:rPr>
                        <a:t>&lt;header&gt;</a:t>
                      </a:r>
                    </a:p>
                    <a:p>
                      <a:pPr fontAlgn="t"/>
                      <a:r>
                        <a:rPr lang="en-US" sz="2400" dirty="0" smtClean="0">
                          <a:solidFill>
                            <a:srgbClr val="00B0F0"/>
                          </a:solidFill>
                          <a:effectLst/>
                        </a:rPr>
                        <a:t>&lt;h1&gt;Internet Explorer 9&lt;/h1&gt;</a:t>
                      </a:r>
                    </a:p>
                    <a:p>
                      <a:pPr fontAlgn="t"/>
                      <a:r>
                        <a:rPr lang="en-US" sz="2400" dirty="0" smtClean="0">
                          <a:solidFill>
                            <a:srgbClr val="00B0F0"/>
                          </a:solidFill>
                          <a:effectLst/>
                        </a:rPr>
                        <a:t>&lt;/header&gt;</a:t>
                      </a:r>
                    </a:p>
                    <a:p>
                      <a:pPr fontAlgn="t"/>
                      <a:r>
                        <a:rPr lang="en-US" sz="2400" dirty="0" smtClean="0">
                          <a:solidFill>
                            <a:srgbClr val="00B0F0"/>
                          </a:solidFill>
                          <a:effectLst/>
                        </a:rPr>
                        <a:t>&lt;p&gt;Windows Internet Explorer</a:t>
                      </a:r>
                    </a:p>
                    <a:p>
                      <a:pPr fontAlgn="t"/>
                      <a:r>
                        <a:rPr lang="en-US" sz="2400" dirty="0" smtClean="0">
                          <a:solidFill>
                            <a:srgbClr val="00B0F0"/>
                          </a:solidFill>
                          <a:effectLst/>
                        </a:rPr>
                        <a:t>9 (abbreviated as IE9) was</a:t>
                      </a:r>
                    </a:p>
                    <a:p>
                      <a:pPr fontAlgn="t"/>
                      <a:r>
                        <a:rPr lang="en-US" sz="2400" dirty="0" smtClean="0">
                          <a:solidFill>
                            <a:srgbClr val="00B0F0"/>
                          </a:solidFill>
                          <a:effectLst/>
                        </a:rPr>
                        <a:t>released to</a:t>
                      </a:r>
                    </a:p>
                    <a:p>
                      <a:pPr fontAlgn="t"/>
                      <a:r>
                        <a:rPr lang="en-US" sz="2400" dirty="0" smtClean="0">
                          <a:solidFill>
                            <a:srgbClr val="00B0F0"/>
                          </a:solidFill>
                          <a:effectLst/>
                        </a:rPr>
                        <a:t>the public on March 14, 2011</a:t>
                      </a:r>
                    </a:p>
                    <a:p>
                      <a:pPr fontAlgn="t"/>
                      <a:r>
                        <a:rPr lang="en-US" sz="2400" dirty="0" smtClean="0">
                          <a:solidFill>
                            <a:srgbClr val="00B0F0"/>
                          </a:solidFill>
                          <a:effectLst/>
                        </a:rPr>
                        <a:t>at 21:00 PDT.....&lt;/p&gt;</a:t>
                      </a:r>
                    </a:p>
                    <a:p>
                      <a:pPr fontAlgn="t"/>
                      <a:r>
                        <a:rPr lang="en-US" sz="2400" dirty="0" smtClean="0">
                          <a:solidFill>
                            <a:srgbClr val="00B0F0"/>
                          </a:solidFill>
                          <a:effectLst/>
                        </a:rPr>
                        <a:t>&lt;/article&gt;</a:t>
                      </a:r>
                    </a:p>
                    <a:p>
                      <a:pPr fontAlgn="t"/>
                      <a:r>
                        <a:rPr lang="en-US" sz="2400" dirty="0" smtClean="0">
                          <a:solidFill>
                            <a:srgbClr val="00B0F0"/>
                          </a:solidFill>
                          <a:effectLst/>
                        </a:rPr>
                        <a:t>&lt;/body&gt;</a:t>
                      </a:r>
                    </a:p>
                    <a:p>
                      <a:pPr fontAlgn="t"/>
                      <a:r>
                        <a:rPr lang="en-US" sz="2400" dirty="0" smtClean="0">
                          <a:solidFill>
                            <a:srgbClr val="00B0F0"/>
                          </a:solidFill>
                          <a:effectLst/>
                        </a:rPr>
                        <a:t>&lt;/html&gt;</a:t>
                      </a:r>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400" kern="1200" dirty="0" smtClean="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805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27079386"/>
              </p:ext>
            </p:extLst>
          </p:nvPr>
        </p:nvGraphicFramePr>
        <p:xfrm>
          <a:off x="0" y="553998"/>
          <a:ext cx="11982734" cy="8181494"/>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footer</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i="0" kern="1200" dirty="0" smtClean="0">
                          <a:solidFill>
                            <a:schemeClr val="tx1"/>
                          </a:solidFill>
                          <a:effectLst/>
                          <a:latin typeface="+mn-lt"/>
                          <a:ea typeface="+mn-ea"/>
                          <a:cs typeface="+mn-cs"/>
                        </a:rPr>
                        <a:t>The &lt;footer&gt; tag</a:t>
                      </a:r>
                    </a:p>
                    <a:p>
                      <a:pPr algn="just" fontAlgn="t"/>
                      <a:r>
                        <a:rPr lang="en-US" sz="1800" b="0" i="0" kern="1200" dirty="0" smtClean="0">
                          <a:solidFill>
                            <a:schemeClr val="tx1"/>
                          </a:solidFill>
                          <a:effectLst/>
                          <a:latin typeface="+mn-lt"/>
                          <a:ea typeface="+mn-ea"/>
                          <a:cs typeface="+mn-cs"/>
                        </a:rPr>
                        <a:t>defines a footer for a</a:t>
                      </a:r>
                    </a:p>
                    <a:p>
                      <a:pPr algn="just" fontAlgn="t"/>
                      <a:r>
                        <a:rPr lang="en-US" sz="1800" b="0" i="0" kern="1200" dirty="0" smtClean="0">
                          <a:solidFill>
                            <a:schemeClr val="tx1"/>
                          </a:solidFill>
                          <a:effectLst/>
                          <a:latin typeface="+mn-lt"/>
                          <a:ea typeface="+mn-ea"/>
                          <a:cs typeface="+mn-cs"/>
                        </a:rPr>
                        <a:t>document or section.</a:t>
                      </a:r>
                    </a:p>
                    <a:p>
                      <a:pPr algn="just" fontAlgn="t"/>
                      <a:r>
                        <a:rPr lang="en-US" sz="1800" b="0" i="0" kern="1200" dirty="0" smtClean="0">
                          <a:solidFill>
                            <a:schemeClr val="tx1"/>
                          </a:solidFill>
                          <a:effectLst/>
                          <a:latin typeface="+mn-lt"/>
                          <a:ea typeface="+mn-ea"/>
                          <a:cs typeface="+mn-cs"/>
                        </a:rPr>
                        <a:t>A &lt;footer&gt; element</a:t>
                      </a:r>
                    </a:p>
                    <a:p>
                      <a:pPr algn="just" fontAlgn="t"/>
                      <a:r>
                        <a:rPr lang="en-US" sz="1800" b="0" i="0" kern="1200" dirty="0" smtClean="0">
                          <a:solidFill>
                            <a:schemeClr val="tx1"/>
                          </a:solidFill>
                          <a:effectLst/>
                          <a:latin typeface="+mn-lt"/>
                          <a:ea typeface="+mn-ea"/>
                          <a:cs typeface="+mn-cs"/>
                        </a:rPr>
                        <a:t>should contain</a:t>
                      </a:r>
                    </a:p>
                    <a:p>
                      <a:pPr algn="just" fontAlgn="t"/>
                      <a:r>
                        <a:rPr lang="en-US" sz="1800" b="0" i="0" kern="1200" dirty="0" smtClean="0">
                          <a:solidFill>
                            <a:schemeClr val="tx1"/>
                          </a:solidFill>
                          <a:effectLst/>
                          <a:latin typeface="+mn-lt"/>
                          <a:ea typeface="+mn-ea"/>
                          <a:cs typeface="+mn-cs"/>
                        </a:rPr>
                        <a:t>information about its</a:t>
                      </a:r>
                    </a:p>
                    <a:p>
                      <a:pPr algn="just" fontAlgn="t"/>
                      <a:r>
                        <a:rPr lang="en-US" sz="1800" b="0" i="0" kern="1200" dirty="0" smtClean="0">
                          <a:solidFill>
                            <a:schemeClr val="tx1"/>
                          </a:solidFill>
                          <a:effectLst/>
                          <a:latin typeface="+mn-lt"/>
                          <a:ea typeface="+mn-ea"/>
                          <a:cs typeface="+mn-cs"/>
                        </a:rPr>
                        <a:t>containing element.</a:t>
                      </a:r>
                    </a:p>
                    <a:p>
                      <a:pPr algn="just" fontAlgn="t"/>
                      <a:r>
                        <a:rPr lang="en-US" sz="1800" b="0" i="0" kern="1200" dirty="0" smtClean="0">
                          <a:solidFill>
                            <a:schemeClr val="tx1"/>
                          </a:solidFill>
                          <a:effectLst/>
                          <a:latin typeface="+mn-lt"/>
                          <a:ea typeface="+mn-ea"/>
                          <a:cs typeface="+mn-cs"/>
                        </a:rPr>
                        <a:t>A footer typically</a:t>
                      </a:r>
                    </a:p>
                    <a:p>
                      <a:pPr algn="just" fontAlgn="t"/>
                      <a:r>
                        <a:rPr lang="en-US" sz="1800" b="0" i="0" kern="1200" dirty="0" smtClean="0">
                          <a:solidFill>
                            <a:schemeClr val="tx1"/>
                          </a:solidFill>
                          <a:effectLst/>
                          <a:latin typeface="+mn-lt"/>
                          <a:ea typeface="+mn-ea"/>
                          <a:cs typeface="+mn-cs"/>
                        </a:rPr>
                        <a:t>contains the author</a:t>
                      </a:r>
                    </a:p>
                    <a:p>
                      <a:pPr algn="just" fontAlgn="t"/>
                      <a:r>
                        <a:rPr lang="en-US" sz="1800" b="0" i="0" kern="1200" dirty="0" smtClean="0">
                          <a:solidFill>
                            <a:schemeClr val="tx1"/>
                          </a:solidFill>
                          <a:effectLst/>
                          <a:latin typeface="+mn-lt"/>
                          <a:ea typeface="+mn-ea"/>
                          <a:cs typeface="+mn-cs"/>
                        </a:rPr>
                        <a:t>of the document,</a:t>
                      </a:r>
                    </a:p>
                    <a:p>
                      <a:pPr algn="just" fontAlgn="t"/>
                      <a:r>
                        <a:rPr lang="en-US" sz="1800" b="0" i="0" kern="1200" dirty="0" smtClean="0">
                          <a:solidFill>
                            <a:schemeClr val="tx1"/>
                          </a:solidFill>
                          <a:effectLst/>
                          <a:latin typeface="+mn-lt"/>
                          <a:ea typeface="+mn-ea"/>
                          <a:cs typeface="+mn-cs"/>
                        </a:rPr>
                        <a:t>copyright</a:t>
                      </a:r>
                    </a:p>
                    <a:p>
                      <a:pPr algn="just" fontAlgn="t"/>
                      <a:r>
                        <a:rPr lang="en-US" sz="1800" b="0" i="0" kern="1200" dirty="0" smtClean="0">
                          <a:solidFill>
                            <a:schemeClr val="tx1"/>
                          </a:solidFill>
                          <a:effectLst/>
                          <a:latin typeface="+mn-lt"/>
                          <a:ea typeface="+mn-ea"/>
                          <a:cs typeface="+mn-cs"/>
                        </a:rPr>
                        <a:t>information, links to</a:t>
                      </a:r>
                    </a:p>
                    <a:p>
                      <a:pPr algn="just" fontAlgn="t"/>
                      <a:r>
                        <a:rPr lang="en-US" sz="1800" b="0" i="0" kern="1200" dirty="0" smtClean="0">
                          <a:solidFill>
                            <a:schemeClr val="tx1"/>
                          </a:solidFill>
                          <a:effectLst/>
                          <a:latin typeface="+mn-lt"/>
                          <a:ea typeface="+mn-ea"/>
                          <a:cs typeface="+mn-cs"/>
                        </a:rPr>
                        <a:t>terms of use, contact</a:t>
                      </a:r>
                    </a:p>
                    <a:p>
                      <a:pPr algn="just" fontAlgn="t"/>
                      <a:r>
                        <a:rPr lang="en-US" sz="1800" b="0" i="0" kern="1200" dirty="0" smtClean="0">
                          <a:solidFill>
                            <a:schemeClr val="tx1"/>
                          </a:solidFill>
                          <a:effectLst/>
                          <a:latin typeface="+mn-lt"/>
                          <a:ea typeface="+mn-ea"/>
                          <a:cs typeface="+mn-cs"/>
                        </a:rPr>
                        <a:t>information, etc.</a:t>
                      </a:r>
                    </a:p>
                    <a:p>
                      <a:pPr algn="just" fontAlgn="t"/>
                      <a:r>
                        <a:rPr lang="en-US" sz="1800" b="0" i="0" kern="1200" dirty="0" smtClean="0">
                          <a:solidFill>
                            <a:schemeClr val="tx1"/>
                          </a:solidFill>
                          <a:effectLst/>
                          <a:latin typeface="+mn-lt"/>
                          <a:ea typeface="+mn-ea"/>
                          <a:cs typeface="+mn-cs"/>
                        </a:rPr>
                        <a:t>You can have</a:t>
                      </a:r>
                    </a:p>
                    <a:p>
                      <a:pPr algn="just" fontAlgn="t"/>
                      <a:r>
                        <a:rPr lang="en-US" sz="1800" b="0" i="0" kern="1200" dirty="0" smtClean="0">
                          <a:solidFill>
                            <a:schemeClr val="tx1"/>
                          </a:solidFill>
                          <a:effectLst/>
                          <a:latin typeface="+mn-lt"/>
                          <a:ea typeface="+mn-ea"/>
                          <a:cs typeface="+mn-cs"/>
                        </a:rPr>
                        <a:t>several &lt;footer&gt;</a:t>
                      </a:r>
                    </a:p>
                    <a:p>
                      <a:pPr algn="just" fontAlgn="t"/>
                      <a:r>
                        <a:rPr lang="en-US" sz="1800" b="0" i="0" kern="1200" dirty="0" smtClean="0">
                          <a:solidFill>
                            <a:schemeClr val="tx1"/>
                          </a:solidFill>
                          <a:effectLst/>
                          <a:latin typeface="+mn-lt"/>
                          <a:ea typeface="+mn-ea"/>
                          <a:cs typeface="+mn-cs"/>
                        </a:rPr>
                        <a:t>elements in one</a:t>
                      </a:r>
                    </a:p>
                    <a:p>
                      <a:pPr algn="just" fontAlgn="t"/>
                      <a:r>
                        <a:rPr lang="en-US" sz="1800" b="0" i="0" kern="1200" dirty="0" smtClean="0">
                          <a:solidFill>
                            <a:schemeClr val="tx1"/>
                          </a:solidFill>
                          <a:effectLst/>
                          <a:latin typeface="+mn-lt"/>
                          <a:ea typeface="+mn-ea"/>
                          <a:cs typeface="+mn-cs"/>
                        </a:rPr>
                        <a:t>document.</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a:solidFill>
                          <a:schemeClr val="tx1"/>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&lt;html&gt;</a:t>
                      </a:r>
                    </a:p>
                    <a:p>
                      <a:pPr fontAlgn="t"/>
                      <a:r>
                        <a:rPr lang="en-US" sz="2400" dirty="0" smtClean="0">
                          <a:solidFill>
                            <a:srgbClr val="00B0F0"/>
                          </a:solidFill>
                          <a:effectLst/>
                        </a:rPr>
                        <a:t>&lt;body&gt;</a:t>
                      </a:r>
                    </a:p>
                    <a:p>
                      <a:pPr fontAlgn="t"/>
                      <a:r>
                        <a:rPr lang="en-US" sz="2400" dirty="0" smtClean="0">
                          <a:solidFill>
                            <a:srgbClr val="00B0F0"/>
                          </a:solidFill>
                          <a:effectLst/>
                        </a:rPr>
                        <a:t>&lt;footer&gt;</a:t>
                      </a:r>
                    </a:p>
                    <a:p>
                      <a:pPr fontAlgn="t"/>
                      <a:r>
                        <a:rPr lang="en-US" sz="2400" dirty="0" smtClean="0">
                          <a:solidFill>
                            <a:srgbClr val="00B0F0"/>
                          </a:solidFill>
                          <a:effectLst/>
                        </a:rPr>
                        <a:t>&lt;p&gt;Posted </a:t>
                      </a:r>
                      <a:r>
                        <a:rPr lang="en-US" sz="2400" dirty="0" err="1" smtClean="0">
                          <a:solidFill>
                            <a:srgbClr val="00B0F0"/>
                          </a:solidFill>
                          <a:effectLst/>
                        </a:rPr>
                        <a:t>by:ABC</a:t>
                      </a:r>
                      <a:r>
                        <a:rPr lang="en-US" sz="2400" dirty="0" smtClean="0">
                          <a:solidFill>
                            <a:srgbClr val="00B0F0"/>
                          </a:solidFill>
                          <a:effectLst/>
                        </a:rPr>
                        <a:t> Co.</a:t>
                      </a:r>
                    </a:p>
                    <a:p>
                      <a:pPr fontAlgn="t"/>
                      <a:r>
                        <a:rPr lang="en-US" sz="2400" dirty="0" smtClean="0">
                          <a:solidFill>
                            <a:srgbClr val="00B0F0"/>
                          </a:solidFill>
                          <a:effectLst/>
                        </a:rPr>
                        <a:t>Ltd.&lt;/p&gt;</a:t>
                      </a:r>
                    </a:p>
                    <a:p>
                      <a:pPr fontAlgn="t"/>
                      <a:r>
                        <a:rPr lang="en-US" sz="2400" dirty="0" smtClean="0">
                          <a:solidFill>
                            <a:srgbClr val="00B0F0"/>
                          </a:solidFill>
                          <a:effectLst/>
                        </a:rPr>
                        <a:t>&lt;p&gt;&lt;time </a:t>
                      </a:r>
                      <a:r>
                        <a:rPr lang="en-US" sz="2400" dirty="0" err="1" smtClean="0">
                          <a:solidFill>
                            <a:srgbClr val="00B0F0"/>
                          </a:solidFill>
                          <a:effectLst/>
                        </a:rPr>
                        <a:t>pubdate</a:t>
                      </a:r>
                      <a:endParaRPr lang="en-US" sz="2400" dirty="0" smtClean="0">
                        <a:solidFill>
                          <a:srgbClr val="00B0F0"/>
                        </a:solidFill>
                        <a:effectLst/>
                      </a:endParaRPr>
                    </a:p>
                    <a:p>
                      <a:pPr fontAlgn="t"/>
                      <a:r>
                        <a:rPr lang="en-US" sz="2400" dirty="0" err="1" smtClean="0">
                          <a:solidFill>
                            <a:srgbClr val="00B0F0"/>
                          </a:solidFill>
                          <a:effectLst/>
                        </a:rPr>
                        <a:t>datetime</a:t>
                      </a:r>
                      <a:r>
                        <a:rPr lang="en-US" sz="2400" dirty="0" smtClean="0">
                          <a:solidFill>
                            <a:srgbClr val="00B0F0"/>
                          </a:solidFill>
                          <a:effectLst/>
                        </a:rPr>
                        <a:t>="2012-03-</a:t>
                      </a:r>
                    </a:p>
                    <a:p>
                      <a:pPr fontAlgn="t"/>
                      <a:r>
                        <a:rPr lang="en-US" sz="2400" dirty="0" smtClean="0">
                          <a:solidFill>
                            <a:srgbClr val="00B0F0"/>
                          </a:solidFill>
                          <a:effectLst/>
                        </a:rPr>
                        <a:t>01"&gt;&lt;/time&gt;&lt;/p&gt;</a:t>
                      </a:r>
                    </a:p>
                    <a:p>
                      <a:pPr fontAlgn="t"/>
                      <a:r>
                        <a:rPr lang="en-US" sz="2400" dirty="0" smtClean="0">
                          <a:solidFill>
                            <a:srgbClr val="00B0F0"/>
                          </a:solidFill>
                          <a:effectLst/>
                        </a:rPr>
                        <a:t>&lt;/footer&gt;</a:t>
                      </a:r>
                    </a:p>
                    <a:p>
                      <a:pPr fontAlgn="t"/>
                      <a:r>
                        <a:rPr lang="en-US" sz="2400" dirty="0" smtClean="0">
                          <a:solidFill>
                            <a:srgbClr val="00B0F0"/>
                          </a:solidFill>
                          <a:effectLst/>
                        </a:rPr>
                        <a:t>&lt;/body&gt;</a:t>
                      </a:r>
                    </a:p>
                    <a:p>
                      <a:pPr fontAlgn="t"/>
                      <a:r>
                        <a:rPr lang="en-US" sz="2400" dirty="0" smtClean="0">
                          <a:solidFill>
                            <a:srgbClr val="00B0F0"/>
                          </a:solidFill>
                          <a:effectLst/>
                        </a:rPr>
                        <a:t>&lt;/html&gt;</a:t>
                      </a:r>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400" kern="1200" dirty="0" smtClean="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1330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45886225"/>
              </p:ext>
            </p:extLst>
          </p:nvPr>
        </p:nvGraphicFramePr>
        <p:xfrm>
          <a:off x="0" y="553998"/>
          <a:ext cx="11982734" cy="7569988"/>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div</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i="0" kern="1200" dirty="0" smtClean="0">
                          <a:solidFill>
                            <a:schemeClr val="tx1"/>
                          </a:solidFill>
                          <a:effectLst/>
                          <a:latin typeface="+mn-lt"/>
                          <a:ea typeface="+mn-ea"/>
                          <a:cs typeface="+mn-cs"/>
                        </a:rPr>
                        <a:t>defines a division or a section in an HTML document.</a:t>
                      </a:r>
                    </a:p>
                    <a:p>
                      <a:pPr algn="just" fontAlgn="t"/>
                      <a:endParaRPr lang="en-US" sz="1800" b="0" i="0" kern="1200" dirty="0" smtClean="0">
                        <a:solidFill>
                          <a:schemeClr val="tx1"/>
                        </a:solidFill>
                        <a:effectLst/>
                        <a:latin typeface="+mn-lt"/>
                        <a:ea typeface="+mn-ea"/>
                        <a:cs typeface="+mn-cs"/>
                      </a:endParaRPr>
                    </a:p>
                    <a:p>
                      <a:pPr algn="just" fontAlgn="t"/>
                      <a:r>
                        <a:rPr lang="en-US" dirty="0" smtClean="0">
                          <a:solidFill>
                            <a:srgbClr val="333333"/>
                          </a:solidFill>
                          <a:effectLst/>
                          <a:latin typeface="inter-regular"/>
                        </a:rPr>
                        <a:t>Specifies a unique id for an element</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id=“unique id” </a:t>
                      </a:r>
                      <a:r>
                        <a:rPr lang="en-US" sz="2000" dirty="0" err="1" smtClean="0">
                          <a:solidFill>
                            <a:schemeClr val="tx1"/>
                          </a:solidFill>
                          <a:effectLst/>
                        </a:rPr>
                        <a:t>Specfies</a:t>
                      </a:r>
                      <a:r>
                        <a:rPr lang="en-US" sz="2000" dirty="0" smtClean="0">
                          <a:solidFill>
                            <a:schemeClr val="tx1"/>
                          </a:solidFill>
                          <a:effectLst/>
                        </a:rPr>
                        <a:t> a unique id for an element</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smtClean="0">
                        <a:solidFill>
                          <a:schemeClr val="tx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smtClean="0">
                        <a:solidFill>
                          <a:schemeClr val="tx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Align=</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left/right/center/justify</a:t>
                      </a:r>
                      <a:endParaRPr lang="en-US" sz="2000" dirty="0">
                        <a:solidFill>
                          <a:schemeClr val="tx1"/>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&lt;html&gt;</a:t>
                      </a:r>
                    </a:p>
                    <a:p>
                      <a:pPr fontAlgn="t"/>
                      <a:r>
                        <a:rPr lang="en-US" sz="2400" dirty="0" smtClean="0">
                          <a:solidFill>
                            <a:srgbClr val="00B0F0"/>
                          </a:solidFill>
                          <a:effectLst/>
                        </a:rPr>
                        <a:t>&lt;body&gt;</a:t>
                      </a:r>
                    </a:p>
                    <a:p>
                      <a:pPr fontAlgn="t"/>
                      <a:r>
                        <a:rPr lang="en-US" sz="2400" dirty="0" smtClean="0">
                          <a:solidFill>
                            <a:srgbClr val="00B0F0"/>
                          </a:solidFill>
                          <a:effectLst/>
                        </a:rPr>
                        <a:t>&lt;!</a:t>
                      </a:r>
                      <a:r>
                        <a:rPr lang="en-US" sz="2400" dirty="0" err="1" smtClean="0">
                          <a:solidFill>
                            <a:srgbClr val="00B0F0"/>
                          </a:solidFill>
                          <a:effectLst/>
                        </a:rPr>
                        <a:t>doctype</a:t>
                      </a:r>
                      <a:r>
                        <a:rPr lang="en-US" sz="2400" dirty="0" smtClean="0">
                          <a:solidFill>
                            <a:srgbClr val="00B0F0"/>
                          </a:solidFill>
                          <a:effectLst/>
                        </a:rPr>
                        <a:t> html&gt;</a:t>
                      </a:r>
                    </a:p>
                    <a:p>
                      <a:pPr fontAlgn="t"/>
                      <a:r>
                        <a:rPr lang="en-US" sz="2400" dirty="0" smtClean="0">
                          <a:solidFill>
                            <a:srgbClr val="00B0F0"/>
                          </a:solidFill>
                          <a:effectLst/>
                        </a:rPr>
                        <a:t>&lt;html&gt;</a:t>
                      </a:r>
                    </a:p>
                    <a:p>
                      <a:pPr fontAlgn="t"/>
                      <a:r>
                        <a:rPr lang="en-US" sz="2400" dirty="0" smtClean="0">
                          <a:solidFill>
                            <a:srgbClr val="00B0F0"/>
                          </a:solidFill>
                          <a:effectLst/>
                        </a:rPr>
                        <a:t>&lt;div class="outer-div"&gt;</a:t>
                      </a:r>
                    </a:p>
                    <a:p>
                      <a:pPr fontAlgn="t"/>
                      <a:r>
                        <a:rPr lang="en-US" sz="2400" dirty="0" smtClean="0">
                          <a:solidFill>
                            <a:srgbClr val="00B0F0"/>
                          </a:solidFill>
                          <a:effectLst/>
                        </a:rPr>
                        <a:t>This div tag</a:t>
                      </a:r>
                    </a:p>
                    <a:p>
                      <a:pPr fontAlgn="t"/>
                      <a:r>
                        <a:rPr lang="en-US" sz="2400" dirty="0" smtClean="0">
                          <a:solidFill>
                            <a:srgbClr val="00B0F0"/>
                          </a:solidFill>
                          <a:effectLst/>
                        </a:rPr>
                        <a:t>&lt;div class="inner-div" align="center"&gt;</a:t>
                      </a:r>
                    </a:p>
                    <a:p>
                      <a:pPr fontAlgn="t"/>
                      <a:r>
                        <a:rPr lang="en-US" sz="2400" dirty="0" smtClean="0">
                          <a:solidFill>
                            <a:srgbClr val="00B0F0"/>
                          </a:solidFill>
                          <a:effectLst/>
                        </a:rPr>
                        <a:t>contains this div tag.</a:t>
                      </a:r>
                    </a:p>
                    <a:p>
                      <a:pPr fontAlgn="t"/>
                      <a:r>
                        <a:rPr lang="en-US" sz="2400" dirty="0" smtClean="0">
                          <a:solidFill>
                            <a:srgbClr val="00B0F0"/>
                          </a:solidFill>
                          <a:effectLst/>
                        </a:rPr>
                        <a:t>&lt;/div&gt;</a:t>
                      </a:r>
                    </a:p>
                    <a:p>
                      <a:pPr fontAlgn="t"/>
                      <a:r>
                        <a:rPr lang="en-US" sz="2400" dirty="0" smtClean="0">
                          <a:solidFill>
                            <a:srgbClr val="00B0F0"/>
                          </a:solidFill>
                          <a:effectLst/>
                        </a:rPr>
                        <a:t>&lt;/div&gt;   </a:t>
                      </a:r>
                    </a:p>
                    <a:p>
                      <a:pPr fontAlgn="t"/>
                      <a:r>
                        <a:rPr lang="en-US" sz="2400" dirty="0" smtClean="0">
                          <a:solidFill>
                            <a:srgbClr val="00B0F0"/>
                          </a:solidFill>
                          <a:effectLst/>
                        </a:rPr>
                        <a:t>&lt;/body&gt;</a:t>
                      </a:r>
                    </a:p>
                    <a:p>
                      <a:pPr fontAlgn="t"/>
                      <a:r>
                        <a:rPr lang="en-US" sz="2400" dirty="0" smtClean="0">
                          <a:solidFill>
                            <a:srgbClr val="00B0F0"/>
                          </a:solidFill>
                          <a:effectLst/>
                        </a:rPr>
                        <a:t>&lt;/html</a:t>
                      </a:r>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400" kern="1200" dirty="0" smtClean="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435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0" y="553998"/>
          <a:ext cx="11982734" cy="7569988"/>
        </p:xfrm>
        <a:graphic>
          <a:graphicData uri="http://schemas.openxmlformats.org/drawingml/2006/table">
            <a:tbl>
              <a:tblPr/>
              <a:tblGrid>
                <a:gridCol w="955343"/>
                <a:gridCol w="3084394"/>
                <a:gridCol w="2920621"/>
                <a:gridCol w="5022376"/>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Attributes</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smtClean="0">
                          <a:effectLst/>
                        </a:rPr>
                        <a:t>Syntax and  Example</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1553">
                <a:tc>
                  <a:txBody>
                    <a:bodyPr/>
                    <a:lstStyle/>
                    <a:p>
                      <a:pPr algn="just" fontAlgn="t"/>
                      <a:r>
                        <a:rPr lang="en-IN" dirty="0" smtClean="0">
                          <a:solidFill>
                            <a:srgbClr val="333333"/>
                          </a:solidFill>
                          <a:effectLst/>
                          <a:latin typeface="inter-regular"/>
                        </a:rPr>
                        <a:t>div</a:t>
                      </a:r>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i="0" kern="1200" dirty="0" smtClean="0">
                          <a:solidFill>
                            <a:schemeClr val="tx1"/>
                          </a:solidFill>
                          <a:effectLst/>
                          <a:latin typeface="+mn-lt"/>
                          <a:ea typeface="+mn-ea"/>
                          <a:cs typeface="+mn-cs"/>
                        </a:rPr>
                        <a:t>defines a division or a section in an HTML document.</a:t>
                      </a:r>
                    </a:p>
                    <a:p>
                      <a:pPr algn="just" fontAlgn="t"/>
                      <a:endParaRPr lang="en-US" sz="1800" b="0" i="0" kern="1200" dirty="0" smtClean="0">
                        <a:solidFill>
                          <a:schemeClr val="tx1"/>
                        </a:solidFill>
                        <a:effectLst/>
                        <a:latin typeface="+mn-lt"/>
                        <a:ea typeface="+mn-ea"/>
                        <a:cs typeface="+mn-cs"/>
                      </a:endParaRPr>
                    </a:p>
                    <a:p>
                      <a:pPr algn="just" fontAlgn="t"/>
                      <a:r>
                        <a:rPr lang="en-US" dirty="0" smtClean="0">
                          <a:solidFill>
                            <a:srgbClr val="333333"/>
                          </a:solidFill>
                          <a:effectLst/>
                          <a:latin typeface="inter-regular"/>
                        </a:rPr>
                        <a:t>Specifies a unique id for an element</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id=“unique id” </a:t>
                      </a:r>
                      <a:r>
                        <a:rPr lang="en-US" sz="2000" dirty="0" err="1" smtClean="0">
                          <a:solidFill>
                            <a:schemeClr val="tx1"/>
                          </a:solidFill>
                          <a:effectLst/>
                        </a:rPr>
                        <a:t>Specfies</a:t>
                      </a:r>
                      <a:r>
                        <a:rPr lang="en-US" sz="2000" dirty="0" smtClean="0">
                          <a:solidFill>
                            <a:schemeClr val="tx1"/>
                          </a:solidFill>
                          <a:effectLst/>
                        </a:rPr>
                        <a:t> a unique id for an element</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smtClean="0">
                        <a:solidFill>
                          <a:schemeClr val="tx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en-US" sz="2000" dirty="0" smtClean="0">
                        <a:solidFill>
                          <a:schemeClr val="tx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Align=</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smtClean="0">
                          <a:solidFill>
                            <a:schemeClr val="tx1"/>
                          </a:solidFill>
                          <a:effectLst/>
                        </a:rPr>
                        <a:t>left/right/center/justify</a:t>
                      </a:r>
                      <a:endParaRPr lang="en-US" sz="2000" dirty="0">
                        <a:solidFill>
                          <a:schemeClr val="tx1"/>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solidFill>
                            <a:srgbClr val="00B0F0"/>
                          </a:solidFill>
                          <a:effectLst/>
                        </a:rPr>
                        <a:t>&lt;html&gt;</a:t>
                      </a:r>
                    </a:p>
                    <a:p>
                      <a:pPr fontAlgn="t"/>
                      <a:r>
                        <a:rPr lang="en-US" sz="2400" dirty="0" smtClean="0">
                          <a:solidFill>
                            <a:srgbClr val="00B0F0"/>
                          </a:solidFill>
                          <a:effectLst/>
                        </a:rPr>
                        <a:t>&lt;body&gt;</a:t>
                      </a:r>
                    </a:p>
                    <a:p>
                      <a:pPr fontAlgn="t"/>
                      <a:r>
                        <a:rPr lang="en-US" sz="2400" dirty="0" smtClean="0">
                          <a:solidFill>
                            <a:srgbClr val="00B0F0"/>
                          </a:solidFill>
                          <a:effectLst/>
                        </a:rPr>
                        <a:t>&lt;!</a:t>
                      </a:r>
                      <a:r>
                        <a:rPr lang="en-US" sz="2400" dirty="0" err="1" smtClean="0">
                          <a:solidFill>
                            <a:srgbClr val="00B0F0"/>
                          </a:solidFill>
                          <a:effectLst/>
                        </a:rPr>
                        <a:t>doctype</a:t>
                      </a:r>
                      <a:r>
                        <a:rPr lang="en-US" sz="2400" dirty="0" smtClean="0">
                          <a:solidFill>
                            <a:srgbClr val="00B0F0"/>
                          </a:solidFill>
                          <a:effectLst/>
                        </a:rPr>
                        <a:t> html&gt;</a:t>
                      </a:r>
                    </a:p>
                    <a:p>
                      <a:pPr fontAlgn="t"/>
                      <a:r>
                        <a:rPr lang="en-US" sz="2400" dirty="0" smtClean="0">
                          <a:solidFill>
                            <a:srgbClr val="00B0F0"/>
                          </a:solidFill>
                          <a:effectLst/>
                        </a:rPr>
                        <a:t>&lt;html&gt;</a:t>
                      </a:r>
                    </a:p>
                    <a:p>
                      <a:pPr fontAlgn="t"/>
                      <a:r>
                        <a:rPr lang="en-US" sz="2400" dirty="0" smtClean="0">
                          <a:solidFill>
                            <a:srgbClr val="00B0F0"/>
                          </a:solidFill>
                          <a:effectLst/>
                        </a:rPr>
                        <a:t>&lt;div class="outer-div"&gt;</a:t>
                      </a:r>
                    </a:p>
                    <a:p>
                      <a:pPr fontAlgn="t"/>
                      <a:r>
                        <a:rPr lang="en-US" sz="2400" dirty="0" smtClean="0">
                          <a:solidFill>
                            <a:srgbClr val="00B0F0"/>
                          </a:solidFill>
                          <a:effectLst/>
                        </a:rPr>
                        <a:t>This div tag</a:t>
                      </a:r>
                    </a:p>
                    <a:p>
                      <a:pPr fontAlgn="t"/>
                      <a:r>
                        <a:rPr lang="en-US" sz="2400" dirty="0" smtClean="0">
                          <a:solidFill>
                            <a:srgbClr val="00B0F0"/>
                          </a:solidFill>
                          <a:effectLst/>
                        </a:rPr>
                        <a:t>&lt;div class="inner-div" align="center"&gt;</a:t>
                      </a:r>
                    </a:p>
                    <a:p>
                      <a:pPr fontAlgn="t"/>
                      <a:r>
                        <a:rPr lang="en-US" sz="2400" dirty="0" smtClean="0">
                          <a:solidFill>
                            <a:srgbClr val="00B0F0"/>
                          </a:solidFill>
                          <a:effectLst/>
                        </a:rPr>
                        <a:t>contains this div tag.</a:t>
                      </a:r>
                    </a:p>
                    <a:p>
                      <a:pPr fontAlgn="t"/>
                      <a:r>
                        <a:rPr lang="en-US" sz="2400" dirty="0" smtClean="0">
                          <a:solidFill>
                            <a:srgbClr val="00B0F0"/>
                          </a:solidFill>
                          <a:effectLst/>
                        </a:rPr>
                        <a:t>&lt;/div&gt;</a:t>
                      </a:r>
                    </a:p>
                    <a:p>
                      <a:pPr fontAlgn="t"/>
                      <a:r>
                        <a:rPr lang="en-US" sz="2400" dirty="0" smtClean="0">
                          <a:solidFill>
                            <a:srgbClr val="00B0F0"/>
                          </a:solidFill>
                          <a:effectLst/>
                        </a:rPr>
                        <a:t>&lt;/div&gt;   </a:t>
                      </a:r>
                    </a:p>
                    <a:p>
                      <a:pPr fontAlgn="t"/>
                      <a:r>
                        <a:rPr lang="en-US" sz="2400" dirty="0" smtClean="0">
                          <a:solidFill>
                            <a:srgbClr val="00B0F0"/>
                          </a:solidFill>
                          <a:effectLst/>
                        </a:rPr>
                        <a:t>&lt;/body&gt;</a:t>
                      </a:r>
                    </a:p>
                    <a:p>
                      <a:pPr fontAlgn="t"/>
                      <a:r>
                        <a:rPr lang="en-US" sz="2400" dirty="0" smtClean="0">
                          <a:solidFill>
                            <a:srgbClr val="00B0F0"/>
                          </a:solidFill>
                          <a:effectLst/>
                        </a:rPr>
                        <a:t>&lt;/html</a:t>
                      </a:r>
                      <a:endParaRPr lang="en-US" sz="2400"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1855">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endParaRPr lang="en-US" sz="2400" kern="1200" dirty="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endParaRPr lang="en-IN" dirty="0">
                        <a:solidFill>
                          <a:schemeClr val="tx1"/>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400" kern="1200" dirty="0" smtClean="0">
                        <a:solidFill>
                          <a:srgbClr val="00B0F0"/>
                        </a:solidFill>
                        <a:effectLst/>
                        <a:latin typeface="+mn-lt"/>
                        <a:ea typeface="+mn-ea"/>
                        <a:cs typeface="+mn-cs"/>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1244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76" t="10861" r="62307" b="54428"/>
          <a:stretch/>
        </p:blipFill>
        <p:spPr>
          <a:xfrm>
            <a:off x="6878472" y="627797"/>
            <a:ext cx="4712238" cy="3357349"/>
          </a:xfrm>
          <a:prstGeom prst="rect">
            <a:avLst/>
          </a:prstGeom>
        </p:spPr>
      </p:pic>
      <p:sp>
        <p:nvSpPr>
          <p:cNvPr id="3" name="Rectangle 2"/>
          <p:cNvSpPr/>
          <p:nvPr/>
        </p:nvSpPr>
        <p:spPr>
          <a:xfrm>
            <a:off x="0" y="0"/>
            <a:ext cx="7092286" cy="6740307"/>
          </a:xfrm>
          <a:prstGeom prst="rect">
            <a:avLst/>
          </a:prstGeom>
        </p:spPr>
        <p:txBody>
          <a:bodyPr wrap="square">
            <a:spAutoFit/>
          </a:bodyPr>
          <a:lstStyle/>
          <a:p>
            <a:r>
              <a:rPr lang="en-IN" b="1" dirty="0">
                <a:solidFill>
                  <a:srgbClr val="880000"/>
                </a:solidFill>
                <a:latin typeface="Courier New"/>
                <a:ea typeface="Times New Roman"/>
                <a:cs typeface="Times New Roman"/>
              </a:rPr>
              <a:t>&lt;html&gt;</a:t>
            </a:r>
          </a:p>
          <a:p>
            <a:r>
              <a:rPr lang="en-IN" b="1" dirty="0">
                <a:solidFill>
                  <a:srgbClr val="880000"/>
                </a:solidFill>
                <a:latin typeface="Courier New"/>
                <a:ea typeface="Times New Roman"/>
                <a:cs typeface="Times New Roman"/>
              </a:rPr>
              <a:t>&lt;body&gt;</a:t>
            </a:r>
          </a:p>
          <a:p>
            <a:r>
              <a:rPr lang="en-IN" b="1" dirty="0">
                <a:solidFill>
                  <a:srgbClr val="00B0F0"/>
                </a:solidFill>
                <a:latin typeface="Courier New"/>
                <a:ea typeface="Times New Roman"/>
                <a:cs typeface="Times New Roman"/>
              </a:rPr>
              <a:t>&lt;div id="container" style="width:500px"&gt;</a:t>
            </a:r>
          </a:p>
          <a:p>
            <a:r>
              <a:rPr lang="en-IN" b="1" dirty="0">
                <a:solidFill>
                  <a:srgbClr val="00B050"/>
                </a:solidFill>
                <a:latin typeface="Courier New"/>
                <a:ea typeface="Times New Roman"/>
                <a:cs typeface="Times New Roman"/>
              </a:rPr>
              <a:t>&lt;div id="header" style="</a:t>
            </a:r>
            <a:r>
              <a:rPr lang="en-IN" b="1" dirty="0" err="1">
                <a:solidFill>
                  <a:srgbClr val="00B050"/>
                </a:solidFill>
                <a:latin typeface="Courier New"/>
                <a:ea typeface="Times New Roman"/>
                <a:cs typeface="Times New Roman"/>
              </a:rPr>
              <a:t>background-color:skyblue</a:t>
            </a:r>
            <a:r>
              <a:rPr lang="en-IN" b="1" dirty="0">
                <a:solidFill>
                  <a:srgbClr val="00B050"/>
                </a:solidFill>
                <a:latin typeface="Courier New"/>
                <a:ea typeface="Times New Roman"/>
                <a:cs typeface="Times New Roman"/>
              </a:rPr>
              <a:t>;"&gt;</a:t>
            </a:r>
          </a:p>
          <a:p>
            <a:r>
              <a:rPr lang="en-IN" b="1" dirty="0">
                <a:solidFill>
                  <a:srgbClr val="00B050"/>
                </a:solidFill>
                <a:latin typeface="Courier New"/>
                <a:ea typeface="Times New Roman"/>
                <a:cs typeface="Times New Roman"/>
              </a:rPr>
              <a:t>&lt;h1 style="margin-bottom:0;"&gt;Main Title of Web Page&lt;/h1&gt;&lt;/div&gt;</a:t>
            </a:r>
          </a:p>
          <a:p>
            <a:endParaRPr lang="en-IN" b="1" dirty="0">
              <a:solidFill>
                <a:srgbClr val="880000"/>
              </a:solidFill>
              <a:latin typeface="Courier New"/>
              <a:ea typeface="Times New Roman"/>
              <a:cs typeface="Times New Roman"/>
            </a:endParaRPr>
          </a:p>
          <a:p>
            <a:r>
              <a:rPr lang="en-IN" b="1" dirty="0">
                <a:solidFill>
                  <a:schemeClr val="accent4">
                    <a:lumMod val="75000"/>
                  </a:schemeClr>
                </a:solidFill>
                <a:latin typeface="Courier New"/>
                <a:ea typeface="Times New Roman"/>
                <a:cs typeface="Times New Roman"/>
              </a:rPr>
              <a:t>&lt;div id="menu" style="background-</a:t>
            </a:r>
          </a:p>
          <a:p>
            <a:r>
              <a:rPr lang="en-IN" b="1" dirty="0" smtClean="0">
                <a:solidFill>
                  <a:schemeClr val="accent4">
                    <a:lumMod val="75000"/>
                  </a:schemeClr>
                </a:solidFill>
                <a:latin typeface="Courier New"/>
                <a:ea typeface="Times New Roman"/>
                <a:cs typeface="Times New Roman"/>
              </a:rPr>
              <a:t>color:green;height:200px;width:100px;float:left</a:t>
            </a:r>
            <a:r>
              <a:rPr lang="en-IN" b="1" dirty="0">
                <a:solidFill>
                  <a:schemeClr val="accent4">
                    <a:lumMod val="75000"/>
                  </a:schemeClr>
                </a:solidFill>
                <a:latin typeface="Courier New"/>
                <a:ea typeface="Times New Roman"/>
                <a:cs typeface="Times New Roman"/>
              </a:rPr>
              <a:t>;"&gt;</a:t>
            </a:r>
          </a:p>
          <a:p>
            <a:endParaRPr lang="en-IN" b="1" dirty="0">
              <a:solidFill>
                <a:schemeClr val="accent4">
                  <a:lumMod val="75000"/>
                </a:schemeClr>
              </a:solidFill>
              <a:latin typeface="Courier New"/>
              <a:ea typeface="Times New Roman"/>
              <a:cs typeface="Times New Roman"/>
            </a:endParaRPr>
          </a:p>
          <a:p>
            <a:r>
              <a:rPr lang="en-IN" b="1" dirty="0">
                <a:solidFill>
                  <a:schemeClr val="accent4">
                    <a:lumMod val="75000"/>
                  </a:schemeClr>
                </a:solidFill>
                <a:latin typeface="Courier New"/>
                <a:ea typeface="Times New Roman"/>
                <a:cs typeface="Times New Roman"/>
              </a:rPr>
              <a:t>&lt;b&gt;Menu&lt;/b&gt;&lt;</a:t>
            </a:r>
            <a:r>
              <a:rPr lang="en-IN" b="1" dirty="0" err="1">
                <a:solidFill>
                  <a:schemeClr val="accent4">
                    <a:lumMod val="75000"/>
                  </a:schemeClr>
                </a:solidFill>
                <a:latin typeface="Courier New"/>
                <a:ea typeface="Times New Roman"/>
                <a:cs typeface="Times New Roman"/>
              </a:rPr>
              <a:t>br</a:t>
            </a:r>
            <a:r>
              <a:rPr lang="en-IN" b="1" dirty="0">
                <a:solidFill>
                  <a:schemeClr val="accent4">
                    <a:lumMod val="75000"/>
                  </a:schemeClr>
                </a:solidFill>
                <a:latin typeface="Courier New"/>
                <a:ea typeface="Times New Roman"/>
                <a:cs typeface="Times New Roman"/>
              </a:rPr>
              <a:t>&gt;</a:t>
            </a:r>
          </a:p>
          <a:p>
            <a:r>
              <a:rPr lang="en-IN" b="1" dirty="0">
                <a:solidFill>
                  <a:schemeClr val="accent4">
                    <a:lumMod val="75000"/>
                  </a:schemeClr>
                </a:solidFill>
                <a:latin typeface="Courier New"/>
                <a:ea typeface="Times New Roman"/>
                <a:cs typeface="Times New Roman"/>
              </a:rPr>
              <a:t>HTML&lt;</a:t>
            </a:r>
            <a:r>
              <a:rPr lang="en-IN" b="1" dirty="0" err="1">
                <a:solidFill>
                  <a:schemeClr val="accent4">
                    <a:lumMod val="75000"/>
                  </a:schemeClr>
                </a:solidFill>
                <a:latin typeface="Courier New"/>
                <a:ea typeface="Times New Roman"/>
                <a:cs typeface="Times New Roman"/>
              </a:rPr>
              <a:t>br</a:t>
            </a:r>
            <a:r>
              <a:rPr lang="en-IN" b="1" dirty="0">
                <a:solidFill>
                  <a:schemeClr val="accent4">
                    <a:lumMod val="75000"/>
                  </a:schemeClr>
                </a:solidFill>
                <a:latin typeface="Courier New"/>
                <a:ea typeface="Times New Roman"/>
                <a:cs typeface="Times New Roman"/>
              </a:rPr>
              <a:t>&gt;</a:t>
            </a:r>
          </a:p>
          <a:p>
            <a:r>
              <a:rPr lang="en-IN" b="1" dirty="0">
                <a:solidFill>
                  <a:schemeClr val="accent4">
                    <a:lumMod val="75000"/>
                  </a:schemeClr>
                </a:solidFill>
                <a:latin typeface="Courier New"/>
                <a:ea typeface="Times New Roman"/>
                <a:cs typeface="Times New Roman"/>
              </a:rPr>
              <a:t>CSS&lt;</a:t>
            </a:r>
            <a:r>
              <a:rPr lang="en-IN" b="1" dirty="0" err="1">
                <a:solidFill>
                  <a:schemeClr val="accent4">
                    <a:lumMod val="75000"/>
                  </a:schemeClr>
                </a:solidFill>
                <a:latin typeface="Courier New"/>
                <a:ea typeface="Times New Roman"/>
                <a:cs typeface="Times New Roman"/>
              </a:rPr>
              <a:t>br</a:t>
            </a:r>
            <a:r>
              <a:rPr lang="en-IN" b="1" dirty="0">
                <a:solidFill>
                  <a:schemeClr val="accent4">
                    <a:lumMod val="75000"/>
                  </a:schemeClr>
                </a:solidFill>
                <a:latin typeface="Courier New"/>
                <a:ea typeface="Times New Roman"/>
                <a:cs typeface="Times New Roman"/>
              </a:rPr>
              <a:t>&gt;</a:t>
            </a:r>
          </a:p>
          <a:p>
            <a:r>
              <a:rPr lang="en-IN" b="1" dirty="0">
                <a:solidFill>
                  <a:schemeClr val="accent4">
                    <a:lumMod val="75000"/>
                  </a:schemeClr>
                </a:solidFill>
                <a:latin typeface="Courier New"/>
                <a:ea typeface="Times New Roman"/>
                <a:cs typeface="Times New Roman"/>
              </a:rPr>
              <a:t>JavaScript&lt;/div&gt;</a:t>
            </a:r>
          </a:p>
          <a:p>
            <a:endParaRPr lang="en-IN" b="1" dirty="0">
              <a:solidFill>
                <a:srgbClr val="880000"/>
              </a:solidFill>
              <a:latin typeface="Courier New"/>
              <a:ea typeface="Times New Roman"/>
              <a:cs typeface="Times New Roman"/>
            </a:endParaRPr>
          </a:p>
          <a:p>
            <a:r>
              <a:rPr lang="en-IN" b="1" dirty="0">
                <a:solidFill>
                  <a:schemeClr val="accent4">
                    <a:lumMod val="75000"/>
                  </a:schemeClr>
                </a:solidFill>
                <a:latin typeface="Courier New"/>
                <a:ea typeface="Times New Roman"/>
                <a:cs typeface="Times New Roman"/>
              </a:rPr>
              <a:t>&lt;div id="content" style="background-</a:t>
            </a:r>
          </a:p>
          <a:p>
            <a:r>
              <a:rPr lang="en-IN" b="1" dirty="0" err="1">
                <a:solidFill>
                  <a:schemeClr val="accent4">
                    <a:lumMod val="75000"/>
                  </a:schemeClr>
                </a:solidFill>
                <a:latin typeface="Courier New"/>
                <a:ea typeface="Times New Roman"/>
                <a:cs typeface="Times New Roman"/>
              </a:rPr>
              <a:t>color</a:t>
            </a:r>
            <a:r>
              <a:rPr lang="en-IN" b="1" dirty="0">
                <a:solidFill>
                  <a:schemeClr val="accent4">
                    <a:lumMod val="75000"/>
                  </a:schemeClr>
                </a:solidFill>
                <a:latin typeface="Courier New"/>
                <a:ea typeface="Times New Roman"/>
                <a:cs typeface="Times New Roman"/>
              </a:rPr>
              <a:t>:#EEEEEE;height:200px;width:400px;float:left;"&gt;</a:t>
            </a:r>
          </a:p>
          <a:p>
            <a:r>
              <a:rPr lang="en-IN" b="1" dirty="0">
                <a:solidFill>
                  <a:schemeClr val="accent4">
                    <a:lumMod val="75000"/>
                  </a:schemeClr>
                </a:solidFill>
                <a:latin typeface="Courier New"/>
                <a:ea typeface="Times New Roman"/>
                <a:cs typeface="Times New Roman"/>
              </a:rPr>
              <a:t>Content goes here&lt;/div&gt;</a:t>
            </a:r>
          </a:p>
          <a:p>
            <a:r>
              <a:rPr lang="en-IN" b="1" dirty="0">
                <a:solidFill>
                  <a:srgbClr val="880000"/>
                </a:solidFill>
                <a:latin typeface="Courier New"/>
                <a:ea typeface="Times New Roman"/>
                <a:cs typeface="Times New Roman"/>
              </a:rPr>
              <a:t>&lt;div id="footer" style="</a:t>
            </a:r>
            <a:r>
              <a:rPr lang="en-IN" b="1" dirty="0" err="1">
                <a:solidFill>
                  <a:srgbClr val="880000"/>
                </a:solidFill>
                <a:latin typeface="Courier New"/>
                <a:ea typeface="Times New Roman"/>
                <a:cs typeface="Times New Roman"/>
              </a:rPr>
              <a:t>background-color:skyblue;clear</a:t>
            </a:r>
            <a:r>
              <a:rPr lang="en-IN" b="1" dirty="0">
                <a:solidFill>
                  <a:srgbClr val="880000"/>
                </a:solidFill>
                <a:latin typeface="Courier New"/>
                <a:ea typeface="Times New Roman"/>
                <a:cs typeface="Times New Roman"/>
              </a:rPr>
              <a:t>: </a:t>
            </a:r>
            <a:r>
              <a:rPr lang="en-IN" b="1" dirty="0" err="1">
                <a:solidFill>
                  <a:srgbClr val="880000"/>
                </a:solidFill>
                <a:latin typeface="Courier New"/>
                <a:ea typeface="Times New Roman"/>
                <a:cs typeface="Times New Roman"/>
              </a:rPr>
              <a:t>left;text-align:center</a:t>
            </a:r>
            <a:r>
              <a:rPr lang="en-IN" b="1" dirty="0">
                <a:solidFill>
                  <a:srgbClr val="880000"/>
                </a:solidFill>
                <a:latin typeface="Courier New"/>
                <a:ea typeface="Times New Roman"/>
                <a:cs typeface="Times New Roman"/>
              </a:rPr>
              <a:t>;"&gt;</a:t>
            </a:r>
          </a:p>
          <a:p>
            <a:r>
              <a:rPr lang="en-IN" b="1" dirty="0">
                <a:solidFill>
                  <a:srgbClr val="880000"/>
                </a:solidFill>
                <a:latin typeface="Courier New"/>
                <a:ea typeface="Times New Roman"/>
                <a:cs typeface="Times New Roman"/>
              </a:rPr>
              <a:t>This is footer part &lt;/div&gt;</a:t>
            </a:r>
          </a:p>
          <a:p>
            <a:r>
              <a:rPr lang="en-IN" b="1" dirty="0">
                <a:solidFill>
                  <a:srgbClr val="00B0F0"/>
                </a:solidFill>
                <a:latin typeface="Courier New"/>
                <a:ea typeface="Times New Roman"/>
                <a:cs typeface="Times New Roman"/>
              </a:rPr>
              <a:t>&lt;/div</a:t>
            </a:r>
            <a:r>
              <a:rPr lang="en-IN" b="1" dirty="0" smtClean="0">
                <a:solidFill>
                  <a:srgbClr val="00B0F0"/>
                </a:solidFill>
                <a:latin typeface="Courier New"/>
                <a:ea typeface="Times New Roman"/>
                <a:cs typeface="Times New Roman"/>
              </a:rPr>
              <a:t>&gt;&lt;/</a:t>
            </a:r>
            <a:r>
              <a:rPr lang="en-IN" b="1" dirty="0">
                <a:solidFill>
                  <a:srgbClr val="880000"/>
                </a:solidFill>
                <a:latin typeface="Courier New"/>
                <a:ea typeface="Times New Roman"/>
                <a:cs typeface="Times New Roman"/>
              </a:rPr>
              <a:t>body</a:t>
            </a:r>
            <a:r>
              <a:rPr lang="en-IN" b="1" dirty="0" smtClean="0">
                <a:solidFill>
                  <a:srgbClr val="880000"/>
                </a:solidFill>
                <a:latin typeface="Courier New"/>
                <a:ea typeface="Times New Roman"/>
                <a:cs typeface="Times New Roman"/>
              </a:rPr>
              <a:t>&gt;&lt;/</a:t>
            </a:r>
            <a:r>
              <a:rPr lang="en-IN" b="1" dirty="0">
                <a:solidFill>
                  <a:srgbClr val="880000"/>
                </a:solidFill>
                <a:latin typeface="Courier New"/>
                <a:ea typeface="Times New Roman"/>
                <a:cs typeface="Times New Roman"/>
              </a:rPr>
              <a:t>html&gt;&gt;</a:t>
            </a:r>
          </a:p>
        </p:txBody>
      </p:sp>
    </p:spTree>
    <p:extLst>
      <p:ext uri="{BB962C8B-B14F-4D97-AF65-F5344CB8AC3E}">
        <p14:creationId xmlns:p14="http://schemas.microsoft.com/office/powerpoint/2010/main" val="3663527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sp>
        <p:nvSpPr>
          <p:cNvPr id="2" name="TextBox 1"/>
          <p:cNvSpPr txBox="1"/>
          <p:nvPr/>
        </p:nvSpPr>
        <p:spPr>
          <a:xfrm>
            <a:off x="441276" y="0"/>
            <a:ext cx="6237027" cy="1354217"/>
          </a:xfrm>
          <a:prstGeom prst="rect">
            <a:avLst/>
          </a:prstGeom>
          <a:noFill/>
        </p:spPr>
        <p:txBody>
          <a:bodyPr wrap="square" rtlCol="0">
            <a:spAutoFit/>
          </a:bodyPr>
          <a:lstStyle/>
          <a:p>
            <a:r>
              <a:rPr lang="en-IN" sz="2800" dirty="0" smtClean="0"/>
              <a:t>Style Attribute </a:t>
            </a:r>
          </a:p>
          <a:p>
            <a:endParaRPr lang="en-IN" dirty="0" smtClean="0"/>
          </a:p>
          <a:p>
            <a:r>
              <a:rPr lang="en-IN" dirty="0" smtClean="0"/>
              <a:t>Example  :</a:t>
            </a:r>
          </a:p>
          <a:p>
            <a:endParaRPr lang="en-IN" dirty="0"/>
          </a:p>
        </p:txBody>
      </p:sp>
      <p:sp>
        <p:nvSpPr>
          <p:cNvPr id="4" name="Rectangle 3"/>
          <p:cNvSpPr/>
          <p:nvPr/>
        </p:nvSpPr>
        <p:spPr>
          <a:xfrm>
            <a:off x="441276" y="1174213"/>
            <a:ext cx="11200263" cy="2554545"/>
          </a:xfrm>
          <a:prstGeom prst="rect">
            <a:avLst/>
          </a:prstGeom>
        </p:spPr>
        <p:txBody>
          <a:bodyPr wrap="square">
            <a:spAutoFit/>
          </a:bodyPr>
          <a:lstStyle/>
          <a:p>
            <a:r>
              <a:rPr lang="en-IN" sz="4000" b="1" dirty="0">
                <a:solidFill>
                  <a:srgbClr val="880000"/>
                </a:solidFill>
                <a:latin typeface="Courier New"/>
                <a:ea typeface="Times New Roman"/>
                <a:cs typeface="Times New Roman"/>
              </a:rPr>
              <a:t>style="background-</a:t>
            </a:r>
          </a:p>
          <a:p>
            <a:r>
              <a:rPr lang="en-IN" sz="4000" b="1" dirty="0" err="1" smtClean="0">
                <a:solidFill>
                  <a:srgbClr val="880000"/>
                </a:solidFill>
                <a:latin typeface="Courier New"/>
                <a:ea typeface="Times New Roman"/>
                <a:cs typeface="Times New Roman"/>
              </a:rPr>
              <a:t>color:sky</a:t>
            </a:r>
            <a:r>
              <a:rPr lang="en-IN" sz="4000" b="1" dirty="0" smtClean="0">
                <a:solidFill>
                  <a:srgbClr val="880000"/>
                </a:solidFill>
                <a:latin typeface="Courier New"/>
                <a:ea typeface="Times New Roman"/>
                <a:cs typeface="Times New Roman"/>
              </a:rPr>
              <a:t> value;height:200px;width:100px;float:left</a:t>
            </a:r>
            <a:endParaRPr lang="en-IN" sz="4000" dirty="0"/>
          </a:p>
        </p:txBody>
      </p:sp>
    </p:spTree>
    <p:extLst>
      <p:ext uri="{BB962C8B-B14F-4D97-AF65-F5344CB8AC3E}">
        <p14:creationId xmlns:p14="http://schemas.microsoft.com/office/powerpoint/2010/main" val="2605078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91069"/>
            <a:ext cx="10481481" cy="2369880"/>
          </a:xfrm>
          <a:prstGeom prst="rect">
            <a:avLst/>
          </a:prstGeom>
          <a:noFill/>
        </p:spPr>
        <p:txBody>
          <a:bodyPr wrap="square" rtlCol="0">
            <a:spAutoFit/>
          </a:bodyPr>
          <a:lstStyle/>
          <a:p>
            <a:r>
              <a:rPr lang="en-IN" dirty="0" smtClean="0"/>
              <a:t>Float property :</a:t>
            </a:r>
          </a:p>
          <a:p>
            <a:endParaRPr lang="en-IN" dirty="0"/>
          </a:p>
          <a:p>
            <a:pPr marL="285750" indent="-285750">
              <a:buFont typeface="Wingdings" panose="05000000000000000000" pitchFamily="2" charset="2"/>
              <a:buChar char="ü"/>
            </a:pPr>
            <a:r>
              <a:rPr lang="en-US" sz="2800" dirty="0" smtClean="0"/>
              <a:t>used </a:t>
            </a:r>
            <a:r>
              <a:rPr lang="en-US" sz="2800" dirty="0"/>
              <a:t>to build layouts using div tag</a:t>
            </a:r>
            <a:r>
              <a:rPr lang="en-US" sz="2800" dirty="0" smtClean="0"/>
              <a:t>.</a:t>
            </a:r>
          </a:p>
          <a:p>
            <a:endParaRPr lang="en-US" sz="2800" dirty="0"/>
          </a:p>
          <a:p>
            <a:endParaRPr lang="en-US" sz="2800" dirty="0" smtClean="0"/>
          </a:p>
          <a:p>
            <a:pPr marL="285750" indent="-285750">
              <a:buFont typeface="Wingdings" panose="05000000000000000000" pitchFamily="2" charset="2"/>
              <a:buChar char="ü"/>
            </a:pPr>
            <a:endParaRPr lang="en-IN" sz="2800" dirty="0"/>
          </a:p>
        </p:txBody>
      </p:sp>
      <p:graphicFrame>
        <p:nvGraphicFramePr>
          <p:cNvPr id="3" name="Table 2"/>
          <p:cNvGraphicFramePr>
            <a:graphicFrameLocks noGrp="1"/>
          </p:cNvGraphicFramePr>
          <p:nvPr>
            <p:extLst>
              <p:ext uri="{D42A27DB-BD31-4B8C-83A1-F6EECF244321}">
                <p14:modId xmlns:p14="http://schemas.microsoft.com/office/powerpoint/2010/main" val="695253545"/>
              </p:ext>
            </p:extLst>
          </p:nvPr>
        </p:nvGraphicFramePr>
        <p:xfrm>
          <a:off x="328080" y="1539693"/>
          <a:ext cx="8342262" cy="1402080"/>
        </p:xfrm>
        <a:graphic>
          <a:graphicData uri="http://schemas.openxmlformats.org/drawingml/2006/table">
            <a:tbl>
              <a:tblPr/>
              <a:tblGrid>
                <a:gridCol w="2780754"/>
                <a:gridCol w="2780754"/>
                <a:gridCol w="2780754"/>
              </a:tblGrid>
              <a:tr h="0">
                <a:tc>
                  <a:txBody>
                    <a:bodyPr/>
                    <a:lstStyle/>
                    <a:p>
                      <a:pPr algn="l" fontAlgn="t"/>
                      <a:r>
                        <a:rPr lang="en-IN" dirty="0">
                          <a:effectLst/>
                        </a:rPr>
                        <a:t>left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The element floats to the left of its container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right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The element floats the right of its container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IN" dirty="0"/>
                    </a:p>
                  </a:txBody>
                  <a:tcPr>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
        <p:nvSpPr>
          <p:cNvPr id="4" name="Rectangle 3"/>
          <p:cNvSpPr/>
          <p:nvPr/>
        </p:nvSpPr>
        <p:spPr>
          <a:xfrm>
            <a:off x="523165" y="3099264"/>
            <a:ext cx="6096000" cy="3416320"/>
          </a:xfrm>
          <a:prstGeom prst="rect">
            <a:avLst/>
          </a:prstGeom>
        </p:spPr>
        <p:txBody>
          <a:bodyPr>
            <a:spAutoFit/>
          </a:bodyPr>
          <a:lstStyle/>
          <a:p>
            <a:r>
              <a:rPr lang="en-IN" dirty="0"/>
              <a:t>&lt;html&gt;</a:t>
            </a:r>
          </a:p>
          <a:p>
            <a:r>
              <a:rPr lang="en-IN" dirty="0"/>
              <a:t>&lt;body&gt;</a:t>
            </a:r>
          </a:p>
          <a:p>
            <a:r>
              <a:rPr lang="en-IN" dirty="0"/>
              <a:t>&lt;!</a:t>
            </a:r>
            <a:r>
              <a:rPr lang="en-IN" dirty="0" err="1"/>
              <a:t>doctype</a:t>
            </a:r>
            <a:r>
              <a:rPr lang="en-IN" dirty="0"/>
              <a:t> html&gt;</a:t>
            </a:r>
          </a:p>
          <a:p>
            <a:r>
              <a:rPr lang="en-IN" dirty="0"/>
              <a:t>&lt;html&gt;</a:t>
            </a:r>
          </a:p>
          <a:p>
            <a:r>
              <a:rPr lang="en-IN" dirty="0"/>
              <a:t>&lt;div class="outer-div"&gt;</a:t>
            </a:r>
          </a:p>
          <a:p>
            <a:r>
              <a:rPr lang="en-IN" dirty="0"/>
              <a:t>This div tag</a:t>
            </a:r>
          </a:p>
          <a:p>
            <a:r>
              <a:rPr lang="en-IN" dirty="0"/>
              <a:t>&lt;div class="inner-div" style="</a:t>
            </a:r>
            <a:r>
              <a:rPr lang="en-IN" dirty="0" err="1"/>
              <a:t>float:right</a:t>
            </a:r>
            <a:r>
              <a:rPr lang="en-IN" dirty="0"/>
              <a:t>;" align="</a:t>
            </a:r>
            <a:r>
              <a:rPr lang="en-IN" dirty="0" err="1"/>
              <a:t>center</a:t>
            </a:r>
            <a:r>
              <a:rPr lang="en-IN" dirty="0"/>
              <a:t>"&gt;</a:t>
            </a:r>
          </a:p>
          <a:p>
            <a:r>
              <a:rPr lang="en-IN" dirty="0"/>
              <a:t>contains this div tag.</a:t>
            </a:r>
          </a:p>
          <a:p>
            <a:r>
              <a:rPr lang="en-IN" dirty="0"/>
              <a:t>&lt;/div&gt;</a:t>
            </a:r>
          </a:p>
          <a:p>
            <a:r>
              <a:rPr lang="en-IN" dirty="0"/>
              <a:t>&lt;/div&gt;   </a:t>
            </a:r>
          </a:p>
          <a:p>
            <a:r>
              <a:rPr lang="en-IN" dirty="0"/>
              <a:t>&lt;/body&gt;</a:t>
            </a:r>
          </a:p>
          <a:p>
            <a:r>
              <a:rPr lang="en-IN" dirty="0"/>
              <a:t>&lt;/html</a:t>
            </a:r>
          </a:p>
        </p:txBody>
      </p:sp>
    </p:spTree>
    <p:extLst>
      <p:ext uri="{BB962C8B-B14F-4D97-AF65-F5344CB8AC3E}">
        <p14:creationId xmlns:p14="http://schemas.microsoft.com/office/powerpoint/2010/main" val="2358851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91069"/>
            <a:ext cx="10481481" cy="5386090"/>
          </a:xfrm>
          <a:prstGeom prst="rect">
            <a:avLst/>
          </a:prstGeom>
          <a:noFill/>
        </p:spPr>
        <p:txBody>
          <a:bodyPr wrap="square" rtlCol="0">
            <a:spAutoFit/>
          </a:bodyPr>
          <a:lstStyle/>
          <a:p>
            <a:r>
              <a:rPr lang="en-IN" dirty="0" smtClean="0"/>
              <a:t>clear property :</a:t>
            </a:r>
          </a:p>
          <a:p>
            <a:endParaRPr lang="en-IN" dirty="0"/>
          </a:p>
          <a:p>
            <a:pPr marL="285750" indent="-285750">
              <a:buFont typeface="Wingdings" panose="05000000000000000000" pitchFamily="2" charset="2"/>
              <a:buChar char="ü"/>
            </a:pPr>
            <a:r>
              <a:rPr lang="en-US" sz="2800" dirty="0"/>
              <a:t>CSS Clear property is used to stop next element to wrap around the adjacent floating elements. Clear can have clear left, clear right or clear both values</a:t>
            </a:r>
            <a:r>
              <a:rPr lang="en-US" sz="2800" dirty="0" smtClean="0"/>
              <a:t>.</a:t>
            </a:r>
          </a:p>
          <a:p>
            <a:pPr marL="285750" indent="-285750">
              <a:buFont typeface="Wingdings" panose="05000000000000000000" pitchFamily="2" charset="2"/>
              <a:buChar char="ü"/>
            </a:pPr>
            <a:r>
              <a:rPr lang="en-US" sz="2800" dirty="0"/>
              <a:t>CSS </a:t>
            </a:r>
            <a:r>
              <a:rPr lang="en-US" sz="2800" b="1" dirty="0"/>
              <a:t>Clear Both</a:t>
            </a:r>
            <a:r>
              <a:rPr lang="en-US" sz="2800" dirty="0"/>
              <a:t> property does not allow any element to wrap around any </a:t>
            </a:r>
            <a:r>
              <a:rPr lang="en-US" sz="2800" b="1" dirty="0"/>
              <a:t>adjacent Floating element</a:t>
            </a:r>
            <a:r>
              <a:rPr lang="en-US" sz="2800" dirty="0" smtClean="0"/>
              <a:t>.</a:t>
            </a:r>
          </a:p>
          <a:p>
            <a:pPr marL="285750" indent="-285750">
              <a:buFont typeface="Wingdings" panose="05000000000000000000" pitchFamily="2" charset="2"/>
              <a:buChar char="ü"/>
            </a:pPr>
            <a:r>
              <a:rPr lang="en-US" sz="2800" b="1" dirty="0"/>
              <a:t>Clear Left</a:t>
            </a:r>
            <a:r>
              <a:rPr lang="en-US" sz="2800" dirty="0"/>
              <a:t> can stop wrapping around left floating </a:t>
            </a:r>
            <a:r>
              <a:rPr lang="en-US" sz="2800" dirty="0" smtClean="0"/>
              <a:t>element</a:t>
            </a:r>
          </a:p>
          <a:p>
            <a:pPr marL="285750" indent="-285750">
              <a:buFont typeface="Wingdings" panose="05000000000000000000" pitchFamily="2" charset="2"/>
              <a:buChar char="ü"/>
            </a:pPr>
            <a:r>
              <a:rPr lang="en-US" sz="2800" b="1" dirty="0"/>
              <a:t>Clear right</a:t>
            </a:r>
            <a:r>
              <a:rPr lang="en-US" sz="2800" dirty="0"/>
              <a:t> can stop wrapping around right floating element</a:t>
            </a:r>
            <a:r>
              <a:rPr lang="en-US" sz="2800" dirty="0" smtClean="0"/>
              <a:t>.</a:t>
            </a:r>
          </a:p>
          <a:p>
            <a:pPr marL="285750" indent="-285750">
              <a:buFont typeface="Wingdings" panose="05000000000000000000" pitchFamily="2" charset="2"/>
              <a:buChar char="ü"/>
            </a:pPr>
            <a:r>
              <a:rPr lang="en-US" sz="2800" dirty="0" err="1"/>
              <a:t>Div</a:t>
            </a:r>
            <a:r>
              <a:rPr lang="en-US" sz="2800" dirty="0"/>
              <a:t> tag is the preferred element to use </a:t>
            </a:r>
            <a:r>
              <a:rPr lang="en-US" sz="2800" b="1" dirty="0"/>
              <a:t>clear both </a:t>
            </a:r>
            <a:r>
              <a:rPr lang="en-US" sz="2800" dirty="0"/>
              <a:t>as div is block level.</a:t>
            </a:r>
          </a:p>
          <a:p>
            <a:endParaRPr lang="en-US" sz="2800" dirty="0" smtClean="0"/>
          </a:p>
          <a:p>
            <a:pPr marL="285750" indent="-285750">
              <a:buFont typeface="Wingdings" panose="05000000000000000000" pitchFamily="2" charset="2"/>
              <a:buChar char="ü"/>
            </a:pPr>
            <a:endParaRPr lang="en-IN" sz="2800" dirty="0"/>
          </a:p>
        </p:txBody>
      </p:sp>
    </p:spTree>
    <p:extLst>
      <p:ext uri="{BB962C8B-B14F-4D97-AF65-F5344CB8AC3E}">
        <p14:creationId xmlns:p14="http://schemas.microsoft.com/office/powerpoint/2010/main" val="1317949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77683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Lists in HTML</a:t>
            </a:r>
            <a:endParaRPr lang="en-IN" cap="none" dirty="0"/>
          </a:p>
        </p:txBody>
      </p:sp>
      <p:sp>
        <p:nvSpPr>
          <p:cNvPr id="3" name="Content Placeholder 2"/>
          <p:cNvSpPr>
            <a:spLocks noGrp="1"/>
          </p:cNvSpPr>
          <p:nvPr>
            <p:ph idx="1"/>
          </p:nvPr>
        </p:nvSpPr>
        <p:spPr/>
        <p:txBody>
          <a:bodyPr/>
          <a:lstStyle/>
          <a:p>
            <a:pPr marL="0" indent="0">
              <a:buNone/>
            </a:pPr>
            <a:r>
              <a:rPr lang="en-US" dirty="0"/>
              <a:t>Lists are a great way to provide information in a structured and easy to read format.</a:t>
            </a:r>
          </a:p>
          <a:p>
            <a:pPr marL="0" indent="0">
              <a:buNone/>
            </a:pPr>
            <a:r>
              <a:rPr lang="en-US" dirty="0" smtClean="0"/>
              <a:t>Types of list in HTML</a:t>
            </a:r>
          </a:p>
          <a:p>
            <a:pPr>
              <a:buFont typeface="Wingdings" panose="05000000000000000000" pitchFamily="2" charset="2"/>
              <a:buChar char="ü"/>
            </a:pPr>
            <a:r>
              <a:rPr lang="en-US" dirty="0" smtClean="0"/>
              <a:t>Ordered List</a:t>
            </a:r>
          </a:p>
          <a:p>
            <a:pPr>
              <a:buFont typeface="Wingdings" panose="05000000000000000000" pitchFamily="2" charset="2"/>
              <a:buChar char="ü"/>
            </a:pPr>
            <a:r>
              <a:rPr lang="en-US" dirty="0" smtClean="0"/>
              <a:t>Unordered List</a:t>
            </a:r>
          </a:p>
          <a:p>
            <a:pPr>
              <a:buFont typeface="Wingdings" panose="05000000000000000000" pitchFamily="2" charset="2"/>
              <a:buChar char="ü"/>
            </a:pPr>
            <a:r>
              <a:rPr lang="en-US" dirty="0" smtClean="0"/>
              <a:t>Description List </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21164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IN" cap="none" dirty="0" smtClean="0"/>
              <a:t/>
            </a:r>
            <a:br>
              <a:rPr lang="en-IN" cap="none" dirty="0" smtClean="0"/>
            </a:br>
            <a:r>
              <a:rPr lang="en-IN" sz="2200" cap="none" dirty="0" smtClean="0"/>
              <a:t>Ordered List (Numbered List) :</a:t>
            </a:r>
            <a:r>
              <a:rPr lang="en-US" sz="2200" cap="none" dirty="0" smtClean="0"/>
              <a:t>an ordered list is used when sequence of list items is important.</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43706452"/>
              </p:ext>
            </p:extLst>
          </p:nvPr>
        </p:nvGraphicFramePr>
        <p:xfrm>
          <a:off x="477671" y="1988912"/>
          <a:ext cx="10153935" cy="5000960"/>
        </p:xfrm>
        <a:graphic>
          <a:graphicData uri="http://schemas.openxmlformats.org/drawingml/2006/table">
            <a:tbl>
              <a:tblPr firstRow="1" bandRow="1">
                <a:tableStyleId>{5C22544A-7EE6-4342-B048-85BDC9FD1C3A}</a:tableStyleId>
              </a:tblPr>
              <a:tblGrid>
                <a:gridCol w="874273"/>
                <a:gridCol w="4266582"/>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475977">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Specify the list item.</a:t>
                      </a:r>
                      <a:endParaRPr lang="en-IN" dirty="0">
                        <a:latin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cs typeface="Calibri" panose="020F0502020204030204" pitchFamily="34" charset="0"/>
                      </a:endParaRPr>
                    </a:p>
                  </a:txBody>
                  <a:tcPr/>
                </a:tc>
              </a:tr>
              <a:tr h="3643099">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&lt;OL&gt;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&lt;/OL&gt;</a:t>
                      </a:r>
                      <a:endParaRPr lang="en-IN"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The &lt;OL&gt; tag formats the contents of an</a:t>
                      </a:r>
                    </a:p>
                    <a:p>
                      <a:r>
                        <a:rPr lang="en-US" dirty="0" smtClean="0">
                          <a:latin typeface="Calibri" panose="020F0502020204030204" pitchFamily="34" charset="0"/>
                          <a:cs typeface="Calibri" panose="020F0502020204030204" pitchFamily="34" charset="0"/>
                        </a:rPr>
                        <a:t>ordered list with numbers.</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Then numbering starts at 1.</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It is incremented by</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one for each successive ordered list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item tagged with &lt;LI&gt;</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342900" indent="-342900">
                        <a:buFont typeface="+mj-lt"/>
                        <a:buAutoNum type="arabicPeriod"/>
                      </a:pP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Type = a/A/</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i</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/I/ 1</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Sets the numbering style to </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a,A,i</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I,1 default </a:t>
                      </a:r>
                    </a:p>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2. start = “A”</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Specifies the number or letter</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with which the list should start.</a:t>
                      </a:r>
                    </a:p>
                    <a:p>
                      <a:r>
                        <a:rPr lang="en-US" sz="1800" b="0" i="0" kern="1200" dirty="0" smtClean="0">
                          <a:solidFill>
                            <a:schemeClr val="dk1"/>
                          </a:solidFill>
                          <a:effectLst/>
                          <a:latin typeface="+mn-lt"/>
                          <a:ea typeface="+mn-ea"/>
                          <a:cs typeface="+mn-cs"/>
                        </a:rPr>
                        <a:t>This value is always an integer, even when the numbering type is letters or romans. E.g., to start counting list items from the letter "c" or the roman number "iii", use start="3".</a:t>
                      </a:r>
                      <a:endParaRPr lang="en-IN" dirty="0" smtClean="0">
                        <a:latin typeface="Calibri" panose="020F0502020204030204" pitchFamily="34" charset="0"/>
                        <a:cs typeface="Calibri" panose="020F0502020204030204" pitchFamily="34" charset="0"/>
                      </a:endParaRPr>
                    </a:p>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369048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IN" cap="none" dirty="0" smtClean="0"/>
              <a:t/>
            </a:r>
            <a:br>
              <a:rPr lang="en-IN" cap="none" dirty="0" smtClean="0"/>
            </a:br>
            <a:r>
              <a:rPr lang="en-IN" sz="2200" cap="none" dirty="0" smtClean="0"/>
              <a:t>Ordered List (Numbered List) : Example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5938639"/>
              </p:ext>
            </p:extLst>
          </p:nvPr>
        </p:nvGraphicFramePr>
        <p:xfrm>
          <a:off x="581191" y="2003569"/>
          <a:ext cx="7600988" cy="4524983"/>
        </p:xfrm>
        <a:graphic>
          <a:graphicData uri="http://schemas.openxmlformats.org/drawingml/2006/table">
            <a:tbl>
              <a:tblPr firstRow="1" bandRow="1">
                <a:tableStyleId>{5C22544A-7EE6-4342-B048-85BDC9FD1C3A}</a:tableStyleId>
              </a:tblPr>
              <a:tblGrid>
                <a:gridCol w="4266582"/>
                <a:gridCol w="3334406"/>
              </a:tblGrid>
              <a:tr h="5930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lt1"/>
                          </a:solidFill>
                          <a:latin typeface="+mn-lt"/>
                          <a:ea typeface="+mn-ea"/>
                          <a:cs typeface="+mn-cs"/>
                        </a:rPr>
                        <a:t>Example</a:t>
                      </a:r>
                      <a:endParaRPr lang="en-IN" dirty="0" smtClean="0"/>
                    </a:p>
                  </a:txBody>
                  <a:tcPr>
                    <a:solidFill>
                      <a:schemeClr val="accent5">
                        <a:lumMod val="75000"/>
                      </a:schemeClr>
                    </a:solidFill>
                  </a:tcPr>
                </a:tc>
                <a:tc>
                  <a:txBody>
                    <a:bodyPr/>
                    <a:lstStyle/>
                    <a:p>
                      <a:r>
                        <a:rPr lang="en-IN" dirty="0" smtClean="0"/>
                        <a:t>Output</a:t>
                      </a:r>
                      <a:r>
                        <a:rPr lang="en-IN" baseline="0" dirty="0" smtClean="0"/>
                        <a:t> </a:t>
                      </a:r>
                      <a:endParaRPr lang="en-IN" dirty="0"/>
                    </a:p>
                  </a:txBody>
                  <a:tcPr>
                    <a:solidFill>
                      <a:schemeClr val="accent5">
                        <a:lumMod val="75000"/>
                      </a:schemeClr>
                    </a:solidFill>
                  </a:tcPr>
                </a:tc>
              </a:tr>
              <a:tr h="3643099">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&lt;body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bgcolor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"pink"&gt;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&lt;font face = "Arial” size=</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"6"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color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 "green"&gt;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&lt;u&gt;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List of Cities....</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&lt;/u&gt;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&lt;/font&gt;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ol</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 type = "A" start = "A"&gt;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 Mumbai</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 Pune</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 Nashik</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 Nagpur</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ol</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&lt;/body&gt;</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endParaRPr lang="en-IN" dirty="0"/>
                    </a:p>
                  </a:txBody>
                  <a:tcPr/>
                </a:tc>
              </a:tr>
            </a:tbl>
          </a:graphicData>
        </a:graphic>
      </p:graphicFrame>
      <p:pic>
        <p:nvPicPr>
          <p:cNvPr id="5" name="Picture 4"/>
          <p:cNvPicPr>
            <a:picLocks noChangeAspect="1"/>
          </p:cNvPicPr>
          <p:nvPr/>
        </p:nvPicPr>
        <p:blipFill rotWithShape="1">
          <a:blip r:embed="rId2"/>
          <a:srcRect l="-112" t="8338" r="81867" b="69960"/>
          <a:stretch/>
        </p:blipFill>
        <p:spPr>
          <a:xfrm>
            <a:off x="4804011" y="3138985"/>
            <a:ext cx="4354482" cy="2911893"/>
          </a:xfrm>
          <a:prstGeom prst="rect">
            <a:avLst/>
          </a:prstGeom>
        </p:spPr>
      </p:pic>
    </p:spTree>
    <p:extLst>
      <p:ext uri="{BB962C8B-B14F-4D97-AF65-F5344CB8AC3E}">
        <p14:creationId xmlns:p14="http://schemas.microsoft.com/office/powerpoint/2010/main" val="1138653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672927"/>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IN" cap="none" dirty="0" smtClean="0"/>
              <a:t/>
            </a:r>
            <a:br>
              <a:rPr lang="en-IN" cap="none" dirty="0" smtClean="0"/>
            </a:br>
            <a:r>
              <a:rPr lang="en-IN" sz="2200" cap="none" dirty="0"/>
              <a:t>Unordered </a:t>
            </a:r>
            <a:r>
              <a:rPr lang="en-IN" sz="2200" cap="none" dirty="0" smtClean="0"/>
              <a:t>List (</a:t>
            </a:r>
            <a:r>
              <a:rPr lang="en-IN" sz="2200" cap="none" dirty="0"/>
              <a:t>Bulleted </a:t>
            </a:r>
            <a:r>
              <a:rPr lang="en-IN" sz="2200" cap="none" dirty="0" smtClean="0"/>
              <a:t>List): </a:t>
            </a:r>
            <a:r>
              <a:rPr lang="en-US" sz="2200" cap="none" dirty="0"/>
              <a:t>An unordered list is a collection of related items that have no special order or sequence.</a:t>
            </a: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4861476"/>
              </p:ext>
            </p:extLst>
          </p:nvPr>
        </p:nvGraphicFramePr>
        <p:xfrm>
          <a:off x="425353" y="1988912"/>
          <a:ext cx="11341292" cy="4712139"/>
        </p:xfrm>
        <a:graphic>
          <a:graphicData uri="http://schemas.openxmlformats.org/drawingml/2006/table">
            <a:tbl>
              <a:tblPr firstRow="1" bandRow="1">
                <a:tableStyleId>{5C22544A-7EE6-4342-B048-85BDC9FD1C3A}</a:tableStyleId>
              </a:tblPr>
              <a:tblGrid>
                <a:gridCol w="1169921"/>
                <a:gridCol w="5709388"/>
                <a:gridCol w="4461983"/>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475977">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&lt;LI&gt;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Specify the list item.</a:t>
                      </a:r>
                      <a:endParaRPr lang="en-IN" dirty="0">
                        <a:latin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cs typeface="Calibri" panose="020F0502020204030204" pitchFamily="34" charset="0"/>
                      </a:endParaRPr>
                    </a:p>
                  </a:txBody>
                  <a:tcPr/>
                </a:tc>
              </a:tr>
              <a:tr h="3643099">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&lt;UL&gt;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&lt;/UL&gt;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&lt;UL&gt; tag defines the</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unordered list of items</a:t>
                      </a:r>
                      <a:endParaRPr lang="en-IN" dirty="0">
                        <a:latin typeface="Calibri" panose="020F0502020204030204" pitchFamily="34" charset="0"/>
                        <a:cs typeface="Calibri" panose="020F0502020204030204" pitchFamily="34" charset="0"/>
                      </a:endParaRPr>
                    </a:p>
                  </a:txBody>
                  <a:tcPr/>
                </a:tc>
                <a:tc>
                  <a:txBody>
                    <a:bodyPr/>
                    <a:lstStyle/>
                    <a:p>
                      <a:pPr marL="342900" indent="-342900">
                        <a:buFont typeface="+mj-lt"/>
                        <a:buAutoNum type="arabicPeriod"/>
                      </a:pP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Type = disc/square/circle</a:t>
                      </a:r>
                    </a:p>
                    <a:p>
                      <a:pPr marL="0" indent="0">
                        <a:buFont typeface="+mj-lt"/>
                        <a:buNone/>
                      </a:pP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Specifies the bullet type.</a:t>
                      </a:r>
                    </a:p>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0" indent="0">
                        <a:buFont typeface="+mj-lt"/>
                        <a:buNone/>
                      </a:pPr>
                      <a:endParaRPr lang="en-IN"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387800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IN" cap="none" dirty="0" smtClean="0"/>
              <a:t/>
            </a:r>
            <a:br>
              <a:rPr lang="en-IN" cap="none" dirty="0" smtClean="0"/>
            </a:br>
            <a:r>
              <a:rPr lang="en-IN" sz="2200" cap="none" dirty="0"/>
              <a:t>Unordered List (Bulleted List </a:t>
            </a:r>
            <a:r>
              <a:rPr lang="en-IN" sz="2200" cap="none" dirty="0" smtClean="0"/>
              <a:t>): Example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37725804"/>
              </p:ext>
            </p:extLst>
          </p:nvPr>
        </p:nvGraphicFramePr>
        <p:xfrm>
          <a:off x="581191" y="2019869"/>
          <a:ext cx="6938725" cy="4846320"/>
        </p:xfrm>
        <a:graphic>
          <a:graphicData uri="http://schemas.openxmlformats.org/drawingml/2006/table">
            <a:tbl>
              <a:tblPr firstRow="1" bandRow="1">
                <a:tableStyleId>{5C22544A-7EE6-4342-B048-85BDC9FD1C3A}</a:tableStyleId>
              </a:tblPr>
              <a:tblGrid>
                <a:gridCol w="3894841"/>
                <a:gridCol w="3043884"/>
              </a:tblGrid>
              <a:tr h="266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lt1"/>
                          </a:solidFill>
                          <a:latin typeface="+mn-lt"/>
                          <a:ea typeface="+mn-ea"/>
                          <a:cs typeface="+mn-cs"/>
                        </a:rPr>
                        <a:t>Example</a:t>
                      </a:r>
                      <a:endParaRPr lang="en-IN" dirty="0" smtClean="0"/>
                    </a:p>
                  </a:txBody>
                  <a:tcPr>
                    <a:solidFill>
                      <a:schemeClr val="accent5">
                        <a:lumMod val="75000"/>
                      </a:schemeClr>
                    </a:solidFill>
                  </a:tcPr>
                </a:tc>
                <a:tc>
                  <a:txBody>
                    <a:bodyPr/>
                    <a:lstStyle/>
                    <a:p>
                      <a:r>
                        <a:rPr lang="en-IN" dirty="0" smtClean="0"/>
                        <a:t>Output</a:t>
                      </a:r>
                      <a:r>
                        <a:rPr lang="en-IN" baseline="0" dirty="0" smtClean="0"/>
                        <a:t> </a:t>
                      </a:r>
                      <a:endParaRPr lang="en-IN" dirty="0"/>
                    </a:p>
                  </a:txBody>
                  <a:tcPr>
                    <a:solidFill>
                      <a:schemeClr val="accent5">
                        <a:lumMod val="75000"/>
                      </a:schemeClr>
                    </a:solidFill>
                  </a:tcPr>
                </a:tc>
              </a:tr>
              <a:tr h="4182733">
                <a:tc>
                  <a:txBody>
                    <a:bodyPr/>
                    <a:lstStyle/>
                    <a:p>
                      <a:r>
                        <a:rPr lang="en-IN" sz="1800" b="0" i="0" u="none" strike="noStrike" kern="1200" baseline="0" dirty="0" smtClean="0">
                          <a:solidFill>
                            <a:schemeClr val="dk1"/>
                          </a:solidFill>
                          <a:latin typeface="+mn-lt"/>
                          <a:ea typeface="+mn-ea"/>
                          <a:cs typeface="+mn-cs"/>
                        </a:rPr>
                        <a:t>&lt;body </a:t>
                      </a:r>
                      <a:r>
                        <a:rPr lang="en-IN" sz="1800" b="0" i="0" u="none" strike="noStrike" kern="1200" baseline="0" dirty="0" err="1" smtClean="0">
                          <a:solidFill>
                            <a:schemeClr val="dk1"/>
                          </a:solidFill>
                          <a:latin typeface="+mn-lt"/>
                          <a:ea typeface="+mn-ea"/>
                          <a:cs typeface="+mn-cs"/>
                        </a:rPr>
                        <a:t>bgcolor</a:t>
                      </a:r>
                      <a:r>
                        <a:rPr lang="en-IN" sz="1800" b="0" i="0" u="none" strike="noStrike" kern="1200" baseline="0" dirty="0" smtClean="0">
                          <a:solidFill>
                            <a:schemeClr val="dk1"/>
                          </a:solidFill>
                          <a:latin typeface="+mn-lt"/>
                          <a:ea typeface="+mn-ea"/>
                          <a:cs typeface="+mn-cs"/>
                        </a:rPr>
                        <a:t>= "black"</a:t>
                      </a:r>
                    </a:p>
                    <a:p>
                      <a:r>
                        <a:rPr lang="en-IN" sz="1800" b="0" i="0" u="none" strike="noStrike" kern="1200" baseline="0" dirty="0" smtClean="0">
                          <a:solidFill>
                            <a:schemeClr val="dk1"/>
                          </a:solidFill>
                          <a:latin typeface="+mn-lt"/>
                          <a:ea typeface="+mn-ea"/>
                          <a:cs typeface="+mn-cs"/>
                        </a:rPr>
                        <a:t>text =”yellow”&gt;</a:t>
                      </a:r>
                    </a:p>
                    <a:p>
                      <a:r>
                        <a:rPr lang="en-IN" sz="1800" b="0" i="0" u="none" strike="noStrike" kern="1200" baseline="0" dirty="0" smtClean="0">
                          <a:solidFill>
                            <a:schemeClr val="dk1"/>
                          </a:solidFill>
                          <a:latin typeface="+mn-lt"/>
                          <a:ea typeface="+mn-ea"/>
                          <a:cs typeface="+mn-cs"/>
                        </a:rPr>
                        <a:t>&lt;font face = "Arial”</a:t>
                      </a:r>
                    </a:p>
                    <a:p>
                      <a:r>
                        <a:rPr lang="en-IN" sz="1800" b="0" i="0" u="none" strike="noStrike" kern="1200" baseline="0" dirty="0" smtClean="0">
                          <a:solidFill>
                            <a:schemeClr val="dk1"/>
                          </a:solidFill>
                          <a:latin typeface="+mn-lt"/>
                          <a:ea typeface="+mn-ea"/>
                          <a:cs typeface="+mn-cs"/>
                        </a:rPr>
                        <a:t>size="6" </a:t>
                      </a:r>
                      <a:r>
                        <a:rPr lang="en-IN" sz="1800" b="0" i="0" u="none" strike="noStrike" kern="1200" baseline="0" dirty="0" err="1" smtClean="0">
                          <a:solidFill>
                            <a:schemeClr val="dk1"/>
                          </a:solidFill>
                          <a:latin typeface="+mn-lt"/>
                          <a:ea typeface="+mn-ea"/>
                          <a:cs typeface="+mn-cs"/>
                        </a:rPr>
                        <a:t>color</a:t>
                      </a:r>
                      <a:r>
                        <a:rPr lang="en-IN" sz="1800" b="0" i="0" u="none" strike="noStrike" kern="1200" baseline="0" dirty="0" smtClean="0">
                          <a:solidFill>
                            <a:schemeClr val="dk1"/>
                          </a:solidFill>
                          <a:latin typeface="+mn-lt"/>
                          <a:ea typeface="+mn-ea"/>
                          <a:cs typeface="+mn-cs"/>
                        </a:rPr>
                        <a:t>= "orange"&gt;</a:t>
                      </a:r>
                    </a:p>
                    <a:p>
                      <a:r>
                        <a:rPr lang="en-IN" sz="1800" b="0" i="0" u="none" strike="noStrike" kern="1200" baseline="0" dirty="0" smtClean="0">
                          <a:solidFill>
                            <a:schemeClr val="dk1"/>
                          </a:solidFill>
                          <a:latin typeface="+mn-lt"/>
                          <a:ea typeface="+mn-ea"/>
                          <a:cs typeface="+mn-cs"/>
                        </a:rPr>
                        <a:t>&lt;</a:t>
                      </a:r>
                      <a:r>
                        <a:rPr lang="en-IN" sz="1800" b="0" i="0" u="none" strike="noStrike" kern="1200" baseline="0" dirty="0" err="1" smtClean="0">
                          <a:solidFill>
                            <a:schemeClr val="dk1"/>
                          </a:solidFill>
                          <a:latin typeface="+mn-lt"/>
                          <a:ea typeface="+mn-ea"/>
                          <a:cs typeface="+mn-cs"/>
                        </a:rPr>
                        <a:t>i</a:t>
                      </a:r>
                      <a:r>
                        <a:rPr lang="en-IN" sz="1800" b="0" i="0" u="none" strike="noStrike" kern="1200" baseline="0" dirty="0" smtClean="0">
                          <a:solidFill>
                            <a:schemeClr val="dk1"/>
                          </a:solidFill>
                          <a:latin typeface="+mn-lt"/>
                          <a:ea typeface="+mn-ea"/>
                          <a:cs typeface="+mn-cs"/>
                        </a:rPr>
                        <a:t>&gt;&lt;u&gt;&lt;b&gt;</a:t>
                      </a:r>
                    </a:p>
                    <a:p>
                      <a:r>
                        <a:rPr lang="en-IN" sz="1800" b="0" i="0" u="none" strike="noStrike" kern="1200" baseline="0" dirty="0" smtClean="0">
                          <a:solidFill>
                            <a:schemeClr val="dk1"/>
                          </a:solidFill>
                          <a:latin typeface="+mn-lt"/>
                          <a:ea typeface="+mn-ea"/>
                          <a:cs typeface="+mn-cs"/>
                        </a:rPr>
                        <a:t>List of Fruits</a:t>
                      </a:r>
                    </a:p>
                    <a:p>
                      <a:r>
                        <a:rPr lang="en-IN" sz="1800" b="0" i="0" u="none" strike="noStrike" kern="1200" baseline="0" dirty="0" smtClean="0">
                          <a:solidFill>
                            <a:schemeClr val="dk1"/>
                          </a:solidFill>
                          <a:latin typeface="+mn-lt"/>
                          <a:ea typeface="+mn-ea"/>
                          <a:cs typeface="+mn-cs"/>
                        </a:rPr>
                        <a:t>&lt;/</a:t>
                      </a:r>
                      <a:r>
                        <a:rPr lang="en-IN" sz="1800" b="0" i="0" u="none" strike="noStrike" kern="1200" baseline="0" dirty="0" err="1" smtClean="0">
                          <a:solidFill>
                            <a:schemeClr val="dk1"/>
                          </a:solidFill>
                          <a:latin typeface="+mn-lt"/>
                          <a:ea typeface="+mn-ea"/>
                          <a:cs typeface="+mn-cs"/>
                        </a:rPr>
                        <a:t>i</a:t>
                      </a:r>
                      <a:r>
                        <a:rPr lang="en-IN" sz="1800" b="0" i="0" u="none" strike="noStrike" kern="1200" baseline="0" dirty="0" smtClean="0">
                          <a:solidFill>
                            <a:schemeClr val="dk1"/>
                          </a:solidFill>
                          <a:latin typeface="+mn-lt"/>
                          <a:ea typeface="+mn-ea"/>
                          <a:cs typeface="+mn-cs"/>
                        </a:rPr>
                        <a:t>&gt;&lt;/u&gt;&lt;/b&gt;</a:t>
                      </a:r>
                    </a:p>
                    <a:p>
                      <a:r>
                        <a:rPr lang="en-IN" sz="1800" b="0" i="0" u="none" strike="noStrike" kern="1200" baseline="0" dirty="0" smtClean="0">
                          <a:solidFill>
                            <a:schemeClr val="dk1"/>
                          </a:solidFill>
                          <a:latin typeface="+mn-lt"/>
                          <a:ea typeface="+mn-ea"/>
                          <a:cs typeface="+mn-cs"/>
                        </a:rPr>
                        <a:t>&lt;</a:t>
                      </a:r>
                      <a:r>
                        <a:rPr lang="en-IN" sz="1800" b="0" i="0" u="none" strike="noStrike" kern="1200" baseline="0" dirty="0" err="1" smtClean="0">
                          <a:solidFill>
                            <a:schemeClr val="dk1"/>
                          </a:solidFill>
                          <a:latin typeface="+mn-lt"/>
                          <a:ea typeface="+mn-ea"/>
                          <a:cs typeface="+mn-cs"/>
                        </a:rPr>
                        <a:t>ul</a:t>
                      </a:r>
                      <a:r>
                        <a:rPr lang="en-IN" sz="1800" b="0" i="0" u="none" strike="noStrike" kern="1200" baseline="0" dirty="0" smtClean="0">
                          <a:solidFill>
                            <a:schemeClr val="dk1"/>
                          </a:solidFill>
                          <a:latin typeface="+mn-lt"/>
                          <a:ea typeface="+mn-ea"/>
                          <a:cs typeface="+mn-cs"/>
                        </a:rPr>
                        <a:t> type = "square"&gt;</a:t>
                      </a:r>
                    </a:p>
                    <a:p>
                      <a:r>
                        <a:rPr lang="en-IN" sz="1800" b="0" i="0" u="none" strike="noStrike" kern="1200" baseline="0" dirty="0" smtClean="0">
                          <a:solidFill>
                            <a:schemeClr val="dk1"/>
                          </a:solidFill>
                          <a:latin typeface="+mn-lt"/>
                          <a:ea typeface="+mn-ea"/>
                          <a:cs typeface="+mn-cs"/>
                        </a:rPr>
                        <a:t>&lt;li&gt; Apple</a:t>
                      </a:r>
                    </a:p>
                    <a:p>
                      <a:r>
                        <a:rPr lang="en-IN" sz="1800" b="0" i="0" u="none" strike="noStrike" kern="1200" baseline="0" dirty="0" smtClean="0">
                          <a:solidFill>
                            <a:schemeClr val="dk1"/>
                          </a:solidFill>
                          <a:latin typeface="+mn-lt"/>
                          <a:ea typeface="+mn-ea"/>
                          <a:cs typeface="+mn-cs"/>
                        </a:rPr>
                        <a:t>&lt;li&gt; </a:t>
                      </a:r>
                      <a:r>
                        <a:rPr lang="en-IN" sz="1800" b="0" i="0" u="none" strike="noStrike" kern="1200" baseline="0" dirty="0" err="1" smtClean="0">
                          <a:solidFill>
                            <a:schemeClr val="dk1"/>
                          </a:solidFill>
                          <a:latin typeface="+mn-lt"/>
                          <a:ea typeface="+mn-ea"/>
                          <a:cs typeface="+mn-cs"/>
                        </a:rPr>
                        <a:t>Pinapple</a:t>
                      </a:r>
                      <a:endParaRPr lang="en-IN" sz="1800" b="0" i="0" u="none" strike="noStrike" kern="1200" baseline="0" dirty="0" smtClean="0">
                        <a:solidFill>
                          <a:schemeClr val="dk1"/>
                        </a:solidFill>
                        <a:latin typeface="+mn-lt"/>
                        <a:ea typeface="+mn-ea"/>
                        <a:cs typeface="+mn-cs"/>
                      </a:endParaRPr>
                    </a:p>
                    <a:p>
                      <a:r>
                        <a:rPr lang="en-IN" sz="1800" b="0" i="0" u="none" strike="noStrike" kern="1200" baseline="0" dirty="0" smtClean="0">
                          <a:solidFill>
                            <a:schemeClr val="dk1"/>
                          </a:solidFill>
                          <a:latin typeface="+mn-lt"/>
                          <a:ea typeface="+mn-ea"/>
                          <a:cs typeface="+mn-cs"/>
                        </a:rPr>
                        <a:t>&lt;li&gt; Mango</a:t>
                      </a:r>
                    </a:p>
                    <a:p>
                      <a:r>
                        <a:rPr lang="en-IN" sz="1800" b="0" i="0" u="none" strike="noStrike" kern="1200" baseline="0" dirty="0" smtClean="0">
                          <a:solidFill>
                            <a:schemeClr val="dk1"/>
                          </a:solidFill>
                          <a:latin typeface="+mn-lt"/>
                          <a:ea typeface="+mn-ea"/>
                          <a:cs typeface="+mn-cs"/>
                        </a:rPr>
                        <a:t>&lt;li&gt; Guava</a:t>
                      </a:r>
                    </a:p>
                    <a:p>
                      <a:r>
                        <a:rPr lang="en-IN" sz="1800" b="0" i="0" u="none" strike="noStrike" kern="1200" baseline="0" dirty="0" smtClean="0">
                          <a:solidFill>
                            <a:schemeClr val="dk1"/>
                          </a:solidFill>
                          <a:latin typeface="+mn-lt"/>
                          <a:ea typeface="+mn-ea"/>
                          <a:cs typeface="+mn-cs"/>
                        </a:rPr>
                        <a:t>&lt;/</a:t>
                      </a:r>
                      <a:r>
                        <a:rPr lang="en-IN" sz="1800" b="0" i="0" u="none" strike="noStrike" kern="1200" baseline="0" dirty="0" err="1" smtClean="0">
                          <a:solidFill>
                            <a:schemeClr val="dk1"/>
                          </a:solidFill>
                          <a:latin typeface="+mn-lt"/>
                          <a:ea typeface="+mn-ea"/>
                          <a:cs typeface="+mn-cs"/>
                        </a:rPr>
                        <a:t>ul</a:t>
                      </a:r>
                      <a:r>
                        <a:rPr lang="en-IN" sz="1800" b="0" i="0" u="none" strike="noStrike" kern="1200" baseline="0" dirty="0" smtClean="0">
                          <a:solidFill>
                            <a:schemeClr val="dk1"/>
                          </a:solidFill>
                          <a:latin typeface="+mn-lt"/>
                          <a:ea typeface="+mn-ea"/>
                          <a:cs typeface="+mn-cs"/>
                        </a:rPr>
                        <a:t>&gt;</a:t>
                      </a:r>
                    </a:p>
                    <a:p>
                      <a:r>
                        <a:rPr lang="en-IN" sz="1800" b="0" i="0" u="none" strike="noStrike" kern="1200" baseline="0" dirty="0" smtClean="0">
                          <a:solidFill>
                            <a:schemeClr val="dk1"/>
                          </a:solidFill>
                          <a:latin typeface="+mn-lt"/>
                          <a:ea typeface="+mn-ea"/>
                          <a:cs typeface="+mn-cs"/>
                        </a:rPr>
                        <a:t>&lt;/body&gt;</a:t>
                      </a:r>
                    </a:p>
                    <a:p>
                      <a:r>
                        <a:rPr lang="en-IN" sz="1800" b="0" i="0" u="none" strike="noStrike" kern="1200" baseline="0" dirty="0" smtClean="0">
                          <a:solidFill>
                            <a:schemeClr val="dk1"/>
                          </a:solidFill>
                          <a:latin typeface="+mn-lt"/>
                          <a:ea typeface="+mn-ea"/>
                          <a:cs typeface="+mn-cs"/>
                        </a:rPr>
                        <a:t>  </a:t>
                      </a:r>
                    </a:p>
                    <a:p>
                      <a:r>
                        <a:rPr lang="en-IN" sz="1800" b="0" i="0" u="none" strike="noStrike" kern="1200" baseline="0" dirty="0" smtClean="0">
                          <a:solidFill>
                            <a:schemeClr val="dk1"/>
                          </a:solidFill>
                          <a:latin typeface="+mn-lt"/>
                          <a:ea typeface="+mn-ea"/>
                          <a:cs typeface="+mn-cs"/>
                        </a:rPr>
                        <a:t>&lt;/html&gt;</a:t>
                      </a:r>
                    </a:p>
                  </a:txBody>
                  <a:tcPr/>
                </a:tc>
                <a:tc>
                  <a:txBody>
                    <a:bodyPr/>
                    <a:lstStyle/>
                    <a:p>
                      <a:pPr marL="0" indent="0">
                        <a:buFont typeface="+mj-lt"/>
                        <a:buNone/>
                      </a:pPr>
                      <a:endParaRPr lang="en-IN" dirty="0"/>
                    </a:p>
                  </a:txBody>
                  <a:tcPr/>
                </a:tc>
              </a:tr>
            </a:tbl>
          </a:graphicData>
        </a:graphic>
      </p:graphicFrame>
      <p:pic>
        <p:nvPicPr>
          <p:cNvPr id="6" name="Picture 5"/>
          <p:cNvPicPr>
            <a:picLocks noChangeAspect="1"/>
          </p:cNvPicPr>
          <p:nvPr/>
        </p:nvPicPr>
        <p:blipFill rotWithShape="1">
          <a:blip r:embed="rId2"/>
          <a:srcRect l="-224" t="8736" r="81978" b="73345"/>
          <a:stretch/>
        </p:blipFill>
        <p:spPr>
          <a:xfrm>
            <a:off x="4626589" y="2593074"/>
            <a:ext cx="5552365" cy="3065723"/>
          </a:xfrm>
          <a:prstGeom prst="rect">
            <a:avLst/>
          </a:prstGeom>
        </p:spPr>
      </p:pic>
    </p:spTree>
    <p:extLst>
      <p:ext uri="{BB962C8B-B14F-4D97-AF65-F5344CB8AC3E}">
        <p14:creationId xmlns:p14="http://schemas.microsoft.com/office/powerpoint/2010/main" val="3028563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672927"/>
            <a:ext cx="11029616" cy="1013800"/>
          </a:xfrm>
        </p:spPr>
        <p:txBody>
          <a:bodyPr>
            <a:normAutofit fontScale="90000"/>
          </a:bodyPr>
          <a:lstStyle/>
          <a:p>
            <a:r>
              <a:rPr lang="en-IN" cap="none" dirty="0" smtClean="0"/>
              <a:t/>
            </a:r>
            <a:br>
              <a:rPr lang="en-IN" cap="none" dirty="0" smtClean="0"/>
            </a:br>
            <a:r>
              <a:rPr lang="en-IN" cap="none" dirty="0" smtClean="0"/>
              <a:t/>
            </a:r>
            <a:br>
              <a:rPr lang="en-IN" cap="none" dirty="0" smtClean="0"/>
            </a:br>
            <a:r>
              <a:rPr lang="en-IN" cap="none" dirty="0" smtClean="0"/>
              <a:t/>
            </a:r>
            <a:br>
              <a:rPr lang="en-IN" cap="none" dirty="0" smtClean="0"/>
            </a:br>
            <a:r>
              <a:rPr lang="en-IN" sz="2200" cap="none" dirty="0"/>
              <a:t>Description List </a:t>
            </a:r>
            <a:r>
              <a:rPr lang="en-IN" sz="2200" cap="none" dirty="0" smtClean="0"/>
              <a:t>: </a:t>
            </a:r>
            <a:r>
              <a:rPr lang="en-US" sz="2200" cap="none" dirty="0"/>
              <a:t>where entries are listed like in a dictionary</a:t>
            </a:r>
            <a:endParaRPr lang="en-IN" sz="2200"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85623219"/>
              </p:ext>
            </p:extLst>
          </p:nvPr>
        </p:nvGraphicFramePr>
        <p:xfrm>
          <a:off x="581191" y="2384699"/>
          <a:ext cx="7574506" cy="1936305"/>
        </p:xfrm>
        <a:graphic>
          <a:graphicData uri="http://schemas.openxmlformats.org/drawingml/2006/table">
            <a:tbl>
              <a:tblPr firstRow="1" bandRow="1">
                <a:tableStyleId>{5C22544A-7EE6-4342-B048-85BDC9FD1C3A}</a:tableStyleId>
              </a:tblPr>
              <a:tblGrid>
                <a:gridCol w="1288148"/>
                <a:gridCol w="6286358"/>
              </a:tblGrid>
              <a:tr h="259246">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r>
              <a:tr h="259246">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&lt;dl&gt;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Calibri" panose="020F0502020204030204" pitchFamily="34" charset="0"/>
                        </a:rPr>
                        <a:t>Defines the start of the list</a:t>
                      </a:r>
                      <a:endParaRPr lang="en-IN" dirty="0">
                        <a:latin typeface="Calibri" panose="020F0502020204030204" pitchFamily="34" charset="0"/>
                        <a:cs typeface="Calibri" panose="020F0502020204030204" pitchFamily="34" charset="0"/>
                      </a:endParaRPr>
                    </a:p>
                  </a:txBody>
                  <a:tcPr/>
                </a:tc>
              </a:tr>
              <a:tr h="401595">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&lt;</a:t>
                      </a:r>
                      <a:r>
                        <a:rPr lang="en-IN" sz="1800" b="0" i="0" kern="1200" dirty="0" err="1" smtClean="0">
                          <a:solidFill>
                            <a:schemeClr val="dk1"/>
                          </a:solidFill>
                          <a:effectLst/>
                          <a:latin typeface="Calibri" panose="020F0502020204030204" pitchFamily="34" charset="0"/>
                          <a:ea typeface="+mn-ea"/>
                          <a:cs typeface="Calibri" panose="020F0502020204030204" pitchFamily="34" charset="0"/>
                        </a:rPr>
                        <a:t>dt</a:t>
                      </a:r>
                      <a:r>
                        <a:rPr lang="en-IN" sz="1800" b="0" i="0" kern="1200" dirty="0" smtClean="0">
                          <a:solidFill>
                            <a:schemeClr val="dk1"/>
                          </a:solidFill>
                          <a:effectLst/>
                          <a:latin typeface="Calibri" panose="020F0502020204030204" pitchFamily="34" charset="0"/>
                          <a:ea typeface="+mn-ea"/>
                          <a:cs typeface="Calibri" panose="020F0502020204030204" pitchFamily="34" charset="0"/>
                        </a:rPr>
                        <a:t>&gt;</a:t>
                      </a:r>
                      <a:endParaRPr lang="en-IN" dirty="0">
                        <a:latin typeface="Calibri" panose="020F0502020204030204" pitchFamily="34" charset="0"/>
                        <a:cs typeface="Calibri" panose="020F0502020204030204" pitchFamily="34" charset="0"/>
                      </a:endParaRPr>
                    </a:p>
                  </a:txBody>
                  <a:tcPr/>
                </a:tc>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A term</a:t>
                      </a:r>
                      <a:endParaRPr lang="en-IN" dirty="0">
                        <a:latin typeface="Calibri" panose="020F0502020204030204" pitchFamily="34" charset="0"/>
                        <a:cs typeface="Calibri" panose="020F0502020204030204" pitchFamily="34" charset="0"/>
                      </a:endParaRPr>
                    </a:p>
                  </a:txBody>
                  <a:tcPr/>
                </a:tc>
              </a:tr>
              <a:tr h="401595">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&lt;</a:t>
                      </a:r>
                      <a:r>
                        <a:rPr lang="en-IN" sz="1800" b="0" i="0" kern="1200" dirty="0" err="1" smtClean="0">
                          <a:solidFill>
                            <a:schemeClr val="dk1"/>
                          </a:solidFill>
                          <a:effectLst/>
                          <a:latin typeface="Calibri" panose="020F0502020204030204" pitchFamily="34" charset="0"/>
                          <a:ea typeface="+mn-ea"/>
                          <a:cs typeface="Calibri" panose="020F0502020204030204" pitchFamily="34" charset="0"/>
                        </a:rPr>
                        <a:t>dd</a:t>
                      </a:r>
                      <a:r>
                        <a:rPr lang="en-IN" sz="1800" b="0" i="0" kern="1200" dirty="0" smtClean="0">
                          <a:solidFill>
                            <a:schemeClr val="dk1"/>
                          </a:solidFill>
                          <a:effectLst/>
                          <a:latin typeface="Calibri" panose="020F0502020204030204" pitchFamily="34" charset="0"/>
                          <a:ea typeface="+mn-ea"/>
                          <a:cs typeface="Calibri" panose="020F0502020204030204" pitchFamily="34" charset="0"/>
                        </a:rPr>
                        <a:t>&gt;</a:t>
                      </a:r>
                      <a:endParaRPr lang="en-IN" dirty="0">
                        <a:latin typeface="Calibri" panose="020F0502020204030204" pitchFamily="34" charset="0"/>
                        <a:cs typeface="Calibri" panose="020F0502020204030204" pitchFamily="34" charset="0"/>
                      </a:endParaRPr>
                    </a:p>
                  </a:txBody>
                  <a:tcPr/>
                </a:tc>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Term definition</a:t>
                      </a:r>
                      <a:endParaRPr lang="en-IN" dirty="0">
                        <a:latin typeface="Calibri" panose="020F0502020204030204" pitchFamily="34" charset="0"/>
                        <a:cs typeface="Calibri" panose="020F0502020204030204" pitchFamily="34" charset="0"/>
                      </a:endParaRPr>
                    </a:p>
                  </a:txBody>
                  <a:tcPr/>
                </a:tc>
              </a:tr>
              <a:tr h="401595">
                <a:tc>
                  <a:txBody>
                    <a:bodyPr/>
                    <a:lstStyle/>
                    <a:p>
                      <a:r>
                        <a:rPr lang="en-IN" sz="1800" b="0" i="0" kern="1200" dirty="0" smtClean="0">
                          <a:solidFill>
                            <a:schemeClr val="dk1"/>
                          </a:solidFill>
                          <a:effectLst/>
                          <a:latin typeface="Calibri" panose="020F0502020204030204" pitchFamily="34" charset="0"/>
                          <a:ea typeface="+mn-ea"/>
                          <a:cs typeface="Calibri" panose="020F0502020204030204" pitchFamily="34" charset="0"/>
                        </a:rPr>
                        <a:t>&lt;/dl&gt;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smtClean="0">
                          <a:solidFill>
                            <a:schemeClr val="dk1"/>
                          </a:solidFill>
                          <a:effectLst/>
                          <a:latin typeface="Calibri" panose="020F0502020204030204" pitchFamily="34" charset="0"/>
                          <a:ea typeface="+mn-ea"/>
                          <a:cs typeface="Calibri" panose="020F0502020204030204" pitchFamily="34" charset="0"/>
                        </a:rPr>
                        <a:t> Defines the end of the list</a:t>
                      </a:r>
                      <a:endParaRPr lang="en-IN"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198371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IN" cap="none" dirty="0" smtClean="0"/>
              <a:t/>
            </a:r>
            <a:br>
              <a:rPr lang="en-IN" cap="none" dirty="0" smtClean="0"/>
            </a:br>
            <a:r>
              <a:rPr lang="en-IN" sz="2200" cap="none" dirty="0"/>
              <a:t>Description List </a:t>
            </a:r>
            <a:r>
              <a:rPr lang="en-IN" sz="2200" cap="none" dirty="0" smtClean="0"/>
              <a:t>: Example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14094572"/>
              </p:ext>
            </p:extLst>
          </p:nvPr>
        </p:nvGraphicFramePr>
        <p:xfrm>
          <a:off x="581191" y="1811490"/>
          <a:ext cx="8835764" cy="5120640"/>
        </p:xfrm>
        <a:graphic>
          <a:graphicData uri="http://schemas.openxmlformats.org/drawingml/2006/table">
            <a:tbl>
              <a:tblPr firstRow="1" bandRow="1">
                <a:tableStyleId>{5C22544A-7EE6-4342-B048-85BDC9FD1C3A}</a:tableStyleId>
              </a:tblPr>
              <a:tblGrid>
                <a:gridCol w="3894841"/>
                <a:gridCol w="4940923"/>
              </a:tblGrid>
              <a:tr h="266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u="none" strike="noStrike" kern="1200" baseline="0" dirty="0" smtClean="0">
                          <a:solidFill>
                            <a:schemeClr val="lt1"/>
                          </a:solidFill>
                          <a:latin typeface="+mn-lt"/>
                          <a:ea typeface="+mn-ea"/>
                          <a:cs typeface="+mn-cs"/>
                        </a:rPr>
                        <a:t>Example</a:t>
                      </a:r>
                      <a:endParaRPr lang="en-IN" dirty="0" smtClean="0"/>
                    </a:p>
                  </a:txBody>
                  <a:tcPr>
                    <a:solidFill>
                      <a:schemeClr val="accent5">
                        <a:lumMod val="75000"/>
                      </a:schemeClr>
                    </a:solidFill>
                  </a:tcPr>
                </a:tc>
                <a:tc>
                  <a:txBody>
                    <a:bodyPr/>
                    <a:lstStyle/>
                    <a:p>
                      <a:r>
                        <a:rPr lang="en-IN" dirty="0" smtClean="0"/>
                        <a:t>Output</a:t>
                      </a:r>
                      <a:r>
                        <a:rPr lang="en-IN" baseline="0" dirty="0" smtClean="0"/>
                        <a:t> </a:t>
                      </a:r>
                      <a:endParaRPr lang="en-IN" dirty="0"/>
                    </a:p>
                  </a:txBody>
                  <a:tcPr>
                    <a:solidFill>
                      <a:schemeClr val="accent5">
                        <a:lumMod val="75000"/>
                      </a:schemeClr>
                    </a:solidFill>
                  </a:tcPr>
                </a:tc>
              </a:tr>
              <a:tr h="4182733">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&lt;head&gt;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&lt;title&gt;HTML Definition List&lt;/title&gt;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&lt;/head&gt;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bgcolor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"black" text =”yellow”&gt;</a:t>
                      </a:r>
                    </a:p>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&lt;dl&gt;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&gt;&lt;b&gt;HTML&lt;/b&gt;&lt;/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dd</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&gt;Hyper Text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Markup</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Language&lt;/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dd</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&gt;&lt;b&gt;CSS&lt;/b&gt;&lt;/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dd</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&gt;Cascaded Style Sheets&lt;/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dd</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&lt;/dl&gt;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txBody>
                  <a:tcPr/>
                </a:tc>
                <a:tc>
                  <a:txBody>
                    <a:bodyPr/>
                    <a:lstStyle/>
                    <a:p>
                      <a:pPr marL="0" indent="0">
                        <a:buFont typeface="+mj-lt"/>
                        <a:buNone/>
                      </a:pPr>
                      <a:endParaRPr lang="en-IN" dirty="0"/>
                    </a:p>
                  </a:txBody>
                  <a:tcPr/>
                </a:tc>
              </a:tr>
            </a:tbl>
          </a:graphicData>
        </a:graphic>
      </p:graphicFrame>
      <p:pic>
        <p:nvPicPr>
          <p:cNvPr id="5" name="Picture 4"/>
          <p:cNvPicPr>
            <a:picLocks noChangeAspect="1"/>
          </p:cNvPicPr>
          <p:nvPr/>
        </p:nvPicPr>
        <p:blipFill rotWithShape="1">
          <a:blip r:embed="rId2"/>
          <a:srcRect l="-112" t="8139" r="79627" b="74340"/>
          <a:stretch/>
        </p:blipFill>
        <p:spPr>
          <a:xfrm>
            <a:off x="4503761" y="2845938"/>
            <a:ext cx="3390753" cy="1630527"/>
          </a:xfrm>
          <a:prstGeom prst="rect">
            <a:avLst/>
          </a:prstGeom>
        </p:spPr>
      </p:pic>
    </p:spTree>
    <p:extLst>
      <p:ext uri="{BB962C8B-B14F-4D97-AF65-F5344CB8AC3E}">
        <p14:creationId xmlns:p14="http://schemas.microsoft.com/office/powerpoint/2010/main" val="2421660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12" y="583020"/>
            <a:ext cx="3954993" cy="369332"/>
          </a:xfrm>
          <a:prstGeom prst="rect">
            <a:avLst/>
          </a:prstGeom>
        </p:spPr>
        <p:txBody>
          <a:bodyPr wrap="none">
            <a:spAutoFit/>
          </a:bodyPr>
          <a:lstStyle/>
          <a:p>
            <a:r>
              <a:rPr lang="en-IN" dirty="0"/>
              <a:t>Nested List : A list can contain a new list</a:t>
            </a:r>
          </a:p>
        </p:txBody>
      </p:sp>
      <p:sp>
        <p:nvSpPr>
          <p:cNvPr id="3" name="Rectangle 2"/>
          <p:cNvSpPr/>
          <p:nvPr/>
        </p:nvSpPr>
        <p:spPr>
          <a:xfrm>
            <a:off x="256187" y="948690"/>
            <a:ext cx="6096000" cy="5909310"/>
          </a:xfrm>
          <a:prstGeom prst="rect">
            <a:avLst/>
          </a:prstGeom>
        </p:spPr>
        <p:txBody>
          <a:bodyPr>
            <a:spAutoFit/>
          </a:bodyPr>
          <a:lstStyle/>
          <a:p>
            <a:r>
              <a:rPr lang="en-IN" b="1" dirty="0"/>
              <a:t>&lt;html&gt;</a:t>
            </a:r>
          </a:p>
          <a:p>
            <a:r>
              <a:rPr lang="en-IN" b="1" dirty="0"/>
              <a:t>   &lt;head&gt;</a:t>
            </a:r>
          </a:p>
          <a:p>
            <a:r>
              <a:rPr lang="en-IN" b="1" dirty="0"/>
              <a:t>      &lt;title&gt;HTML Definition List&lt;/title&gt;</a:t>
            </a:r>
          </a:p>
          <a:p>
            <a:r>
              <a:rPr lang="en-IN" b="1" dirty="0"/>
              <a:t>   &lt;/head&gt;</a:t>
            </a:r>
          </a:p>
          <a:p>
            <a:r>
              <a:rPr lang="en-IN" b="1" dirty="0"/>
              <a:t>   &lt;body </a:t>
            </a:r>
            <a:r>
              <a:rPr lang="en-IN" b="1" dirty="0" err="1"/>
              <a:t>bgcolor</a:t>
            </a:r>
            <a:r>
              <a:rPr lang="en-IN" b="1" dirty="0"/>
              <a:t>= "black" text =”yellow”&gt;</a:t>
            </a:r>
          </a:p>
          <a:p>
            <a:r>
              <a:rPr lang="en-IN" b="1" dirty="0"/>
              <a:t>&lt;</a:t>
            </a:r>
            <a:r>
              <a:rPr lang="en-IN" b="1" dirty="0" err="1"/>
              <a:t>ul</a:t>
            </a:r>
            <a:r>
              <a:rPr lang="en-IN" b="1" dirty="0"/>
              <a:t>&gt;</a:t>
            </a:r>
          </a:p>
          <a:p>
            <a:r>
              <a:rPr lang="en-IN" b="1" dirty="0"/>
              <a:t>  &lt;li&gt;Fruit</a:t>
            </a:r>
          </a:p>
          <a:p>
            <a:r>
              <a:rPr lang="en-IN" b="1" dirty="0"/>
              <a:t>    &lt;</a:t>
            </a:r>
            <a:r>
              <a:rPr lang="en-IN" b="1" dirty="0" err="1"/>
              <a:t>ul</a:t>
            </a:r>
            <a:r>
              <a:rPr lang="en-IN" b="1" dirty="0"/>
              <a:t> type="circle"&gt;</a:t>
            </a:r>
          </a:p>
          <a:p>
            <a:r>
              <a:rPr lang="en-IN" b="1" dirty="0"/>
              <a:t>      &lt;li&gt; mango</a:t>
            </a:r>
          </a:p>
          <a:p>
            <a:r>
              <a:rPr lang="en-IN" b="1" dirty="0"/>
              <a:t>      &lt;li&gt;Apple</a:t>
            </a:r>
          </a:p>
          <a:p>
            <a:r>
              <a:rPr lang="en-IN" b="1" dirty="0"/>
              <a:t>    &lt;/</a:t>
            </a:r>
            <a:r>
              <a:rPr lang="en-IN" b="1" dirty="0" err="1"/>
              <a:t>ul</a:t>
            </a:r>
            <a:r>
              <a:rPr lang="en-IN" b="1" dirty="0"/>
              <a:t>&gt;</a:t>
            </a:r>
          </a:p>
          <a:p>
            <a:r>
              <a:rPr lang="en-IN" b="1" dirty="0"/>
              <a:t>  &lt;/li&gt;</a:t>
            </a:r>
          </a:p>
          <a:p>
            <a:r>
              <a:rPr lang="en-IN" b="1" dirty="0"/>
              <a:t>  &lt;li&gt;Vegetables</a:t>
            </a:r>
          </a:p>
          <a:p>
            <a:r>
              <a:rPr lang="en-IN" b="1" dirty="0"/>
              <a:t>   &lt;</a:t>
            </a:r>
            <a:r>
              <a:rPr lang="en-IN" b="1" dirty="0" err="1"/>
              <a:t>ul</a:t>
            </a:r>
            <a:r>
              <a:rPr lang="en-IN" b="1" dirty="0"/>
              <a:t> type="circle"&gt;</a:t>
            </a:r>
          </a:p>
          <a:p>
            <a:r>
              <a:rPr lang="en-IN" b="1" dirty="0"/>
              <a:t>      &lt;li&gt; </a:t>
            </a:r>
            <a:r>
              <a:rPr lang="en-IN" b="1" dirty="0" smtClean="0"/>
              <a:t>Tomato</a:t>
            </a:r>
          </a:p>
          <a:p>
            <a:r>
              <a:rPr lang="en-IN" b="1" dirty="0"/>
              <a:t> </a:t>
            </a:r>
            <a:r>
              <a:rPr lang="en-IN" b="1" dirty="0" smtClean="0"/>
              <a:t>     &lt;li&gt; Potato</a:t>
            </a:r>
          </a:p>
          <a:p>
            <a:r>
              <a:rPr lang="en-IN" b="1" dirty="0"/>
              <a:t> </a:t>
            </a:r>
            <a:r>
              <a:rPr lang="en-IN" b="1" dirty="0" smtClean="0"/>
              <a:t>     &lt;li&gt; Onion</a:t>
            </a:r>
            <a:endParaRPr lang="en-IN" b="1" dirty="0"/>
          </a:p>
          <a:p>
            <a:r>
              <a:rPr lang="en-IN" b="1" dirty="0"/>
              <a:t>   &lt;/</a:t>
            </a:r>
            <a:r>
              <a:rPr lang="en-IN" b="1" dirty="0" err="1"/>
              <a:t>ul</a:t>
            </a:r>
            <a:r>
              <a:rPr lang="en-IN" b="1" dirty="0"/>
              <a:t>&gt;</a:t>
            </a:r>
          </a:p>
          <a:p>
            <a:r>
              <a:rPr lang="en-IN" b="1" dirty="0"/>
              <a:t>  &lt;/li&gt;</a:t>
            </a:r>
          </a:p>
          <a:p>
            <a:r>
              <a:rPr lang="en-IN" b="1" dirty="0"/>
              <a:t>  &lt;li&gt;Meat&lt;/li&gt;</a:t>
            </a:r>
          </a:p>
          <a:p>
            <a:r>
              <a:rPr lang="en-IN" b="1" dirty="0"/>
              <a:t>&lt;/</a:t>
            </a:r>
            <a:r>
              <a:rPr lang="en-IN" b="1" dirty="0" err="1"/>
              <a:t>ul</a:t>
            </a:r>
            <a:r>
              <a:rPr lang="en-IN" b="1" dirty="0"/>
              <a:t>&gt;</a:t>
            </a:r>
          </a:p>
        </p:txBody>
      </p:sp>
      <p:pic>
        <p:nvPicPr>
          <p:cNvPr id="4" name="Picture 3"/>
          <p:cNvPicPr>
            <a:picLocks noChangeAspect="1"/>
          </p:cNvPicPr>
          <p:nvPr/>
        </p:nvPicPr>
        <p:blipFill rotWithShape="1">
          <a:blip r:embed="rId2"/>
          <a:srcRect t="9134" r="72463" b="60801"/>
          <a:stretch/>
        </p:blipFill>
        <p:spPr>
          <a:xfrm>
            <a:off x="6073254" y="1463721"/>
            <a:ext cx="6264455" cy="3845257"/>
          </a:xfrm>
          <a:prstGeom prst="rect">
            <a:avLst/>
          </a:prstGeom>
        </p:spPr>
      </p:pic>
    </p:spTree>
    <p:extLst>
      <p:ext uri="{BB962C8B-B14F-4D97-AF65-F5344CB8AC3E}">
        <p14:creationId xmlns:p14="http://schemas.microsoft.com/office/powerpoint/2010/main" val="4168299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9333" r="70336" b="58213"/>
          <a:stretch/>
        </p:blipFill>
        <p:spPr>
          <a:xfrm>
            <a:off x="518615" y="1620893"/>
            <a:ext cx="9300824" cy="4258103"/>
          </a:xfrm>
          <a:prstGeom prst="rect">
            <a:avLst/>
          </a:prstGeom>
        </p:spPr>
      </p:pic>
      <p:sp>
        <p:nvSpPr>
          <p:cNvPr id="3" name="TextBox 2"/>
          <p:cNvSpPr txBox="1"/>
          <p:nvPr/>
        </p:nvSpPr>
        <p:spPr>
          <a:xfrm>
            <a:off x="518615" y="750627"/>
            <a:ext cx="6045958" cy="369332"/>
          </a:xfrm>
          <a:prstGeom prst="rect">
            <a:avLst/>
          </a:prstGeom>
          <a:noFill/>
        </p:spPr>
        <p:txBody>
          <a:bodyPr wrap="square" rtlCol="0">
            <a:spAutoFit/>
          </a:bodyPr>
          <a:lstStyle/>
          <a:p>
            <a:r>
              <a:rPr lang="en-IN" dirty="0" smtClean="0"/>
              <a:t>Write a HTML Code to generate Below List</a:t>
            </a:r>
            <a:endParaRPr lang="en-IN" dirty="0"/>
          </a:p>
        </p:txBody>
      </p:sp>
      <p:pic>
        <p:nvPicPr>
          <p:cNvPr id="2050" name="Picture 2" descr="HTML Basic Ta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302" y="1276510"/>
            <a:ext cx="4380931" cy="460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69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Tables in HTML</a:t>
            </a:r>
            <a:endParaRPr lang="en-IN" cap="none" dirty="0"/>
          </a:p>
        </p:txBody>
      </p:sp>
      <p:sp>
        <p:nvSpPr>
          <p:cNvPr id="3" name="Content Placeholder 2"/>
          <p:cNvSpPr>
            <a:spLocks noGrp="1"/>
          </p:cNvSpPr>
          <p:nvPr>
            <p:ph idx="1"/>
          </p:nvPr>
        </p:nvSpPr>
        <p:spPr/>
        <p:txBody>
          <a:bodyPr/>
          <a:lstStyle/>
          <a:p>
            <a:r>
              <a:rPr lang="en-US" dirty="0"/>
              <a:t>A table is a two dimensional matrix, consisting of rows and columns</a:t>
            </a:r>
            <a:r>
              <a:rPr lang="en-US" dirty="0" smtClean="0"/>
              <a:t>.</a:t>
            </a:r>
          </a:p>
          <a:p>
            <a:r>
              <a:rPr lang="en-IN" dirty="0"/>
              <a:t>HTML tables </a:t>
            </a:r>
            <a:r>
              <a:rPr lang="en-IN" dirty="0" smtClean="0"/>
              <a:t>are </a:t>
            </a:r>
            <a:r>
              <a:rPr lang="en-US" dirty="0" smtClean="0"/>
              <a:t>intended </a:t>
            </a:r>
            <a:r>
              <a:rPr lang="en-US" dirty="0"/>
              <a:t>for displaying data in columns on a web page</a:t>
            </a:r>
            <a:r>
              <a:rPr lang="en-US" dirty="0" smtClean="0"/>
              <a:t>.</a:t>
            </a:r>
          </a:p>
          <a:p>
            <a:r>
              <a:rPr lang="en-IN" dirty="0" smtClean="0"/>
              <a:t>Tables </a:t>
            </a:r>
            <a:r>
              <a:rPr lang="en-IN" dirty="0"/>
              <a:t>contains information </a:t>
            </a:r>
            <a:r>
              <a:rPr lang="en-IN" dirty="0" smtClean="0"/>
              <a:t>such as </a:t>
            </a:r>
            <a:r>
              <a:rPr lang="en-IN" dirty="0"/>
              <a:t>text, images, forms, hyperlinks etc.</a:t>
            </a:r>
          </a:p>
        </p:txBody>
      </p:sp>
    </p:spTree>
    <p:extLst>
      <p:ext uri="{BB962C8B-B14F-4D97-AF65-F5344CB8AC3E}">
        <p14:creationId xmlns:p14="http://schemas.microsoft.com/office/powerpoint/2010/main" val="135864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HTML</a:t>
            </a:r>
          </a:p>
        </p:txBody>
      </p:sp>
      <p:pic>
        <p:nvPicPr>
          <p:cNvPr id="4" name="Picture 4" descr="Introduction to HTML5. History of HTML HTML first published – Tim  Berners-Lee HTML 2.0 HTML 3.2 HTML 4.01 XHTML 1.0 XHTML ppt download"/>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34" t="22513"/>
          <a:stretch/>
        </p:blipFill>
        <p:spPr bwMode="auto">
          <a:xfrm>
            <a:off x="688104" y="2235814"/>
            <a:ext cx="7213950" cy="424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672" y="709684"/>
            <a:ext cx="4067032" cy="369332"/>
          </a:xfrm>
          <a:prstGeom prst="rect">
            <a:avLst/>
          </a:prstGeom>
          <a:noFill/>
        </p:spPr>
        <p:txBody>
          <a:bodyPr wrap="square" rtlCol="0">
            <a:spAutoFit/>
          </a:bodyPr>
          <a:lstStyle/>
          <a:p>
            <a:r>
              <a:rPr lang="en-IN" dirty="0" smtClean="0"/>
              <a:t>Tags to create tables in HTML</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202068427"/>
              </p:ext>
            </p:extLst>
          </p:nvPr>
        </p:nvGraphicFramePr>
        <p:xfrm>
          <a:off x="477672" y="1224637"/>
          <a:ext cx="11013743" cy="9173922"/>
        </p:xfrm>
        <a:graphic>
          <a:graphicData uri="http://schemas.openxmlformats.org/drawingml/2006/table">
            <a:tbl>
              <a:tblPr firstRow="1" bandRow="1">
                <a:tableStyleId>{5C22544A-7EE6-4342-B048-85BDC9FD1C3A}</a:tableStyleId>
              </a:tblPr>
              <a:tblGrid>
                <a:gridCol w="1269241"/>
                <a:gridCol w="9744502"/>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r>
              <a:tr h="475977">
                <a:tc>
                  <a:txBody>
                    <a:bodyPr/>
                    <a:lstStyle/>
                    <a:p>
                      <a:r>
                        <a:rPr lang="en-IN" sz="1800" b="0" i="0" u="none" strike="noStrike" kern="1200" baseline="0" dirty="0" smtClean="0">
                          <a:solidFill>
                            <a:schemeClr val="dk1"/>
                          </a:solidFill>
                          <a:latin typeface="+mn-lt"/>
                          <a:ea typeface="+mn-ea"/>
                          <a:cs typeface="+mn-cs"/>
                        </a:rPr>
                        <a:t>&lt;TABLE&gt;</a:t>
                      </a:r>
                    </a:p>
                    <a:p>
                      <a:r>
                        <a:rPr lang="en-IN" sz="1800" b="0" i="0" u="none" strike="noStrike" kern="1200" baseline="0" dirty="0" smtClean="0">
                          <a:solidFill>
                            <a:schemeClr val="dk1"/>
                          </a:solidFill>
                          <a:latin typeface="+mn-lt"/>
                          <a:ea typeface="+mn-ea"/>
                          <a:cs typeface="+mn-cs"/>
                        </a:rPr>
                        <a:t>&lt;/TABLE&gt;</a:t>
                      </a:r>
                      <a:endParaRPr lang="en-IN" dirty="0">
                        <a:latin typeface="Calibri" panose="020F0502020204030204" pitchFamily="34" charset="0"/>
                        <a:cs typeface="Calibri" panose="020F0502020204030204" pitchFamily="34" charset="0"/>
                      </a:endParaRPr>
                    </a:p>
                  </a:txBody>
                  <a:tcPr/>
                </a:tc>
                <a:tc>
                  <a:txBody>
                    <a:bodyPr/>
                    <a:lstStyle/>
                    <a:p>
                      <a:r>
                        <a:rPr lang="en-IN" sz="2000" b="0" i="0" u="none" strike="noStrike" kern="1200" baseline="0" dirty="0" smtClean="0">
                          <a:solidFill>
                            <a:schemeClr val="dk1"/>
                          </a:solidFill>
                          <a:latin typeface="+mn-lt"/>
                          <a:ea typeface="+mn-ea"/>
                          <a:cs typeface="+mn-cs"/>
                        </a:rPr>
                        <a:t>Border=number</a:t>
                      </a:r>
                    </a:p>
                    <a:p>
                      <a:r>
                        <a:rPr lang="en-US" sz="2000" b="0" i="0" u="none" strike="noStrike" kern="1200" baseline="0" dirty="0" smtClean="0">
                          <a:solidFill>
                            <a:schemeClr val="dk1"/>
                          </a:solidFill>
                          <a:latin typeface="+mn-lt"/>
                          <a:ea typeface="+mn-ea"/>
                          <a:cs typeface="+mn-cs"/>
                        </a:rPr>
                        <a:t>Draws an outline around the table rows and cells of width equal to</a:t>
                      </a:r>
                    </a:p>
                    <a:p>
                      <a:r>
                        <a:rPr lang="en-US" sz="2000" b="0" i="0" u="none" strike="noStrike" kern="1200" baseline="0" dirty="0" smtClean="0">
                          <a:solidFill>
                            <a:schemeClr val="dk1"/>
                          </a:solidFill>
                          <a:latin typeface="+mn-lt"/>
                          <a:ea typeface="+mn-ea"/>
                          <a:cs typeface="+mn-cs"/>
                        </a:rPr>
                        <a:t>number. By default table have no borders number =0.</a:t>
                      </a:r>
                    </a:p>
                    <a:p>
                      <a:r>
                        <a:rPr lang="en-US" sz="2000" b="0" i="0" u="none" strike="noStrike" kern="1200" baseline="0" dirty="0" smtClean="0">
                          <a:solidFill>
                            <a:schemeClr val="dk1"/>
                          </a:solidFill>
                          <a:latin typeface="+mn-lt"/>
                          <a:ea typeface="+mn-ea"/>
                          <a:cs typeface="+mn-cs"/>
                        </a:rPr>
                        <a:t>Width=number Defines width of the table.</a:t>
                      </a:r>
                    </a:p>
                    <a:p>
                      <a:r>
                        <a:rPr lang="en-US" sz="2000" b="0" i="0" u="none" strike="noStrike" kern="1200" baseline="0" dirty="0" err="1" smtClean="0">
                          <a:solidFill>
                            <a:schemeClr val="dk1"/>
                          </a:solidFill>
                          <a:latin typeface="+mn-lt"/>
                          <a:ea typeface="+mn-ea"/>
                          <a:cs typeface="+mn-cs"/>
                        </a:rPr>
                        <a:t>Cellspacing</a:t>
                      </a:r>
                      <a:r>
                        <a:rPr lang="en-US" sz="2000" b="0" i="0" u="none" strike="noStrike" kern="1200" baseline="0" dirty="0" smtClean="0">
                          <a:solidFill>
                            <a:schemeClr val="dk1"/>
                          </a:solidFill>
                          <a:latin typeface="+mn-lt"/>
                          <a:ea typeface="+mn-ea"/>
                          <a:cs typeface="+mn-cs"/>
                        </a:rPr>
                        <a:t>=number Sets the amount of cell space between table</a:t>
                      </a:r>
                    </a:p>
                    <a:p>
                      <a:r>
                        <a:rPr lang="en-US" sz="2000" b="0" i="0" u="none" strike="noStrike" kern="1200" baseline="0" dirty="0" smtClean="0">
                          <a:solidFill>
                            <a:schemeClr val="dk1"/>
                          </a:solidFill>
                          <a:latin typeface="+mn-lt"/>
                          <a:ea typeface="+mn-ea"/>
                          <a:cs typeface="+mn-cs"/>
                        </a:rPr>
                        <a:t>cells. Default value is 2</a:t>
                      </a:r>
                    </a:p>
                    <a:p>
                      <a:r>
                        <a:rPr lang="en-US" sz="2000" b="0" i="0" u="none" strike="noStrike" kern="1200" baseline="0" dirty="0" err="1" smtClean="0">
                          <a:solidFill>
                            <a:schemeClr val="dk1"/>
                          </a:solidFill>
                          <a:latin typeface="+mn-lt"/>
                          <a:ea typeface="+mn-ea"/>
                          <a:cs typeface="+mn-cs"/>
                        </a:rPr>
                        <a:t>Cellpadding</a:t>
                      </a:r>
                      <a:r>
                        <a:rPr lang="en-US" sz="2000" b="0" i="0" u="none" strike="noStrike" kern="1200" baseline="0" dirty="0" smtClean="0">
                          <a:solidFill>
                            <a:schemeClr val="dk1"/>
                          </a:solidFill>
                          <a:latin typeface="+mn-lt"/>
                          <a:ea typeface="+mn-ea"/>
                          <a:cs typeface="+mn-cs"/>
                        </a:rPr>
                        <a:t>=number Sets the amount of cell space, in number of</a:t>
                      </a:r>
                    </a:p>
                    <a:p>
                      <a:r>
                        <a:rPr lang="en-US" sz="2000" b="0" i="0" u="none" strike="noStrike" kern="1200" baseline="0" dirty="0" smtClean="0">
                          <a:solidFill>
                            <a:schemeClr val="dk1"/>
                          </a:solidFill>
                          <a:latin typeface="+mn-lt"/>
                          <a:ea typeface="+mn-ea"/>
                          <a:cs typeface="+mn-cs"/>
                        </a:rPr>
                        <a:t>pixels between the </a:t>
                      </a:r>
                      <a:r>
                        <a:rPr lang="en-US" sz="2000" b="0" i="0" u="none" strike="noStrike" kern="1200" baseline="0" dirty="0" err="1" smtClean="0">
                          <a:solidFill>
                            <a:schemeClr val="dk1"/>
                          </a:solidFill>
                          <a:latin typeface="+mn-lt"/>
                          <a:ea typeface="+mn-ea"/>
                          <a:cs typeface="+mn-cs"/>
                        </a:rPr>
                        <a:t>cellborder</a:t>
                      </a:r>
                      <a:r>
                        <a:rPr lang="en-US" sz="2000" b="0" i="0" u="none" strike="noStrike" kern="1200" baseline="0" dirty="0" smtClean="0">
                          <a:solidFill>
                            <a:schemeClr val="dk1"/>
                          </a:solidFill>
                          <a:latin typeface="+mn-lt"/>
                          <a:ea typeface="+mn-ea"/>
                          <a:cs typeface="+mn-cs"/>
                        </a:rPr>
                        <a:t> and its contents. Default is 2</a:t>
                      </a:r>
                    </a:p>
                    <a:p>
                      <a:r>
                        <a:rPr lang="en-US" sz="2000" b="0" i="0" u="none" strike="noStrike" kern="1200" baseline="0" dirty="0" err="1" smtClean="0">
                          <a:solidFill>
                            <a:schemeClr val="dk1"/>
                          </a:solidFill>
                          <a:latin typeface="+mn-lt"/>
                          <a:ea typeface="+mn-ea"/>
                          <a:cs typeface="+mn-cs"/>
                        </a:rPr>
                        <a:t>Bgcolor</a:t>
                      </a:r>
                      <a:r>
                        <a:rPr lang="en-US" sz="2000" b="0" i="0" u="none" strike="noStrike" kern="1200" baseline="0" dirty="0" smtClean="0">
                          <a:solidFill>
                            <a:schemeClr val="dk1"/>
                          </a:solidFill>
                          <a:latin typeface="+mn-lt"/>
                          <a:ea typeface="+mn-ea"/>
                          <a:cs typeface="+mn-cs"/>
                        </a:rPr>
                        <a:t>=”#</a:t>
                      </a:r>
                      <a:r>
                        <a:rPr lang="en-US" sz="2000" b="0" i="0" u="none" strike="noStrike" kern="1200" baseline="0" dirty="0" err="1" smtClean="0">
                          <a:solidFill>
                            <a:schemeClr val="dk1"/>
                          </a:solidFill>
                          <a:latin typeface="+mn-lt"/>
                          <a:ea typeface="+mn-ea"/>
                          <a:cs typeface="+mn-cs"/>
                        </a:rPr>
                        <a:t>rrggbb</a:t>
                      </a:r>
                      <a:r>
                        <a:rPr lang="en-US" sz="2000" b="0" i="0" u="none" strike="noStrike" kern="1200" baseline="0" dirty="0" smtClean="0">
                          <a:solidFill>
                            <a:schemeClr val="dk1"/>
                          </a:solidFill>
                          <a:latin typeface="+mn-lt"/>
                          <a:ea typeface="+mn-ea"/>
                          <a:cs typeface="+mn-cs"/>
                        </a:rPr>
                        <a:t>” sets background color of the table</a:t>
                      </a:r>
                    </a:p>
                    <a:p>
                      <a:r>
                        <a:rPr lang="en-US" sz="2000" b="0" i="0" u="none" strike="noStrike" kern="1200" baseline="0" dirty="0" err="1" smtClean="0">
                          <a:solidFill>
                            <a:schemeClr val="dk1"/>
                          </a:solidFill>
                          <a:latin typeface="+mn-lt"/>
                          <a:ea typeface="+mn-ea"/>
                          <a:cs typeface="+mn-cs"/>
                        </a:rPr>
                        <a:t>Bordercolor</a:t>
                      </a:r>
                      <a:r>
                        <a:rPr lang="en-US" sz="2000" b="0" i="0" u="none" strike="noStrike" kern="1200" baseline="0" dirty="0" smtClean="0">
                          <a:solidFill>
                            <a:schemeClr val="dk1"/>
                          </a:solidFill>
                          <a:latin typeface="+mn-lt"/>
                          <a:ea typeface="+mn-ea"/>
                          <a:cs typeface="+mn-cs"/>
                        </a:rPr>
                        <a:t>=”#</a:t>
                      </a:r>
                      <a:r>
                        <a:rPr lang="en-US" sz="2000" b="0" i="0" u="none" strike="noStrike" kern="1200" baseline="0" dirty="0" err="1" smtClean="0">
                          <a:solidFill>
                            <a:schemeClr val="dk1"/>
                          </a:solidFill>
                          <a:latin typeface="+mn-lt"/>
                          <a:ea typeface="+mn-ea"/>
                          <a:cs typeface="+mn-cs"/>
                        </a:rPr>
                        <a:t>rrggbb</a:t>
                      </a:r>
                      <a:r>
                        <a:rPr lang="en-US" sz="2000" b="0" i="0" u="none" strike="noStrike" kern="1200" baseline="0" dirty="0" smtClean="0">
                          <a:solidFill>
                            <a:schemeClr val="dk1"/>
                          </a:solidFill>
                          <a:latin typeface="+mn-lt"/>
                          <a:ea typeface="+mn-ea"/>
                          <a:cs typeface="+mn-cs"/>
                        </a:rPr>
                        <a:t>” sets border color of the table</a:t>
                      </a:r>
                    </a:p>
                    <a:p>
                      <a:r>
                        <a:rPr lang="en-IN" sz="2000" b="0" i="0" u="none" strike="noStrike" kern="1200" baseline="0" dirty="0" smtClean="0">
                          <a:solidFill>
                            <a:schemeClr val="dk1"/>
                          </a:solidFill>
                          <a:latin typeface="+mn-lt"/>
                          <a:ea typeface="+mn-ea"/>
                          <a:cs typeface="+mn-cs"/>
                        </a:rPr>
                        <a:t>align=</a:t>
                      </a:r>
                      <a:r>
                        <a:rPr lang="en-IN" sz="2000" b="0" i="0" u="none" strike="noStrike" kern="1200" baseline="0" dirty="0" err="1" smtClean="0">
                          <a:solidFill>
                            <a:schemeClr val="dk1"/>
                          </a:solidFill>
                          <a:latin typeface="+mn-lt"/>
                          <a:ea typeface="+mn-ea"/>
                          <a:cs typeface="+mn-cs"/>
                        </a:rPr>
                        <a:t>left|right|center</a:t>
                      </a:r>
                      <a:endParaRPr lang="en-IN" sz="2000" b="0" i="0" u="none" strike="noStrike" kern="1200" baseline="0" dirty="0" smtClean="0">
                        <a:solidFill>
                          <a:schemeClr val="dk1"/>
                        </a:solidFill>
                        <a:latin typeface="+mn-lt"/>
                        <a:ea typeface="+mn-ea"/>
                        <a:cs typeface="+mn-cs"/>
                      </a:endParaRPr>
                    </a:p>
                    <a:p>
                      <a:r>
                        <a:rPr lang="en-US" sz="2000" b="0" i="0" u="none" strike="noStrike" kern="1200" baseline="0" dirty="0" smtClean="0">
                          <a:solidFill>
                            <a:schemeClr val="dk1"/>
                          </a:solidFill>
                          <a:latin typeface="+mn-lt"/>
                          <a:ea typeface="+mn-ea"/>
                          <a:cs typeface="+mn-cs"/>
                        </a:rPr>
                        <a:t>Aligns the table. The default alignment is left</a:t>
                      </a:r>
                    </a:p>
                    <a:p>
                      <a:r>
                        <a:rPr lang="en-IN" sz="2000" b="0" i="0" u="none" strike="noStrike" kern="1200" baseline="0" dirty="0" smtClean="0">
                          <a:solidFill>
                            <a:schemeClr val="dk1"/>
                          </a:solidFill>
                          <a:latin typeface="+mn-lt"/>
                          <a:ea typeface="+mn-ea"/>
                          <a:cs typeface="+mn-cs"/>
                        </a:rPr>
                        <a:t>frame=</a:t>
                      </a:r>
                      <a:r>
                        <a:rPr lang="en-IN" sz="2000" b="0" i="0" u="none" strike="noStrike" kern="1200" baseline="0" dirty="0" err="1" smtClean="0">
                          <a:solidFill>
                            <a:schemeClr val="dk1"/>
                          </a:solidFill>
                          <a:latin typeface="+mn-lt"/>
                          <a:ea typeface="+mn-ea"/>
                          <a:cs typeface="+mn-cs"/>
                        </a:rPr>
                        <a:t>void|above|below|hsides|lhs|rhs|vsides|box|border</a:t>
                      </a:r>
                      <a:endParaRPr lang="en-IN" sz="2000" b="0" i="0" u="none" strike="noStrike" kern="1200" baseline="0" dirty="0" smtClean="0">
                        <a:solidFill>
                          <a:schemeClr val="dk1"/>
                        </a:solidFill>
                        <a:latin typeface="+mn-lt"/>
                        <a:ea typeface="+mn-ea"/>
                        <a:cs typeface="+mn-cs"/>
                      </a:endParaRPr>
                    </a:p>
                    <a:p>
                      <a:r>
                        <a:rPr lang="en-US" sz="2000" b="0" i="0" u="none" strike="noStrike" kern="1200" baseline="0" dirty="0" smtClean="0">
                          <a:solidFill>
                            <a:schemeClr val="dk1"/>
                          </a:solidFill>
                          <a:latin typeface="+mn-lt"/>
                          <a:ea typeface="+mn-ea"/>
                          <a:cs typeface="+mn-cs"/>
                        </a:rPr>
                        <a:t>Tells the browser </a:t>
                      </a:r>
                      <a:r>
                        <a:rPr lang="en-US" sz="1800" b="1" i="0" kern="1200" dirty="0" smtClean="0">
                          <a:solidFill>
                            <a:schemeClr val="dk1"/>
                          </a:solidFill>
                          <a:effectLst/>
                          <a:latin typeface="+mn-lt"/>
                          <a:ea typeface="+mn-ea"/>
                          <a:cs typeface="+mn-cs"/>
                        </a:rPr>
                        <a:t>which sides of a table frame should be displayed</a:t>
                      </a:r>
                    </a:p>
                    <a:p>
                      <a:r>
                        <a:rPr lang="en-US" sz="1800" b="1" i="0" kern="1200" dirty="0" smtClean="0">
                          <a:solidFill>
                            <a:schemeClr val="dk1"/>
                          </a:solidFill>
                          <a:effectLst/>
                          <a:latin typeface="+mn-lt"/>
                          <a:ea typeface="+mn-ea"/>
                          <a:cs typeface="+mn-cs"/>
                        </a:rPr>
                        <a:t>Rules = none/all/cols/groups/rows</a:t>
                      </a:r>
                    </a:p>
                    <a:p>
                      <a:pPr marL="0" algn="l" defTabSz="457200" rtl="0" eaLnBrk="1" latinLnBrk="0" hangingPunct="1"/>
                      <a:r>
                        <a:rPr lang="en-US" sz="2000" b="0" i="0" u="none" strike="noStrike" kern="1200" baseline="0" dirty="0" smtClean="0">
                          <a:solidFill>
                            <a:schemeClr val="dk1"/>
                          </a:solidFill>
                          <a:latin typeface="+mn-lt"/>
                          <a:ea typeface="+mn-ea"/>
                          <a:cs typeface="+mn-cs"/>
                        </a:rPr>
                        <a:t>to specify the which parts of the inside borders that should be visible.</a:t>
                      </a:r>
                      <a:endParaRPr lang="en-IN" sz="2000" b="0" i="0" u="none" strike="noStrike" kern="1200" baseline="0" dirty="0">
                        <a:solidFill>
                          <a:schemeClr val="dk1"/>
                        </a:solidFill>
                        <a:latin typeface="+mn-lt"/>
                        <a:ea typeface="+mn-ea"/>
                        <a:cs typeface="+mn-cs"/>
                      </a:endParaRPr>
                    </a:p>
                  </a:txBody>
                  <a:tcPr/>
                </a:tc>
              </a:tr>
              <a:tr h="3643099">
                <a:tc>
                  <a:txBody>
                    <a:bodyPr/>
                    <a:lstStyle/>
                    <a:p>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72455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672" y="709684"/>
            <a:ext cx="4067032" cy="369332"/>
          </a:xfrm>
          <a:prstGeom prst="rect">
            <a:avLst/>
          </a:prstGeom>
          <a:noFill/>
        </p:spPr>
        <p:txBody>
          <a:bodyPr wrap="square" rtlCol="0">
            <a:spAutoFit/>
          </a:bodyPr>
          <a:lstStyle/>
          <a:p>
            <a:r>
              <a:rPr lang="en-IN" dirty="0" smtClean="0"/>
              <a:t>Tags to create tables in HTML</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07097175"/>
              </p:ext>
            </p:extLst>
          </p:nvPr>
        </p:nvGraphicFramePr>
        <p:xfrm>
          <a:off x="313899" y="1212450"/>
          <a:ext cx="11013743" cy="4695949"/>
        </p:xfrm>
        <a:graphic>
          <a:graphicData uri="http://schemas.openxmlformats.org/drawingml/2006/table">
            <a:tbl>
              <a:tblPr firstRow="1" bandRow="1">
                <a:tableStyleId>{5C22544A-7EE6-4342-B048-85BDC9FD1C3A}</a:tableStyleId>
              </a:tblPr>
              <a:tblGrid>
                <a:gridCol w="1269241"/>
                <a:gridCol w="9744502"/>
              </a:tblGrid>
              <a:tr h="501710">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r>
              <a:tr h="1237679">
                <a:tc>
                  <a:txBody>
                    <a:bodyPr/>
                    <a:lstStyle/>
                    <a:p>
                      <a:r>
                        <a:rPr lang="en-IN" sz="1800" b="0" i="0" u="none" strike="noStrike" kern="1200" baseline="0" dirty="0" smtClean="0">
                          <a:solidFill>
                            <a:schemeClr val="dk1"/>
                          </a:solidFill>
                          <a:latin typeface="+mn-lt"/>
                          <a:ea typeface="+mn-ea"/>
                          <a:cs typeface="+mn-cs"/>
                        </a:rPr>
                        <a:t>&lt;TR&gt;</a:t>
                      </a:r>
                    </a:p>
                    <a:p>
                      <a:r>
                        <a:rPr lang="en-IN" sz="1800" b="0" i="0" u="none" strike="noStrike" kern="1200" baseline="0" dirty="0" smtClean="0">
                          <a:solidFill>
                            <a:schemeClr val="dk1"/>
                          </a:solidFill>
                          <a:latin typeface="+mn-lt"/>
                          <a:ea typeface="+mn-ea"/>
                          <a:cs typeface="+mn-cs"/>
                        </a:rPr>
                        <a:t>&lt;/TR&gt;</a:t>
                      </a:r>
                    </a:p>
                    <a:p>
                      <a:endParaRPr lang="en-IN" sz="1800" b="0" i="0" u="none" strike="noStrike" kern="1200" baseline="0" dirty="0" smtClean="0">
                        <a:solidFill>
                          <a:schemeClr val="dk1"/>
                        </a:solidFill>
                        <a:latin typeface="+mn-lt"/>
                        <a:ea typeface="+mn-ea"/>
                        <a:cs typeface="+mn-cs"/>
                      </a:endParaRPr>
                    </a:p>
                    <a:p>
                      <a:r>
                        <a:rPr lang="en-IN" sz="1800" kern="1200" baseline="0" dirty="0" smtClean="0">
                          <a:solidFill>
                            <a:schemeClr val="dk1"/>
                          </a:solidFill>
                          <a:latin typeface="Calibri" panose="020F0502020204030204" pitchFamily="34" charset="0"/>
                          <a:ea typeface="+mn-ea"/>
                          <a:cs typeface="Calibri" panose="020F0502020204030204" pitchFamily="34" charset="0"/>
                        </a:rPr>
                        <a:t>C</a:t>
                      </a:r>
                      <a:r>
                        <a:rPr lang="en-IN" sz="1800" b="0" i="0" u="none" strike="noStrike" kern="1200" baseline="0" dirty="0" smtClean="0">
                          <a:solidFill>
                            <a:schemeClr val="dk1"/>
                          </a:solidFill>
                          <a:latin typeface="+mn-lt"/>
                          <a:ea typeface="+mn-ea"/>
                          <a:cs typeface="+mn-cs"/>
                        </a:rPr>
                        <a:t>reate a </a:t>
                      </a:r>
                      <a:r>
                        <a:rPr lang="en-IN" sz="1800" kern="1200" baseline="0" dirty="0" smtClean="0">
                          <a:solidFill>
                            <a:schemeClr val="dk1"/>
                          </a:solidFill>
                          <a:latin typeface="Calibri" panose="020F0502020204030204" pitchFamily="34" charset="0"/>
                          <a:ea typeface="+mn-ea"/>
                          <a:cs typeface="Calibri" panose="020F0502020204030204" pitchFamily="34" charset="0"/>
                        </a:rPr>
                        <a:t>row</a:t>
                      </a:r>
                      <a:endParaRPr lang="en-IN" sz="18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IN" sz="1800" b="0" i="0" kern="1200" dirty="0" smtClean="0">
                          <a:solidFill>
                            <a:schemeClr val="dk1"/>
                          </a:solidFill>
                          <a:effectLst/>
                          <a:latin typeface="+mn-lt"/>
                          <a:ea typeface="+mn-ea"/>
                          <a:cs typeface="+mn-cs"/>
                        </a:rPr>
                        <a:t>Align =</a:t>
                      </a:r>
                      <a:r>
                        <a:rPr lang="en-US" sz="1800" b="0" i="0" kern="1200" dirty="0" smtClean="0">
                          <a:solidFill>
                            <a:schemeClr val="dk1"/>
                          </a:solidFill>
                          <a:effectLst/>
                          <a:latin typeface="+mn-lt"/>
                          <a:ea typeface="+mn-ea"/>
                          <a:cs typeface="+mn-cs"/>
                        </a:rPr>
                        <a:t>right</a:t>
                      </a:r>
                      <a:r>
                        <a:rPr lang="en-US" sz="2000" b="0"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left/center</a:t>
                      </a:r>
                    </a:p>
                    <a:p>
                      <a:r>
                        <a:rPr lang="en-IN" sz="1800" b="0" i="0" kern="1200" dirty="0" err="1" smtClean="0">
                          <a:solidFill>
                            <a:schemeClr val="dk1"/>
                          </a:solidFill>
                          <a:effectLst/>
                          <a:latin typeface="+mn-lt"/>
                          <a:ea typeface="+mn-ea"/>
                          <a:cs typeface="+mn-cs"/>
                        </a:rPr>
                        <a:t>Bgcolor</a:t>
                      </a:r>
                      <a:endParaRPr lang="en-IN" sz="1800" b="0" i="0" kern="1200" dirty="0" smtClean="0">
                        <a:solidFill>
                          <a:schemeClr val="dk1"/>
                        </a:solidFill>
                        <a:effectLst/>
                        <a:latin typeface="+mn-lt"/>
                        <a:ea typeface="+mn-ea"/>
                        <a:cs typeface="+mn-cs"/>
                      </a:endParaRPr>
                    </a:p>
                    <a:p>
                      <a:r>
                        <a:rPr lang="en-IN" sz="1800" b="0" i="0" kern="1200" dirty="0" err="1" smtClean="0">
                          <a:solidFill>
                            <a:schemeClr val="dk1"/>
                          </a:solidFill>
                          <a:effectLst/>
                          <a:latin typeface="+mn-lt"/>
                          <a:ea typeface="+mn-ea"/>
                          <a:cs typeface="+mn-cs"/>
                        </a:rPr>
                        <a:t>Valign</a:t>
                      </a:r>
                      <a:r>
                        <a:rPr lang="en-IN" sz="1800" b="0" i="0" kern="1200" dirty="0" smtClean="0">
                          <a:solidFill>
                            <a:schemeClr val="dk1"/>
                          </a:solidFill>
                          <a:effectLst/>
                          <a:latin typeface="+mn-lt"/>
                          <a:ea typeface="+mn-ea"/>
                          <a:cs typeface="+mn-cs"/>
                        </a:rPr>
                        <a:t>=top</a:t>
                      </a:r>
                      <a:r>
                        <a:rPr lang="en-IN" sz="2000" b="0" i="0" kern="1200" dirty="0" smtClean="0">
                          <a:solidFill>
                            <a:schemeClr val="dk1"/>
                          </a:solidFill>
                          <a:effectLst/>
                          <a:latin typeface="+mn-lt"/>
                          <a:ea typeface="+mn-ea"/>
                          <a:cs typeface="+mn-cs"/>
                        </a:rPr>
                        <a:t>/</a:t>
                      </a:r>
                      <a:r>
                        <a:rPr lang="en-IN" sz="1800" b="0" i="0" kern="1200" dirty="0" smtClean="0">
                          <a:solidFill>
                            <a:schemeClr val="dk1"/>
                          </a:solidFill>
                          <a:effectLst/>
                          <a:latin typeface="+mn-lt"/>
                          <a:ea typeface="+mn-ea"/>
                          <a:cs typeface="+mn-cs"/>
                        </a:rPr>
                        <a:t>middle</a:t>
                      </a:r>
                      <a:r>
                        <a:rPr lang="en-IN" sz="2000" b="0" i="0" kern="1200" dirty="0" smtClean="0">
                          <a:solidFill>
                            <a:schemeClr val="dk1"/>
                          </a:solidFill>
                          <a:effectLst/>
                          <a:latin typeface="+mn-lt"/>
                          <a:ea typeface="+mn-ea"/>
                          <a:cs typeface="+mn-cs"/>
                        </a:rPr>
                        <a:t>/</a:t>
                      </a:r>
                      <a:r>
                        <a:rPr lang="en-IN" sz="1800" b="0" i="0" kern="1200" dirty="0" smtClean="0">
                          <a:solidFill>
                            <a:schemeClr val="dk1"/>
                          </a:solidFill>
                          <a:effectLst/>
                          <a:latin typeface="+mn-lt"/>
                          <a:ea typeface="+mn-ea"/>
                          <a:cs typeface="+mn-cs"/>
                        </a:rPr>
                        <a:t>bottom</a:t>
                      </a:r>
                      <a:r>
                        <a:rPr lang="en-IN" sz="2000" b="0" i="0" kern="1200" dirty="0" smtClean="0">
                          <a:solidFill>
                            <a:schemeClr val="dk1"/>
                          </a:solidFill>
                          <a:effectLst/>
                          <a:latin typeface="+mn-lt"/>
                          <a:ea typeface="+mn-ea"/>
                          <a:cs typeface="+mn-cs"/>
                        </a:rPr>
                        <a:t>/</a:t>
                      </a:r>
                      <a:r>
                        <a:rPr lang="en-IN" sz="1800" b="0" i="0" kern="1200" dirty="0" smtClean="0">
                          <a:solidFill>
                            <a:schemeClr val="dk1"/>
                          </a:solidFill>
                          <a:effectLst/>
                          <a:latin typeface="+mn-lt"/>
                          <a:ea typeface="+mn-ea"/>
                          <a:cs typeface="+mn-cs"/>
                        </a:rPr>
                        <a:t>baseline</a:t>
                      </a:r>
                    </a:p>
                    <a:p>
                      <a:endParaRPr lang="en-US" sz="2000" b="0" i="0" u="none" strike="noStrike" kern="1200" baseline="0" dirty="0" smtClean="0">
                        <a:solidFill>
                          <a:schemeClr val="dk1"/>
                        </a:solidFill>
                        <a:latin typeface="+mn-lt"/>
                        <a:ea typeface="+mn-ea"/>
                        <a:cs typeface="+mn-cs"/>
                      </a:endParaRPr>
                    </a:p>
                  </a:txBody>
                  <a:tcPr/>
                </a:tc>
              </a:tr>
              <a:tr h="1237679">
                <a:tc>
                  <a:txBody>
                    <a:bodyPr/>
                    <a:lstStyle/>
                    <a:p>
                      <a:r>
                        <a:rPr lang="en-IN" sz="1800" kern="1200" baseline="0" dirty="0" smtClean="0">
                          <a:solidFill>
                            <a:schemeClr val="dk1"/>
                          </a:solidFill>
                          <a:latin typeface="Calibri" panose="020F0502020204030204" pitchFamily="34" charset="0"/>
                          <a:ea typeface="+mn-ea"/>
                          <a:cs typeface="Calibri" panose="020F0502020204030204" pitchFamily="34" charset="0"/>
                        </a:rPr>
                        <a:t>&lt;TH&gt;</a:t>
                      </a:r>
                    </a:p>
                    <a:p>
                      <a:r>
                        <a:rPr lang="en-IN" sz="1800" kern="1200" baseline="0" dirty="0" smtClean="0">
                          <a:solidFill>
                            <a:schemeClr val="dk1"/>
                          </a:solidFill>
                          <a:latin typeface="Calibri" panose="020F0502020204030204" pitchFamily="34" charset="0"/>
                          <a:ea typeface="+mn-ea"/>
                          <a:cs typeface="Calibri" panose="020F0502020204030204" pitchFamily="34" charset="0"/>
                        </a:rPr>
                        <a:t>&lt;/TH&gt;</a:t>
                      </a:r>
                      <a:endParaRPr lang="en-IN" sz="18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2000" b="0" i="0" u="none" strike="noStrike" kern="1200" baseline="0" dirty="0" err="1" smtClean="0">
                          <a:solidFill>
                            <a:schemeClr val="dk1"/>
                          </a:solidFill>
                          <a:latin typeface="+mn-lt"/>
                          <a:ea typeface="+mn-ea"/>
                          <a:cs typeface="+mn-cs"/>
                        </a:rPr>
                        <a:t>Colspan</a:t>
                      </a:r>
                      <a:r>
                        <a:rPr lang="en-US" sz="2000" b="0" i="0" u="none" strike="noStrike" kern="1200" baseline="0" dirty="0" smtClean="0">
                          <a:solidFill>
                            <a:schemeClr val="dk1"/>
                          </a:solidFill>
                          <a:latin typeface="+mn-lt"/>
                          <a:ea typeface="+mn-ea"/>
                          <a:cs typeface="+mn-cs"/>
                        </a:rPr>
                        <a:t> = “number”</a:t>
                      </a:r>
                    </a:p>
                    <a:p>
                      <a:r>
                        <a:rPr lang="en-US" sz="1800" b="0" i="0" kern="1200" dirty="0" smtClean="0">
                          <a:solidFill>
                            <a:schemeClr val="dk1"/>
                          </a:solidFill>
                          <a:effectLst/>
                          <a:latin typeface="+mn-lt"/>
                          <a:ea typeface="+mn-ea"/>
                          <a:cs typeface="+mn-cs"/>
                        </a:rPr>
                        <a:t>defines the number of columns a header cell should span.</a:t>
                      </a:r>
                    </a:p>
                    <a:p>
                      <a:r>
                        <a:rPr lang="en-US" sz="1800" b="0" i="0" u="none" strike="noStrike" kern="1200" baseline="0" dirty="0" err="1" smtClean="0">
                          <a:solidFill>
                            <a:schemeClr val="dk1"/>
                          </a:solidFill>
                          <a:effectLst/>
                          <a:latin typeface="+mn-lt"/>
                          <a:ea typeface="+mn-ea"/>
                          <a:cs typeface="+mn-cs"/>
                        </a:rPr>
                        <a:t>Rowsapn</a:t>
                      </a:r>
                      <a:r>
                        <a:rPr lang="en-US" sz="1800" b="0" i="0" u="none" strike="noStrike" kern="1200" baseline="0" dirty="0" smtClean="0">
                          <a:solidFill>
                            <a:schemeClr val="dk1"/>
                          </a:solidFill>
                          <a:effectLst/>
                          <a:latin typeface="+mn-lt"/>
                          <a:ea typeface="+mn-ea"/>
                          <a:cs typeface="+mn-cs"/>
                        </a:rPr>
                        <a:t> =“</a:t>
                      </a:r>
                      <a:r>
                        <a:rPr lang="en-US" sz="1800" b="0" i="0" u="none" strike="noStrike" kern="1200" baseline="0" dirty="0" err="1" smtClean="0">
                          <a:solidFill>
                            <a:schemeClr val="dk1"/>
                          </a:solidFill>
                          <a:effectLst/>
                          <a:latin typeface="+mn-lt"/>
                          <a:ea typeface="+mn-ea"/>
                          <a:cs typeface="+mn-cs"/>
                        </a:rPr>
                        <a:t>numer</a:t>
                      </a:r>
                      <a:r>
                        <a:rPr lang="en-US" sz="1800" b="0" i="0" u="none" strike="noStrike" kern="1200" baseline="0" dirty="0" smtClean="0">
                          <a:solidFill>
                            <a:schemeClr val="dk1"/>
                          </a:solidFill>
                          <a:effectLst/>
                          <a:latin typeface="+mn-lt"/>
                          <a:ea typeface="+mn-ea"/>
                          <a:cs typeface="+mn-cs"/>
                        </a:rPr>
                        <a:t>”</a:t>
                      </a:r>
                    </a:p>
                    <a:p>
                      <a:r>
                        <a:rPr lang="en-US" sz="1800" b="0" i="0" u="none" strike="noStrike" kern="1200" baseline="0" dirty="0" smtClean="0">
                          <a:solidFill>
                            <a:schemeClr val="dk1"/>
                          </a:solidFill>
                          <a:effectLst/>
                          <a:latin typeface="+mn-lt"/>
                          <a:ea typeface="+mn-ea"/>
                          <a:cs typeface="+mn-cs"/>
                        </a:rPr>
                        <a:t>Defines the number of rows a header cell should span</a:t>
                      </a:r>
                      <a:r>
                        <a:rPr lang="en-IN" dirty="0" smtClean="0"/>
                        <a:t/>
                      </a:r>
                      <a:br>
                        <a:rPr lang="en-IN" dirty="0" smtClean="0"/>
                      </a:br>
                      <a:endParaRPr lang="en-US" sz="1800" b="0" i="0" u="none" strike="noStrike" kern="1200" baseline="0" dirty="0" smtClean="0">
                        <a:solidFill>
                          <a:schemeClr val="dk1"/>
                        </a:solidFill>
                        <a:effectLst/>
                        <a:latin typeface="+mn-lt"/>
                        <a:ea typeface="+mn-ea"/>
                        <a:cs typeface="+mn-cs"/>
                      </a:endParaRPr>
                    </a:p>
                  </a:txBody>
                  <a:tcPr/>
                </a:tc>
              </a:tr>
              <a:tr h="1237679">
                <a:tc>
                  <a:txBody>
                    <a:bodyPr/>
                    <a:lstStyle/>
                    <a:p>
                      <a:r>
                        <a:rPr lang="en-IN" sz="1800" kern="1200" baseline="0" dirty="0" smtClean="0">
                          <a:solidFill>
                            <a:schemeClr val="dk1"/>
                          </a:solidFill>
                          <a:latin typeface="Calibri" panose="020F0502020204030204" pitchFamily="34" charset="0"/>
                          <a:ea typeface="+mn-ea"/>
                          <a:cs typeface="Calibri" panose="020F0502020204030204" pitchFamily="34" charset="0"/>
                        </a:rPr>
                        <a:t>&lt;TD&gt; &lt;/TD&gt;</a:t>
                      </a:r>
                      <a:endParaRPr lang="en-IN" sz="1800" kern="1200" baseline="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2000" b="0" i="0" u="none" strike="noStrike" kern="1200" baseline="0" dirty="0" err="1" smtClean="0">
                          <a:solidFill>
                            <a:schemeClr val="dk1"/>
                          </a:solidFill>
                          <a:latin typeface="+mn-lt"/>
                          <a:ea typeface="+mn-ea"/>
                          <a:cs typeface="+mn-cs"/>
                        </a:rPr>
                        <a:t>Colspan</a:t>
                      </a:r>
                      <a:r>
                        <a:rPr lang="en-US" sz="2000" b="0" i="0" u="none" strike="noStrike" kern="1200" baseline="0" dirty="0" smtClean="0">
                          <a:solidFill>
                            <a:schemeClr val="dk1"/>
                          </a:solidFill>
                          <a:latin typeface="+mn-lt"/>
                          <a:ea typeface="+mn-ea"/>
                          <a:cs typeface="+mn-cs"/>
                        </a:rPr>
                        <a:t> = “number”</a:t>
                      </a:r>
                    </a:p>
                    <a:p>
                      <a:r>
                        <a:rPr lang="en-US" sz="1800" b="0" i="0" kern="1200" dirty="0" smtClean="0">
                          <a:solidFill>
                            <a:schemeClr val="dk1"/>
                          </a:solidFill>
                          <a:effectLst/>
                          <a:latin typeface="+mn-lt"/>
                          <a:ea typeface="+mn-ea"/>
                          <a:cs typeface="+mn-cs"/>
                        </a:rPr>
                        <a:t>defines the number of columns a header cell should span.</a:t>
                      </a:r>
                    </a:p>
                    <a:p>
                      <a:r>
                        <a:rPr lang="en-US" sz="1800" b="0" i="0" u="none" strike="noStrike" kern="1200" baseline="0" dirty="0" err="1" smtClean="0">
                          <a:solidFill>
                            <a:schemeClr val="dk1"/>
                          </a:solidFill>
                          <a:effectLst/>
                          <a:latin typeface="+mn-lt"/>
                          <a:ea typeface="+mn-ea"/>
                          <a:cs typeface="+mn-cs"/>
                        </a:rPr>
                        <a:t>Rowsapn</a:t>
                      </a:r>
                      <a:r>
                        <a:rPr lang="en-US" sz="1800" b="0" i="0" u="none" strike="noStrike" kern="1200" baseline="0" dirty="0" smtClean="0">
                          <a:solidFill>
                            <a:schemeClr val="dk1"/>
                          </a:solidFill>
                          <a:effectLst/>
                          <a:latin typeface="+mn-lt"/>
                          <a:ea typeface="+mn-ea"/>
                          <a:cs typeface="+mn-cs"/>
                        </a:rPr>
                        <a:t> =“</a:t>
                      </a:r>
                      <a:r>
                        <a:rPr lang="en-US" sz="1800" b="0" i="0" u="none" strike="noStrike" kern="1200" baseline="0" dirty="0" err="1" smtClean="0">
                          <a:solidFill>
                            <a:schemeClr val="dk1"/>
                          </a:solidFill>
                          <a:effectLst/>
                          <a:latin typeface="+mn-lt"/>
                          <a:ea typeface="+mn-ea"/>
                          <a:cs typeface="+mn-cs"/>
                        </a:rPr>
                        <a:t>numer</a:t>
                      </a:r>
                      <a:r>
                        <a:rPr lang="en-US" sz="1800" b="0" i="0" u="none" strike="noStrike" kern="1200" baseline="0" dirty="0" smtClean="0">
                          <a:solidFill>
                            <a:schemeClr val="dk1"/>
                          </a:solidFill>
                          <a:effectLst/>
                          <a:latin typeface="+mn-lt"/>
                          <a:ea typeface="+mn-ea"/>
                          <a:cs typeface="+mn-cs"/>
                        </a:rPr>
                        <a:t>”</a:t>
                      </a:r>
                    </a:p>
                    <a:p>
                      <a:r>
                        <a:rPr lang="en-US" sz="1800" b="0" i="0" u="none" strike="noStrike" kern="1200" baseline="0" dirty="0" smtClean="0">
                          <a:solidFill>
                            <a:schemeClr val="dk1"/>
                          </a:solidFill>
                          <a:effectLst/>
                          <a:latin typeface="+mn-lt"/>
                          <a:ea typeface="+mn-ea"/>
                          <a:cs typeface="+mn-cs"/>
                        </a:rPr>
                        <a:t>Defines the number of rows a header cell should span</a:t>
                      </a:r>
                    </a:p>
                  </a:txBody>
                  <a:tcPr/>
                </a:tc>
              </a:tr>
            </a:tbl>
          </a:graphicData>
        </a:graphic>
      </p:graphicFrame>
    </p:spTree>
    <p:extLst>
      <p:ext uri="{BB962C8B-B14F-4D97-AF65-F5344CB8AC3E}">
        <p14:creationId xmlns:p14="http://schemas.microsoft.com/office/powerpoint/2010/main" val="3381712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1232" t="8736" r="33955" b="66177"/>
          <a:stretch/>
        </p:blipFill>
        <p:spPr>
          <a:xfrm>
            <a:off x="1009932" y="1815150"/>
            <a:ext cx="8825770" cy="3575715"/>
          </a:xfrm>
          <a:prstGeom prst="rect">
            <a:avLst/>
          </a:prstGeom>
        </p:spPr>
      </p:pic>
    </p:spTree>
    <p:extLst>
      <p:ext uri="{BB962C8B-B14F-4D97-AF65-F5344CB8AC3E}">
        <p14:creationId xmlns:p14="http://schemas.microsoft.com/office/powerpoint/2010/main" val="398758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92627"/>
            <a:ext cx="6987654" cy="4801314"/>
          </a:xfrm>
          <a:prstGeom prst="rect">
            <a:avLst/>
          </a:prstGeom>
        </p:spPr>
        <p:txBody>
          <a:bodyPr wrap="square">
            <a:spAutoFit/>
          </a:bodyPr>
          <a:lstStyle/>
          <a:p>
            <a:r>
              <a:rPr lang="en-IN" b="1" dirty="0">
                <a:solidFill>
                  <a:srgbClr val="7030A0"/>
                </a:solidFill>
                <a:latin typeface="Courier New" panose="02070309020205020404" pitchFamily="49" charset="0"/>
              </a:rPr>
              <a:t>&lt;html&gt;</a:t>
            </a:r>
          </a:p>
          <a:p>
            <a:r>
              <a:rPr lang="en-IN" b="1" dirty="0">
                <a:solidFill>
                  <a:srgbClr val="7030A0"/>
                </a:solidFill>
                <a:latin typeface="Courier New" panose="02070309020205020404" pitchFamily="49" charset="0"/>
              </a:rPr>
              <a:t>&lt;head&gt;</a:t>
            </a:r>
          </a:p>
          <a:p>
            <a:r>
              <a:rPr lang="en-IN" b="1" dirty="0">
                <a:solidFill>
                  <a:srgbClr val="7030A0"/>
                </a:solidFill>
                <a:latin typeface="Courier New" panose="02070309020205020404" pitchFamily="49" charset="0"/>
              </a:rPr>
              <a:t>&lt;/head&gt;</a:t>
            </a:r>
          </a:p>
          <a:p>
            <a:r>
              <a:rPr lang="en-IN" b="1" dirty="0">
                <a:solidFill>
                  <a:srgbClr val="7030A0"/>
                </a:solidFill>
                <a:latin typeface="Courier New" panose="02070309020205020404" pitchFamily="49" charset="0"/>
              </a:rPr>
              <a:t>&lt;body&gt;</a:t>
            </a:r>
          </a:p>
          <a:p>
            <a:r>
              <a:rPr lang="en-IN" b="1" dirty="0">
                <a:solidFill>
                  <a:srgbClr val="7030A0"/>
                </a:solidFill>
                <a:latin typeface="Courier New" panose="02070309020205020404" pitchFamily="49" charset="0"/>
              </a:rPr>
              <a:t>&lt;table border = 2 </a:t>
            </a:r>
            <a:r>
              <a:rPr lang="en-IN" b="1" dirty="0" err="1">
                <a:solidFill>
                  <a:srgbClr val="7030A0"/>
                </a:solidFill>
                <a:latin typeface="Courier New" panose="02070309020205020404" pitchFamily="49" charset="0"/>
              </a:rPr>
              <a:t>cellspacing</a:t>
            </a:r>
            <a:r>
              <a:rPr lang="en-IN" b="1" dirty="0">
                <a:solidFill>
                  <a:srgbClr val="7030A0"/>
                </a:solidFill>
                <a:latin typeface="Courier New" panose="02070309020205020404" pitchFamily="49" charset="0"/>
              </a:rPr>
              <a:t> = 4 </a:t>
            </a:r>
            <a:r>
              <a:rPr lang="en-IN" b="1" dirty="0" err="1">
                <a:solidFill>
                  <a:srgbClr val="7030A0"/>
                </a:solidFill>
                <a:latin typeface="Courier New" panose="02070309020205020404" pitchFamily="49" charset="0"/>
              </a:rPr>
              <a:t>cellpadding</a:t>
            </a:r>
            <a:r>
              <a:rPr lang="en-IN" b="1" dirty="0">
                <a:solidFill>
                  <a:srgbClr val="7030A0"/>
                </a:solidFill>
                <a:latin typeface="Courier New" panose="02070309020205020404" pitchFamily="49" charset="0"/>
              </a:rPr>
              <a:t> = 4 </a:t>
            </a:r>
            <a:r>
              <a:rPr lang="en-IN" b="1" dirty="0" err="1">
                <a:solidFill>
                  <a:srgbClr val="7030A0"/>
                </a:solidFill>
                <a:latin typeface="Courier New" panose="02070309020205020404" pitchFamily="49" charset="0"/>
              </a:rPr>
              <a:t>bgcolor</a:t>
            </a:r>
            <a:r>
              <a:rPr lang="en-IN" b="1" dirty="0">
                <a:solidFill>
                  <a:srgbClr val="7030A0"/>
                </a:solidFill>
                <a:latin typeface="Courier New" panose="02070309020205020404" pitchFamily="49" charset="0"/>
              </a:rPr>
              <a:t> ="Orange" </a:t>
            </a:r>
            <a:r>
              <a:rPr lang="en-IN" b="1" dirty="0" err="1">
                <a:solidFill>
                  <a:srgbClr val="7030A0"/>
                </a:solidFill>
                <a:latin typeface="Courier New" panose="02070309020205020404" pitchFamily="49" charset="0"/>
              </a:rPr>
              <a:t>bordercolor</a:t>
            </a:r>
            <a:r>
              <a:rPr lang="en-IN" b="1" dirty="0">
                <a:solidFill>
                  <a:srgbClr val="7030A0"/>
                </a:solidFill>
                <a:latin typeface="Courier New" panose="02070309020205020404" pitchFamily="49" charset="0"/>
              </a:rPr>
              <a:t> ="white"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&lt;caption&gt; List of Books &lt;/caption&gt;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 </a:t>
            </a:r>
            <a:r>
              <a:rPr lang="en-IN" b="1" dirty="0" err="1">
                <a:solidFill>
                  <a:srgbClr val="7030A0"/>
                </a:solidFill>
                <a:latin typeface="Courier New" panose="02070309020205020404" pitchFamily="49" charset="0"/>
              </a:rPr>
              <a:t>rowspan</a:t>
            </a:r>
            <a:r>
              <a:rPr lang="en-IN" b="1" dirty="0">
                <a:solidFill>
                  <a:srgbClr val="7030A0"/>
                </a:solidFill>
                <a:latin typeface="Courier New" panose="02070309020205020404" pitchFamily="49" charset="0"/>
              </a:rPr>
              <a:t> = 2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Item No &lt;/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 </a:t>
            </a:r>
            <a:r>
              <a:rPr lang="en-IN" b="1" dirty="0" err="1">
                <a:solidFill>
                  <a:srgbClr val="7030A0"/>
                </a:solidFill>
                <a:latin typeface="Courier New" panose="02070309020205020404" pitchFamily="49" charset="0"/>
              </a:rPr>
              <a:t>rowspan</a:t>
            </a:r>
            <a:r>
              <a:rPr lang="en-IN" b="1" dirty="0">
                <a:solidFill>
                  <a:srgbClr val="7030A0"/>
                </a:solidFill>
                <a:latin typeface="Courier New" panose="02070309020205020404" pitchFamily="49" charset="0"/>
              </a:rPr>
              <a:t> = 2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Item Name &lt;/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 </a:t>
            </a:r>
            <a:r>
              <a:rPr lang="en-IN" b="1" dirty="0" err="1">
                <a:solidFill>
                  <a:srgbClr val="7030A0"/>
                </a:solidFill>
                <a:latin typeface="Courier New" panose="02070309020205020404" pitchFamily="49" charset="0"/>
              </a:rPr>
              <a:t>colspan</a:t>
            </a:r>
            <a:r>
              <a:rPr lang="en-IN" b="1" dirty="0">
                <a:solidFill>
                  <a:srgbClr val="7030A0"/>
                </a:solidFill>
                <a:latin typeface="Courier New" panose="02070309020205020404" pitchFamily="49" charset="0"/>
              </a:rPr>
              <a:t> = 2&gt; Price &lt;/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a:t>
            </a:r>
            <a:r>
              <a:rPr lang="en-IN" b="1" dirty="0" err="1">
                <a:solidFill>
                  <a:srgbClr val="7030A0"/>
                </a:solidFill>
                <a:latin typeface="Courier New" panose="02070309020205020404" pitchFamily="49" charset="0"/>
              </a:rPr>
              <a:t>Rs</a:t>
            </a:r>
            <a:r>
              <a:rPr lang="en-IN" b="1" dirty="0">
                <a:solidFill>
                  <a:srgbClr val="7030A0"/>
                </a:solidFill>
                <a:latin typeface="Courier New" panose="02070309020205020404" pitchFamily="49" charset="0"/>
              </a:rPr>
              <a:t>. &lt;/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a:t>
            </a:r>
            <a:r>
              <a:rPr lang="en-IN" b="1" dirty="0" err="1">
                <a:solidFill>
                  <a:srgbClr val="7030A0"/>
                </a:solidFill>
                <a:latin typeface="Courier New" panose="02070309020205020404" pitchFamily="49" charset="0"/>
              </a:rPr>
              <a:t>Paise</a:t>
            </a:r>
            <a:r>
              <a:rPr lang="en-IN" b="1" dirty="0">
                <a:solidFill>
                  <a:srgbClr val="7030A0"/>
                </a:solidFill>
                <a:latin typeface="Courier New" panose="02070309020205020404" pitchFamily="49" charset="0"/>
              </a:rPr>
              <a:t> &lt;/</a:t>
            </a:r>
            <a:r>
              <a:rPr lang="en-IN" b="1" dirty="0" err="1">
                <a:solidFill>
                  <a:srgbClr val="7030A0"/>
                </a:solidFill>
                <a:latin typeface="Courier New" panose="02070309020205020404" pitchFamily="49" charset="0"/>
              </a:rPr>
              <a:t>th</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smtClean="0">
                <a:solidFill>
                  <a:srgbClr val="7030A0"/>
                </a:solidFill>
                <a:latin typeface="Courier New" panose="02070309020205020404" pitchFamily="49" charset="0"/>
              </a:rPr>
              <a:t>&gt;</a:t>
            </a:r>
            <a:endParaRPr lang="en-IN" b="1" dirty="0">
              <a:solidFill>
                <a:srgbClr val="7030A0"/>
              </a:solidFill>
              <a:latin typeface="Courier New" panose="02070309020205020404" pitchFamily="49" charset="0"/>
            </a:endParaRPr>
          </a:p>
        </p:txBody>
      </p:sp>
      <p:sp>
        <p:nvSpPr>
          <p:cNvPr id="6" name="TextBox 5"/>
          <p:cNvSpPr txBox="1"/>
          <p:nvPr/>
        </p:nvSpPr>
        <p:spPr>
          <a:xfrm>
            <a:off x="6987655" y="1064526"/>
            <a:ext cx="5040573" cy="4801314"/>
          </a:xfrm>
          <a:prstGeom prst="rect">
            <a:avLst/>
          </a:prstGeom>
          <a:noFill/>
        </p:spPr>
        <p:txBody>
          <a:bodyPr wrap="square" rtlCol="0">
            <a:spAutoFit/>
          </a:bodyPr>
          <a:lstStyle/>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1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Programming in C++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500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50 &lt;/td&gt;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2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Programming in Java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345 &lt;/td&gt;</a:t>
            </a:r>
          </a:p>
          <a:p>
            <a:r>
              <a:rPr lang="en-IN" b="1" dirty="0">
                <a:solidFill>
                  <a:srgbClr val="7030A0"/>
                </a:solidFill>
                <a:latin typeface="Courier New" panose="02070309020205020404" pitchFamily="49" charset="0"/>
              </a:rPr>
              <a:t>&lt;td align = "</a:t>
            </a:r>
            <a:r>
              <a:rPr lang="en-IN" b="1" dirty="0" err="1">
                <a:solidFill>
                  <a:srgbClr val="7030A0"/>
                </a:solidFill>
                <a:latin typeface="Courier New" panose="02070309020205020404" pitchFamily="49" charset="0"/>
              </a:rPr>
              <a:t>center</a:t>
            </a:r>
            <a:r>
              <a:rPr lang="en-IN" b="1" dirty="0">
                <a:solidFill>
                  <a:srgbClr val="7030A0"/>
                </a:solidFill>
                <a:latin typeface="Courier New" panose="02070309020205020404" pitchFamily="49" charset="0"/>
              </a:rPr>
              <a:t>"&gt; 00 &lt;/td&gt;</a:t>
            </a:r>
          </a:p>
          <a:p>
            <a:r>
              <a:rPr lang="en-IN" b="1" dirty="0">
                <a:solidFill>
                  <a:srgbClr val="7030A0"/>
                </a:solidFill>
                <a:latin typeface="Courier New" panose="02070309020205020404" pitchFamily="49" charset="0"/>
              </a:rPr>
              <a:t>&lt;/</a:t>
            </a:r>
            <a:r>
              <a:rPr lang="en-IN" b="1" dirty="0" err="1">
                <a:solidFill>
                  <a:srgbClr val="7030A0"/>
                </a:solidFill>
                <a:latin typeface="Courier New" panose="02070309020205020404" pitchFamily="49" charset="0"/>
              </a:rPr>
              <a:t>tr</a:t>
            </a:r>
            <a:r>
              <a:rPr lang="en-IN" b="1" dirty="0">
                <a:solidFill>
                  <a:srgbClr val="7030A0"/>
                </a:solidFill>
                <a:latin typeface="Courier New" panose="02070309020205020404" pitchFamily="49" charset="0"/>
              </a:rPr>
              <a:t>&gt;</a:t>
            </a:r>
          </a:p>
          <a:p>
            <a:r>
              <a:rPr lang="en-IN" b="1" dirty="0">
                <a:solidFill>
                  <a:srgbClr val="7030A0"/>
                </a:solidFill>
                <a:latin typeface="Courier New" panose="02070309020205020404" pitchFamily="49" charset="0"/>
              </a:rPr>
              <a:t>&lt;/table&gt;</a:t>
            </a:r>
          </a:p>
          <a:p>
            <a:r>
              <a:rPr lang="en-IN" b="1" dirty="0">
                <a:solidFill>
                  <a:srgbClr val="7030A0"/>
                </a:solidFill>
                <a:latin typeface="Courier New" panose="02070309020205020404" pitchFamily="49" charset="0"/>
              </a:rPr>
              <a:t>&lt;/body&gt;</a:t>
            </a:r>
          </a:p>
          <a:p>
            <a:endParaRPr lang="en-IN" dirty="0"/>
          </a:p>
        </p:txBody>
      </p:sp>
    </p:spTree>
    <p:extLst>
      <p:ext uri="{BB962C8B-B14F-4D97-AF65-F5344CB8AC3E}">
        <p14:creationId xmlns:p14="http://schemas.microsoft.com/office/powerpoint/2010/main" val="1834557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4328" y="919162"/>
            <a:ext cx="5564962" cy="2260766"/>
          </a:xfrm>
          <a:prstGeom prst="rect">
            <a:avLst/>
          </a:prstGeom>
        </p:spPr>
      </p:pic>
      <p:pic>
        <p:nvPicPr>
          <p:cNvPr id="5" name="Picture 4"/>
          <p:cNvPicPr>
            <a:picLocks noChangeAspect="1"/>
          </p:cNvPicPr>
          <p:nvPr/>
        </p:nvPicPr>
        <p:blipFill>
          <a:blip r:embed="rId3"/>
          <a:stretch>
            <a:fillRect/>
          </a:stretch>
        </p:blipFill>
        <p:spPr>
          <a:xfrm>
            <a:off x="2160875" y="3452428"/>
            <a:ext cx="7376829" cy="2988347"/>
          </a:xfrm>
          <a:prstGeom prst="rect">
            <a:avLst/>
          </a:prstGeom>
        </p:spPr>
      </p:pic>
    </p:spTree>
    <p:extLst>
      <p:ext uri="{BB962C8B-B14F-4D97-AF65-F5344CB8AC3E}">
        <p14:creationId xmlns:p14="http://schemas.microsoft.com/office/powerpoint/2010/main" val="3634417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Frames in HTML</a:t>
            </a:r>
            <a:endParaRPr lang="en-IN" dirty="0"/>
          </a:p>
        </p:txBody>
      </p:sp>
      <p:sp>
        <p:nvSpPr>
          <p:cNvPr id="3" name="Content Placeholder 2"/>
          <p:cNvSpPr>
            <a:spLocks noGrp="1"/>
          </p:cNvSpPr>
          <p:nvPr>
            <p:ph idx="1"/>
          </p:nvPr>
        </p:nvSpPr>
        <p:spPr/>
        <p:txBody>
          <a:bodyPr/>
          <a:lstStyle/>
          <a:p>
            <a:r>
              <a:rPr lang="en-US" dirty="0"/>
              <a:t>Using frames, one can divide the screen into multiple scrolling sections, each of which can display a different web page into it. It allows multiple HTML documents to be seen concurrently .</a:t>
            </a:r>
            <a:endParaRPr lang="en-IN" dirty="0"/>
          </a:p>
        </p:txBody>
      </p:sp>
    </p:spTree>
    <p:extLst>
      <p:ext uri="{BB962C8B-B14F-4D97-AF65-F5344CB8AC3E}">
        <p14:creationId xmlns:p14="http://schemas.microsoft.com/office/powerpoint/2010/main" val="477650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US" cap="none" dirty="0"/>
              <a:t>Tags used to add frames are given in the following table.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40662384"/>
              </p:ext>
            </p:extLst>
          </p:nvPr>
        </p:nvGraphicFramePr>
        <p:xfrm>
          <a:off x="477671" y="1988912"/>
          <a:ext cx="10153935" cy="4250663"/>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&lt;FRAMESET&gt;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&lt;/FRAMESET&gt;</a:t>
                      </a:r>
                      <a:endParaRPr lang="en-IN" dirty="0">
                        <a:latin typeface="Calibri" panose="020F0502020204030204" pitchFamily="34" charset="0"/>
                        <a:cs typeface="Calibri" panose="020F0502020204030204" pitchFamily="34" charset="0"/>
                      </a:endParaRPr>
                    </a:p>
                  </a:txBody>
                  <a:tcPr/>
                </a:tc>
                <a:tc>
                  <a:txBody>
                    <a:bodyPr/>
                    <a:lstStyle/>
                    <a:p>
                      <a:r>
                        <a:rPr lang="en-US" dirty="0" smtClean="0"/>
                        <a:t>Splits browser screen into frames.</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0" indent="0">
                        <a:buFont typeface="+mj-lt"/>
                        <a:buNone/>
                      </a:pPr>
                      <a:r>
                        <a:rPr lang="en-US" dirty="0" smtClean="0"/>
                        <a:t>Rows=number helps in dividing the browser screen into horizontal sections or frames. </a:t>
                      </a:r>
                    </a:p>
                    <a:p>
                      <a:pPr marL="0" indent="0">
                        <a:buFont typeface="+mj-lt"/>
                        <a:buNone/>
                      </a:pPr>
                      <a:r>
                        <a:rPr lang="en-US" dirty="0" smtClean="0"/>
                        <a:t>Cols=number divides the screen into vertical sections or frames. </a:t>
                      </a:r>
                    </a:p>
                    <a:p>
                      <a:pPr marL="0" indent="0">
                        <a:buFont typeface="+mj-lt"/>
                        <a:buNone/>
                      </a:pPr>
                      <a:r>
                        <a:rPr lang="en-US" dirty="0" smtClean="0"/>
                        <a:t>The number written in the rows and cols attribute can be given as absolute numbers or percentage value or an asterisk can be used to indicate the remaining space</a:t>
                      </a:r>
                    </a:p>
                    <a:p>
                      <a:pPr marL="0" indent="0">
                        <a:buFont typeface="+mj-lt"/>
                        <a:buNone/>
                      </a:pP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Bordercolor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text</a:t>
                      </a:r>
                    </a:p>
                    <a:p>
                      <a:pPr marL="0" indent="0">
                        <a:buFont typeface="+mj-lt"/>
                        <a:buNone/>
                      </a:pP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et the color differently for each frameset you have in your layout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69670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US" cap="none" dirty="0"/>
              <a:t>Tags used to add frames are given in the following table.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08338544"/>
              </p:ext>
            </p:extLst>
          </p:nvPr>
        </p:nvGraphicFramePr>
        <p:xfrm>
          <a:off x="477671" y="1988912"/>
          <a:ext cx="10153935" cy="4236162"/>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IN" dirty="0" smtClean="0">
                          <a:latin typeface="Calibri" panose="020F0502020204030204" pitchFamily="34" charset="0"/>
                          <a:cs typeface="Calibri" panose="020F0502020204030204" pitchFamily="34" charset="0"/>
                        </a:rPr>
                        <a:t>&lt;FRAME&gt;</a:t>
                      </a:r>
                    </a:p>
                    <a:p>
                      <a:r>
                        <a:rPr lang="en-IN" dirty="0" smtClean="0">
                          <a:latin typeface="Calibri" panose="020F0502020204030204" pitchFamily="34" charset="0"/>
                          <a:cs typeface="Calibri" panose="020F0502020204030204" pitchFamily="34" charset="0"/>
                        </a:rPr>
                        <a:t>&lt;/FRAME&gt;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used to define a single frame in a </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r>
                        <a:rPr lang="en-US" dirty="0" smtClean="0"/>
                        <a:t>name=text Assigns a name to the frame </a:t>
                      </a:r>
                    </a:p>
                    <a:p>
                      <a:pPr marL="0" indent="0">
                        <a:buFont typeface="+mj-lt"/>
                        <a:buNone/>
                      </a:pPr>
                      <a:r>
                        <a:rPr lang="en-US" dirty="0" err="1" smtClean="0"/>
                        <a:t>src</a:t>
                      </a:r>
                      <a:r>
                        <a:rPr lang="en-US" dirty="0" smtClean="0"/>
                        <a:t>=</a:t>
                      </a:r>
                      <a:r>
                        <a:rPr lang="en-US" dirty="0" err="1" smtClean="0"/>
                        <a:t>url</a:t>
                      </a:r>
                      <a:r>
                        <a:rPr lang="en-US" dirty="0" smtClean="0"/>
                        <a:t> Specifies the location of the initial HTML file to be displayed by the frame. </a:t>
                      </a:r>
                    </a:p>
                    <a:p>
                      <a:pPr marL="0" indent="0">
                        <a:buFont typeface="+mj-lt"/>
                        <a:buNone/>
                      </a:pP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Frameborder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=0 | 1</a:t>
                      </a:r>
                    </a:p>
                    <a:p>
                      <a:pPr marL="0" indent="0">
                        <a:buFont typeface="+mj-lt"/>
                        <a:buNone/>
                      </a:pPr>
                      <a:r>
                        <a:rPr lang="en-IN" dirty="0" smtClean="0"/>
                        <a:t>scrolling=</a:t>
                      </a:r>
                      <a:r>
                        <a:rPr lang="en-IN" dirty="0" err="1" smtClean="0"/>
                        <a:t>auto|yes|no</a:t>
                      </a:r>
                      <a:endParaRPr lang="en-IN" dirty="0" smtClean="0"/>
                    </a:p>
                    <a:p>
                      <a:pPr marL="0" indent="0">
                        <a:buFont typeface="+mj-lt"/>
                        <a:buNone/>
                      </a:pPr>
                      <a:r>
                        <a:rPr lang="en-US" sz="1800" b="0" i="0" kern="1200" dirty="0" smtClean="0">
                          <a:solidFill>
                            <a:schemeClr val="dk1"/>
                          </a:solidFill>
                          <a:effectLst/>
                          <a:latin typeface="+mn-lt"/>
                          <a:ea typeface="+mn-ea"/>
                          <a:cs typeface="+mn-cs"/>
                        </a:rPr>
                        <a:t>the scrollbar is used when the content is larger than the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frame Element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p>
                      <a:pPr marL="0" indent="0">
                        <a:buFont typeface="+mj-lt"/>
                        <a:buNone/>
                      </a:pP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652119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12" y="583020"/>
            <a:ext cx="1755609" cy="369332"/>
          </a:xfrm>
          <a:prstGeom prst="rect">
            <a:avLst/>
          </a:prstGeom>
        </p:spPr>
        <p:txBody>
          <a:bodyPr wrap="none">
            <a:spAutoFit/>
          </a:bodyPr>
          <a:lstStyle/>
          <a:p>
            <a:r>
              <a:rPr lang="en-IN" dirty="0" smtClean="0"/>
              <a:t>Frames in HTML</a:t>
            </a:r>
            <a:endParaRPr lang="en-IN" dirty="0"/>
          </a:p>
        </p:txBody>
      </p:sp>
      <p:sp>
        <p:nvSpPr>
          <p:cNvPr id="3" name="Rectangle 2"/>
          <p:cNvSpPr/>
          <p:nvPr/>
        </p:nvSpPr>
        <p:spPr>
          <a:xfrm>
            <a:off x="256187" y="948690"/>
            <a:ext cx="6096000" cy="2862322"/>
          </a:xfrm>
          <a:prstGeom prst="rect">
            <a:avLst/>
          </a:prstGeom>
        </p:spPr>
        <p:txBody>
          <a:bodyPr>
            <a:spAutoFit/>
          </a:bodyPr>
          <a:lstStyle/>
          <a:p>
            <a:r>
              <a:rPr lang="en-IN" b="1" dirty="0"/>
              <a:t>&lt;html&gt;</a:t>
            </a:r>
          </a:p>
          <a:p>
            <a:r>
              <a:rPr lang="en-IN" b="1" dirty="0"/>
              <a:t>&lt;frameset rows = "50%, *"&gt;</a:t>
            </a:r>
          </a:p>
          <a:p>
            <a:r>
              <a:rPr lang="en-IN" b="1" dirty="0">
                <a:solidFill>
                  <a:srgbClr val="00B0F0"/>
                </a:solidFill>
              </a:rPr>
              <a:t>&lt;frameset cols = "50%, *"&gt;</a:t>
            </a:r>
          </a:p>
          <a:p>
            <a:r>
              <a:rPr lang="en-IN" b="1" dirty="0">
                <a:solidFill>
                  <a:srgbClr val="00B0F0"/>
                </a:solidFill>
              </a:rPr>
              <a:t>&lt;frame </a:t>
            </a:r>
            <a:r>
              <a:rPr lang="en-IN" b="1" dirty="0" err="1">
                <a:solidFill>
                  <a:srgbClr val="00B0F0"/>
                </a:solidFill>
              </a:rPr>
              <a:t>src</a:t>
            </a:r>
            <a:r>
              <a:rPr lang="en-IN" b="1" dirty="0">
                <a:solidFill>
                  <a:srgbClr val="00B0F0"/>
                </a:solidFill>
              </a:rPr>
              <a:t> = "welcome.html"</a:t>
            </a:r>
          </a:p>
          <a:p>
            <a:r>
              <a:rPr lang="en-IN" b="1" dirty="0">
                <a:solidFill>
                  <a:srgbClr val="00B0F0"/>
                </a:solidFill>
              </a:rPr>
              <a:t>name = "frm1"&gt;</a:t>
            </a:r>
          </a:p>
          <a:p>
            <a:r>
              <a:rPr lang="en-IN" b="1" dirty="0">
                <a:solidFill>
                  <a:srgbClr val="00B0F0"/>
                </a:solidFill>
              </a:rPr>
              <a:t>&lt;frame </a:t>
            </a:r>
            <a:r>
              <a:rPr lang="en-IN" b="1" dirty="0" err="1">
                <a:solidFill>
                  <a:srgbClr val="00B0F0"/>
                </a:solidFill>
              </a:rPr>
              <a:t>src</a:t>
            </a:r>
            <a:r>
              <a:rPr lang="en-IN" b="1" dirty="0">
                <a:solidFill>
                  <a:srgbClr val="00B0F0"/>
                </a:solidFill>
              </a:rPr>
              <a:t> = "intro.html"&gt;</a:t>
            </a:r>
          </a:p>
          <a:p>
            <a:r>
              <a:rPr lang="en-IN" b="1" dirty="0">
                <a:solidFill>
                  <a:srgbClr val="00B0F0"/>
                </a:solidFill>
              </a:rPr>
              <a:t>&lt;/frameset&gt;</a:t>
            </a:r>
          </a:p>
          <a:p>
            <a:r>
              <a:rPr lang="en-IN" b="1" dirty="0">
                <a:solidFill>
                  <a:schemeClr val="accent1">
                    <a:lumMod val="75000"/>
                    <a:lumOff val="25000"/>
                  </a:schemeClr>
                </a:solidFill>
              </a:rPr>
              <a:t>&lt;frame </a:t>
            </a:r>
            <a:r>
              <a:rPr lang="en-IN" b="1" dirty="0" err="1">
                <a:solidFill>
                  <a:schemeClr val="accent1">
                    <a:lumMod val="75000"/>
                    <a:lumOff val="25000"/>
                  </a:schemeClr>
                </a:solidFill>
              </a:rPr>
              <a:t>src</a:t>
            </a:r>
            <a:r>
              <a:rPr lang="en-IN" b="1" dirty="0">
                <a:solidFill>
                  <a:schemeClr val="accent1">
                    <a:lumMod val="75000"/>
                    <a:lumOff val="25000"/>
                  </a:schemeClr>
                </a:solidFill>
              </a:rPr>
              <a:t> = "bye.html</a:t>
            </a:r>
            <a:r>
              <a:rPr lang="en-IN" b="1" dirty="0"/>
              <a:t>"&gt;</a:t>
            </a:r>
          </a:p>
          <a:p>
            <a:r>
              <a:rPr lang="en-IN" b="1" dirty="0"/>
              <a:t>&lt;/frameset&gt;</a:t>
            </a:r>
          </a:p>
          <a:p>
            <a:r>
              <a:rPr lang="en-IN" b="1" dirty="0"/>
              <a:t>&lt;/html&gt; </a:t>
            </a:r>
          </a:p>
        </p:txBody>
      </p:sp>
      <p:pic>
        <p:nvPicPr>
          <p:cNvPr id="5" name="Picture 4"/>
          <p:cNvPicPr>
            <a:picLocks noChangeAspect="1"/>
          </p:cNvPicPr>
          <p:nvPr/>
        </p:nvPicPr>
        <p:blipFill rotWithShape="1">
          <a:blip r:embed="rId2"/>
          <a:srcRect l="448" t="8735" b="5252"/>
          <a:stretch/>
        </p:blipFill>
        <p:spPr>
          <a:xfrm>
            <a:off x="4270699" y="1207996"/>
            <a:ext cx="7743199" cy="5042679"/>
          </a:xfrm>
          <a:prstGeom prst="rect">
            <a:avLst/>
          </a:prstGeom>
        </p:spPr>
      </p:pic>
    </p:spTree>
    <p:extLst>
      <p:ext uri="{BB962C8B-B14F-4D97-AF65-F5344CB8AC3E}">
        <p14:creationId xmlns:p14="http://schemas.microsoft.com/office/powerpoint/2010/main" val="3186271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US" cap="none" dirty="0" smtClean="0"/>
              <a:t>iframe </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29594617"/>
              </p:ext>
            </p:extLst>
          </p:nvPr>
        </p:nvGraphicFramePr>
        <p:xfrm>
          <a:off x="477671" y="1988912"/>
          <a:ext cx="10153935" cy="4236162"/>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IN" dirty="0" smtClean="0">
                          <a:latin typeface="Calibri" panose="020F0502020204030204" pitchFamily="34" charset="0"/>
                          <a:cs typeface="Calibri" panose="020F0502020204030204" pitchFamily="34" charset="0"/>
                        </a:rPr>
                        <a:t>&lt;IFRAME&gt;</a:t>
                      </a:r>
                    </a:p>
                    <a:p>
                      <a:r>
                        <a:rPr lang="en-IN" dirty="0" smtClean="0">
                          <a:latin typeface="Calibri" panose="020F0502020204030204" pitchFamily="34" charset="0"/>
                          <a:cs typeface="Calibri" panose="020F0502020204030204" pitchFamily="34" charset="0"/>
                        </a:rPr>
                        <a:t>&lt;/IFRAME&gt;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tag is used to specify an inline frame. </a:t>
                      </a:r>
                    </a:p>
                    <a:p>
                      <a:r>
                        <a:rPr lang="en-US" dirty="0" smtClean="0"/>
                        <a:t>An inline frame allows you to embed another document within the current HTML document</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r>
                        <a:rPr lang="en-US" dirty="0" err="1" smtClean="0"/>
                        <a:t>src</a:t>
                      </a:r>
                      <a:r>
                        <a:rPr lang="en-US" dirty="0" smtClean="0"/>
                        <a:t>="(URL of initial iframe content)" </a:t>
                      </a:r>
                    </a:p>
                    <a:p>
                      <a:pPr marL="0" indent="0">
                        <a:buFont typeface="+mj-lt"/>
                        <a:buNone/>
                      </a:pPr>
                      <a:r>
                        <a:rPr lang="en-US" dirty="0" smtClean="0"/>
                        <a:t>name="(name of frame, required for targeting)" </a:t>
                      </a:r>
                    </a:p>
                    <a:p>
                      <a:pPr marL="0" indent="0">
                        <a:buFont typeface="+mj-lt"/>
                        <a:buNone/>
                      </a:pPr>
                      <a:r>
                        <a:rPr lang="en-US" dirty="0" smtClean="0"/>
                        <a:t>width=(frame width, % or pixels)</a:t>
                      </a:r>
                    </a:p>
                    <a:p>
                      <a:pPr marL="0" indent="0">
                        <a:buFont typeface="+mj-lt"/>
                        <a:buNone/>
                      </a:pPr>
                      <a:r>
                        <a:rPr lang="en-US" dirty="0" smtClean="0"/>
                        <a:t>height=(frame height, % or pixels) </a:t>
                      </a:r>
                    </a:p>
                    <a:p>
                      <a:pPr marL="0" indent="0">
                        <a:buFont typeface="+mj-lt"/>
                        <a:buNone/>
                      </a:pPr>
                      <a:r>
                        <a:rPr lang="en-US" dirty="0" smtClean="0"/>
                        <a:t>align=[ top | middle | bottom | left | right | center ] </a:t>
                      </a:r>
                    </a:p>
                    <a:p>
                      <a:pPr marL="0" indent="0">
                        <a:buFont typeface="+mj-lt"/>
                        <a:buNone/>
                      </a:pPr>
                      <a:r>
                        <a:rPr lang="en-IN" dirty="0" err="1" smtClean="0"/>
                        <a:t>frameborder</a:t>
                      </a:r>
                      <a:r>
                        <a:rPr lang="en-IN" dirty="0" smtClean="0"/>
                        <a:t>=[ 1 | 0 ] </a:t>
                      </a:r>
                    </a:p>
                    <a:p>
                      <a:pPr marL="0" indent="0">
                        <a:buFont typeface="+mj-lt"/>
                        <a:buNone/>
                      </a:pPr>
                      <a:r>
                        <a:rPr lang="en-IN" dirty="0" smtClean="0"/>
                        <a:t>scrolling=[ yes | no | auto ] (ability to scroll)</a:t>
                      </a:r>
                    </a:p>
                    <a:p>
                      <a:pPr marL="0" indent="0">
                        <a:buFont typeface="+mj-lt"/>
                        <a:buNone/>
                      </a:pPr>
                      <a:r>
                        <a:rPr lang="en-US" dirty="0" err="1" smtClean="0"/>
                        <a:t>marginwidth</a:t>
                      </a:r>
                      <a:r>
                        <a:rPr lang="en-US" dirty="0" smtClean="0"/>
                        <a:t>=(margin width, in pixels) </a:t>
                      </a:r>
                      <a:r>
                        <a:rPr lang="en-US" dirty="0" err="1" smtClean="0"/>
                        <a:t>omarginheight</a:t>
                      </a:r>
                      <a:r>
                        <a:rPr lang="en-US" dirty="0" smtClean="0"/>
                        <a:t>=(margin height, in pixels) </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10363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HTML basics</a:t>
            </a:r>
            <a:endParaRPr lang="en-IN" cap="none" dirty="0"/>
          </a:p>
        </p:txBody>
      </p:sp>
      <p:sp>
        <p:nvSpPr>
          <p:cNvPr id="3" name="Content Placeholder 2"/>
          <p:cNvSpPr>
            <a:spLocks noGrp="1"/>
          </p:cNvSpPr>
          <p:nvPr>
            <p:ph idx="1"/>
          </p:nvPr>
        </p:nvSpPr>
        <p:spPr>
          <a:xfrm>
            <a:off x="444714" y="1866597"/>
            <a:ext cx="11029615" cy="3678303"/>
          </a:xfrm>
        </p:spPr>
        <p:txBody>
          <a:bodyPr/>
          <a:lstStyle/>
          <a:p>
            <a:r>
              <a:rPr lang="en-US" dirty="0"/>
              <a:t> </a:t>
            </a:r>
            <a:r>
              <a:rPr lang="en-US" dirty="0" smtClean="0"/>
              <a:t>Hyper Text Markup Language is </a:t>
            </a:r>
            <a:r>
              <a:rPr lang="en-US" dirty="0"/>
              <a:t>a simple markup language used to create platform- independent hypertext documents on the World Wide Web</a:t>
            </a:r>
          </a:p>
          <a:p>
            <a:r>
              <a:rPr lang="en-US" dirty="0"/>
              <a:t>An HTML document consist of its basic building blocks which </a:t>
            </a:r>
            <a:r>
              <a:rPr lang="en-US" dirty="0" smtClean="0"/>
              <a:t>are:</a:t>
            </a:r>
          </a:p>
          <a:p>
            <a:r>
              <a:rPr lang="en-US" dirty="0"/>
              <a:t> </a:t>
            </a:r>
            <a:r>
              <a:rPr lang="en-US" dirty="0" smtClean="0"/>
              <a:t>Tags</a:t>
            </a:r>
            <a:r>
              <a:rPr lang="en-US" dirty="0"/>
              <a:t>: An HTML tag surrounds the content and apply meaning to it. It is </a:t>
            </a:r>
            <a:r>
              <a:rPr lang="en-US" dirty="0" smtClean="0"/>
              <a:t>written </a:t>
            </a:r>
            <a:r>
              <a:rPr lang="en-US" dirty="0"/>
              <a:t>between &lt; and &gt; </a:t>
            </a:r>
            <a:r>
              <a:rPr lang="en-US" dirty="0" smtClean="0"/>
              <a:t>brackets.</a:t>
            </a:r>
          </a:p>
          <a:p>
            <a:r>
              <a:rPr lang="en-US" dirty="0" smtClean="0"/>
              <a:t>Attribute</a:t>
            </a:r>
            <a:r>
              <a:rPr lang="en-US" dirty="0"/>
              <a:t>: An attribute in HTML provides extra information about the element, and it is applied within the start tag. An HTML attribute contains two fields: name &amp; value</a:t>
            </a:r>
            <a:endParaRPr lang="en-IN" dirty="0"/>
          </a:p>
        </p:txBody>
      </p:sp>
    </p:spTree>
    <p:extLst>
      <p:ext uri="{BB962C8B-B14F-4D97-AF65-F5344CB8AC3E}">
        <p14:creationId xmlns:p14="http://schemas.microsoft.com/office/powerpoint/2010/main" val="2465725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119" t="9731" r="64852" b="13415"/>
          <a:stretch/>
        </p:blipFill>
        <p:spPr>
          <a:xfrm>
            <a:off x="532263" y="846160"/>
            <a:ext cx="5377218" cy="5268036"/>
          </a:xfrm>
          <a:prstGeom prst="rect">
            <a:avLst/>
          </a:prstGeom>
        </p:spPr>
      </p:pic>
      <p:pic>
        <p:nvPicPr>
          <p:cNvPr id="4" name="Picture 3"/>
          <p:cNvPicPr>
            <a:picLocks noChangeAspect="1"/>
          </p:cNvPicPr>
          <p:nvPr/>
        </p:nvPicPr>
        <p:blipFill rotWithShape="1">
          <a:blip r:embed="rId3"/>
          <a:srcRect l="335" t="8935" r="62052" b="63788"/>
          <a:stretch/>
        </p:blipFill>
        <p:spPr>
          <a:xfrm>
            <a:off x="6182436" y="2183641"/>
            <a:ext cx="5104264" cy="3316407"/>
          </a:xfrm>
          <a:prstGeom prst="rect">
            <a:avLst/>
          </a:prstGeom>
        </p:spPr>
      </p:pic>
    </p:spTree>
    <p:extLst>
      <p:ext uri="{BB962C8B-B14F-4D97-AF65-F5344CB8AC3E}">
        <p14:creationId xmlns:p14="http://schemas.microsoft.com/office/powerpoint/2010/main" val="396875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Hyperlink</a:t>
            </a:r>
            <a:endParaRPr lang="en-IN" dirty="0"/>
          </a:p>
        </p:txBody>
      </p:sp>
      <p:sp>
        <p:nvSpPr>
          <p:cNvPr id="3" name="Content Placeholder 2"/>
          <p:cNvSpPr>
            <a:spLocks noGrp="1"/>
          </p:cNvSpPr>
          <p:nvPr>
            <p:ph idx="1"/>
          </p:nvPr>
        </p:nvSpPr>
        <p:spPr/>
        <p:txBody>
          <a:bodyPr/>
          <a:lstStyle/>
          <a:p>
            <a:r>
              <a:rPr lang="en-US" dirty="0"/>
              <a:t>Hyperlink is a specialized feature of HTML. Instead of clicking through sequentially organized pages, a hypertext user clicks specially highlighted text called ‘hyperlink’. Hyperlinks are technically known as anchors. They are usually visible in blue underlines..</a:t>
            </a:r>
            <a:endParaRPr lang="en-IN" dirty="0"/>
          </a:p>
        </p:txBody>
      </p:sp>
    </p:spTree>
    <p:extLst>
      <p:ext uri="{BB962C8B-B14F-4D97-AF65-F5344CB8AC3E}">
        <p14:creationId xmlns:p14="http://schemas.microsoft.com/office/powerpoint/2010/main" val="404441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a:t/>
            </a:r>
            <a:br>
              <a:rPr lang="en-IN" cap="none" dirty="0"/>
            </a:br>
            <a:r>
              <a:rPr lang="en-US" cap="none" dirty="0"/>
              <a:t>Tags used to add frames are given in the following table.</a:t>
            </a:r>
            <a:r>
              <a:rPr lang="en-US" dirty="0"/>
              <a:t/>
            </a:r>
            <a:br>
              <a:rPr lang="en-US" dirty="0"/>
            </a:b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86253740"/>
              </p:ext>
            </p:extLst>
          </p:nvPr>
        </p:nvGraphicFramePr>
        <p:xfrm>
          <a:off x="477671" y="1988912"/>
          <a:ext cx="10153935" cy="4236162"/>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Description </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IN" dirty="0" smtClean="0">
                          <a:latin typeface="Calibri" panose="020F0502020204030204" pitchFamily="34" charset="0"/>
                          <a:cs typeface="Calibri" panose="020F0502020204030204" pitchFamily="34" charset="0"/>
                        </a:rPr>
                        <a:t>&lt;A&gt;</a:t>
                      </a:r>
                    </a:p>
                    <a:p>
                      <a:r>
                        <a:rPr lang="en-IN" dirty="0" smtClean="0">
                          <a:latin typeface="Calibri" panose="020F0502020204030204" pitchFamily="34" charset="0"/>
                          <a:cs typeface="Calibri" panose="020F0502020204030204" pitchFamily="34" charset="0"/>
                        </a:rPr>
                        <a:t>&lt;/A&gt;</a:t>
                      </a:r>
                      <a:endParaRPr lang="en-IN" dirty="0">
                        <a:latin typeface="Calibri" panose="020F0502020204030204" pitchFamily="34" charset="0"/>
                        <a:cs typeface="Calibri" panose="020F0502020204030204" pitchFamily="34" charset="0"/>
                      </a:endParaRPr>
                    </a:p>
                  </a:txBody>
                  <a:tcPr/>
                </a:tc>
                <a:tc>
                  <a:txBody>
                    <a:bodyPr/>
                    <a:lstStyle/>
                    <a:p>
                      <a:r>
                        <a:rPr lang="en-US" dirty="0" smtClean="0"/>
                        <a:t>Add an anchor or hyperlink.</a:t>
                      </a:r>
                      <a:endParaRPr lang="en-IN" dirty="0">
                        <a:latin typeface="Calibri" panose="020F0502020204030204" pitchFamily="34" charset="0"/>
                        <a:cs typeface="Calibri" panose="020F0502020204030204" pitchFamily="34" charset="0"/>
                      </a:endParaRPr>
                    </a:p>
                  </a:txBody>
                  <a:tcPr/>
                </a:tc>
                <a:tc>
                  <a:txBody>
                    <a:bodyPr/>
                    <a:lstStyle/>
                    <a:p>
                      <a:pPr marL="0" indent="0">
                        <a:buFont typeface="+mj-lt"/>
                        <a:buNone/>
                      </a:pPr>
                      <a:r>
                        <a:rPr lang="en-US" dirty="0" err="1" smtClean="0"/>
                        <a:t>href</a:t>
                      </a:r>
                      <a:r>
                        <a:rPr lang="en-US" dirty="0" smtClean="0"/>
                        <a:t>=</a:t>
                      </a:r>
                      <a:r>
                        <a:rPr lang="en-US" dirty="0" err="1" smtClean="0"/>
                        <a:t>url</a:t>
                      </a:r>
                      <a:r>
                        <a:rPr lang="en-US" dirty="0" smtClean="0"/>
                        <a:t> Specifies the URL of the target page. </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616290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12" y="583020"/>
            <a:ext cx="1099981" cy="369332"/>
          </a:xfrm>
          <a:prstGeom prst="rect">
            <a:avLst/>
          </a:prstGeom>
        </p:spPr>
        <p:txBody>
          <a:bodyPr wrap="none">
            <a:spAutoFit/>
          </a:bodyPr>
          <a:lstStyle/>
          <a:p>
            <a:r>
              <a:rPr lang="en-IN" dirty="0" smtClean="0"/>
              <a:t>Hyperlink</a:t>
            </a:r>
            <a:endParaRPr lang="en-IN" dirty="0"/>
          </a:p>
        </p:txBody>
      </p:sp>
      <p:sp>
        <p:nvSpPr>
          <p:cNvPr id="3" name="Rectangle 2"/>
          <p:cNvSpPr/>
          <p:nvPr/>
        </p:nvSpPr>
        <p:spPr>
          <a:xfrm>
            <a:off x="256187" y="948690"/>
            <a:ext cx="5598703" cy="3046988"/>
          </a:xfrm>
          <a:prstGeom prst="rect">
            <a:avLst/>
          </a:prstGeom>
        </p:spPr>
        <p:txBody>
          <a:bodyPr wrap="square">
            <a:spAutoFit/>
          </a:bodyPr>
          <a:lstStyle/>
          <a:p>
            <a:r>
              <a:rPr lang="en-US" sz="3200" b="1" dirty="0"/>
              <a:t>&lt;BODY&gt;</a:t>
            </a:r>
          </a:p>
          <a:p>
            <a:r>
              <a:rPr lang="en-US" sz="3200" b="1" dirty="0"/>
              <a:t>&lt;a </a:t>
            </a:r>
            <a:r>
              <a:rPr lang="en-US" sz="3200" b="1" dirty="0" err="1"/>
              <a:t>href</a:t>
            </a:r>
            <a:r>
              <a:rPr lang="en-US" sz="3200" b="1" dirty="0"/>
              <a:t>="welcome.html"&gt; welcome page&lt;/a&gt; &lt;</a:t>
            </a:r>
            <a:r>
              <a:rPr lang="en-US" sz="3200" b="1" dirty="0" err="1"/>
              <a:t>br</a:t>
            </a:r>
            <a:r>
              <a:rPr lang="en-US" sz="3200" b="1" dirty="0"/>
              <a:t>&gt;</a:t>
            </a:r>
          </a:p>
          <a:p>
            <a:r>
              <a:rPr lang="en-US" sz="3200" b="1" dirty="0"/>
              <a:t>&lt;a </a:t>
            </a:r>
            <a:r>
              <a:rPr lang="en-US" sz="3200" b="1" dirty="0" err="1"/>
              <a:t>href</a:t>
            </a:r>
            <a:r>
              <a:rPr lang="en-US" sz="3200" b="1" dirty="0"/>
              <a:t>="intro.html"&gt; introduction page&lt;/a&gt;</a:t>
            </a:r>
          </a:p>
          <a:p>
            <a:r>
              <a:rPr lang="en-US" sz="3200" b="1" dirty="0"/>
              <a:t>&lt;/BODY&gt;</a:t>
            </a:r>
            <a:endParaRPr lang="en-IN" sz="3200" b="1" dirty="0"/>
          </a:p>
        </p:txBody>
      </p:sp>
      <p:pic>
        <p:nvPicPr>
          <p:cNvPr id="4" name="Picture 3"/>
          <p:cNvPicPr>
            <a:picLocks noChangeAspect="1"/>
          </p:cNvPicPr>
          <p:nvPr/>
        </p:nvPicPr>
        <p:blipFill rotWithShape="1">
          <a:blip r:embed="rId2"/>
          <a:srcRect l="336" t="3360" r="75821" b="76331"/>
          <a:stretch/>
        </p:blipFill>
        <p:spPr>
          <a:xfrm>
            <a:off x="6605516" y="1451620"/>
            <a:ext cx="5126618" cy="3916149"/>
          </a:xfrm>
          <a:prstGeom prst="rect">
            <a:avLst/>
          </a:prstGeom>
        </p:spPr>
      </p:pic>
    </p:spTree>
    <p:extLst>
      <p:ext uri="{BB962C8B-B14F-4D97-AF65-F5344CB8AC3E}">
        <p14:creationId xmlns:p14="http://schemas.microsoft.com/office/powerpoint/2010/main" val="1133058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739" y="1197169"/>
            <a:ext cx="10776476" cy="707886"/>
          </a:xfrm>
          <a:prstGeom prst="rect">
            <a:avLst/>
          </a:prstGeom>
        </p:spPr>
        <p:txBody>
          <a:bodyPr wrap="none">
            <a:spAutoFit/>
          </a:bodyPr>
          <a:lstStyle/>
          <a:p>
            <a:r>
              <a:rPr lang="en-US" sz="4000" b="1" dirty="0"/>
              <a:t>&lt;a </a:t>
            </a:r>
            <a:r>
              <a:rPr lang="en-US" sz="4000" b="1" dirty="0" err="1"/>
              <a:t>href</a:t>
            </a:r>
            <a:r>
              <a:rPr lang="en-US" sz="4000" b="1" dirty="0"/>
              <a:t>="intro.html"&gt; introduction page&lt;/a&gt;</a:t>
            </a:r>
          </a:p>
        </p:txBody>
      </p:sp>
    </p:spTree>
    <p:extLst>
      <p:ext uri="{BB962C8B-B14F-4D97-AF65-F5344CB8AC3E}">
        <p14:creationId xmlns:p14="http://schemas.microsoft.com/office/powerpoint/2010/main" val="223012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ML Tutorial in English Part 5(Frames and Frameset)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158" t="7745" r="785" b="5940"/>
          <a:stretch/>
        </p:blipFill>
        <p:spPr bwMode="auto">
          <a:xfrm>
            <a:off x="395786" y="808646"/>
            <a:ext cx="11086531" cy="545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3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Forms in HTML </a:t>
            </a:r>
            <a:endParaRPr lang="en-IN" dirty="0"/>
          </a:p>
        </p:txBody>
      </p:sp>
      <p:sp>
        <p:nvSpPr>
          <p:cNvPr id="3" name="Content Placeholder 2"/>
          <p:cNvSpPr>
            <a:spLocks noGrp="1"/>
          </p:cNvSpPr>
          <p:nvPr>
            <p:ph idx="1"/>
          </p:nvPr>
        </p:nvSpPr>
        <p:spPr/>
        <p:txBody>
          <a:bodyPr/>
          <a:lstStyle/>
          <a:p>
            <a:r>
              <a:rPr lang="en-US" dirty="0"/>
              <a:t>HTML5 provides better &amp; more extensive support for collecting user inputs through forms</a:t>
            </a:r>
            <a:r>
              <a:rPr lang="en-US" dirty="0" smtClean="0"/>
              <a:t>.</a:t>
            </a:r>
          </a:p>
          <a:p>
            <a:r>
              <a:rPr lang="en-US" dirty="0"/>
              <a:t>A form can be placed anywhere inside the body of an HTML document.</a:t>
            </a:r>
            <a:endParaRPr lang="en-IN" dirty="0"/>
          </a:p>
          <a:p>
            <a:r>
              <a:rPr lang="en-US" dirty="0"/>
              <a:t>You can have more than one form in the document.</a:t>
            </a:r>
            <a:endParaRPr lang="en-IN" dirty="0"/>
          </a:p>
          <a:p>
            <a:pPr marL="0" indent="0">
              <a:buNone/>
            </a:pPr>
            <a:endParaRPr lang="en-IN" dirty="0"/>
          </a:p>
        </p:txBody>
      </p:sp>
    </p:spTree>
    <p:extLst>
      <p:ext uri="{BB962C8B-B14F-4D97-AF65-F5344CB8AC3E}">
        <p14:creationId xmlns:p14="http://schemas.microsoft.com/office/powerpoint/2010/main" val="1416698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5616" y="1624509"/>
            <a:ext cx="9777625" cy="5076541"/>
          </a:xfrm>
          <a:prstGeom prst="rect">
            <a:avLst/>
          </a:prstGeom>
        </p:spPr>
      </p:pic>
      <p:sp>
        <p:nvSpPr>
          <p:cNvPr id="6" name="TextBox 5"/>
          <p:cNvSpPr txBox="1"/>
          <p:nvPr/>
        </p:nvSpPr>
        <p:spPr>
          <a:xfrm>
            <a:off x="477672" y="805218"/>
            <a:ext cx="5854889" cy="369332"/>
          </a:xfrm>
          <a:prstGeom prst="rect">
            <a:avLst/>
          </a:prstGeom>
          <a:noFill/>
        </p:spPr>
        <p:txBody>
          <a:bodyPr wrap="square" rtlCol="0">
            <a:spAutoFit/>
          </a:bodyPr>
          <a:lstStyle/>
          <a:p>
            <a:r>
              <a:rPr lang="en-IN" dirty="0" smtClean="0"/>
              <a:t>Sample form </a:t>
            </a:r>
            <a:endParaRPr lang="en-IN" dirty="0"/>
          </a:p>
        </p:txBody>
      </p:sp>
    </p:spTree>
    <p:extLst>
      <p:ext uri="{BB962C8B-B14F-4D97-AF65-F5344CB8AC3E}">
        <p14:creationId xmlns:p14="http://schemas.microsoft.com/office/powerpoint/2010/main" val="1127486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smtClean="0"/>
              <a:t/>
            </a:r>
            <a:br>
              <a:rPr lang="en-IN" cap="none" dirty="0" smtClean="0"/>
            </a:br>
            <a:r>
              <a:rPr lang="en-US" cap="none" dirty="0"/>
              <a:t>T</a:t>
            </a:r>
            <a:r>
              <a:rPr lang="en-US" cap="none" dirty="0" smtClean="0"/>
              <a:t>ags used to add input forms are given in the following table.</a:t>
            </a: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35825327"/>
              </p:ext>
            </p:extLst>
          </p:nvPr>
        </p:nvGraphicFramePr>
        <p:xfrm>
          <a:off x="477671" y="1988912"/>
          <a:ext cx="10153935" cy="4236162"/>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US" sz="1800" kern="1200" dirty="0" smtClean="0">
                          <a:solidFill>
                            <a:schemeClr val="dk1"/>
                          </a:solidFill>
                          <a:effectLst/>
                          <a:latin typeface="+mn-lt"/>
                          <a:ea typeface="+mn-ea"/>
                          <a:cs typeface="+mn-cs"/>
                        </a:rPr>
                        <a:t>&lt;FORM&gt;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&lt;/FORM&gt;</a:t>
                      </a:r>
                    </a:p>
                    <a:p>
                      <a:r>
                        <a:rPr lang="en-US" sz="1800" kern="1200" dirty="0" smtClean="0">
                          <a:solidFill>
                            <a:schemeClr val="dk1"/>
                          </a:solidFill>
                          <a:effectLst/>
                          <a:latin typeface="+mn-lt"/>
                          <a:ea typeface="+mn-ea"/>
                          <a:cs typeface="+mn-cs"/>
                        </a:rPr>
                        <a:t>Creates	a form</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action="URL" Gives the URL of the application that is to receive &amp; process the forms data.</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method="get" or "post" Sets the method by which the browser sends the forms data to the server for processing.</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&lt;!</a:t>
                      </a:r>
                      <a:r>
                        <a:rPr lang="en-US" sz="1800" kern="1200" dirty="0" err="1" smtClean="0">
                          <a:solidFill>
                            <a:schemeClr val="dk1"/>
                          </a:solidFill>
                          <a:effectLst/>
                          <a:latin typeface="+mn-lt"/>
                          <a:ea typeface="+mn-ea"/>
                          <a:cs typeface="+mn-cs"/>
                        </a:rPr>
                        <a:t>doctype</a:t>
                      </a:r>
                      <a:r>
                        <a:rPr lang="en-US" sz="1800" kern="1200" dirty="0" smtClean="0">
                          <a:solidFill>
                            <a:schemeClr val="dk1"/>
                          </a:solidFill>
                          <a:effectLst/>
                          <a:latin typeface="+mn-lt"/>
                          <a:ea typeface="+mn-ea"/>
                          <a:cs typeface="+mn-cs"/>
                        </a:rPr>
                        <a:t> html&gt;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&lt;head&gt;..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&lt;/head&gt;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&lt;body&gt;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&lt;form	action=”</a:t>
                      </a:r>
                      <a:r>
                        <a:rPr lang="en-US" sz="1800" kern="1200" dirty="0" err="1" smtClean="0">
                          <a:solidFill>
                            <a:schemeClr val="dk1"/>
                          </a:solidFill>
                          <a:effectLst/>
                          <a:latin typeface="+mn-lt"/>
                          <a:ea typeface="+mn-ea"/>
                          <a:cs typeface="+mn-cs"/>
                        </a:rPr>
                        <a:t>url</a:t>
                      </a:r>
                      <a:r>
                        <a:rPr lang="en-US" sz="1800" kern="1200" dirty="0" smtClean="0">
                          <a:solidFill>
                            <a:schemeClr val="dk1"/>
                          </a:solidFill>
                          <a:effectLst/>
                          <a:latin typeface="+mn-lt"/>
                          <a:ea typeface="+mn-ea"/>
                          <a:cs typeface="+mn-cs"/>
                        </a:rPr>
                        <a:t>” method=”post/get”&gt;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&lt;/form&gt;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&lt;/body&gt;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&lt;/html&gt;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249528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7561908"/>
              </p:ext>
            </p:extLst>
          </p:nvPr>
        </p:nvGraphicFramePr>
        <p:xfrm>
          <a:off x="450375" y="610488"/>
          <a:ext cx="10153935" cy="4799303"/>
        </p:xfrm>
        <a:graphic>
          <a:graphicData uri="http://schemas.openxmlformats.org/drawingml/2006/table">
            <a:tbl>
              <a:tblPr firstRow="1" bandRow="1">
                <a:tableStyleId>{5C22544A-7EE6-4342-B048-85BDC9FD1C3A}</a:tableStyleId>
              </a:tblPr>
              <a:tblGrid>
                <a:gridCol w="1583141"/>
                <a:gridCol w="3557714"/>
                <a:gridCol w="5013080"/>
              </a:tblGrid>
              <a:tr h="593063">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3643099">
                <a:tc>
                  <a:txBody>
                    <a:bodyPr/>
                    <a:lstStyle/>
                    <a:p>
                      <a:r>
                        <a:rPr lang="en-US" sz="1800" kern="1200" dirty="0" smtClean="0">
                          <a:solidFill>
                            <a:schemeClr val="dk1"/>
                          </a:solidFill>
                          <a:effectLst/>
                          <a:latin typeface="+mn-lt"/>
                          <a:ea typeface="+mn-ea"/>
                          <a:cs typeface="+mn-cs"/>
                        </a:rPr>
                        <a:t>&lt;INPUT&gt;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&lt;/INPUT&gt;</a:t>
                      </a:r>
                    </a:p>
                    <a:p>
                      <a:r>
                        <a:rPr lang="en-US" sz="1800" kern="1200" dirty="0" smtClean="0">
                          <a:solidFill>
                            <a:schemeClr val="dk1"/>
                          </a:solidFill>
                          <a:effectLst/>
                          <a:latin typeface="+mn-lt"/>
                          <a:ea typeface="+mn-ea"/>
                          <a:cs typeface="+mn-cs"/>
                        </a:rPr>
                        <a:t>It is used for managing </a:t>
                      </a:r>
                      <a:r>
                        <a:rPr lang="en-US" sz="1800" kern="1200" dirty="0" err="1" smtClean="0">
                          <a:solidFill>
                            <a:schemeClr val="dk1"/>
                          </a:solidFill>
                          <a:effectLst/>
                          <a:latin typeface="+mn-lt"/>
                          <a:ea typeface="+mn-ea"/>
                          <a:cs typeface="+mn-cs"/>
                        </a:rPr>
                        <a:t>theinput</a:t>
                      </a:r>
                      <a:r>
                        <a:rPr lang="en-US" sz="1800" kern="1200" dirty="0" smtClean="0">
                          <a:solidFill>
                            <a:schemeClr val="dk1"/>
                          </a:solidFill>
                          <a:effectLst/>
                          <a:latin typeface="+mn-lt"/>
                          <a:ea typeface="+mn-ea"/>
                          <a:cs typeface="+mn-cs"/>
                        </a:rPr>
                        <a:t> controls that will</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be</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placed within</a:t>
                      </a:r>
                      <a:r>
                        <a:rPr lang="en-US" sz="1800" kern="1200" baseline="0" dirty="0" smtClean="0">
                          <a:solidFill>
                            <a:schemeClr val="dk1"/>
                          </a:solidFill>
                          <a:effectLst/>
                          <a:latin typeface="+mn-lt"/>
                          <a:ea typeface="+mn-ea"/>
                          <a:cs typeface="+mn-cs"/>
                        </a:rPr>
                        <a:t> t</a:t>
                      </a:r>
                      <a:r>
                        <a:rPr lang="en-US" sz="1800" kern="1200" dirty="0" smtClean="0">
                          <a:solidFill>
                            <a:schemeClr val="dk1"/>
                          </a:solidFill>
                          <a:effectLst/>
                          <a:latin typeface="+mn-lt"/>
                          <a:ea typeface="+mn-ea"/>
                          <a:cs typeface="+mn-cs"/>
                        </a:rPr>
                        <a:t>he tag.</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Name=text   It is used to name the field.</a:t>
                      </a:r>
                      <a:endParaRPr lang="en-IN" sz="1800" kern="1200" dirty="0" smtClean="0">
                        <a:solidFill>
                          <a:schemeClr val="dk1"/>
                        </a:solidFill>
                        <a:effectLst/>
                        <a:latin typeface="+mn-lt"/>
                        <a:ea typeface="+mn-ea"/>
                        <a:cs typeface="+mn-cs"/>
                      </a:endParaRPr>
                    </a:p>
                    <a:p>
                      <a:r>
                        <a:rPr lang="en-US" sz="1800" kern="1200" dirty="0" err="1" smtClean="0">
                          <a:solidFill>
                            <a:schemeClr val="dk1"/>
                          </a:solidFill>
                          <a:effectLst/>
                          <a:latin typeface="+mn-lt"/>
                          <a:ea typeface="+mn-ea"/>
                          <a:cs typeface="+mn-cs"/>
                        </a:rPr>
                        <a:t>Maxlength</a:t>
                      </a:r>
                      <a:r>
                        <a:rPr lang="en-US" sz="1800" kern="1200" dirty="0" smtClean="0">
                          <a:solidFill>
                            <a:schemeClr val="dk1"/>
                          </a:solidFill>
                          <a:effectLst/>
                          <a:latin typeface="+mn-lt"/>
                          <a:ea typeface="+mn-ea"/>
                          <a:cs typeface="+mn-cs"/>
                        </a:rPr>
                        <a:t>=number	The maximum number of input characters allowed in the input control.</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Size=number The width of the input control in pixels. </a:t>
                      </a:r>
                    </a:p>
                    <a:p>
                      <a:r>
                        <a:rPr lang="en-IN" sz="1800" kern="1200" dirty="0" smtClean="0">
                          <a:solidFill>
                            <a:schemeClr val="dk1"/>
                          </a:solidFill>
                          <a:effectLst/>
                          <a:latin typeface="+mn-lt"/>
                          <a:ea typeface="+mn-ea"/>
                          <a:cs typeface="+mn-cs"/>
                        </a:rPr>
                        <a:t>Type=type of input </a:t>
                      </a:r>
                    </a:p>
                    <a:p>
                      <a:r>
                        <a:rPr lang="en-US" sz="1800" kern="1200" dirty="0" smtClean="0">
                          <a:solidFill>
                            <a:schemeClr val="dk1"/>
                          </a:solidFill>
                          <a:effectLst/>
                          <a:latin typeface="+mn-lt"/>
                          <a:ea typeface="+mn-ea"/>
                          <a:cs typeface="+mn-cs"/>
                        </a:rPr>
                        <a:t>value= value to be submitted with the form (for a checkbox or radio button);</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or label (for Reset or Submit buttons)"</a:t>
                      </a:r>
                      <a:endParaRPr lang="en-IN" sz="1800" kern="1200" dirty="0" smtClean="0">
                        <a:solidFill>
                          <a:schemeClr val="dk1"/>
                        </a:solidFill>
                        <a:effectLst/>
                        <a:latin typeface="+mn-lt"/>
                        <a:ea typeface="+mn-ea"/>
                        <a:cs typeface="+mn-cs"/>
                      </a:endParaRPr>
                    </a:p>
                    <a:p>
                      <a:r>
                        <a:rPr lang="en-US" sz="1800" kern="1200" dirty="0" err="1" smtClean="0">
                          <a:solidFill>
                            <a:schemeClr val="dk1"/>
                          </a:solidFill>
                          <a:effectLst/>
                          <a:latin typeface="+mn-lt"/>
                          <a:ea typeface="+mn-ea"/>
                          <a:cs typeface="+mn-cs"/>
                        </a:rPr>
                        <a:t>src</a:t>
                      </a:r>
                      <a:r>
                        <a:rPr lang="en-US" sz="1800" kern="1200" dirty="0" smtClean="0">
                          <a:solidFill>
                            <a:schemeClr val="dk1"/>
                          </a:solidFill>
                          <a:effectLst/>
                          <a:latin typeface="+mn-lt"/>
                          <a:ea typeface="+mn-ea"/>
                          <a:cs typeface="+mn-cs"/>
                        </a:rPr>
                        <a:t>="source file for an image",\</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checked indicates that checkbox</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&lt;!</a:t>
                      </a:r>
                      <a:r>
                        <a:rPr lang="en-US" sz="1800" kern="1200" dirty="0" err="1" smtClean="0">
                          <a:solidFill>
                            <a:schemeClr val="dk1"/>
                          </a:solidFill>
                          <a:effectLst/>
                          <a:latin typeface="+mn-lt"/>
                          <a:ea typeface="+mn-ea"/>
                          <a:cs typeface="+mn-cs"/>
                        </a:rPr>
                        <a:t>doctype</a:t>
                      </a:r>
                      <a:r>
                        <a:rPr lang="en-US" sz="1800" kern="1200" dirty="0" smtClean="0">
                          <a:solidFill>
                            <a:schemeClr val="dk1"/>
                          </a:solidFill>
                          <a:effectLst/>
                          <a:latin typeface="+mn-lt"/>
                          <a:ea typeface="+mn-ea"/>
                          <a:cs typeface="+mn-cs"/>
                        </a:rPr>
                        <a:t> html&gt;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&lt;head&gt;..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&lt;/head&gt;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&lt;body&gt;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&lt;form	action=”</a:t>
                      </a:r>
                      <a:r>
                        <a:rPr lang="en-US" sz="1800" kern="1200" dirty="0" err="1" smtClean="0">
                          <a:solidFill>
                            <a:schemeClr val="dk1"/>
                          </a:solidFill>
                          <a:effectLst/>
                          <a:latin typeface="+mn-lt"/>
                          <a:ea typeface="+mn-ea"/>
                          <a:cs typeface="+mn-cs"/>
                        </a:rPr>
                        <a:t>url</a:t>
                      </a:r>
                      <a:r>
                        <a:rPr lang="en-US" sz="1800" kern="1200" dirty="0" smtClean="0">
                          <a:solidFill>
                            <a:schemeClr val="dk1"/>
                          </a:solidFill>
                          <a:effectLst/>
                          <a:latin typeface="+mn-lt"/>
                          <a:ea typeface="+mn-ea"/>
                          <a:cs typeface="+mn-cs"/>
                        </a:rPr>
                        <a:t>” method=”post/get”&gt;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&lt;/form&gt;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&lt;/body&gt;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&lt;/html&gt;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4009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Example</a:t>
            </a:r>
            <a:endParaRPr lang="en-IN" cap="none" dirty="0"/>
          </a:p>
        </p:txBody>
      </p:sp>
      <p:pic>
        <p:nvPicPr>
          <p:cNvPr id="3" name="Picture 2"/>
          <p:cNvPicPr>
            <a:picLocks noChangeAspect="1"/>
          </p:cNvPicPr>
          <p:nvPr/>
        </p:nvPicPr>
        <p:blipFill>
          <a:blip r:embed="rId2"/>
          <a:stretch>
            <a:fillRect/>
          </a:stretch>
        </p:blipFill>
        <p:spPr>
          <a:xfrm>
            <a:off x="895489" y="2571535"/>
            <a:ext cx="9326683" cy="2537725"/>
          </a:xfrm>
          <a:prstGeom prst="rect">
            <a:avLst/>
          </a:prstGeom>
        </p:spPr>
      </p:pic>
    </p:spTree>
    <p:extLst>
      <p:ext uri="{BB962C8B-B14F-4D97-AF65-F5344CB8AC3E}">
        <p14:creationId xmlns:p14="http://schemas.microsoft.com/office/powerpoint/2010/main" val="2822001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7797" y="696036"/>
            <a:ext cx="4217158" cy="369332"/>
          </a:xfrm>
          <a:prstGeom prst="rect">
            <a:avLst/>
          </a:prstGeom>
          <a:noFill/>
        </p:spPr>
        <p:txBody>
          <a:bodyPr wrap="square" rtlCol="0">
            <a:spAutoFit/>
          </a:bodyPr>
          <a:lstStyle/>
          <a:p>
            <a:r>
              <a:rPr lang="en-IN" dirty="0" smtClean="0"/>
              <a:t>Input types supported in HTML</a:t>
            </a:r>
            <a:endParaRPr lang="en-IN" dirty="0"/>
          </a:p>
        </p:txBody>
      </p:sp>
      <p:graphicFrame>
        <p:nvGraphicFramePr>
          <p:cNvPr id="4" name="Table 3"/>
          <p:cNvGraphicFramePr>
            <a:graphicFrameLocks noGrp="1"/>
          </p:cNvGraphicFramePr>
          <p:nvPr>
            <p:extLst/>
          </p:nvPr>
        </p:nvGraphicFramePr>
        <p:xfrm>
          <a:off x="627797" y="1174550"/>
          <a:ext cx="10586954" cy="4775270"/>
        </p:xfrm>
        <a:graphic>
          <a:graphicData uri="http://schemas.openxmlformats.org/drawingml/2006/table">
            <a:tbl>
              <a:tblPr/>
              <a:tblGrid>
                <a:gridCol w="1290798"/>
                <a:gridCol w="9296156"/>
              </a:tblGrid>
              <a:tr h="487157">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text</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Calibri" panose="020F0502020204030204" pitchFamily="34" charset="0"/>
                          <a:cs typeface="Calibri" panose="020F0502020204030204" pitchFamily="34" charset="0"/>
                        </a:rPr>
                        <a:t>Defines a one-line text input field</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password</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Calibri" panose="020F0502020204030204" pitchFamily="34" charset="0"/>
                          <a:cs typeface="Calibri" panose="020F0502020204030204" pitchFamily="34" charset="0"/>
                        </a:rPr>
                        <a:t>Defines a one-line password input field</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submit</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cs typeface="Calibri" panose="020F0502020204030204" pitchFamily="34" charset="0"/>
                        </a:rPr>
                        <a:t>Defines a submit button to submit the form to server</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reset</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cs typeface="Calibri" panose="020F0502020204030204" pitchFamily="34" charset="0"/>
                        </a:rPr>
                        <a:t>Defines a reset button to reset all values in the form.</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8593">
                <a:tc>
                  <a:txBody>
                    <a:bodyPr/>
                    <a:lstStyle/>
                    <a:p>
                      <a:pPr algn="just" fontAlgn="t"/>
                      <a:r>
                        <a:rPr lang="en-IN" sz="2000">
                          <a:solidFill>
                            <a:srgbClr val="333333"/>
                          </a:solidFill>
                          <a:effectLst/>
                          <a:latin typeface="Calibri" panose="020F0502020204030204" pitchFamily="34" charset="0"/>
                          <a:cs typeface="Calibri" panose="020F0502020204030204" pitchFamily="34" charset="0"/>
                        </a:rPr>
                        <a:t>radio</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Calibri" panose="020F0502020204030204" pitchFamily="34" charset="0"/>
                          <a:cs typeface="Calibri" panose="020F0502020204030204" pitchFamily="34" charset="0"/>
                        </a:rPr>
                        <a:t>Defines a radio button which allows select one option.</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checkbox</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cs typeface="Calibri" panose="020F0502020204030204" pitchFamily="34" charset="0"/>
                        </a:rPr>
                        <a:t>Defines checkboxes which allow select multiple options form.</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67962">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button</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cs typeface="Calibri" panose="020F0502020204030204" pitchFamily="34" charset="0"/>
                        </a:rPr>
                        <a:t>Defines a simple push button, which can be programmed to perform a task on an event.</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file</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cs typeface="Calibri" panose="020F0502020204030204" pitchFamily="34" charset="0"/>
                        </a:rPr>
                        <a:t>Defines to select the file from device storage.</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8593">
                <a:tc>
                  <a:txBody>
                    <a:bodyPr/>
                    <a:lstStyle/>
                    <a:p>
                      <a:pPr algn="just" fontAlgn="t"/>
                      <a:r>
                        <a:rPr lang="en-IN" sz="2000" dirty="0">
                          <a:solidFill>
                            <a:srgbClr val="333333"/>
                          </a:solidFill>
                          <a:effectLst/>
                          <a:latin typeface="Calibri" panose="020F0502020204030204" pitchFamily="34" charset="0"/>
                          <a:cs typeface="Calibri" panose="020F0502020204030204" pitchFamily="34" charset="0"/>
                        </a:rPr>
                        <a:t>image</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Calibri" panose="020F0502020204030204" pitchFamily="34" charset="0"/>
                          <a:cs typeface="Calibri" panose="020F0502020204030204" pitchFamily="34" charset="0"/>
                        </a:rPr>
                        <a:t>Defines a graphical submit button.</a:t>
                      </a:r>
                    </a:p>
                  </a:txBody>
                  <a:tcPr marL="42563" marR="42563" marT="42563" marB="425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8080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77266617"/>
              </p:ext>
            </p:extLst>
          </p:nvPr>
        </p:nvGraphicFramePr>
        <p:xfrm>
          <a:off x="586854" y="609124"/>
          <a:ext cx="9512489" cy="6451164"/>
        </p:xfrm>
        <a:graphic>
          <a:graphicData uri="http://schemas.openxmlformats.org/drawingml/2006/table">
            <a:tbl>
              <a:tblPr firstRow="1" bandRow="1">
                <a:tableStyleId>{5C22544A-7EE6-4342-B048-85BDC9FD1C3A}</a:tableStyleId>
              </a:tblPr>
              <a:tblGrid>
                <a:gridCol w="2041249"/>
                <a:gridCol w="2774847"/>
                <a:gridCol w="4696393"/>
              </a:tblGrid>
              <a:tr h="416124">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 </a:t>
                      </a:r>
                      <a:endParaRPr lang="en-IN" dirty="0"/>
                    </a:p>
                  </a:txBody>
                  <a:tcPr>
                    <a:solidFill>
                      <a:schemeClr val="accent5">
                        <a:lumMod val="75000"/>
                      </a:schemeClr>
                    </a:solidFill>
                  </a:tcPr>
                </a:tc>
              </a:tr>
              <a:tr h="2800683">
                <a:tc>
                  <a:txBody>
                    <a:bodyPr/>
                    <a:lstStyle/>
                    <a:p>
                      <a:r>
                        <a:rPr lang="en-US" sz="1800" kern="1200" dirty="0" smtClean="0">
                          <a:solidFill>
                            <a:schemeClr val="dk1"/>
                          </a:solidFill>
                          <a:effectLst/>
                          <a:latin typeface="+mn-lt"/>
                          <a:ea typeface="+mn-ea"/>
                          <a:cs typeface="+mn-cs"/>
                        </a:rPr>
                        <a:t>&lt;SELECT&gt;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&lt;/SELECT&gt;</a:t>
                      </a:r>
                    </a:p>
                    <a:p>
                      <a:r>
                        <a:rPr lang="en-US" sz="1800" kern="1200" dirty="0" smtClean="0">
                          <a:solidFill>
                            <a:schemeClr val="dk1"/>
                          </a:solidFill>
                          <a:effectLst/>
                          <a:latin typeface="+mn-lt"/>
                          <a:ea typeface="+mn-ea"/>
                          <a:cs typeface="+mn-cs"/>
                        </a:rPr>
                        <a:t>Defines and displays</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a</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set	of</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optional list items  from</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which	the</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user	can select one or</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more items.</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name=" (name to be passed to the script as part of name/value pair)“</a:t>
                      </a:r>
                    </a:p>
                    <a:p>
                      <a:r>
                        <a:rPr lang="en-US" sz="1800" kern="1200" dirty="0" smtClean="0">
                          <a:solidFill>
                            <a:schemeClr val="dk1"/>
                          </a:solidFill>
                          <a:effectLst/>
                          <a:latin typeface="+mn-lt"/>
                          <a:ea typeface="+mn-ea"/>
                          <a:cs typeface="+mn-cs"/>
                        </a:rPr>
                        <a:t>value= value to be submitted as part of select </a:t>
                      </a:r>
                      <a:endParaRPr lang="en-IN" sz="1800" kern="1200" dirty="0" smtClean="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&lt;select name="city" value="city"&gt;</a:t>
                      </a:r>
                    </a:p>
                    <a:p>
                      <a:r>
                        <a:rPr lang="en-US" sz="1800" kern="1200" dirty="0" smtClean="0">
                          <a:solidFill>
                            <a:schemeClr val="dk1"/>
                          </a:solidFill>
                          <a:effectLst/>
                          <a:latin typeface="+mn-lt"/>
                          <a:ea typeface="+mn-ea"/>
                          <a:cs typeface="+mn-cs"/>
                        </a:rPr>
                        <a:t>  &lt;option value="</a:t>
                      </a:r>
                      <a:r>
                        <a:rPr lang="en-US" sz="1800" kern="1200" dirty="0" err="1" smtClean="0">
                          <a:solidFill>
                            <a:schemeClr val="dk1"/>
                          </a:solidFill>
                          <a:effectLst/>
                          <a:latin typeface="+mn-lt"/>
                          <a:ea typeface="+mn-ea"/>
                          <a:cs typeface="+mn-cs"/>
                        </a:rPr>
                        <a:t>pune</a:t>
                      </a:r>
                      <a:r>
                        <a:rPr lang="en-US" sz="1800" kern="1200" dirty="0" smtClean="0">
                          <a:solidFill>
                            <a:schemeClr val="dk1"/>
                          </a:solidFill>
                          <a:effectLst/>
                          <a:latin typeface="+mn-lt"/>
                          <a:ea typeface="+mn-ea"/>
                          <a:cs typeface="+mn-cs"/>
                        </a:rPr>
                        <a:t>"&gt;Pune&lt;/option&gt;</a:t>
                      </a:r>
                    </a:p>
                    <a:p>
                      <a:r>
                        <a:rPr lang="en-US" sz="1800" kern="1200" dirty="0" smtClean="0">
                          <a:solidFill>
                            <a:schemeClr val="dk1"/>
                          </a:solidFill>
                          <a:effectLst/>
                          <a:latin typeface="+mn-lt"/>
                          <a:ea typeface="+mn-ea"/>
                          <a:cs typeface="+mn-cs"/>
                        </a:rPr>
                        <a:t>  &lt;option value="Mumbai"&gt;Mumbai&lt;/option&gt;</a:t>
                      </a:r>
                    </a:p>
                    <a:p>
                      <a:r>
                        <a:rPr lang="en-US" sz="1800" kern="1200" dirty="0" smtClean="0">
                          <a:solidFill>
                            <a:schemeClr val="dk1"/>
                          </a:solidFill>
                          <a:effectLst/>
                          <a:latin typeface="+mn-lt"/>
                          <a:ea typeface="+mn-ea"/>
                          <a:cs typeface="+mn-cs"/>
                        </a:rPr>
                        <a:t>  &lt;option value="Nagpur"&gt;Nagpur&lt;/option&gt;</a:t>
                      </a:r>
                    </a:p>
                    <a:p>
                      <a:r>
                        <a:rPr lang="en-US" sz="1800" kern="1200" dirty="0" smtClean="0">
                          <a:solidFill>
                            <a:schemeClr val="dk1"/>
                          </a:solidFill>
                          <a:effectLst/>
                          <a:latin typeface="+mn-lt"/>
                          <a:ea typeface="+mn-ea"/>
                          <a:cs typeface="+mn-cs"/>
                        </a:rPr>
                        <a:t>  &lt;option value="Nashik"&gt;Nashik&lt;/option&gt;</a:t>
                      </a:r>
                    </a:p>
                    <a:p>
                      <a:r>
                        <a:rPr lang="en-US" sz="1800" kern="1200" dirty="0" smtClean="0">
                          <a:solidFill>
                            <a:schemeClr val="dk1"/>
                          </a:solidFill>
                          <a:effectLst/>
                          <a:latin typeface="+mn-lt"/>
                          <a:ea typeface="+mn-ea"/>
                          <a:cs typeface="+mn-cs"/>
                        </a:rPr>
                        <a:t>&lt;/select&gt;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070849">
                <a:tc>
                  <a:txBody>
                    <a:bodyPr/>
                    <a:lstStyle/>
                    <a:p>
                      <a:r>
                        <a:rPr lang="en-US" sz="1800" kern="1200" dirty="0" smtClean="0">
                          <a:solidFill>
                            <a:schemeClr val="dk1"/>
                          </a:solidFill>
                          <a:effectLst/>
                          <a:latin typeface="+mn-lt"/>
                          <a:ea typeface="+mn-ea"/>
                          <a:cs typeface="+mn-cs"/>
                        </a:rPr>
                        <a:t>&lt;TEXTAREA&gt;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&lt;/TEXTAREA&gt;</a:t>
                      </a:r>
                    </a:p>
                    <a:p>
                      <a:r>
                        <a:rPr lang="en-US" sz="1800" kern="1200" dirty="0" smtClean="0">
                          <a:solidFill>
                            <a:schemeClr val="dk1"/>
                          </a:solidFill>
                          <a:effectLst/>
                          <a:latin typeface="+mn-lt"/>
                          <a:ea typeface="+mn-ea"/>
                          <a:cs typeface="+mn-cs"/>
                        </a:rPr>
                        <a:t>multiline text entry widget</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name=name of data field</a:t>
                      </a:r>
                    </a:p>
                    <a:p>
                      <a:r>
                        <a:rPr lang="en-US" sz="1800" kern="1200" dirty="0" smtClean="0">
                          <a:solidFill>
                            <a:schemeClr val="dk1"/>
                          </a:solidFill>
                          <a:effectLst/>
                          <a:latin typeface="+mn-lt"/>
                          <a:ea typeface="+mn-ea"/>
                          <a:cs typeface="+mn-cs"/>
                        </a:rPr>
                        <a:t>rows=</a:t>
                      </a:r>
                    </a:p>
                    <a:p>
                      <a:r>
                        <a:rPr lang="en-US" sz="1800" kern="1200" dirty="0" smtClean="0">
                          <a:solidFill>
                            <a:schemeClr val="dk1"/>
                          </a:solidFill>
                          <a:effectLst/>
                          <a:latin typeface="+mn-lt"/>
                          <a:ea typeface="+mn-ea"/>
                          <a:cs typeface="+mn-cs"/>
                        </a:rPr>
                        <a:t>Columns=</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&lt;</a:t>
                      </a:r>
                      <a:r>
                        <a:rPr lang="en-US" sz="1800" kern="1200" dirty="0" err="1" smtClean="0">
                          <a:solidFill>
                            <a:schemeClr val="dk1"/>
                          </a:solidFill>
                          <a:effectLst/>
                          <a:latin typeface="+mn-lt"/>
                          <a:ea typeface="+mn-ea"/>
                          <a:cs typeface="+mn-cs"/>
                        </a:rPr>
                        <a:t>textarea</a:t>
                      </a:r>
                      <a:r>
                        <a:rPr lang="en-US" sz="1800" kern="1200" dirty="0" smtClean="0">
                          <a:solidFill>
                            <a:schemeClr val="dk1"/>
                          </a:solidFill>
                          <a:effectLst/>
                          <a:latin typeface="+mn-lt"/>
                          <a:ea typeface="+mn-ea"/>
                          <a:cs typeface="+mn-cs"/>
                        </a:rPr>
                        <a:t> rows=10 columns=40&gt;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&lt;/</a:t>
                      </a:r>
                      <a:r>
                        <a:rPr lang="en-US" sz="1800" kern="1200" dirty="0" err="1" smtClean="0">
                          <a:solidFill>
                            <a:schemeClr val="dk1"/>
                          </a:solidFill>
                          <a:effectLst/>
                          <a:latin typeface="+mn-lt"/>
                          <a:ea typeface="+mn-ea"/>
                          <a:cs typeface="+mn-cs"/>
                        </a:rPr>
                        <a:t>textarea</a:t>
                      </a:r>
                      <a:r>
                        <a:rPr lang="en-US" sz="1800" kern="1200" dirty="0" smtClean="0">
                          <a:solidFill>
                            <a:schemeClr val="dk1"/>
                          </a:solidFill>
                          <a:effectLst/>
                          <a:latin typeface="+mn-lt"/>
                          <a:ea typeface="+mn-ea"/>
                          <a:cs typeface="+mn-cs"/>
                        </a:rPr>
                        <a:t>&gt;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449429">
                <a:tc>
                  <a:txBody>
                    <a:bodyPr/>
                    <a:lstStyle/>
                    <a:p>
                      <a:r>
                        <a:rPr lang="en-US" sz="1800" kern="1200" dirty="0" smtClean="0">
                          <a:solidFill>
                            <a:schemeClr val="dk1"/>
                          </a:solidFill>
                          <a:effectLst/>
                          <a:latin typeface="+mn-lt"/>
                          <a:ea typeface="+mn-ea"/>
                          <a:cs typeface="+mn-cs"/>
                        </a:rPr>
                        <a:t>&lt;OPTION&gt;</a:t>
                      </a:r>
                    </a:p>
                    <a:p>
                      <a:r>
                        <a:rPr lang="en-US" sz="1800" kern="1200" dirty="0" smtClean="0">
                          <a:solidFill>
                            <a:schemeClr val="dk1"/>
                          </a:solidFill>
                          <a:effectLst/>
                          <a:latin typeface="+mn-lt"/>
                          <a:ea typeface="+mn-ea"/>
                          <a:cs typeface="+mn-cs"/>
                        </a:rPr>
                        <a:t>&lt;/OPTION&gt;</a:t>
                      </a:r>
                    </a:p>
                    <a:p>
                      <a:r>
                        <a:rPr lang="en-US" sz="1800" kern="1200" dirty="0" smtClean="0">
                          <a:solidFill>
                            <a:schemeClr val="dk1"/>
                          </a:solidFill>
                          <a:effectLst/>
                          <a:latin typeface="+mn-lt"/>
                          <a:ea typeface="+mn-ea"/>
                          <a:cs typeface="+mn-cs"/>
                        </a:rPr>
                        <a:t>indicates	a possible item   within </a:t>
                      </a:r>
                      <a:r>
                        <a:rPr lang="en-US" sz="1800" kern="1200" dirty="0" err="1" smtClean="0">
                          <a:solidFill>
                            <a:schemeClr val="dk1"/>
                          </a:solidFill>
                          <a:effectLst/>
                          <a:latin typeface="+mn-lt"/>
                          <a:ea typeface="+mn-ea"/>
                          <a:cs typeface="+mn-cs"/>
                        </a:rPr>
                        <a:t>aselect</a:t>
                      </a:r>
                      <a:endParaRPr lang="en-IN"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widget</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selected=default</a:t>
                      </a:r>
                    </a:p>
                    <a:p>
                      <a:r>
                        <a:rPr lang="en-US" sz="1800" kern="1200" dirty="0" smtClean="0">
                          <a:solidFill>
                            <a:schemeClr val="dk1"/>
                          </a:solidFill>
                          <a:effectLst/>
                          <a:latin typeface="+mn-lt"/>
                          <a:ea typeface="+mn-ea"/>
                          <a:cs typeface="+mn-cs"/>
                        </a:rPr>
                        <a:t>selection value="data submitted if this option is selected"</a:t>
                      </a:r>
                      <a:endParaRPr lang="en-IN" dirty="0">
                        <a:latin typeface="Calibri" panose="020F0502020204030204" pitchFamily="34" charset="0"/>
                        <a:cs typeface="Calibri" panose="020F0502020204030204" pitchFamily="34" charset="0"/>
                      </a:endParaRPr>
                    </a:p>
                  </a:txBody>
                  <a:tcPr/>
                </a:tc>
                <a:tc>
                  <a:txBody>
                    <a:bodyPr/>
                    <a:lstStyle/>
                    <a:p>
                      <a:r>
                        <a:rPr lang="en-US" sz="1800" kern="1200" dirty="0" smtClean="0">
                          <a:solidFill>
                            <a:schemeClr val="dk1"/>
                          </a:solidFill>
                          <a:effectLst/>
                          <a:latin typeface="+mn-lt"/>
                          <a:ea typeface="+mn-ea"/>
                          <a:cs typeface="+mn-cs"/>
                        </a:rPr>
                        <a:t>&lt;select name="city" value="city"&gt;</a:t>
                      </a:r>
                    </a:p>
                    <a:p>
                      <a:r>
                        <a:rPr lang="en-US" sz="1800" kern="1200" dirty="0" smtClean="0">
                          <a:solidFill>
                            <a:schemeClr val="dk1"/>
                          </a:solidFill>
                          <a:effectLst/>
                          <a:latin typeface="+mn-lt"/>
                          <a:ea typeface="+mn-ea"/>
                          <a:cs typeface="+mn-cs"/>
                        </a:rPr>
                        <a:t>  &lt;option value="</a:t>
                      </a:r>
                      <a:r>
                        <a:rPr lang="en-US" sz="1800" kern="1200" dirty="0" err="1" smtClean="0">
                          <a:solidFill>
                            <a:schemeClr val="dk1"/>
                          </a:solidFill>
                          <a:effectLst/>
                          <a:latin typeface="+mn-lt"/>
                          <a:ea typeface="+mn-ea"/>
                          <a:cs typeface="+mn-cs"/>
                        </a:rPr>
                        <a:t>pune</a:t>
                      </a:r>
                      <a:r>
                        <a:rPr lang="en-US" sz="1800" kern="1200" dirty="0" smtClean="0">
                          <a:solidFill>
                            <a:schemeClr val="dk1"/>
                          </a:solidFill>
                          <a:effectLst/>
                          <a:latin typeface="+mn-lt"/>
                          <a:ea typeface="+mn-ea"/>
                          <a:cs typeface="+mn-cs"/>
                        </a:rPr>
                        <a:t>"&gt;Pune&lt;/option&gt;</a:t>
                      </a:r>
                    </a:p>
                    <a:p>
                      <a:r>
                        <a:rPr lang="en-US" sz="1800" kern="1200" dirty="0" smtClean="0">
                          <a:solidFill>
                            <a:schemeClr val="dk1"/>
                          </a:solidFill>
                          <a:effectLst/>
                          <a:latin typeface="+mn-lt"/>
                          <a:ea typeface="+mn-ea"/>
                          <a:cs typeface="+mn-cs"/>
                        </a:rPr>
                        <a:t>  &lt;option value="Mumbai"&gt;Mumbai&lt;/option&gt;</a:t>
                      </a:r>
                    </a:p>
                    <a:p>
                      <a:r>
                        <a:rPr lang="en-US" sz="1800" kern="1200" dirty="0" smtClean="0">
                          <a:solidFill>
                            <a:schemeClr val="dk1"/>
                          </a:solidFill>
                          <a:effectLst/>
                          <a:latin typeface="+mn-lt"/>
                          <a:ea typeface="+mn-ea"/>
                          <a:cs typeface="+mn-cs"/>
                        </a:rPr>
                        <a:t>  &lt;option value="Nagpur"&gt;Nagpur&lt;/option&gt;</a:t>
                      </a:r>
                    </a:p>
                    <a:p>
                      <a:r>
                        <a:rPr lang="en-US" sz="1800" kern="1200" dirty="0" smtClean="0">
                          <a:solidFill>
                            <a:schemeClr val="dk1"/>
                          </a:solidFill>
                          <a:effectLst/>
                          <a:latin typeface="+mn-lt"/>
                          <a:ea typeface="+mn-ea"/>
                          <a:cs typeface="+mn-cs"/>
                        </a:rPr>
                        <a:t>  &lt;option value="Nashik"&gt;Nashik&lt;/option&gt;</a:t>
                      </a:r>
                    </a:p>
                    <a:p>
                      <a:r>
                        <a:rPr lang="en-US" sz="1800" kern="1200" dirty="0" smtClean="0">
                          <a:solidFill>
                            <a:schemeClr val="dk1"/>
                          </a:solidFill>
                          <a:effectLst/>
                          <a:latin typeface="+mn-lt"/>
                          <a:ea typeface="+mn-ea"/>
                          <a:cs typeface="+mn-cs"/>
                        </a:rPr>
                        <a:t>&lt;/select&gt;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644944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23" t="9532" r="4402" b="18193"/>
          <a:stretch/>
        </p:blipFill>
        <p:spPr>
          <a:xfrm>
            <a:off x="696036" y="1139587"/>
            <a:ext cx="9348717" cy="3983081"/>
          </a:xfrm>
          <a:prstGeom prst="rect">
            <a:avLst/>
          </a:prstGeom>
        </p:spPr>
      </p:pic>
    </p:spTree>
    <p:extLst>
      <p:ext uri="{BB962C8B-B14F-4D97-AF65-F5344CB8AC3E}">
        <p14:creationId xmlns:p14="http://schemas.microsoft.com/office/powerpoint/2010/main" val="674317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9539617"/>
              </p:ext>
            </p:extLst>
          </p:nvPr>
        </p:nvGraphicFramePr>
        <p:xfrm>
          <a:off x="450375" y="610489"/>
          <a:ext cx="11559655" cy="6185266"/>
        </p:xfrm>
        <a:graphic>
          <a:graphicData uri="http://schemas.openxmlformats.org/drawingml/2006/table">
            <a:tbl>
              <a:tblPr firstRow="1" bandRow="1">
                <a:tableStyleId>{5C22544A-7EE6-4342-B048-85BDC9FD1C3A}</a:tableStyleId>
              </a:tblPr>
              <a:tblGrid>
                <a:gridCol w="1802313"/>
                <a:gridCol w="4050248"/>
                <a:gridCol w="5707094"/>
              </a:tblGrid>
              <a:tr h="249953">
                <a:tc>
                  <a:txBody>
                    <a:bodyPr/>
                    <a:lstStyle/>
                    <a:p>
                      <a:r>
                        <a:rPr lang="en-IN" sz="1800" b="1" i="0" u="none" strike="noStrike" kern="1200" baseline="0" dirty="0" smtClean="0">
                          <a:solidFill>
                            <a:schemeClr val="lt1"/>
                          </a:solidFill>
                          <a:latin typeface="+mn-lt"/>
                          <a:ea typeface="+mn-ea"/>
                          <a:cs typeface="+mn-cs"/>
                        </a:rPr>
                        <a:t>Input Types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Use</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a:t>
                      </a:r>
                      <a:endParaRPr lang="en-IN" dirty="0"/>
                    </a:p>
                  </a:txBody>
                  <a:tcPr>
                    <a:solidFill>
                      <a:schemeClr val="accent5">
                        <a:lumMod val="75000"/>
                      </a:schemeClr>
                    </a:solidFill>
                  </a:tcPr>
                </a:tc>
              </a:tr>
              <a:tr h="1309553">
                <a:tc>
                  <a:txBody>
                    <a:bodyPr/>
                    <a:lstStyle/>
                    <a:p>
                      <a:r>
                        <a:rPr lang="en-IN" dirty="0" smtClean="0"/>
                        <a:t>Label</a:t>
                      </a:r>
                      <a:endParaRPr lang="en-IN" dirty="0">
                        <a:latin typeface="Calibri" panose="020F0502020204030204" pitchFamily="34" charset="0"/>
                        <a:cs typeface="Calibri" panose="020F0502020204030204" pitchFamily="34" charset="0"/>
                      </a:endParaRPr>
                    </a:p>
                  </a:txBody>
                  <a:tcPr/>
                </a:tc>
                <a:tc>
                  <a:txBody>
                    <a:bodyPr/>
                    <a:lstStyle/>
                    <a:p>
                      <a:r>
                        <a:rPr lang="en-IN" dirty="0" smtClean="0"/>
                        <a:t>Define a label for element</a:t>
                      </a:r>
                      <a:endParaRPr lang="en-IN" dirty="0">
                        <a:latin typeface="Calibri" panose="020F0502020204030204" pitchFamily="34" charset="0"/>
                        <a:cs typeface="Calibri" panose="020F0502020204030204" pitchFamily="34" charset="0"/>
                      </a:endParaRPr>
                    </a:p>
                  </a:txBody>
                  <a:tcPr/>
                </a:tc>
                <a:tc>
                  <a:txBody>
                    <a:bodyPr/>
                    <a:lstStyle/>
                    <a:p>
                      <a:r>
                        <a:rPr lang="en-US" dirty="0" smtClean="0"/>
                        <a:t>&lt;form&gt;</a:t>
                      </a:r>
                    </a:p>
                    <a:p>
                      <a:r>
                        <a:rPr lang="en-US" dirty="0" smtClean="0"/>
                        <a:t>&lt;label for&gt; enter your</a:t>
                      </a:r>
                    </a:p>
                    <a:p>
                      <a:r>
                        <a:rPr lang="en-US" dirty="0" smtClean="0"/>
                        <a:t>name&lt;/label&gt;</a:t>
                      </a:r>
                    </a:p>
                    <a:p>
                      <a:r>
                        <a:rPr lang="en-US" dirty="0" smtClean="0"/>
                        <a:t>&lt;input</a:t>
                      </a:r>
                    </a:p>
                    <a:p>
                      <a:r>
                        <a:rPr lang="en-US" dirty="0" smtClean="0"/>
                        <a:t>type=”text”&gt;&lt;/form&gt;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r>
                        <a:rPr lang="en-IN" dirty="0" smtClean="0"/>
                        <a:t>Legend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Define a caption for </a:t>
                      </a:r>
                      <a:r>
                        <a:rPr lang="en-US" dirty="0" err="1" smtClean="0"/>
                        <a:t>fieldset</a:t>
                      </a:r>
                      <a:r>
                        <a:rPr lang="en-US" dirty="0" smtClean="0"/>
                        <a:t> element</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&lt;form&gt;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fieldset</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&lt;legend&gt;create new</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account&lt;/legend&gt;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fieldset</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&lt;/form&gt; </a:t>
                      </a:r>
                    </a:p>
                  </a:txBody>
                  <a:tcPr/>
                </a:tc>
              </a:tr>
              <a:tr h="1309553">
                <a:tc>
                  <a:txBody>
                    <a:bodyPr/>
                    <a:lstStyle/>
                    <a:p>
                      <a:r>
                        <a:rPr lang="en-IN" dirty="0" smtClean="0"/>
                        <a:t>Number </a:t>
                      </a:r>
                      <a:endParaRPr lang="en-IN" dirty="0">
                        <a:latin typeface="Calibri" panose="020F0502020204030204" pitchFamily="34" charset="0"/>
                        <a:cs typeface="Calibri" panose="020F0502020204030204" pitchFamily="34" charset="0"/>
                      </a:endParaRPr>
                    </a:p>
                  </a:txBody>
                  <a:tcPr/>
                </a:tc>
                <a:tc>
                  <a:txBody>
                    <a:bodyPr/>
                    <a:lstStyle/>
                    <a:p>
                      <a:r>
                        <a:rPr lang="en-IN" dirty="0" smtClean="0"/>
                        <a:t>for numerical input </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type="number"</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min="0" max="20"</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step="2" value="10"</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name="some-name"/&gt; </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r>
                        <a:rPr lang="en-IN" dirty="0" smtClean="0"/>
                        <a:t>Date</a:t>
                      </a:r>
                      <a:endParaRPr lang="en-IN" dirty="0">
                        <a:latin typeface="Calibri" panose="020F0502020204030204" pitchFamily="34" charset="0"/>
                        <a:cs typeface="Calibri" panose="020F0502020204030204" pitchFamily="34" charset="0"/>
                      </a:endParaRPr>
                    </a:p>
                  </a:txBody>
                  <a:tcPr/>
                </a:tc>
                <a:tc>
                  <a:txBody>
                    <a:bodyPr/>
                    <a:lstStyle/>
                    <a:p>
                      <a:r>
                        <a:rPr lang="en-US" dirty="0" smtClean="0"/>
                        <a:t>For entering a date with no time zone. </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type="date"</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name="some-name"/&gt;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051318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55564894"/>
              </p:ext>
            </p:extLst>
          </p:nvPr>
        </p:nvGraphicFramePr>
        <p:xfrm>
          <a:off x="450375" y="610489"/>
          <a:ext cx="11559655" cy="5603972"/>
        </p:xfrm>
        <a:graphic>
          <a:graphicData uri="http://schemas.openxmlformats.org/drawingml/2006/table">
            <a:tbl>
              <a:tblPr firstRow="1" bandRow="1">
                <a:tableStyleId>{5C22544A-7EE6-4342-B048-85BDC9FD1C3A}</a:tableStyleId>
              </a:tblPr>
              <a:tblGrid>
                <a:gridCol w="1802313"/>
                <a:gridCol w="4050248"/>
                <a:gridCol w="5707094"/>
              </a:tblGrid>
              <a:tr h="249953">
                <a:tc>
                  <a:txBody>
                    <a:bodyPr/>
                    <a:lstStyle/>
                    <a:p>
                      <a:r>
                        <a:rPr lang="en-IN" sz="1800" b="1" i="0" u="none" strike="noStrike" kern="1200" baseline="0" dirty="0" smtClean="0">
                          <a:solidFill>
                            <a:schemeClr val="lt1"/>
                          </a:solidFill>
                          <a:latin typeface="+mn-lt"/>
                          <a:ea typeface="+mn-ea"/>
                          <a:cs typeface="+mn-cs"/>
                        </a:rPr>
                        <a:t>Input Types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Use</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a:t>
                      </a:r>
                      <a:endParaRPr lang="en-IN" dirty="0"/>
                    </a:p>
                  </a:txBody>
                  <a:tcPr>
                    <a:solidFill>
                      <a:schemeClr val="accent5">
                        <a:lumMod val="75000"/>
                      </a:schemeClr>
                    </a:solidFill>
                  </a:tcPr>
                </a:tc>
              </a:tr>
              <a:tr h="1309553">
                <a:tc>
                  <a:txBody>
                    <a:bodyPr/>
                    <a:lstStyle/>
                    <a:p>
                      <a:r>
                        <a:rPr lang="en-IN" dirty="0" smtClean="0"/>
                        <a:t>Time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For entering a time value with hour, minute, seconds, and fractional seconds, but no time zone. </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type="time"/&gt;</a:t>
                      </a:r>
                    </a:p>
                  </a:txBody>
                  <a:tcPr/>
                </a:tc>
              </a:tr>
              <a:tr h="1309553">
                <a:tc>
                  <a:txBody>
                    <a:bodyPr/>
                    <a:lstStyle/>
                    <a:p>
                      <a:r>
                        <a:rPr lang="en-IN" dirty="0" err="1" smtClean="0"/>
                        <a:t>Datetime</a:t>
                      </a:r>
                      <a:r>
                        <a:rPr lang="en-IN" dirty="0" smtClean="0"/>
                        <a:t>-local</a:t>
                      </a:r>
                      <a:endParaRPr lang="en-IN" dirty="0">
                        <a:latin typeface="Calibri" panose="020F0502020204030204" pitchFamily="34" charset="0"/>
                        <a:cs typeface="Calibri" panose="020F0502020204030204" pitchFamily="34" charset="0"/>
                      </a:endParaRPr>
                    </a:p>
                  </a:txBody>
                  <a:tcPr/>
                </a:tc>
                <a:tc>
                  <a:txBody>
                    <a:bodyPr/>
                    <a:lstStyle/>
                    <a:p>
                      <a:r>
                        <a:rPr lang="en-US" dirty="0" smtClean="0"/>
                        <a:t>For entering a date and time with no time zone.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datetimelocal</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 </a:t>
                      </a:r>
                    </a:p>
                  </a:txBody>
                  <a:tcPr/>
                </a:tc>
              </a:tr>
              <a:tr h="1309553">
                <a:tc>
                  <a:txBody>
                    <a:bodyPr/>
                    <a:lstStyle/>
                    <a:p>
                      <a:r>
                        <a:rPr lang="en-IN" dirty="0" err="1" smtClean="0"/>
                        <a:t>Color</a:t>
                      </a:r>
                      <a:r>
                        <a:rPr lang="en-IN" dirty="0" smtClean="0"/>
                        <a:t>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For choosing color through a </a:t>
                      </a:r>
                      <a:r>
                        <a:rPr lang="en-IN" dirty="0" err="1" smtClean="0"/>
                        <a:t>color</a:t>
                      </a:r>
                      <a:r>
                        <a:rPr lang="en-IN" dirty="0" smtClean="0"/>
                        <a:t> well control </a:t>
                      </a:r>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color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 </a:t>
                      </a:r>
                    </a:p>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r>
                        <a:rPr lang="en-IN" dirty="0" smtClean="0"/>
                        <a:t>Email</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txBody>
                  <a:tcPr/>
                </a:tc>
                <a:tc>
                  <a:txBody>
                    <a:bodyPr/>
                    <a:lstStyle/>
                    <a:p>
                      <a:r>
                        <a:rPr lang="en-US" dirty="0" smtClean="0"/>
                        <a:t>For entering either a single email address or a list of email addresses.</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&lt;input type="email"</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name="some-name" value="firstname@gmail.com"/&gt; </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083341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6748094"/>
              </p:ext>
            </p:extLst>
          </p:nvPr>
        </p:nvGraphicFramePr>
        <p:xfrm>
          <a:off x="450375" y="610489"/>
          <a:ext cx="11559655" cy="5603972"/>
        </p:xfrm>
        <a:graphic>
          <a:graphicData uri="http://schemas.openxmlformats.org/drawingml/2006/table">
            <a:tbl>
              <a:tblPr firstRow="1" bandRow="1">
                <a:tableStyleId>{5C22544A-7EE6-4342-B048-85BDC9FD1C3A}</a:tableStyleId>
              </a:tblPr>
              <a:tblGrid>
                <a:gridCol w="1802313"/>
                <a:gridCol w="4050248"/>
                <a:gridCol w="5707094"/>
              </a:tblGrid>
              <a:tr h="249953">
                <a:tc>
                  <a:txBody>
                    <a:bodyPr/>
                    <a:lstStyle/>
                    <a:p>
                      <a:r>
                        <a:rPr lang="en-IN" sz="1800" b="1" i="0" u="none" strike="noStrike" kern="1200" baseline="0" dirty="0" smtClean="0">
                          <a:solidFill>
                            <a:schemeClr val="lt1"/>
                          </a:solidFill>
                          <a:latin typeface="+mn-lt"/>
                          <a:ea typeface="+mn-ea"/>
                          <a:cs typeface="+mn-cs"/>
                        </a:rPr>
                        <a:t>Input Types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Use</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a:t>
                      </a:r>
                      <a:endParaRPr lang="en-IN" dirty="0"/>
                    </a:p>
                  </a:txBody>
                  <a:tcPr>
                    <a:solidFill>
                      <a:schemeClr val="accent5">
                        <a:lumMod val="75000"/>
                      </a:schemeClr>
                    </a:solidFill>
                  </a:tcPr>
                </a:tc>
              </a:tr>
              <a:tr h="1309553">
                <a:tc>
                  <a:txBody>
                    <a:bodyPr/>
                    <a:lstStyle/>
                    <a:p>
                      <a:r>
                        <a:rPr lang="en-IN" dirty="0" smtClean="0">
                          <a:latin typeface="Calibri" panose="020F0502020204030204" pitchFamily="34" charset="0"/>
                          <a:cs typeface="Calibri" panose="020F0502020204030204" pitchFamily="34" charset="0"/>
                        </a:rPr>
                        <a:t>URL</a:t>
                      </a:r>
                      <a:endParaRPr lang="en-IN" dirty="0">
                        <a:latin typeface="Calibri" panose="020F0502020204030204" pitchFamily="34" charset="0"/>
                        <a:cs typeface="Calibri" panose="020F0502020204030204" pitchFamily="34" charset="0"/>
                      </a:endParaRPr>
                    </a:p>
                  </a:txBody>
                  <a:tcPr/>
                </a:tc>
                <a:tc>
                  <a:txBody>
                    <a:bodyPr/>
                    <a:lstStyle/>
                    <a:p>
                      <a:r>
                        <a:rPr lang="en-IN" dirty="0" smtClean="0"/>
                        <a:t>For entering a single URL. </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url</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name="some-name"/&gt; </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r>
                        <a:rPr lang="en-IN" dirty="0" smtClean="0"/>
                        <a:t>Placeholder </a:t>
                      </a:r>
                      <a:endParaRPr lang="en-IN" dirty="0">
                        <a:latin typeface="Calibri" panose="020F0502020204030204" pitchFamily="34" charset="0"/>
                        <a:cs typeface="Calibri" panose="020F0502020204030204" pitchFamily="34" charset="0"/>
                      </a:endParaRPr>
                    </a:p>
                  </a:txBody>
                  <a:tcPr/>
                </a:tc>
                <a:tc>
                  <a:txBody>
                    <a:bodyPr/>
                    <a:lstStyle/>
                    <a:p>
                      <a:r>
                        <a:rPr lang="en-US" dirty="0" smtClean="0"/>
                        <a:t>Gives the user a hint about what sort of data they should enter. </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type=text placeholder="</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Firstname</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US"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Lastname</a:t>
                      </a: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r>
                        <a:rPr lang="en-IN" dirty="0" smtClean="0">
                          <a:latin typeface="Calibri" panose="020F0502020204030204" pitchFamily="34" charset="0"/>
                          <a:cs typeface="Calibri" panose="020F0502020204030204" pitchFamily="34" charset="0"/>
                        </a:rPr>
                        <a:t>autofocus</a:t>
                      </a:r>
                      <a:endParaRPr lang="en-IN" dirty="0">
                        <a:latin typeface="Calibri" panose="020F0502020204030204" pitchFamily="34" charset="0"/>
                        <a:cs typeface="Calibri" panose="020F0502020204030204" pitchFamily="34" charset="0"/>
                      </a:endParaRPr>
                    </a:p>
                  </a:txBody>
                  <a:tcPr/>
                </a:tc>
                <a:tc>
                  <a:txBody>
                    <a:bodyPr/>
                    <a:lstStyle/>
                    <a:p>
                      <a:r>
                        <a:rPr lang="en-US" dirty="0" smtClean="0"/>
                        <a:t>Focuses the input on the element when the page is loaded. </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&lt;input id=" last name"</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type="text"</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autofocus="true" &gt;</a:t>
                      </a:r>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1309553">
                <a:tc>
                  <a:txBody>
                    <a:bodyPr/>
                    <a:lstStyle/>
                    <a:p>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tc>
                  <a:txBody>
                    <a:bodyPr/>
                    <a:lstStyle/>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990559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7" t="9338" r="714" b="9576"/>
          <a:stretch/>
        </p:blipFill>
        <p:spPr>
          <a:xfrm>
            <a:off x="272956" y="900752"/>
            <a:ext cx="11737074" cy="5199797"/>
          </a:xfrm>
          <a:prstGeom prst="rect">
            <a:avLst/>
          </a:prstGeom>
        </p:spPr>
      </p:pic>
    </p:spTree>
    <p:extLst>
      <p:ext uri="{BB962C8B-B14F-4D97-AF65-F5344CB8AC3E}">
        <p14:creationId xmlns:p14="http://schemas.microsoft.com/office/powerpoint/2010/main" val="3172088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introduction to </a:t>
            </a:r>
            <a:r>
              <a:rPr lang="en-IN" dirty="0" smtClean="0"/>
              <a:t>HTML5 </a:t>
            </a:r>
            <a:br>
              <a:rPr lang="en-IN" dirty="0" smtClean="0"/>
            </a:br>
            <a:endParaRPr lang="en-IN" dirty="0"/>
          </a:p>
        </p:txBody>
      </p:sp>
      <p:sp>
        <p:nvSpPr>
          <p:cNvPr id="4" name="Content Placeholder 2"/>
          <p:cNvSpPr txBox="1">
            <a:spLocks/>
          </p:cNvSpPr>
          <p:nvPr/>
        </p:nvSpPr>
        <p:spPr>
          <a:xfrm>
            <a:off x="581192" y="2180496"/>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dirty="0" smtClean="0"/>
              <a:t>HTML5 is the new version of the HTML</a:t>
            </a:r>
          </a:p>
          <a:p>
            <a:r>
              <a:rPr lang="en-US" dirty="0"/>
              <a:t>you can create web applications that work offline, support high-definition video and </a:t>
            </a:r>
            <a:r>
              <a:rPr lang="en-US" dirty="0" smtClean="0"/>
              <a:t>animations</a:t>
            </a:r>
          </a:p>
          <a:p>
            <a:r>
              <a:rPr lang="en-US" dirty="0"/>
              <a:t>Making code easier to read for users and screen readers</a:t>
            </a:r>
          </a:p>
          <a:p>
            <a:r>
              <a:rPr lang="en-US" dirty="0"/>
              <a:t>Reducing the overlap between HTML, CSS, and JavaScript</a:t>
            </a:r>
          </a:p>
          <a:p>
            <a:r>
              <a:rPr lang="en-US" dirty="0"/>
              <a:t>Promoting design responsiveness and consistency across browsers</a:t>
            </a:r>
          </a:p>
          <a:p>
            <a:r>
              <a:rPr lang="en-US" dirty="0">
                <a:solidFill>
                  <a:srgbClr val="00B0F0"/>
                </a:solidFill>
              </a:rPr>
              <a:t>Supporting multimedia without the need for Flash or other </a:t>
            </a:r>
            <a:r>
              <a:rPr lang="en-US" dirty="0" smtClean="0">
                <a:solidFill>
                  <a:srgbClr val="00B0F0"/>
                </a:solidFill>
              </a:rPr>
              <a:t>plugins</a:t>
            </a:r>
          </a:p>
          <a:p>
            <a:r>
              <a:rPr lang="en-US" dirty="0"/>
              <a:t>In addition to all the standard form input types, HTML5 offers more, including: </a:t>
            </a:r>
            <a:r>
              <a:rPr lang="en-US" dirty="0" err="1"/>
              <a:t>datetime</a:t>
            </a:r>
            <a:r>
              <a:rPr lang="en-US" dirty="0"/>
              <a:t>, </a:t>
            </a:r>
            <a:r>
              <a:rPr lang="en-US" dirty="0" err="1"/>
              <a:t>datetime</a:t>
            </a:r>
            <a:r>
              <a:rPr lang="en-US" dirty="0"/>
              <a:t>-local, date, month, week, time, number, range, email, and </a:t>
            </a:r>
            <a:r>
              <a:rPr lang="en-US" dirty="0" err="1" smtClean="0"/>
              <a:t>url</a:t>
            </a:r>
            <a:r>
              <a:rPr lang="en-US" dirty="0"/>
              <a:t> </a:t>
            </a:r>
            <a:r>
              <a:rPr lang="en-US" dirty="0" err="1" smtClean="0"/>
              <a:t>etc</a:t>
            </a:r>
            <a:endParaRPr lang="en-US" dirty="0">
              <a:solidFill>
                <a:srgbClr val="00B0F0"/>
              </a:solidFill>
            </a:endParaRPr>
          </a:p>
          <a:p>
            <a:endParaRPr lang="en-US" dirty="0" smtClean="0"/>
          </a:p>
          <a:p>
            <a:pPr marL="0" indent="0">
              <a:buNone/>
            </a:pPr>
            <a:endParaRPr lang="en-US" dirty="0"/>
          </a:p>
        </p:txBody>
      </p:sp>
    </p:spTree>
    <p:extLst>
      <p:ext uri="{BB962C8B-B14F-4D97-AF65-F5344CB8AC3E}">
        <p14:creationId xmlns:p14="http://schemas.microsoft.com/office/powerpoint/2010/main" val="276180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Why </a:t>
            </a:r>
            <a:r>
              <a:rPr lang="en-IN" dirty="0" smtClean="0"/>
              <a:t>HTML5 </a:t>
            </a:r>
            <a:r>
              <a:rPr lang="en-IN" dirty="0"/>
              <a:t/>
            </a:r>
            <a:br>
              <a:rPr lang="en-IN" dirty="0"/>
            </a:br>
            <a:endParaRPr lang="en-IN" dirty="0"/>
          </a:p>
        </p:txBody>
      </p:sp>
      <p:sp>
        <p:nvSpPr>
          <p:cNvPr id="4" name="Content Placeholder 2"/>
          <p:cNvSpPr txBox="1">
            <a:spLocks/>
          </p:cNvSpPr>
          <p:nvPr/>
        </p:nvSpPr>
        <p:spPr>
          <a:xfrm>
            <a:off x="581192" y="2180496"/>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dirty="0"/>
              <a:t>It’s compatible across browsers.</a:t>
            </a:r>
          </a:p>
          <a:p>
            <a:r>
              <a:rPr lang="en-IN" dirty="0"/>
              <a:t>It enables offline </a:t>
            </a:r>
            <a:r>
              <a:rPr lang="en-IN" dirty="0" smtClean="0"/>
              <a:t>browsing : </a:t>
            </a:r>
            <a:r>
              <a:rPr lang="en-US" dirty="0"/>
              <a:t>Browsers that support HTML5 offline applications (which is most) will download the HTML, CSS, JavaScript, images, and other resources that make up the application and cache them locally. Then, when the user tries to access the web application without a network connection, the browser will render the local copies. That means you won’t have to worry about your site not loading if the user loses or doesn’t have an active internet connection</a:t>
            </a:r>
            <a:r>
              <a:rPr lang="en-US" dirty="0" smtClean="0"/>
              <a:t>.</a:t>
            </a:r>
          </a:p>
          <a:p>
            <a:pPr fontAlgn="base"/>
            <a:r>
              <a:rPr lang="en-US" dirty="0"/>
              <a:t>It allows you to write cleaner </a:t>
            </a:r>
            <a:r>
              <a:rPr lang="en-US" dirty="0" smtClean="0"/>
              <a:t>code :</a:t>
            </a:r>
            <a:r>
              <a:rPr lang="en-US" dirty="0"/>
              <a:t>HTML5 allows you to write more semantically meaningful code, which enables you and other readers to separate style and </a:t>
            </a:r>
            <a:r>
              <a:rPr lang="en-US" dirty="0" smtClean="0"/>
              <a:t>content(without div tags)</a:t>
            </a:r>
            <a:endParaRPr lang="en-US" dirty="0"/>
          </a:p>
          <a:p>
            <a:pPr marL="0" indent="0">
              <a:buNone/>
            </a:pPr>
            <a:endParaRPr lang="en-US" dirty="0"/>
          </a:p>
          <a:p>
            <a:endParaRPr lang="en-IN" dirty="0"/>
          </a:p>
          <a:p>
            <a:endParaRPr lang="en-US" dirty="0" smtClean="0"/>
          </a:p>
          <a:p>
            <a:pPr marL="0" indent="0">
              <a:buNone/>
            </a:pPr>
            <a:endParaRPr lang="en-US" dirty="0"/>
          </a:p>
        </p:txBody>
      </p:sp>
    </p:spTree>
    <p:extLst>
      <p:ext uri="{BB962C8B-B14F-4D97-AF65-F5344CB8AC3E}">
        <p14:creationId xmlns:p14="http://schemas.microsoft.com/office/powerpoint/2010/main" val="11997988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
            </a:r>
            <a:br>
              <a:rPr lang="en-IN" cap="none" dirty="0"/>
            </a:br>
            <a:r>
              <a:rPr lang="en-IN" cap="none" dirty="0"/>
              <a:t>HTML </a:t>
            </a:r>
            <a:r>
              <a:rPr lang="en-IN" cap="none" dirty="0" err="1"/>
              <a:t>Audio,video</a:t>
            </a:r>
            <a:r>
              <a:rPr lang="en-IN" cap="none" dirty="0"/>
              <a:t> Tag</a:t>
            </a:r>
            <a:endParaRPr lang="en-IN" dirty="0"/>
          </a:p>
        </p:txBody>
      </p:sp>
      <p:sp>
        <p:nvSpPr>
          <p:cNvPr id="3" name="Content Placeholder 2"/>
          <p:cNvSpPr>
            <a:spLocks noGrp="1"/>
          </p:cNvSpPr>
          <p:nvPr>
            <p:ph idx="1"/>
          </p:nvPr>
        </p:nvSpPr>
        <p:spPr/>
        <p:txBody>
          <a:bodyPr/>
          <a:lstStyle/>
          <a:p>
            <a:endParaRPr lang="en-US" b="1" dirty="0" smtClean="0"/>
          </a:p>
          <a:p>
            <a:pPr>
              <a:buFont typeface="Wingdings" panose="05000000000000000000" pitchFamily="2" charset="2"/>
              <a:buChar char="ü"/>
            </a:pPr>
            <a:r>
              <a:rPr lang="en-US" b="1" dirty="0" smtClean="0"/>
              <a:t>HTML </a:t>
            </a:r>
            <a:r>
              <a:rPr lang="en-US" b="1" dirty="0"/>
              <a:t>audio tag</a:t>
            </a:r>
            <a:r>
              <a:rPr lang="en-US" dirty="0"/>
              <a:t> is used to define sounds such as music and other audio clips</a:t>
            </a:r>
          </a:p>
          <a:p>
            <a:pPr>
              <a:buFont typeface="Wingdings" panose="05000000000000000000" pitchFamily="2" charset="2"/>
              <a:buChar char="ü"/>
            </a:pPr>
            <a:r>
              <a:rPr lang="en-US" dirty="0" smtClean="0"/>
              <a:t>we </a:t>
            </a:r>
            <a:r>
              <a:rPr lang="en-US" dirty="0"/>
              <a:t>can embed audio files using the &lt;audio&gt; </a:t>
            </a:r>
            <a:r>
              <a:rPr lang="en-US" dirty="0" smtClean="0"/>
              <a:t>tag</a:t>
            </a:r>
          </a:p>
          <a:p>
            <a:pPr>
              <a:buFont typeface="Wingdings" panose="05000000000000000000" pitchFamily="2" charset="2"/>
              <a:buChar char="ü"/>
            </a:pPr>
            <a:r>
              <a:rPr lang="en-US" dirty="0" smtClean="0"/>
              <a:t>We can embed video files using &lt;video&gt; tag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5114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Sample HTML Code</a:t>
            </a:r>
          </a:p>
        </p:txBody>
      </p:sp>
      <p:pic>
        <p:nvPicPr>
          <p:cNvPr id="4" name="Picture 3"/>
          <p:cNvPicPr>
            <a:picLocks noChangeAspect="1"/>
          </p:cNvPicPr>
          <p:nvPr/>
        </p:nvPicPr>
        <p:blipFill>
          <a:blip r:embed="rId2"/>
          <a:stretch>
            <a:fillRect/>
          </a:stretch>
        </p:blipFill>
        <p:spPr>
          <a:xfrm>
            <a:off x="805218" y="2133246"/>
            <a:ext cx="8733637" cy="4724754"/>
          </a:xfrm>
          <a:prstGeom prst="rect">
            <a:avLst/>
          </a:prstGeom>
        </p:spPr>
      </p:pic>
    </p:spTree>
    <p:extLst>
      <p:ext uri="{BB962C8B-B14F-4D97-AF65-F5344CB8AC3E}">
        <p14:creationId xmlns:p14="http://schemas.microsoft.com/office/powerpoint/2010/main" val="34306310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smtClean="0"/>
              <a:t/>
            </a:r>
            <a:br>
              <a:rPr lang="en-IN" cap="none" dirty="0" smtClean="0"/>
            </a:br>
            <a:r>
              <a:rPr lang="en-US" cap="none" dirty="0"/>
              <a:t>T</a:t>
            </a:r>
            <a:r>
              <a:rPr lang="en-US" cap="none" dirty="0" smtClean="0"/>
              <a:t>ags used to add audio</a:t>
            </a: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68520784"/>
              </p:ext>
            </p:extLst>
          </p:nvPr>
        </p:nvGraphicFramePr>
        <p:xfrm>
          <a:off x="409433" y="1811490"/>
          <a:ext cx="11300346" cy="5313962"/>
        </p:xfrm>
        <a:graphic>
          <a:graphicData uri="http://schemas.openxmlformats.org/drawingml/2006/table">
            <a:tbl>
              <a:tblPr firstRow="1" bandRow="1">
                <a:tableStyleId>{5C22544A-7EE6-4342-B048-85BDC9FD1C3A}</a:tableStyleId>
              </a:tblPr>
              <a:tblGrid>
                <a:gridCol w="1761882"/>
                <a:gridCol w="3959391"/>
                <a:gridCol w="5579073"/>
              </a:tblGrid>
              <a:tr h="467642">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Examples</a:t>
                      </a:r>
                      <a:endParaRPr lang="en-IN" dirty="0"/>
                    </a:p>
                  </a:txBody>
                  <a:tcPr>
                    <a:solidFill>
                      <a:schemeClr val="accent5">
                        <a:lumMod val="75000"/>
                      </a:schemeClr>
                    </a:solidFill>
                  </a:tcPr>
                </a:tc>
              </a:tr>
              <a:tr h="1706014">
                <a:tc>
                  <a:txBody>
                    <a:bodyPr/>
                    <a:lstStyle/>
                    <a:p>
                      <a:r>
                        <a:rPr lang="en-IN" dirty="0" smtClean="0">
                          <a:latin typeface="Calibri" panose="020F0502020204030204" pitchFamily="34" charset="0"/>
                          <a:cs typeface="Calibri" panose="020F0502020204030204" pitchFamily="34" charset="0"/>
                        </a:rPr>
                        <a:t>&lt;audio&gt;</a:t>
                      </a:r>
                    </a:p>
                    <a:p>
                      <a:r>
                        <a:rPr lang="en-IN" dirty="0" smtClean="0">
                          <a:latin typeface="Calibri" panose="020F0502020204030204" pitchFamily="34" charset="0"/>
                          <a:cs typeface="Calibri" panose="020F0502020204030204" pitchFamily="34" charset="0"/>
                        </a:rPr>
                        <a:t>&lt;/audio&gt;</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Controls : </a:t>
                      </a:r>
                      <a:r>
                        <a:rPr lang="en-US" sz="1800" b="0" i="0" kern="1200" dirty="0" smtClean="0">
                          <a:solidFill>
                            <a:schemeClr val="dk1"/>
                          </a:solidFill>
                          <a:effectLst/>
                          <a:latin typeface="+mn-lt"/>
                          <a:ea typeface="+mn-ea"/>
                          <a:cs typeface="+mn-cs"/>
                        </a:rPr>
                        <a:t>It defines the audio controls which is displayed with play/pause buttons.</a:t>
                      </a:r>
                    </a:p>
                    <a:p>
                      <a:r>
                        <a:rPr lang="en-US" sz="1800" b="0" i="0" kern="1200" dirty="0" smtClean="0">
                          <a:solidFill>
                            <a:schemeClr val="dk1"/>
                          </a:solidFill>
                          <a:effectLst/>
                          <a:latin typeface="+mn-lt"/>
                          <a:ea typeface="+mn-ea"/>
                          <a:cs typeface="+mn-cs"/>
                        </a:rPr>
                        <a:t>Loop :It specifies that the audio file will start over again, every time when it is completed.</a:t>
                      </a:r>
                    </a:p>
                    <a:p>
                      <a:endParaRPr lang="en-IN" dirty="0">
                        <a:latin typeface="Calibri" panose="020F0502020204030204" pitchFamily="34" charset="0"/>
                        <a:cs typeface="Calibri" panose="020F0502020204030204" pitchFamily="34" charset="0"/>
                      </a:endParaRPr>
                    </a:p>
                  </a:txBody>
                  <a:tcPr/>
                </a:tc>
                <a:tc>
                  <a:txBody>
                    <a:bodyPr/>
                    <a:lstStyle/>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2235169">
                <a:tc>
                  <a:txBody>
                    <a:bodyPr/>
                    <a:lstStyle/>
                    <a:p>
                      <a:r>
                        <a:rPr lang="en-IN" dirty="0" smtClean="0">
                          <a:latin typeface="Calibri" panose="020F0502020204030204" pitchFamily="34" charset="0"/>
                          <a:cs typeface="Calibri" panose="020F0502020204030204" pitchFamily="34" charset="0"/>
                        </a:rPr>
                        <a:t>&lt;source&gt;</a:t>
                      </a:r>
                    </a:p>
                    <a:p>
                      <a:r>
                        <a:rPr lang="en-IN" dirty="0" smtClean="0">
                          <a:latin typeface="Calibri" panose="020F0502020204030204" pitchFamily="34" charset="0"/>
                          <a:cs typeface="Calibri" panose="020F0502020204030204" pitchFamily="34" charset="0"/>
                        </a:rPr>
                        <a:t>&lt;/source&gt;</a:t>
                      </a:r>
                      <a:endParaRPr lang="en-IN" dirty="0">
                        <a:latin typeface="Calibri" panose="020F0502020204030204" pitchFamily="34" charset="0"/>
                        <a:cs typeface="Calibri" panose="020F0502020204030204" pitchFamily="34" charset="0"/>
                      </a:endParaRPr>
                    </a:p>
                  </a:txBody>
                  <a:tcPr/>
                </a:tc>
                <a:tc>
                  <a:txBody>
                    <a:bodyPr/>
                    <a:lstStyle/>
                    <a:p>
                      <a:r>
                        <a:rPr lang="en-IN" dirty="0" err="1" smtClean="0">
                          <a:latin typeface="Calibri" panose="020F0502020204030204" pitchFamily="34" charset="0"/>
                          <a:cs typeface="Calibri" panose="020F0502020204030204" pitchFamily="34" charset="0"/>
                        </a:rPr>
                        <a:t>src</a:t>
                      </a:r>
                      <a:r>
                        <a:rPr lang="en-IN" dirty="0" smtClean="0">
                          <a:latin typeface="Calibri" panose="020F0502020204030204" pitchFamily="34" charset="0"/>
                          <a:cs typeface="Calibri" panose="020F0502020204030204" pitchFamily="34" charset="0"/>
                        </a:rPr>
                        <a:t>:</a:t>
                      </a:r>
                      <a:r>
                        <a:rPr lang="en-IN" baseline="0" dirty="0" smtClean="0">
                          <a:latin typeface="Calibri" panose="020F0502020204030204" pitchFamily="34" charset="0"/>
                          <a:cs typeface="Calibri" panose="020F0502020204030204" pitchFamily="34" charset="0"/>
                        </a:rPr>
                        <a:t> file path</a:t>
                      </a:r>
                    </a:p>
                    <a:p>
                      <a:r>
                        <a:rPr lang="en-IN" baseline="0" dirty="0" smtClean="0">
                          <a:latin typeface="Calibri" panose="020F0502020204030204" pitchFamily="34" charset="0"/>
                          <a:cs typeface="Calibri" panose="020F0502020204030204" pitchFamily="34" charset="0"/>
                        </a:rPr>
                        <a:t>Type : type of file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&lt;!DOCTYPE html&gt;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&lt;audio controls loop&gt;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&lt;source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src</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="jingle-bells-11295.mp3" type="audio/mp3"&gt;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&lt;/audio&gt;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&lt;p&gt;Click the play button&lt;/p&gt;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txBody>
                  <a:tcPr/>
                </a:tc>
              </a:tr>
            </a:tbl>
          </a:graphicData>
        </a:graphic>
      </p:graphicFrame>
    </p:spTree>
    <p:extLst>
      <p:ext uri="{BB962C8B-B14F-4D97-AF65-F5344CB8AC3E}">
        <p14:creationId xmlns:p14="http://schemas.microsoft.com/office/powerpoint/2010/main" val="584149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smtClean="0"/>
              <a:t/>
            </a:r>
            <a:br>
              <a:rPr lang="en-IN" cap="none" dirty="0" smtClean="0"/>
            </a:br>
            <a:r>
              <a:rPr lang="en-US" cap="none" dirty="0"/>
              <a:t>T</a:t>
            </a:r>
            <a:r>
              <a:rPr lang="en-US" cap="none" dirty="0" smtClean="0"/>
              <a:t>ags used to add video</a:t>
            </a: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30440370"/>
              </p:ext>
            </p:extLst>
          </p:nvPr>
        </p:nvGraphicFramePr>
        <p:xfrm>
          <a:off x="409433" y="1811490"/>
          <a:ext cx="11300346" cy="5039642"/>
        </p:xfrm>
        <a:graphic>
          <a:graphicData uri="http://schemas.openxmlformats.org/drawingml/2006/table">
            <a:tbl>
              <a:tblPr firstRow="1" bandRow="1">
                <a:tableStyleId>{5C22544A-7EE6-4342-B048-85BDC9FD1C3A}</a:tableStyleId>
              </a:tblPr>
              <a:tblGrid>
                <a:gridCol w="1761882"/>
                <a:gridCol w="3959391"/>
                <a:gridCol w="5579073"/>
              </a:tblGrid>
              <a:tr h="467642">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Examples</a:t>
                      </a:r>
                      <a:endParaRPr lang="en-IN" dirty="0"/>
                    </a:p>
                  </a:txBody>
                  <a:tcPr>
                    <a:solidFill>
                      <a:schemeClr val="accent5">
                        <a:lumMod val="75000"/>
                      </a:schemeClr>
                    </a:solidFill>
                  </a:tcPr>
                </a:tc>
              </a:tr>
              <a:tr h="1706014">
                <a:tc>
                  <a:txBody>
                    <a:bodyPr/>
                    <a:lstStyle/>
                    <a:p>
                      <a:r>
                        <a:rPr lang="en-IN" dirty="0" smtClean="0">
                          <a:latin typeface="Calibri" panose="020F0502020204030204" pitchFamily="34" charset="0"/>
                          <a:cs typeface="Calibri" panose="020F0502020204030204" pitchFamily="34" charset="0"/>
                        </a:rPr>
                        <a:t>&lt;video&gt;</a:t>
                      </a:r>
                    </a:p>
                    <a:p>
                      <a:r>
                        <a:rPr lang="en-IN" dirty="0" smtClean="0">
                          <a:latin typeface="Calibri" panose="020F0502020204030204" pitchFamily="34" charset="0"/>
                          <a:cs typeface="Calibri" panose="020F0502020204030204" pitchFamily="34" charset="0"/>
                        </a:rPr>
                        <a:t>&lt;/video&gt;</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Controls : </a:t>
                      </a:r>
                      <a:r>
                        <a:rPr lang="en-US" sz="1800" b="0" i="0" kern="1200" dirty="0" smtClean="0">
                          <a:solidFill>
                            <a:schemeClr val="dk1"/>
                          </a:solidFill>
                          <a:effectLst/>
                          <a:latin typeface="+mn-lt"/>
                          <a:ea typeface="+mn-ea"/>
                          <a:cs typeface="+mn-cs"/>
                        </a:rPr>
                        <a:t>It defines the audio controls which is displayed with play/pause buttons.</a:t>
                      </a:r>
                    </a:p>
                    <a:p>
                      <a:r>
                        <a:rPr lang="en-US" sz="1800" b="0" i="0" kern="1200" dirty="0" smtClean="0">
                          <a:solidFill>
                            <a:schemeClr val="dk1"/>
                          </a:solidFill>
                          <a:effectLst/>
                          <a:latin typeface="+mn-lt"/>
                          <a:ea typeface="+mn-ea"/>
                          <a:cs typeface="+mn-cs"/>
                        </a:rPr>
                        <a:t>Loop :It specifies that the audio file will start over again, every time when it is completed.</a:t>
                      </a:r>
                    </a:p>
                    <a:p>
                      <a:endParaRPr lang="en-IN" dirty="0">
                        <a:latin typeface="Calibri" panose="020F0502020204030204" pitchFamily="34" charset="0"/>
                        <a:cs typeface="Calibri" panose="020F0502020204030204" pitchFamily="34" charset="0"/>
                      </a:endParaRPr>
                    </a:p>
                  </a:txBody>
                  <a:tcPr/>
                </a:tc>
                <a:tc>
                  <a:txBody>
                    <a:bodyPr/>
                    <a:lstStyle/>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r h="2235169">
                <a:tc>
                  <a:txBody>
                    <a:bodyPr/>
                    <a:lstStyle/>
                    <a:p>
                      <a:r>
                        <a:rPr lang="en-IN" dirty="0" smtClean="0">
                          <a:latin typeface="Calibri" panose="020F0502020204030204" pitchFamily="34" charset="0"/>
                          <a:cs typeface="Calibri" panose="020F0502020204030204" pitchFamily="34" charset="0"/>
                        </a:rPr>
                        <a:t>&lt;source&gt;</a:t>
                      </a:r>
                    </a:p>
                    <a:p>
                      <a:r>
                        <a:rPr lang="en-IN" dirty="0" smtClean="0">
                          <a:latin typeface="Calibri" panose="020F0502020204030204" pitchFamily="34" charset="0"/>
                          <a:cs typeface="Calibri" panose="020F0502020204030204" pitchFamily="34" charset="0"/>
                        </a:rPr>
                        <a:t>&lt;/source&gt;</a:t>
                      </a:r>
                      <a:endParaRPr lang="en-IN" dirty="0">
                        <a:latin typeface="Calibri" panose="020F0502020204030204" pitchFamily="34" charset="0"/>
                        <a:cs typeface="Calibri" panose="020F0502020204030204" pitchFamily="34" charset="0"/>
                      </a:endParaRPr>
                    </a:p>
                  </a:txBody>
                  <a:tcPr/>
                </a:tc>
                <a:tc>
                  <a:txBody>
                    <a:bodyPr/>
                    <a:lstStyle/>
                    <a:p>
                      <a:r>
                        <a:rPr lang="en-IN" dirty="0" err="1" smtClean="0">
                          <a:latin typeface="Calibri" panose="020F0502020204030204" pitchFamily="34" charset="0"/>
                          <a:cs typeface="Calibri" panose="020F0502020204030204" pitchFamily="34" charset="0"/>
                        </a:rPr>
                        <a:t>src</a:t>
                      </a:r>
                      <a:r>
                        <a:rPr lang="en-IN" dirty="0" smtClean="0">
                          <a:latin typeface="Calibri" panose="020F0502020204030204" pitchFamily="34" charset="0"/>
                          <a:cs typeface="Calibri" panose="020F0502020204030204" pitchFamily="34" charset="0"/>
                        </a:rPr>
                        <a:t>:</a:t>
                      </a:r>
                      <a:r>
                        <a:rPr lang="en-IN" baseline="0" dirty="0" smtClean="0">
                          <a:latin typeface="Calibri" panose="020F0502020204030204" pitchFamily="34" charset="0"/>
                          <a:cs typeface="Calibri" panose="020F0502020204030204" pitchFamily="34" charset="0"/>
                        </a:rPr>
                        <a:t> file path</a:t>
                      </a:r>
                    </a:p>
                    <a:p>
                      <a:r>
                        <a:rPr lang="en-IN" baseline="0" dirty="0" smtClean="0">
                          <a:latin typeface="Calibri" panose="020F0502020204030204" pitchFamily="34" charset="0"/>
                          <a:cs typeface="Calibri" panose="020F0502020204030204" pitchFamily="34" charset="0"/>
                        </a:rPr>
                        <a:t>Type : type of file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&lt;!DOCTYPE&gt;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&lt;body&gt;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&lt;video width="250" height="250" controls loop&gt;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&lt;source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src</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="waterfall.mp4" type="video/mp4"&gt;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Your browser does not support the html video tag.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&lt;/video&gt;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 </a:t>
                      </a:r>
                    </a:p>
                  </a:txBody>
                  <a:tcPr/>
                </a:tc>
              </a:tr>
            </a:tbl>
          </a:graphicData>
        </a:graphic>
      </p:graphicFrame>
    </p:spTree>
    <p:extLst>
      <p:ext uri="{BB962C8B-B14F-4D97-AF65-F5344CB8AC3E}">
        <p14:creationId xmlns:p14="http://schemas.microsoft.com/office/powerpoint/2010/main" val="1675275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
            </a:r>
            <a:br>
              <a:rPr lang="en-IN" cap="none" dirty="0"/>
            </a:br>
            <a:r>
              <a:rPr lang="en-IN" cap="none" dirty="0"/>
              <a:t>HTML </a:t>
            </a:r>
            <a:r>
              <a:rPr lang="en-IN" cap="none" dirty="0" smtClean="0"/>
              <a:t>Canvas Tag</a:t>
            </a:r>
            <a:endParaRPr lang="en-IN" dirty="0"/>
          </a:p>
        </p:txBody>
      </p:sp>
      <p:sp>
        <p:nvSpPr>
          <p:cNvPr id="3" name="Content Placeholder 2"/>
          <p:cNvSpPr>
            <a:spLocks noGrp="1"/>
          </p:cNvSpPr>
          <p:nvPr>
            <p:ph idx="1"/>
          </p:nvPr>
        </p:nvSpPr>
        <p:spPr/>
        <p:txBody>
          <a:bodyPr/>
          <a:lstStyle/>
          <a:p>
            <a:endParaRPr lang="en-US" b="1" dirty="0" smtClean="0"/>
          </a:p>
          <a:p>
            <a:pPr>
              <a:buFont typeface="Wingdings" panose="05000000000000000000" pitchFamily="2" charset="2"/>
              <a:buChar char="ü"/>
            </a:pPr>
            <a:r>
              <a:rPr lang="en-US" dirty="0"/>
              <a:t>It defines an area on the web page, where we can create different objects, images, animations, photo compositions via scripts (usually JavaScript</a:t>
            </a:r>
            <a:r>
              <a:rPr lang="en-US" dirty="0" smtClean="0"/>
              <a:t>).</a:t>
            </a:r>
          </a:p>
          <a:p>
            <a:pPr>
              <a:buFont typeface="Wingdings" panose="05000000000000000000" pitchFamily="2" charset="2"/>
              <a:buChar char="ü"/>
            </a:pPr>
            <a:r>
              <a:rPr lang="en-US" dirty="0"/>
              <a:t>You should use a script to draw graphics because the &lt;canvas&gt; tag is just a container for graphics.</a:t>
            </a:r>
            <a:endParaRPr lang="en-US" dirty="0" smtClean="0"/>
          </a:p>
          <a:p>
            <a:pPr marL="0" indent="0">
              <a:buNone/>
            </a:pPr>
            <a:endParaRPr lang="en-US" dirty="0"/>
          </a:p>
        </p:txBody>
      </p:sp>
    </p:spTree>
    <p:extLst>
      <p:ext uri="{BB962C8B-B14F-4D97-AF65-F5344CB8AC3E}">
        <p14:creationId xmlns:p14="http://schemas.microsoft.com/office/powerpoint/2010/main" val="4027899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97690"/>
            <a:ext cx="11029616" cy="1013800"/>
          </a:xfrm>
        </p:spPr>
        <p:txBody>
          <a:bodyPr>
            <a:normAutofit fontScale="90000"/>
          </a:bodyPr>
          <a:lstStyle/>
          <a:p>
            <a:r>
              <a:rPr lang="en-IN" cap="none" dirty="0" smtClean="0"/>
              <a:t/>
            </a:r>
            <a:br>
              <a:rPr lang="en-IN" cap="none" dirty="0" smtClean="0"/>
            </a:br>
            <a:r>
              <a:rPr lang="en-IN" cap="none" dirty="0" smtClean="0"/>
              <a:t/>
            </a:r>
            <a:br>
              <a:rPr lang="en-IN" cap="none" dirty="0" smtClean="0"/>
            </a:br>
            <a:r>
              <a:rPr lang="en-US" cap="none" dirty="0"/>
              <a:t>T</a:t>
            </a:r>
            <a:r>
              <a:rPr lang="en-US" cap="none" dirty="0" smtClean="0"/>
              <a:t>ags used to add video</a:t>
            </a:r>
            <a:endParaRPr lang="en-IN" cap="none" dirty="0"/>
          </a:p>
        </p:txBody>
      </p:sp>
      <p:sp>
        <p:nvSpPr>
          <p:cNvPr id="3" name="Content Placeholder 2"/>
          <p:cNvSpPr>
            <a:spLocks noGrp="1"/>
          </p:cNvSpPr>
          <p:nvPr>
            <p:ph idx="1"/>
          </p:nvPr>
        </p:nvSpPr>
        <p:spPr/>
        <p:txBody>
          <a:bodyPr numCol="2"/>
          <a:lstStyle/>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62021139"/>
              </p:ext>
            </p:extLst>
          </p:nvPr>
        </p:nvGraphicFramePr>
        <p:xfrm>
          <a:off x="409433" y="1811490"/>
          <a:ext cx="11300346" cy="7183371"/>
        </p:xfrm>
        <a:graphic>
          <a:graphicData uri="http://schemas.openxmlformats.org/drawingml/2006/table">
            <a:tbl>
              <a:tblPr firstRow="1" bandRow="1">
                <a:tableStyleId>{5C22544A-7EE6-4342-B048-85BDC9FD1C3A}</a:tableStyleId>
              </a:tblPr>
              <a:tblGrid>
                <a:gridCol w="1761882"/>
                <a:gridCol w="3959391"/>
                <a:gridCol w="5579073"/>
              </a:tblGrid>
              <a:tr h="467642">
                <a:tc>
                  <a:txBody>
                    <a:bodyPr/>
                    <a:lstStyle/>
                    <a:p>
                      <a:r>
                        <a:rPr lang="en-IN" sz="1800" b="1" i="0" u="none" strike="noStrike" kern="1200" baseline="0" dirty="0" smtClean="0">
                          <a:solidFill>
                            <a:schemeClr val="lt1"/>
                          </a:solidFill>
                          <a:latin typeface="+mn-lt"/>
                          <a:ea typeface="+mn-ea"/>
                          <a:cs typeface="+mn-cs"/>
                        </a:rPr>
                        <a:t>Tag</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Attributes</a:t>
                      </a:r>
                      <a:endParaRPr lang="en-IN" dirty="0"/>
                    </a:p>
                  </a:txBody>
                  <a:tcPr>
                    <a:solidFill>
                      <a:schemeClr val="accent5">
                        <a:lumMod val="75000"/>
                      </a:schemeClr>
                    </a:solidFill>
                  </a:tcPr>
                </a:tc>
                <a:tc>
                  <a:txBody>
                    <a:bodyPr/>
                    <a:lstStyle/>
                    <a:p>
                      <a:r>
                        <a:rPr lang="en-IN" sz="1800" b="1" i="0" u="none" strike="noStrike" kern="1200" baseline="0" dirty="0" smtClean="0">
                          <a:solidFill>
                            <a:schemeClr val="lt1"/>
                          </a:solidFill>
                          <a:latin typeface="+mn-lt"/>
                          <a:ea typeface="+mn-ea"/>
                          <a:cs typeface="+mn-cs"/>
                        </a:rPr>
                        <a:t>Examples</a:t>
                      </a:r>
                      <a:endParaRPr lang="en-IN" dirty="0"/>
                    </a:p>
                  </a:txBody>
                  <a:tcPr>
                    <a:solidFill>
                      <a:schemeClr val="accent5">
                        <a:lumMod val="75000"/>
                      </a:schemeClr>
                    </a:solidFill>
                  </a:tcPr>
                </a:tc>
              </a:tr>
              <a:tr h="1706014">
                <a:tc>
                  <a:txBody>
                    <a:bodyPr/>
                    <a:lstStyle/>
                    <a:p>
                      <a:r>
                        <a:rPr lang="en-IN" dirty="0" smtClean="0">
                          <a:latin typeface="Calibri" panose="020F0502020204030204" pitchFamily="34" charset="0"/>
                          <a:cs typeface="Calibri" panose="020F0502020204030204" pitchFamily="34" charset="0"/>
                        </a:rPr>
                        <a:t>&lt;canvas&gt;</a:t>
                      </a:r>
                    </a:p>
                    <a:p>
                      <a:r>
                        <a:rPr lang="en-IN" dirty="0" smtClean="0">
                          <a:latin typeface="Calibri" panose="020F0502020204030204" pitchFamily="34" charset="0"/>
                          <a:cs typeface="Calibri" panose="020F0502020204030204" pitchFamily="34" charset="0"/>
                        </a:rPr>
                        <a:t>&lt;/canvas&gt;</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Id:  identifier </a:t>
                      </a:r>
                    </a:p>
                    <a:p>
                      <a:r>
                        <a:rPr lang="en-IN" dirty="0" smtClean="0">
                          <a:latin typeface="Calibri" panose="020F0502020204030204" pitchFamily="34" charset="0"/>
                          <a:cs typeface="Calibri" panose="020F0502020204030204" pitchFamily="34" charset="0"/>
                        </a:rPr>
                        <a:t>Height :</a:t>
                      </a:r>
                      <a:r>
                        <a:rPr lang="en-US" sz="1800" b="0" i="0" kern="1200" dirty="0" smtClean="0">
                          <a:solidFill>
                            <a:schemeClr val="dk1"/>
                          </a:solidFill>
                          <a:effectLst/>
                          <a:latin typeface="+mn-lt"/>
                          <a:ea typeface="+mn-ea"/>
                          <a:cs typeface="+mn-cs"/>
                        </a:rPr>
                        <a:t>Specifies the height of the canvas.</a:t>
                      </a:r>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Width :</a:t>
                      </a:r>
                      <a:r>
                        <a:rPr lang="en-US" sz="1800" b="0" i="0" kern="1200" dirty="0" smtClean="0">
                          <a:solidFill>
                            <a:schemeClr val="dk1"/>
                          </a:solidFill>
                          <a:effectLst/>
                          <a:latin typeface="+mn-lt"/>
                          <a:ea typeface="+mn-ea"/>
                          <a:cs typeface="+mn-cs"/>
                        </a:rPr>
                        <a:t>Specifies the width of the canvas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&lt;!DOCTYPE html&gt;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&lt;head&gt;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&lt;title&gt;Title of the document&lt;/title&gt;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&lt;/head&gt; </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&lt;canvas id="canvas1"&gt;Your browser doesn’t support the HTML5 canvas element.&lt;/canvas&gt;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&lt;script&gt;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var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c=</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document.getElementById</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('canvas1');</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var</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ctx</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c.getContext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('2d');</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ctx.fillStyle</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='black';</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ctx.fillRect</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(10,50,80,80);</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&lt;/script&gt;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  &lt;/body&gt;</a:t>
                      </a:r>
                    </a:p>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&lt;/html&gt;</a:t>
                      </a:r>
                    </a:p>
                  </a:txBody>
                  <a:tcPr/>
                </a:tc>
              </a:tr>
              <a:tr h="2235169">
                <a:tc>
                  <a:txBody>
                    <a:bodyPr/>
                    <a:lstStyle/>
                    <a:p>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tc>
                  <a:txBody>
                    <a:bodyPr/>
                    <a:lstStyle/>
                    <a:p>
                      <a:endPar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48567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866136"/>
            <a:ext cx="11029616" cy="444049"/>
          </a:xfrm>
        </p:spPr>
        <p:txBody>
          <a:bodyPr>
            <a:normAutofit fontScale="90000"/>
          </a:bodyPr>
          <a:lstStyle/>
          <a:p>
            <a:r>
              <a:rPr lang="en-IN" cap="none" dirty="0"/>
              <a:t>Basic Formatting Tags</a:t>
            </a:r>
          </a:p>
        </p:txBody>
      </p:sp>
      <p:graphicFrame>
        <p:nvGraphicFramePr>
          <p:cNvPr id="6" name="Table 5"/>
          <p:cNvGraphicFramePr>
            <a:graphicFrameLocks noGrp="1"/>
          </p:cNvGraphicFramePr>
          <p:nvPr>
            <p:extLst>
              <p:ext uri="{D42A27DB-BD31-4B8C-83A1-F6EECF244321}">
                <p14:modId xmlns:p14="http://schemas.microsoft.com/office/powerpoint/2010/main" val="2186044354"/>
              </p:ext>
            </p:extLst>
          </p:nvPr>
        </p:nvGraphicFramePr>
        <p:xfrm>
          <a:off x="575895" y="1869742"/>
          <a:ext cx="11161180" cy="5686418"/>
        </p:xfrm>
        <a:graphic>
          <a:graphicData uri="http://schemas.openxmlformats.org/drawingml/2006/table">
            <a:tbl>
              <a:tblPr/>
              <a:tblGrid>
                <a:gridCol w="2266603"/>
                <a:gridCol w="5283189"/>
                <a:gridCol w="3611388"/>
              </a:tblGrid>
              <a:tr h="306446">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Example</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6625">
                <a:tc>
                  <a:txBody>
                    <a:bodyPr/>
                    <a:lstStyle/>
                    <a:p>
                      <a:pPr algn="just" fontAlgn="t"/>
                      <a:r>
                        <a:rPr lang="en-IN" dirty="0">
                          <a:solidFill>
                            <a:srgbClr val="333333"/>
                          </a:solidFill>
                          <a:effectLst/>
                          <a:latin typeface="inter-regular"/>
                        </a:rPr>
                        <a:t>&lt;b&gt;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is </a:t>
                      </a:r>
                      <a:r>
                        <a:rPr lang="en-US" dirty="0">
                          <a:solidFill>
                            <a:srgbClr val="333333"/>
                          </a:solidFill>
                          <a:effectLst/>
                          <a:latin typeface="inter-regular"/>
                        </a:rPr>
                        <a:t>used to bold the text written between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i="0" kern="1200" dirty="0" smtClean="0">
                          <a:solidFill>
                            <a:srgbClr val="00B0F0"/>
                          </a:solidFill>
                          <a:effectLst/>
                          <a:latin typeface="+mn-lt"/>
                          <a:ea typeface="+mn-ea"/>
                          <a:cs typeface="+mn-cs"/>
                        </a:rPr>
                        <a:t>&lt;b&gt;Write Your Name in bold text.&lt;/b&gt;</a:t>
                      </a:r>
                      <a:endParaRPr lang="en-US" sz="1600" b="1" dirty="0">
                        <a:solidFill>
                          <a:srgbClr val="00B0F0"/>
                        </a:solidFill>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2930">
                <a:tc>
                  <a:txBody>
                    <a:bodyPr/>
                    <a:lstStyle/>
                    <a:p>
                      <a:pPr algn="just" fontAlgn="t"/>
                      <a:r>
                        <a:rPr lang="en-IN" dirty="0">
                          <a:solidFill>
                            <a:srgbClr val="333333"/>
                          </a:solidFill>
                          <a:effectLst/>
                          <a:latin typeface="inter-regular"/>
                        </a:rPr>
                        <a:t>&lt;strong&gt;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which </a:t>
                      </a:r>
                      <a:r>
                        <a:rPr lang="en-US" dirty="0">
                          <a:solidFill>
                            <a:srgbClr val="333333"/>
                          </a:solidFill>
                          <a:effectLst/>
                          <a:latin typeface="inter-regular"/>
                        </a:rPr>
                        <a:t>tells the browser that the text is important.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&lt;p&gt;&lt;strong&gt;</a:t>
                      </a:r>
                      <a:r>
                        <a:rPr lang="en-US" sz="1800" b="0" i="0" kern="1200" dirty="0" smtClean="0">
                          <a:solidFill>
                            <a:schemeClr val="tx1"/>
                          </a:solidFill>
                          <a:effectLst/>
                          <a:latin typeface="+mn-lt"/>
                          <a:ea typeface="+mn-ea"/>
                          <a:cs typeface="+mn-cs"/>
                        </a:rPr>
                        <a:t>This is an important content</a:t>
                      </a:r>
                      <a:r>
                        <a:rPr lang="en-US" sz="1800" b="1" i="0" kern="1200" dirty="0" smtClean="0">
                          <a:solidFill>
                            <a:schemeClr val="tx1"/>
                          </a:solidFill>
                          <a:effectLst/>
                          <a:latin typeface="+mn-lt"/>
                          <a:ea typeface="+mn-ea"/>
                          <a:cs typeface="+mn-cs"/>
                        </a:rPr>
                        <a:t>&lt;/strong&gt;</a:t>
                      </a:r>
                      <a:r>
                        <a:rPr lang="en-US" sz="1800" b="0" i="0" kern="1200" dirty="0" smtClean="0">
                          <a:solidFill>
                            <a:schemeClr val="tx1"/>
                          </a:solidFill>
                          <a:effectLst/>
                          <a:latin typeface="+mn-lt"/>
                          <a:ea typeface="+mn-ea"/>
                          <a:cs typeface="+mn-cs"/>
                        </a:rPr>
                        <a:t>, and this is normal content</a:t>
                      </a: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0769">
                <a:tc>
                  <a:txBody>
                    <a:bodyPr/>
                    <a:lstStyle/>
                    <a:p>
                      <a:pPr algn="just" fontAlgn="t"/>
                      <a:r>
                        <a:rPr lang="en-IN" dirty="0">
                          <a:solidFill>
                            <a:srgbClr val="333333"/>
                          </a:solidFill>
                          <a:effectLst/>
                          <a:latin typeface="inter-regular"/>
                        </a:rPr>
                        <a:t>&lt;</a:t>
                      </a:r>
                      <a:r>
                        <a:rPr lang="en-IN" dirty="0" err="1">
                          <a:solidFill>
                            <a:srgbClr val="333333"/>
                          </a:solidFill>
                          <a:effectLst/>
                          <a:latin typeface="inter-regular"/>
                        </a:rPr>
                        <a:t>i</a:t>
                      </a:r>
                      <a:r>
                        <a:rPr lang="en-IN" dirty="0">
                          <a:solidFill>
                            <a:srgbClr val="333333"/>
                          </a:solidFill>
                          <a:effectLst/>
                          <a:latin typeface="inter-regular"/>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which </a:t>
                      </a:r>
                      <a:r>
                        <a:rPr lang="en-US" dirty="0">
                          <a:solidFill>
                            <a:srgbClr val="333333"/>
                          </a:solidFill>
                          <a:effectLst/>
                          <a:latin typeface="inter-regular"/>
                        </a:rPr>
                        <a:t>is used to make text italic.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&lt;</a:t>
                      </a:r>
                      <a:r>
                        <a:rPr lang="en-US" sz="1800" b="1" i="0" kern="1200" dirty="0" err="1" smtClean="0">
                          <a:solidFill>
                            <a:schemeClr val="tx1"/>
                          </a:solidFill>
                          <a:effectLst/>
                          <a:latin typeface="+mn-lt"/>
                          <a:ea typeface="+mn-ea"/>
                          <a:cs typeface="+mn-cs"/>
                        </a:rPr>
                        <a:t>i</a:t>
                      </a:r>
                      <a:r>
                        <a:rPr lang="en-US" sz="1800" b="1" i="0" kern="1200" dirty="0" smtClean="0">
                          <a:solidFill>
                            <a:schemeClr val="tx1"/>
                          </a:solidFill>
                          <a:effectLst/>
                          <a:latin typeface="+mn-lt"/>
                          <a:ea typeface="+mn-ea"/>
                          <a:cs typeface="+mn-cs"/>
                        </a:rPr>
                        <a:t>&gt;</a:t>
                      </a:r>
                      <a:r>
                        <a:rPr lang="en-US" sz="1800" b="0" i="0" kern="1200" dirty="0" smtClean="0">
                          <a:solidFill>
                            <a:schemeClr val="tx1"/>
                          </a:solidFill>
                          <a:effectLst/>
                          <a:latin typeface="+mn-lt"/>
                          <a:ea typeface="+mn-ea"/>
                          <a:cs typeface="+mn-cs"/>
                        </a:rPr>
                        <a:t>Write Your First Paragraph in italic text.</a:t>
                      </a:r>
                      <a:r>
                        <a:rPr lang="en-US" sz="1800" b="1" i="0" kern="1200" dirty="0" smtClean="0">
                          <a:solidFill>
                            <a:schemeClr val="tx1"/>
                          </a:solidFill>
                          <a:effectLst/>
                          <a:latin typeface="+mn-lt"/>
                          <a:ea typeface="+mn-ea"/>
                          <a:cs typeface="+mn-cs"/>
                        </a:rPr>
                        <a:t>&lt;/</a:t>
                      </a:r>
                      <a:r>
                        <a:rPr lang="en-US" sz="1800" b="1" i="0" kern="1200" dirty="0" err="1" smtClean="0">
                          <a:solidFill>
                            <a:schemeClr val="tx1"/>
                          </a:solidFill>
                          <a:effectLst/>
                          <a:latin typeface="+mn-lt"/>
                          <a:ea typeface="+mn-ea"/>
                          <a:cs typeface="+mn-cs"/>
                        </a:rPr>
                        <a:t>i</a:t>
                      </a:r>
                      <a:r>
                        <a:rPr lang="en-US" sz="1800" b="1" i="0" kern="1200" dirty="0" smtClean="0">
                          <a:solidFill>
                            <a:schemeClr val="tx1"/>
                          </a:solidFill>
                          <a:effectLst/>
                          <a:latin typeface="+mn-lt"/>
                          <a:ea typeface="+mn-ea"/>
                          <a:cs typeface="+mn-cs"/>
                        </a:rPr>
                        <a:t>&gt;&lt;/p&gt;</a:t>
                      </a:r>
                      <a:r>
                        <a:rPr lang="en-US" sz="1800" b="0" i="0" kern="1200" dirty="0" smtClean="0">
                          <a:solidFill>
                            <a:schemeClr val="tx1"/>
                          </a:solidFill>
                          <a:effectLst/>
                          <a:latin typeface="+mn-lt"/>
                          <a:ea typeface="+mn-ea"/>
                          <a:cs typeface="+mn-cs"/>
                        </a:rPr>
                        <a:t>  </a:t>
                      </a:r>
                    </a:p>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8787">
                <a:tc>
                  <a:txBody>
                    <a:bodyPr/>
                    <a:lstStyle/>
                    <a:p>
                      <a:pPr algn="just" fontAlgn="t"/>
                      <a:r>
                        <a:rPr lang="en-IN" dirty="0">
                          <a:solidFill>
                            <a:srgbClr val="333333"/>
                          </a:solidFill>
                          <a:effectLst/>
                          <a:latin typeface="inter-regular"/>
                        </a:rPr>
                        <a:t>&lt;</a:t>
                      </a:r>
                      <a:r>
                        <a:rPr lang="en-IN" dirty="0" err="1">
                          <a:solidFill>
                            <a:srgbClr val="333333"/>
                          </a:solidFill>
                          <a:effectLst/>
                          <a:latin typeface="inter-regular"/>
                        </a:rPr>
                        <a:t>em</a:t>
                      </a:r>
                      <a:r>
                        <a:rPr lang="en-IN" dirty="0">
                          <a:solidFill>
                            <a:srgbClr val="333333"/>
                          </a:solidFill>
                          <a:effectLst/>
                          <a:latin typeface="inter-regular"/>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which </a:t>
                      </a:r>
                      <a:r>
                        <a:rPr lang="en-US" dirty="0">
                          <a:solidFill>
                            <a:srgbClr val="333333"/>
                          </a:solidFill>
                          <a:effectLst/>
                          <a:latin typeface="inter-regular"/>
                        </a:rPr>
                        <a:t>is used to display content in italic.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i="0" kern="1200" dirty="0" smtClean="0">
                          <a:solidFill>
                            <a:schemeClr val="tx1"/>
                          </a:solidFill>
                          <a:effectLst/>
                          <a:latin typeface="+mn-lt"/>
                          <a:ea typeface="+mn-ea"/>
                          <a:cs typeface="+mn-cs"/>
                        </a:rPr>
                        <a:t>&lt;p&gt;&lt;</a:t>
                      </a:r>
                      <a:r>
                        <a:rPr lang="en-US" sz="1800" b="1" i="0" kern="1200" dirty="0" err="1" smtClean="0">
                          <a:solidFill>
                            <a:schemeClr val="tx1"/>
                          </a:solidFill>
                          <a:effectLst/>
                          <a:latin typeface="+mn-lt"/>
                          <a:ea typeface="+mn-ea"/>
                          <a:cs typeface="+mn-cs"/>
                        </a:rPr>
                        <a:t>em</a:t>
                      </a:r>
                      <a:r>
                        <a:rPr lang="en-US" sz="1800" b="1" i="0" kern="1200" dirty="0" smtClean="0">
                          <a:solidFill>
                            <a:schemeClr val="tx1"/>
                          </a:solidFill>
                          <a:effectLst/>
                          <a:latin typeface="+mn-lt"/>
                          <a:ea typeface="+mn-ea"/>
                          <a:cs typeface="+mn-cs"/>
                        </a:rPr>
                        <a:t>&gt;</a:t>
                      </a:r>
                      <a:r>
                        <a:rPr lang="en-US" sz="1800" b="0" i="0" kern="1200" dirty="0" smtClean="0">
                          <a:solidFill>
                            <a:schemeClr val="tx1"/>
                          </a:solidFill>
                          <a:effectLst/>
                          <a:latin typeface="+mn-lt"/>
                          <a:ea typeface="+mn-ea"/>
                          <a:cs typeface="+mn-cs"/>
                        </a:rPr>
                        <a:t>This is an important content</a:t>
                      </a:r>
                      <a:r>
                        <a:rPr lang="en-US" sz="1800" b="1" i="0" kern="1200" dirty="0" smtClean="0">
                          <a:solidFill>
                            <a:schemeClr val="tx1"/>
                          </a:solidFill>
                          <a:effectLst/>
                          <a:latin typeface="+mn-lt"/>
                          <a:ea typeface="+mn-ea"/>
                          <a:cs typeface="+mn-cs"/>
                        </a:rPr>
                        <a:t>&lt;/</a:t>
                      </a:r>
                      <a:r>
                        <a:rPr lang="en-US" sz="1800" b="1" i="0" kern="1200" dirty="0" err="1" smtClean="0">
                          <a:solidFill>
                            <a:schemeClr val="tx1"/>
                          </a:solidFill>
                          <a:effectLst/>
                          <a:latin typeface="+mn-lt"/>
                          <a:ea typeface="+mn-ea"/>
                          <a:cs typeface="+mn-cs"/>
                        </a:rPr>
                        <a:t>em</a:t>
                      </a:r>
                      <a:r>
                        <a:rPr lang="en-US" sz="1800" b="1" i="0" kern="1200" dirty="0" smtClean="0">
                          <a:solidFill>
                            <a:schemeClr val="tx1"/>
                          </a:solidFill>
                          <a:effectLst/>
                          <a:latin typeface="+mn-lt"/>
                          <a:ea typeface="+mn-ea"/>
                          <a:cs typeface="+mn-cs"/>
                        </a:rPr>
                        <a:t>&gt;</a:t>
                      </a:r>
                      <a:r>
                        <a:rPr lang="en-US" sz="1800" b="0" i="0" kern="1200" dirty="0" smtClean="0">
                          <a:solidFill>
                            <a:schemeClr val="tx1"/>
                          </a:solidFill>
                          <a:effectLst/>
                          <a:latin typeface="+mn-lt"/>
                          <a:ea typeface="+mn-ea"/>
                          <a:cs typeface="+mn-cs"/>
                        </a:rPr>
                        <a:t>, which displayed in italic font.</a:t>
                      </a:r>
                      <a:r>
                        <a:rPr lang="en-US" sz="1800" b="1" i="0" kern="1200" dirty="0" smtClean="0">
                          <a:solidFill>
                            <a:schemeClr val="tx1"/>
                          </a:solidFill>
                          <a:effectLst/>
                          <a:latin typeface="+mn-lt"/>
                          <a:ea typeface="+mn-ea"/>
                          <a:cs typeface="+mn-cs"/>
                        </a:rPr>
                        <a:t>&lt;/p&gt;</a:t>
                      </a:r>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0769">
                <a:tc>
                  <a:txBody>
                    <a:bodyPr/>
                    <a:lstStyle/>
                    <a:p>
                      <a:pPr algn="just" fontAlgn="t"/>
                      <a:r>
                        <a:rPr lang="en-IN" dirty="0">
                          <a:solidFill>
                            <a:srgbClr val="333333"/>
                          </a:solidFill>
                          <a:effectLst/>
                          <a:latin typeface="inter-regular"/>
                        </a:rPr>
                        <a:t>&lt;mark&gt;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a:solidFill>
                            <a:srgbClr val="333333"/>
                          </a:solidFill>
                          <a:effectLst/>
                          <a:latin typeface="inter-regular"/>
                        </a:rPr>
                        <a:t>This tag is used to highlight text.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&lt;h2&gt;</a:t>
                      </a:r>
                      <a:r>
                        <a:rPr lang="en-US" sz="1800" b="0" i="0" kern="1200" dirty="0" smtClean="0">
                          <a:solidFill>
                            <a:schemeClr val="tx1"/>
                          </a:solidFill>
                          <a:effectLst/>
                          <a:latin typeface="+mn-lt"/>
                          <a:ea typeface="+mn-ea"/>
                          <a:cs typeface="+mn-cs"/>
                        </a:rPr>
                        <a:t>  I want to put a </a:t>
                      </a:r>
                      <a:r>
                        <a:rPr lang="en-US" sz="1800" b="1" i="0" kern="1200" dirty="0" smtClean="0">
                          <a:solidFill>
                            <a:schemeClr val="tx1"/>
                          </a:solidFill>
                          <a:effectLst/>
                          <a:latin typeface="+mn-lt"/>
                          <a:ea typeface="+mn-ea"/>
                          <a:cs typeface="+mn-cs"/>
                        </a:rPr>
                        <a:t>&lt;mark&gt;</a:t>
                      </a:r>
                      <a:r>
                        <a:rPr lang="en-US" sz="1800" b="0" i="0" kern="1200" dirty="0" smtClean="0">
                          <a:solidFill>
                            <a:schemeClr val="tx1"/>
                          </a:solidFill>
                          <a:effectLst/>
                          <a:latin typeface="+mn-lt"/>
                          <a:ea typeface="+mn-ea"/>
                          <a:cs typeface="+mn-cs"/>
                        </a:rPr>
                        <a:t> Mark</a:t>
                      </a:r>
                      <a:r>
                        <a:rPr lang="en-US" sz="1800" b="1" i="0" kern="1200" dirty="0" smtClean="0">
                          <a:solidFill>
                            <a:schemeClr val="tx1"/>
                          </a:solidFill>
                          <a:effectLst/>
                          <a:latin typeface="+mn-lt"/>
                          <a:ea typeface="+mn-ea"/>
                          <a:cs typeface="+mn-cs"/>
                        </a:rPr>
                        <a:t>&lt;/mark&gt;</a:t>
                      </a:r>
                      <a:r>
                        <a:rPr lang="en-US" sz="1800" b="0" i="0" kern="1200" dirty="0" smtClean="0">
                          <a:solidFill>
                            <a:schemeClr val="tx1"/>
                          </a:solidFill>
                          <a:effectLst/>
                          <a:latin typeface="+mn-lt"/>
                          <a:ea typeface="+mn-ea"/>
                          <a:cs typeface="+mn-cs"/>
                        </a:rPr>
                        <a:t> on your face</a:t>
                      </a:r>
                      <a:r>
                        <a:rPr lang="en-US" sz="1800" b="1" i="0" kern="1200" dirty="0" smtClean="0">
                          <a:solidFill>
                            <a:schemeClr val="tx1"/>
                          </a:solidFill>
                          <a:effectLst/>
                          <a:latin typeface="+mn-lt"/>
                          <a:ea typeface="+mn-ea"/>
                          <a:cs typeface="+mn-cs"/>
                        </a:rPr>
                        <a:t>&lt;/h2&gt;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0769">
                <a:tc>
                  <a:txBody>
                    <a:bodyPr/>
                    <a:lstStyle/>
                    <a:p>
                      <a:pPr algn="just" fontAlgn="t"/>
                      <a:r>
                        <a:rPr lang="en-IN" dirty="0">
                          <a:solidFill>
                            <a:srgbClr val="333333"/>
                          </a:solidFill>
                          <a:effectLst/>
                          <a:latin typeface="inter-regular"/>
                        </a:rPr>
                        <a:t>&lt;u&gt;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This tag is used to underline text written between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&lt;u&gt;</a:t>
                      </a:r>
                      <a:r>
                        <a:rPr lang="en-US" sz="1800" b="0" i="0" kern="1200" dirty="0" smtClean="0">
                          <a:solidFill>
                            <a:schemeClr val="tx1"/>
                          </a:solidFill>
                          <a:effectLst/>
                          <a:latin typeface="+mn-lt"/>
                          <a:ea typeface="+mn-ea"/>
                          <a:cs typeface="+mn-cs"/>
                        </a:rPr>
                        <a:t>Write Your First Paragraph in underlined text.</a:t>
                      </a:r>
                      <a:r>
                        <a:rPr lang="en-US" sz="1800" b="1" i="0" kern="1200" dirty="0" smtClean="0">
                          <a:solidFill>
                            <a:schemeClr val="tx1"/>
                          </a:solidFill>
                          <a:effectLst/>
                          <a:latin typeface="+mn-lt"/>
                          <a:ea typeface="+mn-ea"/>
                          <a:cs typeface="+mn-cs"/>
                        </a:rPr>
                        <a:t>&lt;/u&gt;&lt;/p&gt;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478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866136"/>
            <a:ext cx="11029616" cy="444049"/>
          </a:xfrm>
        </p:spPr>
        <p:txBody>
          <a:bodyPr>
            <a:normAutofit fontScale="90000"/>
          </a:bodyPr>
          <a:lstStyle/>
          <a:p>
            <a:r>
              <a:rPr lang="en-IN" cap="none" dirty="0"/>
              <a:t>Basic Formatting Tags</a:t>
            </a:r>
          </a:p>
        </p:txBody>
      </p:sp>
      <p:graphicFrame>
        <p:nvGraphicFramePr>
          <p:cNvPr id="3" name="Table 2"/>
          <p:cNvGraphicFramePr>
            <a:graphicFrameLocks noGrp="1"/>
          </p:cNvGraphicFramePr>
          <p:nvPr>
            <p:extLst>
              <p:ext uri="{D42A27DB-BD31-4B8C-83A1-F6EECF244321}">
                <p14:modId xmlns:p14="http://schemas.microsoft.com/office/powerpoint/2010/main" val="2594273423"/>
              </p:ext>
            </p:extLst>
          </p:nvPr>
        </p:nvGraphicFramePr>
        <p:xfrm>
          <a:off x="444548" y="2021312"/>
          <a:ext cx="10569195" cy="1764028"/>
        </p:xfrm>
        <a:graphic>
          <a:graphicData uri="http://schemas.openxmlformats.org/drawingml/2006/table">
            <a:tbl>
              <a:tblPr/>
              <a:tblGrid>
                <a:gridCol w="2146383"/>
                <a:gridCol w="5002971"/>
                <a:gridCol w="3419841"/>
              </a:tblGrid>
              <a:tr h="865911">
                <a:tc>
                  <a:txBody>
                    <a:bodyPr/>
                    <a:lstStyle/>
                    <a:p>
                      <a:pPr algn="just" fontAlgn="t"/>
                      <a:r>
                        <a:rPr lang="en-IN" dirty="0">
                          <a:solidFill>
                            <a:srgbClr val="333333"/>
                          </a:solidFill>
                          <a:effectLst/>
                          <a:latin typeface="inter-regular"/>
                        </a:rPr>
                        <a:t>&lt;mark&gt;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a:solidFill>
                            <a:srgbClr val="333333"/>
                          </a:solidFill>
                          <a:effectLst/>
                          <a:latin typeface="inter-regular"/>
                        </a:rPr>
                        <a:t>This tag is used to highlight text.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&lt;h2&gt;</a:t>
                      </a:r>
                      <a:r>
                        <a:rPr lang="en-US" sz="1800" b="0" i="0" kern="1200" dirty="0" smtClean="0">
                          <a:solidFill>
                            <a:schemeClr val="tx1"/>
                          </a:solidFill>
                          <a:effectLst/>
                          <a:latin typeface="+mn-lt"/>
                          <a:ea typeface="+mn-ea"/>
                          <a:cs typeface="+mn-cs"/>
                        </a:rPr>
                        <a:t>  I want to put a </a:t>
                      </a:r>
                      <a:r>
                        <a:rPr lang="en-US" sz="1800" b="1" i="0" kern="1200" dirty="0" smtClean="0">
                          <a:solidFill>
                            <a:schemeClr val="tx1"/>
                          </a:solidFill>
                          <a:effectLst/>
                          <a:latin typeface="+mn-lt"/>
                          <a:ea typeface="+mn-ea"/>
                          <a:cs typeface="+mn-cs"/>
                        </a:rPr>
                        <a:t>&lt;mark&gt;</a:t>
                      </a:r>
                      <a:r>
                        <a:rPr lang="en-US" sz="1800" b="0" i="0" kern="1200" dirty="0" smtClean="0">
                          <a:solidFill>
                            <a:schemeClr val="tx1"/>
                          </a:solidFill>
                          <a:effectLst/>
                          <a:latin typeface="+mn-lt"/>
                          <a:ea typeface="+mn-ea"/>
                          <a:cs typeface="+mn-cs"/>
                        </a:rPr>
                        <a:t> Mark</a:t>
                      </a:r>
                      <a:r>
                        <a:rPr lang="en-US" sz="1800" b="1" i="0" kern="1200" dirty="0" smtClean="0">
                          <a:solidFill>
                            <a:schemeClr val="tx1"/>
                          </a:solidFill>
                          <a:effectLst/>
                          <a:latin typeface="+mn-lt"/>
                          <a:ea typeface="+mn-ea"/>
                          <a:cs typeface="+mn-cs"/>
                        </a:rPr>
                        <a:t>&lt;/mark&gt;</a:t>
                      </a:r>
                      <a:r>
                        <a:rPr lang="en-US" sz="1800" b="0" i="0" kern="1200" dirty="0" smtClean="0">
                          <a:solidFill>
                            <a:schemeClr val="tx1"/>
                          </a:solidFill>
                          <a:effectLst/>
                          <a:latin typeface="+mn-lt"/>
                          <a:ea typeface="+mn-ea"/>
                          <a:cs typeface="+mn-cs"/>
                        </a:rPr>
                        <a:t> on your face</a:t>
                      </a:r>
                      <a:r>
                        <a:rPr lang="en-US" sz="1800" b="1" i="0" kern="1200" dirty="0" smtClean="0">
                          <a:solidFill>
                            <a:schemeClr val="tx1"/>
                          </a:solidFill>
                          <a:effectLst/>
                          <a:latin typeface="+mn-lt"/>
                          <a:ea typeface="+mn-ea"/>
                          <a:cs typeface="+mn-cs"/>
                        </a:rPr>
                        <a:t>&lt;/h2&gt;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5911">
                <a:tc>
                  <a:txBody>
                    <a:bodyPr/>
                    <a:lstStyle/>
                    <a:p>
                      <a:pPr algn="just" fontAlgn="t"/>
                      <a:r>
                        <a:rPr lang="en-IN" dirty="0">
                          <a:solidFill>
                            <a:srgbClr val="333333"/>
                          </a:solidFill>
                          <a:effectLst/>
                          <a:latin typeface="inter-regular"/>
                        </a:rPr>
                        <a:t>&lt;u&gt;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This tag is used to underline text written between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&lt;u&gt;</a:t>
                      </a:r>
                      <a:r>
                        <a:rPr lang="en-US" sz="1800" b="0" i="0" kern="1200" dirty="0" smtClean="0">
                          <a:solidFill>
                            <a:schemeClr val="tx1"/>
                          </a:solidFill>
                          <a:effectLst/>
                          <a:latin typeface="+mn-lt"/>
                          <a:ea typeface="+mn-ea"/>
                          <a:cs typeface="+mn-cs"/>
                        </a:rPr>
                        <a:t>Write Your First Paragraph in underlined text.</a:t>
                      </a:r>
                      <a:r>
                        <a:rPr lang="en-US" sz="1800" b="1" i="0" kern="1200" dirty="0" smtClean="0">
                          <a:solidFill>
                            <a:schemeClr val="tx1"/>
                          </a:solidFill>
                          <a:effectLst/>
                          <a:latin typeface="+mn-lt"/>
                          <a:ea typeface="+mn-ea"/>
                          <a:cs typeface="+mn-cs"/>
                        </a:rPr>
                        <a:t>&lt;/u&gt;&lt;/p&gt;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95134305"/>
              </p:ext>
            </p:extLst>
          </p:nvPr>
        </p:nvGraphicFramePr>
        <p:xfrm>
          <a:off x="444548" y="3536216"/>
          <a:ext cx="11160962" cy="1131318"/>
        </p:xfrm>
        <a:graphic>
          <a:graphicData uri="http://schemas.openxmlformats.org/drawingml/2006/table">
            <a:tbl>
              <a:tblPr/>
              <a:tblGrid>
                <a:gridCol w="2460115"/>
                <a:gridCol w="5734240"/>
                <a:gridCol w="2966607"/>
              </a:tblGrid>
              <a:tr h="565659">
                <a:tc>
                  <a:txBody>
                    <a:bodyPr/>
                    <a:lstStyle/>
                    <a:p>
                      <a:pPr algn="just" fontAlgn="t"/>
                      <a:r>
                        <a:rPr lang="en-IN" dirty="0">
                          <a:solidFill>
                            <a:srgbClr val="333333"/>
                          </a:solidFill>
                          <a:effectLst/>
                          <a:latin typeface="inter-regular"/>
                        </a:rPr>
                        <a:t>&lt;sup&gt;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It displays the content slightly above the normal 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&lt;p&gt;X &lt;sup&gt;2&lt;/sup&gt;&lt;/p&gt; </a:t>
                      </a:r>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5659">
                <a:tc>
                  <a:txBody>
                    <a:bodyPr/>
                    <a:lstStyle/>
                    <a:p>
                      <a:pPr algn="just" fontAlgn="t"/>
                      <a:r>
                        <a:rPr lang="en-IN">
                          <a:solidFill>
                            <a:srgbClr val="333333"/>
                          </a:solidFill>
                          <a:effectLst/>
                          <a:latin typeface="inter-regular"/>
                        </a:rPr>
                        <a:t>&lt;sub&gt;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a:solidFill>
                            <a:srgbClr val="333333"/>
                          </a:solidFill>
                          <a:effectLst/>
                          <a:latin typeface="inter-regular"/>
                        </a:rPr>
                        <a:t>It displays the content slightly below the normal 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&lt;p&gt;X &lt;sub&gt;1&lt;/sub&gt;&lt;/p&gt; </a:t>
                      </a:r>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561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403543" cy="369332"/>
          </a:xfrm>
          <a:prstGeom prst="rect">
            <a:avLst/>
          </a:prstGeom>
        </p:spPr>
        <p:txBody>
          <a:bodyPr wrap="none">
            <a:spAutoFit/>
          </a:bodyPr>
          <a:lstStyle/>
          <a:p>
            <a:r>
              <a:rPr lang="en-IN" b="1" dirty="0" smtClean="0">
                <a:latin typeface="Times New Roman" panose="02020603050405020304" pitchFamily="18" charset="0"/>
                <a:ea typeface="Calibri" panose="020F0502020204030204" pitchFamily="34" charset="0"/>
              </a:rPr>
              <a:t>Basic Formatting Tags</a:t>
            </a:r>
          </a:p>
        </p:txBody>
      </p:sp>
      <p:sp>
        <p:nvSpPr>
          <p:cNvPr id="3" name="Rectangle 2"/>
          <p:cNvSpPr/>
          <p:nvPr/>
        </p:nvSpPr>
        <p:spPr>
          <a:xfrm>
            <a:off x="0" y="369332"/>
            <a:ext cx="12192000" cy="369332"/>
          </a:xfrm>
          <a:prstGeom prst="rect">
            <a:avLst/>
          </a:prstGeom>
        </p:spPr>
        <p:txBody>
          <a:bodyPr wrap="square">
            <a:spAutoFit/>
          </a:bodyPr>
          <a:lstStyle/>
          <a:p>
            <a:endParaRPr lang="en-US" b="0" i="0" dirty="0">
              <a:solidFill>
                <a:srgbClr val="000000"/>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11850953"/>
              </p:ext>
            </p:extLst>
          </p:nvPr>
        </p:nvGraphicFramePr>
        <p:xfrm>
          <a:off x="0" y="1233803"/>
          <a:ext cx="11027392" cy="4379590"/>
        </p:xfrm>
        <a:graphic>
          <a:graphicData uri="http://schemas.openxmlformats.org/drawingml/2006/table">
            <a:tbl>
              <a:tblPr/>
              <a:tblGrid>
                <a:gridCol w="2430673"/>
                <a:gridCol w="5665615"/>
                <a:gridCol w="2931104"/>
              </a:tblGrid>
              <a:tr h="250694">
                <a:tc>
                  <a:txBody>
                    <a:bodyPr/>
                    <a:lstStyle/>
                    <a:p>
                      <a:pPr algn="ctr" fontAlgn="t"/>
                      <a:r>
                        <a:rPr lang="en-IN" sz="1600" dirty="0" smtClean="0">
                          <a:effectLst/>
                        </a:rPr>
                        <a:t>Tag</a:t>
                      </a:r>
                      <a:endParaRPr lang="en-IN"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rPr>
                        <a:t>Description</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Example</a:t>
                      </a: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3016">
                <a:tc>
                  <a:txBody>
                    <a:bodyPr/>
                    <a:lstStyle/>
                    <a:p>
                      <a:pPr algn="just" fontAlgn="t"/>
                      <a:r>
                        <a:rPr lang="en-IN" dirty="0">
                          <a:solidFill>
                            <a:srgbClr val="333333"/>
                          </a:solidFill>
                          <a:effectLst/>
                          <a:latin typeface="inter-regular"/>
                        </a:rPr>
                        <a:t>&lt;del&gt;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smtClean="0">
                          <a:solidFill>
                            <a:srgbClr val="333333"/>
                          </a:solidFill>
                          <a:effectLst/>
                          <a:latin typeface="inter-regular"/>
                        </a:rPr>
                        <a:t>Anything that puts within &lt;del&gt;..........&lt;/del&gt; is displayed as deleted text.</a:t>
                      </a:r>
                      <a:endParaRPr lang="en-US" dirty="0">
                        <a:solidFill>
                          <a:srgbClr val="333333"/>
                        </a:solidFill>
                        <a:effectLst/>
                        <a:latin typeface="inter-regular"/>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smtClean="0">
                          <a:effectLst/>
                        </a:rPr>
                        <a:t>&lt;del&gt; &lt;p&gt;X &lt;sub&gt;1&lt;/sub&gt;&lt;/p&gt; &lt;/del&gt;</a:t>
                      </a:r>
                    </a:p>
                    <a:p>
                      <a:pPr fontAlgn="t"/>
                      <a:endParaRPr lang="en-US" sz="1600" dirty="0" smtClean="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618">
                <a:tc>
                  <a:txBody>
                    <a:bodyPr/>
                    <a:lstStyle/>
                    <a:p>
                      <a:pPr algn="just" fontAlgn="t"/>
                      <a:r>
                        <a:rPr lang="en-IN" dirty="0">
                          <a:solidFill>
                            <a:srgbClr val="333333"/>
                          </a:solidFill>
                          <a:effectLst/>
                          <a:latin typeface="inter-regular"/>
                        </a:rPr>
                        <a:t>&lt;ins&gt;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This tag displays the content which is added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 </a:t>
                      </a:r>
                      <a:r>
                        <a:rPr lang="en-US" sz="1800" b="1" i="0" kern="1200" dirty="0" smtClean="0">
                          <a:solidFill>
                            <a:schemeClr val="tx1"/>
                          </a:solidFill>
                          <a:effectLst/>
                          <a:latin typeface="+mn-lt"/>
                          <a:ea typeface="+mn-ea"/>
                          <a:cs typeface="+mn-cs"/>
                        </a:rPr>
                        <a:t>&lt;del&gt;</a:t>
                      </a:r>
                      <a:r>
                        <a:rPr lang="en-US" sz="1800" b="0" i="0" kern="1200" dirty="0" smtClean="0">
                          <a:solidFill>
                            <a:schemeClr val="tx1"/>
                          </a:solidFill>
                          <a:effectLst/>
                          <a:latin typeface="+mn-lt"/>
                          <a:ea typeface="+mn-ea"/>
                          <a:cs typeface="+mn-cs"/>
                        </a:rPr>
                        <a:t>Delete your first paragraph.</a:t>
                      </a:r>
                      <a:r>
                        <a:rPr lang="en-US" sz="1800" b="1" i="0" kern="1200" dirty="0" smtClean="0">
                          <a:solidFill>
                            <a:schemeClr val="tx1"/>
                          </a:solidFill>
                          <a:effectLst/>
                          <a:latin typeface="+mn-lt"/>
                          <a:ea typeface="+mn-ea"/>
                          <a:cs typeface="+mn-cs"/>
                        </a:rPr>
                        <a:t>&lt;/del&gt;&lt;ins&gt;</a:t>
                      </a:r>
                      <a:r>
                        <a:rPr lang="en-US" sz="1800" b="0" i="0" kern="1200" dirty="0" smtClean="0">
                          <a:solidFill>
                            <a:schemeClr val="tx1"/>
                          </a:solidFill>
                          <a:effectLst/>
                          <a:latin typeface="+mn-lt"/>
                          <a:ea typeface="+mn-ea"/>
                          <a:cs typeface="+mn-cs"/>
                        </a:rPr>
                        <a:t>Write another paragraph.</a:t>
                      </a:r>
                      <a:r>
                        <a:rPr lang="en-US" sz="1800" b="1" i="0" kern="1200" dirty="0" smtClean="0">
                          <a:solidFill>
                            <a:schemeClr val="tx1"/>
                          </a:solidFill>
                          <a:effectLst/>
                          <a:latin typeface="+mn-lt"/>
                          <a:ea typeface="+mn-ea"/>
                          <a:cs typeface="+mn-cs"/>
                        </a:rPr>
                        <a:t>&lt;/ins&gt;&lt;/p&gt;</a:t>
                      </a:r>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r>
                        <a:rPr lang="en-IN" dirty="0">
                          <a:solidFill>
                            <a:srgbClr val="333333"/>
                          </a:solidFill>
                          <a:effectLst/>
                          <a:latin typeface="inter-regular"/>
                        </a:rPr>
                        <a:t>&lt;big&gt;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This tag is used to increase the font size by one conventional unit.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Hello </a:t>
                      </a:r>
                      <a:r>
                        <a:rPr lang="en-US" sz="1800" b="1" i="0" kern="1200" dirty="0" smtClean="0">
                          <a:solidFill>
                            <a:schemeClr val="tx1"/>
                          </a:solidFill>
                          <a:effectLst/>
                          <a:latin typeface="+mn-lt"/>
                          <a:ea typeface="+mn-ea"/>
                          <a:cs typeface="+mn-cs"/>
                        </a:rPr>
                        <a:t>&lt;big&gt;</a:t>
                      </a:r>
                      <a:r>
                        <a:rPr lang="en-US" sz="1800" b="0" i="0" kern="1200" dirty="0" smtClean="0">
                          <a:solidFill>
                            <a:schemeClr val="tx1"/>
                          </a:solidFill>
                          <a:effectLst/>
                          <a:latin typeface="+mn-lt"/>
                          <a:ea typeface="+mn-ea"/>
                          <a:cs typeface="+mn-cs"/>
                        </a:rPr>
                        <a:t>Write the paragraph in larger font.</a:t>
                      </a:r>
                      <a:r>
                        <a:rPr lang="en-US" sz="1800" b="1" i="0" kern="1200" dirty="0" smtClean="0">
                          <a:solidFill>
                            <a:schemeClr val="tx1"/>
                          </a:solidFill>
                          <a:effectLst/>
                          <a:latin typeface="+mn-lt"/>
                          <a:ea typeface="+mn-ea"/>
                          <a:cs typeface="+mn-cs"/>
                        </a:rPr>
                        <a:t>&lt;/big&gt;&lt;/p&gt;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3016">
                <a:tc>
                  <a:txBody>
                    <a:bodyPr/>
                    <a:lstStyle/>
                    <a:p>
                      <a:pPr algn="just" fontAlgn="t"/>
                      <a:r>
                        <a:rPr lang="en-IN" dirty="0">
                          <a:solidFill>
                            <a:srgbClr val="333333"/>
                          </a:solidFill>
                          <a:effectLst/>
                          <a:latin typeface="inter-regular"/>
                        </a:rPr>
                        <a:t>&lt;small&gt;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dirty="0">
                          <a:solidFill>
                            <a:srgbClr val="333333"/>
                          </a:solidFill>
                          <a:effectLst/>
                          <a:latin typeface="inter-regular"/>
                        </a:rPr>
                        <a:t>This tag is used to decrease the font size by one unit from base font size.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&lt;p&gt;</a:t>
                      </a:r>
                      <a:r>
                        <a:rPr lang="en-US" sz="1800" b="0" i="0" kern="1200" dirty="0" smtClean="0">
                          <a:solidFill>
                            <a:schemeClr val="tx1"/>
                          </a:solidFill>
                          <a:effectLst/>
                          <a:latin typeface="+mn-lt"/>
                          <a:ea typeface="+mn-ea"/>
                          <a:cs typeface="+mn-cs"/>
                        </a:rPr>
                        <a:t>Hello </a:t>
                      </a:r>
                      <a:r>
                        <a:rPr lang="en-US" sz="1800" b="1" i="0" kern="1200" dirty="0" smtClean="0">
                          <a:solidFill>
                            <a:schemeClr val="tx1"/>
                          </a:solidFill>
                          <a:effectLst/>
                          <a:latin typeface="+mn-lt"/>
                          <a:ea typeface="+mn-ea"/>
                          <a:cs typeface="+mn-cs"/>
                        </a:rPr>
                        <a:t>&lt;small&gt;</a:t>
                      </a:r>
                      <a:r>
                        <a:rPr lang="en-US" sz="1800" b="0" i="0" kern="1200" dirty="0" smtClean="0">
                          <a:solidFill>
                            <a:schemeClr val="tx1"/>
                          </a:solidFill>
                          <a:effectLst/>
                          <a:latin typeface="+mn-lt"/>
                          <a:ea typeface="+mn-ea"/>
                          <a:cs typeface="+mn-cs"/>
                        </a:rPr>
                        <a:t>Write the paragraph in smaller font.</a:t>
                      </a:r>
                      <a:r>
                        <a:rPr lang="en-US" sz="1800" b="1" i="0" kern="1200" dirty="0" smtClean="0">
                          <a:solidFill>
                            <a:schemeClr val="tx1"/>
                          </a:solidFill>
                          <a:effectLst/>
                          <a:latin typeface="+mn-lt"/>
                          <a:ea typeface="+mn-ea"/>
                          <a:cs typeface="+mn-cs"/>
                        </a:rPr>
                        <a:t>&lt;/small&gt;&lt;/p&gt;</a:t>
                      </a:r>
                      <a:r>
                        <a:rPr lang="en-US" sz="1800" b="0" i="0" kern="1200" dirty="0" smtClean="0">
                          <a:solidFill>
                            <a:schemeClr val="tx1"/>
                          </a:solidFill>
                          <a:effectLst/>
                          <a:latin typeface="+mn-lt"/>
                          <a:ea typeface="+mn-ea"/>
                          <a:cs typeface="+mn-cs"/>
                        </a:rPr>
                        <a:t>  </a:t>
                      </a:r>
                    </a:p>
                    <a:p>
                      <a:pPr fontAlgn="t"/>
                      <a:endParaRPr lang="en-US" sz="1600" dirty="0">
                        <a:effectLst/>
                      </a:endParaRPr>
                    </a:p>
                  </a:txBody>
                  <a:tcPr marL="44767" marR="44767" marT="44767" marB="447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42952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12151</TotalTime>
  <Words>4168</Words>
  <Application>Microsoft Office PowerPoint</Application>
  <PresentationFormat>Widescreen</PresentationFormat>
  <Paragraphs>827</Paragraphs>
  <Slides>63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Courier New</vt:lpstr>
      <vt:lpstr>Gill Sans MT</vt:lpstr>
      <vt:lpstr>inter-regular</vt:lpstr>
      <vt:lpstr>Times New Roman</vt:lpstr>
      <vt:lpstr>Wingdings</vt:lpstr>
      <vt:lpstr>Wingdings 2</vt:lpstr>
      <vt:lpstr>Dividend</vt:lpstr>
      <vt:lpstr>HTML</vt:lpstr>
      <vt:lpstr>PowerPoint Presentation</vt:lpstr>
      <vt:lpstr>History of HTML</vt:lpstr>
      <vt:lpstr>HTML basics</vt:lpstr>
      <vt:lpstr>Example</vt:lpstr>
      <vt:lpstr>Sample HTML Code</vt:lpstr>
      <vt:lpstr>Basic Formatting Tags</vt:lpstr>
      <vt:lpstr>Basic Formatting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in HTML</vt:lpstr>
      <vt:lpstr>   Ordered List (Numbered List) :an ordered list is used when sequence of list items is important. </vt:lpstr>
      <vt:lpstr>   Ordered List (Numbered List) : Example </vt:lpstr>
      <vt:lpstr>   Unordered List (Bulleted List): An unordered list is a collection of related items that have no special order or sequence.</vt:lpstr>
      <vt:lpstr>   Unordered List (Bulleted List ): Example </vt:lpstr>
      <vt:lpstr>   Description List : where entries are listed like in a dictionary</vt:lpstr>
      <vt:lpstr>   Description List : Example </vt:lpstr>
      <vt:lpstr>PowerPoint Presentation</vt:lpstr>
      <vt:lpstr>PowerPoint Presentation</vt:lpstr>
      <vt:lpstr>Tables in HTML</vt:lpstr>
      <vt:lpstr>PowerPoint Presentation</vt:lpstr>
      <vt:lpstr>PowerPoint Presentation</vt:lpstr>
      <vt:lpstr>PowerPoint Presentation</vt:lpstr>
      <vt:lpstr>PowerPoint Presentation</vt:lpstr>
      <vt:lpstr>PowerPoint Presentation</vt:lpstr>
      <vt:lpstr>Frames in HTML</vt:lpstr>
      <vt:lpstr>  Tags used to add frames are given in the following table. </vt:lpstr>
      <vt:lpstr>  Tags used to add frames are given in the following table. </vt:lpstr>
      <vt:lpstr>PowerPoint Presentation</vt:lpstr>
      <vt:lpstr>  iframe  </vt:lpstr>
      <vt:lpstr>PowerPoint Presentation</vt:lpstr>
      <vt:lpstr>Hyperlink</vt:lpstr>
      <vt:lpstr>  Tags used to add frames are given in the following table. </vt:lpstr>
      <vt:lpstr>PowerPoint Presentation</vt:lpstr>
      <vt:lpstr>PowerPoint Presentation</vt:lpstr>
      <vt:lpstr>PowerPoint Presentation</vt:lpstr>
      <vt:lpstr>Forms in HTML </vt:lpstr>
      <vt:lpstr>PowerPoint Presentation</vt:lpstr>
      <vt:lpstr>  Tags used to add input forms are given in the following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HTML5  </vt:lpstr>
      <vt:lpstr>Why HTML5  </vt:lpstr>
      <vt:lpstr> HTML Audio,video Tag</vt:lpstr>
      <vt:lpstr>  Tags used to add audio</vt:lpstr>
      <vt:lpstr>  Tags used to add video</vt:lpstr>
      <vt:lpstr> HTML Canvas Tag</vt:lpstr>
      <vt:lpstr>  Tags used to add video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144</cp:revision>
  <dcterms:created xsi:type="dcterms:W3CDTF">2022-03-08T03:18:08Z</dcterms:created>
  <dcterms:modified xsi:type="dcterms:W3CDTF">2022-04-26T05:51:49Z</dcterms:modified>
</cp:coreProperties>
</file>