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8" r:id="rId2"/>
    <p:sldId id="279" r:id="rId3"/>
    <p:sldId id="280" r:id="rId4"/>
    <p:sldId id="281" r:id="rId5"/>
    <p:sldId id="282" r:id="rId6"/>
    <p:sldId id="283" r:id="rId7"/>
    <p:sldId id="286" r:id="rId8"/>
    <p:sldId id="285" r:id="rId9"/>
    <p:sldId id="291" r:id="rId10"/>
    <p:sldId id="299" r:id="rId11"/>
    <p:sldId id="298" r:id="rId12"/>
    <p:sldId id="292" r:id="rId13"/>
    <p:sldId id="301" r:id="rId14"/>
    <p:sldId id="293" r:id="rId15"/>
    <p:sldId id="302" r:id="rId16"/>
    <p:sldId id="294" r:id="rId17"/>
    <p:sldId id="295" r:id="rId18"/>
    <p:sldId id="296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1" r:id="rId27"/>
    <p:sldId id="31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C20EC-B9A1-4F30-BD28-B656DF7A041B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52499-BFAE-425A-822F-BEC5921387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97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8C4821-A775-4AB6-A4F6-5C0523F53FF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94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4821-A775-4AB6-A4F6-5C0523F53FF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16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8C4821-A775-4AB6-A4F6-5C0523F53FF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8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4821-A775-4AB6-A4F6-5C0523F53FF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87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8C4821-A775-4AB6-A4F6-5C0523F53FF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48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4821-A775-4AB6-A4F6-5C0523F53FF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46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4821-A775-4AB6-A4F6-5C0523F53FF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2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4821-A775-4AB6-A4F6-5C0523F53FF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69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4821-A775-4AB6-A4F6-5C0523F53FF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61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8C4821-A775-4AB6-A4F6-5C0523F53FF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28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C4821-A775-4AB6-A4F6-5C0523F53FF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13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78C4821-A775-4AB6-A4F6-5C0523F53FFD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656B2EF-B31C-4959-A81D-72D80B1AD0D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7905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 to cascading stylesheet </a:t>
            </a:r>
          </a:p>
          <a:p>
            <a:r>
              <a:rPr lang="en-IN" dirty="0"/>
              <a:t>Types of  cascading Stylesheet</a:t>
            </a:r>
          </a:p>
          <a:p>
            <a:r>
              <a:rPr lang="en-IN" dirty="0"/>
              <a:t>CSS Properties- Background &amp; </a:t>
            </a:r>
            <a:r>
              <a:rPr lang="en-IN" dirty="0" err="1"/>
              <a:t>Color</a:t>
            </a:r>
            <a:r>
              <a:rPr lang="en-IN" dirty="0"/>
              <a:t>, Text, List, Box, Border, Padding, Margin, Font Properties</a:t>
            </a:r>
          </a:p>
          <a:p>
            <a:r>
              <a:rPr lang="en-IN" dirty="0"/>
              <a:t>CSS Advanced(Grouping, Dimension, Display, Positioning, </a:t>
            </a:r>
            <a:r>
              <a:rPr lang="en-IN" dirty="0" err="1" smtClean="0"/>
              <a:t>Floating,Align</a:t>
            </a:r>
            <a:r>
              <a:rPr lang="en-IN" dirty="0"/>
              <a:t>, Pseudo class, Navigation Bar)</a:t>
            </a:r>
          </a:p>
          <a:p>
            <a:r>
              <a:rPr lang="en-IN" dirty="0"/>
              <a:t>Creating page Layout and Site Design</a:t>
            </a:r>
          </a:p>
          <a:p>
            <a:r>
              <a:rPr lang="en-IN" dirty="0"/>
              <a:t>Overview of CSS2 &amp; CSS3</a:t>
            </a:r>
          </a:p>
        </p:txBody>
      </p:sp>
    </p:spTree>
    <p:extLst>
      <p:ext uri="{BB962C8B-B14F-4D97-AF65-F5344CB8AC3E}">
        <p14:creationId xmlns:p14="http://schemas.microsoft.com/office/powerpoint/2010/main" val="152528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774" y="625988"/>
            <a:ext cx="55682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#font{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font-style: italic;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font-variant :small-caps;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font-weight: bold;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font-size : 20PX;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IN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N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skyblue</a:t>
            </a: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7278" y="862505"/>
            <a:ext cx="3589361" cy="65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610436" y="0"/>
            <a:ext cx="492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CSS font properties 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5732060" y="62598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&lt;p id="font"&gt;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font style properties to display text in </a:t>
            </a:r>
            <a:r>
              <a:rPr lang="en-IN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itlaic</a:t>
            </a:r>
            <a:r>
              <a:rPr lang="en-I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style,bold,20PX size and </a:t>
            </a:r>
            <a:r>
              <a:rPr lang="en-IN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skyblue</a:t>
            </a:r>
            <a:r>
              <a:rPr lang="en-I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I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capital letters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&lt;/p&gt;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560" t="9532" r="-187" b="71752"/>
          <a:stretch/>
        </p:blipFill>
        <p:spPr>
          <a:xfrm>
            <a:off x="2743200" y="5139732"/>
            <a:ext cx="9212237" cy="12828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75463" y="4975409"/>
            <a:ext cx="21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39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0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err="1"/>
              <a:t>css</a:t>
            </a:r>
            <a:r>
              <a:rPr lang="en-IN" cap="none" dirty="0"/>
              <a:t> properties : 	Text  Properties 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23147"/>
              </p:ext>
            </p:extLst>
          </p:nvPr>
        </p:nvGraphicFramePr>
        <p:xfrm>
          <a:off x="575894" y="1897039"/>
          <a:ext cx="10669861" cy="4640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28"/>
                <a:gridCol w="4181129"/>
                <a:gridCol w="4544704"/>
              </a:tblGrid>
              <a:tr h="270495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Values /Example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color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Foreground color of the text content of an element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letter-spacing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space between characters of text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P{ letter-spacing:</a:t>
                      </a:r>
                      <a:r>
                        <a:rPr lang="en-IN" dirty="0" smtClean="0"/>
                        <a:t> 5px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;}</a:t>
                      </a:r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text-align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Align text within the parent block element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Left/right/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center</a:t>
                      </a:r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text-decoration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 formatting of an element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Underline/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overline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/line-through</a:t>
                      </a: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text-indent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amount of horizontal spacing 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left to right) that will appear in front of the first line of an element's text.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text-transform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 the text of an element such as uppercase, lowercase, capitalize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word-spacing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space between words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57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773" y="625988"/>
            <a:ext cx="709683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#text{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I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I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skyblue</a:t>
            </a:r>
            <a:r>
              <a:rPr lang="en-I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letter-spacing: 5PX;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text-align: </a:t>
            </a:r>
            <a:r>
              <a:rPr lang="en-IN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I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text-decoration: underline;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text-indent: left;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text-transform: capitalize;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word-spacing: 5PX;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7278" y="862505"/>
            <a:ext cx="3589361" cy="65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610436" y="0"/>
            <a:ext cx="492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CSS text properties 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5732060" y="6259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&lt;p id="text"&gt;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text style properties to display text in sky blue </a:t>
            </a:r>
            <a:r>
              <a:rPr lang="en-IN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color,letter</a:t>
            </a:r>
            <a:r>
              <a:rPr lang="en-IN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spacing and word spacing of 5px,text indent capitalize....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&lt;/p&gt;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32060" y="5110758"/>
            <a:ext cx="21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15" t="9732" r="3843" b="72349"/>
          <a:stretch/>
        </p:blipFill>
        <p:spPr>
          <a:xfrm>
            <a:off x="900753" y="5562251"/>
            <a:ext cx="11477767" cy="122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19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err="1"/>
              <a:t>css</a:t>
            </a:r>
            <a:r>
              <a:rPr lang="en-IN" cap="none" dirty="0"/>
              <a:t> properties : 	</a:t>
            </a:r>
            <a:r>
              <a:rPr lang="en-IN" cap="none" dirty="0" smtClean="0"/>
              <a:t>List Style  </a:t>
            </a:r>
            <a:r>
              <a:rPr lang="en-IN" cap="none" dirty="0"/>
              <a:t>Properties 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97944"/>
              </p:ext>
            </p:extLst>
          </p:nvPr>
        </p:nvGraphicFramePr>
        <p:xfrm>
          <a:off x="575894" y="1897039"/>
          <a:ext cx="1066986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28"/>
                <a:gridCol w="4181129"/>
                <a:gridCol w="4544704"/>
              </a:tblGrid>
              <a:tr h="270495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Values /Example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list-style-image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 to use as the list item marker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Ex.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</a:t>
                      </a:r>
                      <a:r>
                        <a:rPr lang="en-IN" dirty="0" smtClean="0"/>
                        <a:t>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IN" dirty="0" smtClean="0"/>
                        <a:t>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list-style-image:</a:t>
                      </a:r>
                      <a:r>
                        <a:rPr lang="en-IN" dirty="0" smtClean="0"/>
                        <a:t>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("/images/symbol.gif");</a:t>
                      </a:r>
                      <a:r>
                        <a:rPr lang="en-IN" dirty="0" smtClean="0"/>
                        <a:t> 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list-style-position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Position of the list item marker in the principal block box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Inside/outside</a:t>
                      </a: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list-style-type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Appearance of a list item element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Disc/circle/square/decimal/lower roman/lower-alpha/upper-alpha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553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773" y="625988"/>
            <a:ext cx="70968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&lt;title&gt;List style position&lt;/title&gt;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#frontend{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list-style-position: inside;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list-style-image: </a:t>
            </a:r>
            <a:r>
              <a:rPr lang="en-I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("frontend.png");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#backend{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	list-style-position: outside;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list-style-image: </a:t>
            </a:r>
            <a:r>
              <a:rPr lang="en-I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("db.png");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&lt;/head&gt;</a:t>
            </a:r>
            <a:r>
              <a:rPr lang="en-IN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7278" y="862505"/>
            <a:ext cx="3589361" cy="65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610436" y="0"/>
            <a:ext cx="492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CSS list properties 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6096000" y="502877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Inside position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IN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id="frontend"&gt;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 &gt;HTML&lt;/li&gt;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&lt;li&gt;CSS&lt;/li&gt;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&lt;li&gt;CSS Framework - Bootstrap&lt;/li&gt;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IN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&lt;/div&gt;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Outside Position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IN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id="backend"&gt;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&lt;li&gt;Oracle&lt;/li&gt;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</a:t>
            </a:r>
            <a:r>
              <a:rPr lang="en-IN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&lt;/li&gt;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&lt;li&gt;PSQL&lt;/li&gt;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IN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N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&lt;/body&gt;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IN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33866" y="5450153"/>
            <a:ext cx="21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336" t="9931" r="62164" b="35117"/>
          <a:stretch/>
        </p:blipFill>
        <p:spPr>
          <a:xfrm>
            <a:off x="7936172" y="4328402"/>
            <a:ext cx="3125336" cy="252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7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err="1"/>
              <a:t>css</a:t>
            </a:r>
            <a:r>
              <a:rPr lang="en-IN" cap="none" dirty="0"/>
              <a:t> properties : 	</a:t>
            </a:r>
            <a:r>
              <a:rPr lang="en-IN" cap="none" dirty="0" smtClean="0"/>
              <a:t>box Properties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768" y="2241404"/>
            <a:ext cx="7708901" cy="381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err="1"/>
              <a:t>css</a:t>
            </a:r>
            <a:r>
              <a:rPr lang="en-IN" cap="none" dirty="0"/>
              <a:t> properties : 	</a:t>
            </a:r>
            <a:r>
              <a:rPr lang="en-IN" cap="none" dirty="0" smtClean="0"/>
              <a:t>box Properties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34" y="2045128"/>
            <a:ext cx="6967539" cy="451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83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err="1"/>
              <a:t>css</a:t>
            </a:r>
            <a:r>
              <a:rPr lang="en-IN" cap="none" dirty="0"/>
              <a:t> properties : 	</a:t>
            </a:r>
            <a:r>
              <a:rPr lang="en-IN" cap="none" dirty="0" smtClean="0"/>
              <a:t>Box   </a:t>
            </a:r>
            <a:r>
              <a:rPr lang="en-IN" cap="none" dirty="0"/>
              <a:t>Properties 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94828"/>
              </p:ext>
            </p:extLst>
          </p:nvPr>
        </p:nvGraphicFramePr>
        <p:xfrm>
          <a:off x="575894" y="1897039"/>
          <a:ext cx="10669861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28"/>
                <a:gridCol w="4181129"/>
                <a:gridCol w="4544704"/>
              </a:tblGrid>
              <a:tr h="270495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Values /Example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height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 of the content area of an element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 pixels/percentage</a:t>
                      </a:r>
                    </a:p>
                    <a:p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width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 of the content area of an element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 pixels/percentage</a:t>
                      </a:r>
                    </a:p>
                    <a:p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margin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Margin on all sides of an element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 pixels/percentage</a:t>
                      </a:r>
                    </a:p>
                    <a:p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padding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Padding is space between the outer edge of the content to the inner edge of the border.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 pixels/percentage</a:t>
                      </a: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overflow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Behavior when content overflows the content box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Visible/hidden/scroll/auto</a:t>
                      </a: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border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border is the space between the outer edge of Padding to the inner edge of the margin.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114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773" y="625988"/>
            <a:ext cx="70968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#box1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padding: 10px;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border:10px solid pink;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margin: 30px;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#box2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padding: 30px;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border:10px solid </a:t>
            </a:r>
            <a:r>
              <a:rPr lang="en-I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powderblue</a:t>
            </a: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margin: 15px;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</a:t>
            </a:r>
            <a:r>
              <a:rPr lang="en-IN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endParaRPr lang="en-IN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7278" y="862505"/>
            <a:ext cx="3589361" cy="65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610436" y="0"/>
            <a:ext cx="492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CSS text properties 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647666" y="5040720"/>
            <a:ext cx="21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396553" y="511859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id="box1"&gt;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 style=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background-color:yellow;text-align:center</a:t>
            </a: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;&gt;HTML is 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markup</a:t>
            </a: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Language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id="box2"&gt;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 style=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background-color:lightgreen;text-align:center</a:t>
            </a: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;&gt;CSS is 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stylsheet</a:t>
            </a:r>
            <a:endParaRPr lang="en-I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231" t="12121" r="1157" b="17198"/>
          <a:stretch/>
        </p:blipFill>
        <p:spPr>
          <a:xfrm>
            <a:off x="4596041" y="3986164"/>
            <a:ext cx="7697023" cy="313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why stylesheets  (CSS)</a:t>
            </a:r>
            <a:endParaRPr lang="en-IN" cap="none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6475" y="2166848"/>
            <a:ext cx="11029615" cy="367830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CSS is an acronym for Cascading Style </a:t>
            </a:r>
            <a:r>
              <a:rPr lang="en-US" dirty="0" smtClean="0"/>
              <a:t>Sheets</a:t>
            </a:r>
          </a:p>
          <a:p>
            <a:r>
              <a:rPr lang="en-US" dirty="0"/>
              <a:t>CSS is a style language that defines layout of HTML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CSS </a:t>
            </a:r>
            <a:r>
              <a:rPr lang="en-US" dirty="0"/>
              <a:t>covers fonts, </a:t>
            </a:r>
            <a:r>
              <a:rPr lang="en-US" dirty="0" err="1"/>
              <a:t>colours</a:t>
            </a:r>
            <a:r>
              <a:rPr lang="en-US" dirty="0"/>
              <a:t>, margins, lines, height, width, background images, advanced positions and many other things</a:t>
            </a:r>
            <a:r>
              <a:rPr lang="en-US" dirty="0" smtClean="0"/>
              <a:t>.</a:t>
            </a:r>
          </a:p>
          <a:p>
            <a:r>
              <a:rPr lang="en-US" dirty="0"/>
              <a:t>HTML is used to structure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CSS </a:t>
            </a:r>
            <a:r>
              <a:rPr lang="en-US" dirty="0"/>
              <a:t>is used for formatting structured content.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942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err="1"/>
              <a:t>css</a:t>
            </a:r>
            <a:r>
              <a:rPr lang="en-IN" cap="none" dirty="0"/>
              <a:t> properties : 	</a:t>
            </a:r>
            <a:r>
              <a:rPr lang="en-IN" cap="none" dirty="0" smtClean="0"/>
              <a:t>Border  </a:t>
            </a:r>
            <a:r>
              <a:rPr lang="en-IN" cap="none" dirty="0"/>
              <a:t>Properties 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867649"/>
              </p:ext>
            </p:extLst>
          </p:nvPr>
        </p:nvGraphicFramePr>
        <p:xfrm>
          <a:off x="575894" y="1897039"/>
          <a:ext cx="10669861" cy="4000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28"/>
                <a:gridCol w="4181129"/>
                <a:gridCol w="4544704"/>
              </a:tblGrid>
              <a:tr h="270495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Values /Example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border-style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set the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of the border.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dashed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dotted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ridged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groove……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Ex. border-style: solid;</a:t>
                      </a: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border-</a:t>
                      </a:r>
                      <a:r>
                        <a:rPr lang="en-IN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set the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 border. 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border-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color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deeppink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</a:t>
                      </a: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border-width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set the width of the border.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border-width: 20px;</a:t>
                      </a: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border-image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use image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border </a:t>
                      </a:r>
                    </a:p>
                    <a:p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 percentage of slice border image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repeated,rounded,spaced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stretched 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border-image: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url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("border.png") 20% round;</a:t>
                      </a: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border-radius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set round borders</a:t>
                      </a:r>
                    </a:p>
                    <a:p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border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 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style  </a:t>
                      </a:r>
                      <a:r>
                        <a:rPr lang="en-IN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border:10px solid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powderblue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033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773" y="625988"/>
            <a:ext cx="709683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#box1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border-width: 20px;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border-</a:t>
            </a:r>
            <a:r>
              <a:rPr lang="en-I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deeppink</a:t>
            </a: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border-image: </a:t>
            </a:r>
            <a:r>
              <a:rPr lang="en-I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("border.png") 20% round;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border-style: solid;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#box2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border:10px solid </a:t>
            </a:r>
            <a:r>
              <a:rPr lang="en-I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powderblue</a:t>
            </a: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#box3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border-radius:50%;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border:10px solid </a:t>
            </a:r>
            <a:r>
              <a:rPr lang="en-I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powderblue</a:t>
            </a: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padding: 20PX;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height:  50Px;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width: 50px;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n-IN" sz="1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N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7278" y="862505"/>
            <a:ext cx="3589361" cy="65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610436" y="0"/>
            <a:ext cx="492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CSS border properties 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8598090" y="4370427"/>
            <a:ext cx="212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310953" y="461665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id="box1"&gt;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HTML is 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markup</a:t>
            </a: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Language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id="box2"&gt;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&lt;p&gt; CSS is 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stylsheet</a:t>
            </a:r>
            <a:endParaRPr lang="en-I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id="box3"&gt;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&lt;p&gt; 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endParaRPr lang="en-IN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&lt;/p&gt;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673" t="7939" r="150" b="24366"/>
          <a:stretch/>
        </p:blipFill>
        <p:spPr>
          <a:xfrm>
            <a:off x="5478952" y="4666540"/>
            <a:ext cx="6238276" cy="236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66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err="1"/>
              <a:t>css</a:t>
            </a:r>
            <a:r>
              <a:rPr lang="en-IN" cap="none" dirty="0"/>
              <a:t> properties : 	</a:t>
            </a:r>
            <a:r>
              <a:rPr lang="en-IN" cap="none" dirty="0" smtClean="0"/>
              <a:t>Table  </a:t>
            </a:r>
            <a:r>
              <a:rPr lang="en-IN" cap="none" dirty="0"/>
              <a:t>Properties 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40265"/>
              </p:ext>
            </p:extLst>
          </p:nvPr>
        </p:nvGraphicFramePr>
        <p:xfrm>
          <a:off x="575894" y="1897039"/>
          <a:ext cx="10669861" cy="4709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028"/>
                <a:gridCol w="4181129"/>
                <a:gridCol w="4544704"/>
              </a:tblGrid>
              <a:tr h="270495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Values /Example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width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Width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table, column and row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height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 of table, column and row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border-collapse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collapses or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seprates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all the borders into a single border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Th,td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{border-collapse: collapse;}</a:t>
                      </a: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padding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space between the borders of the table &amp; the content of the table.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td {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padding: 10px;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	}</a:t>
                      </a: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color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td {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 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color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Orange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	}</a:t>
                      </a:r>
                    </a:p>
                    <a:p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background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background:black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080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err="1"/>
              <a:t>css</a:t>
            </a:r>
            <a:r>
              <a:rPr lang="en-IN" cap="none" dirty="0"/>
              <a:t> properties : 	</a:t>
            </a:r>
            <a:r>
              <a:rPr lang="en-IN" cap="none" dirty="0" smtClean="0"/>
              <a:t>Table  </a:t>
            </a:r>
            <a:r>
              <a:rPr lang="en-IN" cap="none" dirty="0"/>
              <a:t>Properties 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154596"/>
              </p:ext>
            </p:extLst>
          </p:nvPr>
        </p:nvGraphicFramePr>
        <p:xfrm>
          <a:off x="575894" y="1897039"/>
          <a:ext cx="814502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5025"/>
              </a:tblGrid>
              <a:tr h="270495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Values /Example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480132">
                <a:tc>
                  <a:txBody>
                    <a:bodyPr/>
                    <a:lstStyle/>
                    <a:p>
                      <a:pPr marL="342900" indent="-342900" fontAlgn="base">
                        <a:buAutoNum type="arabicPeriod"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 add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color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for specific column</a:t>
                      </a:r>
                    </a:p>
                    <a:p>
                      <a:pPr marL="342900" indent="-342900" fontAlgn="base">
                        <a:buAutoNum type="arabicPeriod"/>
                      </a:pPr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indent="0" fontAlgn="base">
                        <a:buNone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	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td:nth-child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(3)</a:t>
                      </a:r>
                    </a:p>
                    <a:p>
                      <a:pPr marL="0" indent="0" fontAlgn="base">
                        <a:buNone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{</a:t>
                      </a:r>
                    </a:p>
                    <a:p>
                      <a:pPr marL="0" indent="0" fontAlgn="base">
                        <a:buNone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background-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color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orange;</a:t>
                      </a:r>
                    </a:p>
                    <a:p>
                      <a:pPr marL="0" indent="0" fontAlgn="base">
                        <a:buNone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 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color:black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</a:t>
                      </a:r>
                    </a:p>
                    <a:p>
                      <a:pPr marL="0" indent="0" fontAlgn="base">
                        <a:buNone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}</a:t>
                      </a:r>
                    </a:p>
                  </a:txBody>
                  <a:tcPr/>
                </a:tc>
              </a:tr>
              <a:tr h="4801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2. To add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color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for specific row</a:t>
                      </a:r>
                    </a:p>
                    <a:p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tr:nth-child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(2)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{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background-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color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tomato;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 </a:t>
                      </a: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color:white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;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050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773" y="625988"/>
            <a:ext cx="709683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table, </a:t>
            </a:r>
            <a:r>
              <a:rPr lang="en-I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td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border: 5px solid orange;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border-collapse: collapse;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background:black</a:t>
            </a: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color:orange</a:t>
            </a: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width :20px;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Height: 20px;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td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padding: 10px;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I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td:nth-child</a:t>
            </a: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background-</a:t>
            </a:r>
            <a:r>
              <a:rPr lang="en-I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orange;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6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color:black</a:t>
            </a: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16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7278" y="862505"/>
            <a:ext cx="3589361" cy="65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610436" y="0"/>
            <a:ext cx="492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CSS table properties 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4030639" y="379767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&lt;body&gt;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&lt;table&gt;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&gt;Roll No&lt;/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&gt;Student Name&lt;/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&gt;Class&lt;/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&lt;/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&lt;td&gt;1&lt;/td&gt;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&lt;td&gt;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Punam</a:t>
            </a: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&lt;td&gt;FYBCA&lt;/td&gt;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&lt;/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&lt;td&gt;2&lt;/td&gt;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&lt;td&gt;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Nilima</a:t>
            </a: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&lt;td&gt;FYBCA&lt;/td&gt;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&lt;/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&lt;td&gt;3&lt;/td&gt;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&lt;td&gt;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Kalyani</a:t>
            </a: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&lt;td&gt;TYBCA&lt;/td&gt;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&lt;/</a:t>
            </a:r>
            <a:r>
              <a:rPr lang="en-IN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&lt;/table&gt;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&lt;/body&gt;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11" t="9732" r="61941" b="38502"/>
          <a:stretch/>
        </p:blipFill>
        <p:spPr>
          <a:xfrm>
            <a:off x="8029435" y="1624083"/>
            <a:ext cx="3393742" cy="354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52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Advanced CSS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53996"/>
              </p:ext>
            </p:extLst>
          </p:nvPr>
        </p:nvGraphicFramePr>
        <p:xfrm>
          <a:off x="341194" y="1899398"/>
          <a:ext cx="11464119" cy="4304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827"/>
                <a:gridCol w="5527343"/>
                <a:gridCol w="2442949"/>
              </a:tblGrid>
              <a:tr h="360262"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Syntax/Attributes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Example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378794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Grouping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CSS grouping selector is used to select multiple elements and style them together.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element, element {    /*declarations*/ }</a:t>
                      </a:r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th,td</a:t>
                      </a:r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{border-collapse: collapse;}</a:t>
                      </a:r>
                    </a:p>
                    <a:p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472915">
                <a:tc>
                  <a:txBody>
                    <a:bodyPr/>
                    <a:lstStyle/>
                    <a:p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Dimesions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heigt</a:t>
                      </a:r>
                      <a:r>
                        <a:rPr lang="en-IN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weight properties used to set dimensions for any THML element 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 - This is default. The browser calculates the height and width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length - Defines the height/width in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px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cm etc.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 - Defines the height/width in percent of the containing block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 - Sets the height/width to its default value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inherit - The height/width will be inherited from its parent value</a:t>
                      </a:r>
                    </a:p>
                    <a:p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div {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height: 200px;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width: 300px;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655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Advanced CSS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89567"/>
              </p:ext>
            </p:extLst>
          </p:nvPr>
        </p:nvGraphicFramePr>
        <p:xfrm>
          <a:off x="341194" y="1899398"/>
          <a:ext cx="11464119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827"/>
                <a:gridCol w="4135272"/>
                <a:gridCol w="3835020"/>
              </a:tblGrid>
              <a:tr h="360262">
                <a:tc>
                  <a:txBody>
                    <a:bodyPr/>
                    <a:lstStyle/>
                    <a:p>
                      <a:r>
                        <a:rPr lang="en-IN" dirty="0" smtClean="0"/>
                        <a:t>Features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Syntax/Attributes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Example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378794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Pseudo classes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 pseudo-classes are used to add special effects to some selectors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selector:pseudo-class</a:t>
                      </a:r>
                      <a:r>
                        <a:rPr lang="en-IN" dirty="0" smtClean="0"/>
                        <a:t> {property: value}</a:t>
                      </a:r>
                    </a:p>
                    <a:p>
                      <a:r>
                        <a:rPr lang="en-I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List of some pseudo classes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Some Pseudo-classes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Visited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Hover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First-child etc.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 smtClean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&lt;html&gt; &lt;head&gt; &lt;style type = "text/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"&gt; a:hover {color: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pink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&lt;/style&gt; &lt;/head&gt; &lt;body&gt; &lt;a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href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""&gt;Bring Mouse Here&lt;/a&gt; &lt;/body&gt; &lt;/html&gt; </a:t>
                      </a:r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98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91069"/>
            <a:ext cx="1048148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clear property 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CSS Clear property is used to stop next element to wrap around the adjacent floating elements. Clear can have clear left, clear right or clear both values</a:t>
            </a:r>
            <a:r>
              <a:rPr lang="en-US" sz="2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/>
              <a:t>CSS </a:t>
            </a:r>
            <a:r>
              <a:rPr lang="en-US" sz="2800" b="1" dirty="0"/>
              <a:t>Clear Both</a:t>
            </a:r>
            <a:r>
              <a:rPr lang="en-US" sz="2800" dirty="0"/>
              <a:t> property does not allow any element to wrap around any </a:t>
            </a:r>
            <a:r>
              <a:rPr lang="en-US" sz="2800" b="1" dirty="0"/>
              <a:t>adjacent Floating element</a:t>
            </a:r>
            <a:r>
              <a:rPr lang="en-US" sz="2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/>
              <a:t>Clear Left</a:t>
            </a:r>
            <a:r>
              <a:rPr lang="en-US" sz="2800" dirty="0"/>
              <a:t> can stop wrapping around left floating </a:t>
            </a:r>
            <a:r>
              <a:rPr lang="en-US" sz="2800" dirty="0" smtClean="0"/>
              <a:t>element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b="1" dirty="0"/>
              <a:t>Clear right</a:t>
            </a:r>
            <a:r>
              <a:rPr lang="en-US" sz="2800" dirty="0"/>
              <a:t> can stop wrapping around right floating element</a:t>
            </a:r>
            <a:r>
              <a:rPr lang="en-US" sz="28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 err="1"/>
              <a:t>Div</a:t>
            </a:r>
            <a:r>
              <a:rPr lang="en-US" sz="2800" dirty="0"/>
              <a:t> tag is the preferred element to use </a:t>
            </a:r>
            <a:r>
              <a:rPr lang="en-US" sz="2800" b="1" dirty="0"/>
              <a:t>clear both </a:t>
            </a:r>
            <a:r>
              <a:rPr lang="en-US" sz="2800" dirty="0"/>
              <a:t>as div is block level.</a:t>
            </a:r>
          </a:p>
          <a:p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111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smtClean="0"/>
              <a:t>why stylesheets  (CSS)</a:t>
            </a:r>
            <a:endParaRPr lang="en-IN" cap="none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6475" y="2166848"/>
            <a:ext cx="11029615" cy="367830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CSS is an acronym for Cascading Style </a:t>
            </a:r>
            <a:r>
              <a:rPr lang="en-US" dirty="0" smtClean="0"/>
              <a:t>Sheets</a:t>
            </a:r>
          </a:p>
          <a:p>
            <a:r>
              <a:rPr lang="en-US" dirty="0"/>
              <a:t>CSS is a style language that defines layout of HTML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CSS </a:t>
            </a:r>
            <a:r>
              <a:rPr lang="en-US" dirty="0"/>
              <a:t>covers fonts, </a:t>
            </a:r>
            <a:r>
              <a:rPr lang="en-US" dirty="0" err="1"/>
              <a:t>colours</a:t>
            </a:r>
            <a:r>
              <a:rPr lang="en-US" dirty="0"/>
              <a:t>, margins, lines, height, width, background images, advanced positions and many other things</a:t>
            </a:r>
            <a:r>
              <a:rPr lang="en-US" dirty="0" smtClean="0"/>
              <a:t>.</a:t>
            </a:r>
          </a:p>
          <a:p>
            <a:r>
              <a:rPr lang="en-US" dirty="0"/>
              <a:t>HTML is used to structure </a:t>
            </a:r>
            <a:r>
              <a:rPr lang="en-US" dirty="0" smtClean="0"/>
              <a:t>content</a:t>
            </a:r>
          </a:p>
          <a:p>
            <a:r>
              <a:rPr lang="en-US" dirty="0" smtClean="0"/>
              <a:t>CSS </a:t>
            </a:r>
            <a:r>
              <a:rPr lang="en-US" dirty="0"/>
              <a:t>is used for formatting structured content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CSS allows  to control </a:t>
            </a:r>
            <a:r>
              <a:rPr lang="en-US" dirty="0"/>
              <a:t>layout of many documents from one single style </a:t>
            </a:r>
            <a:r>
              <a:rPr lang="en-US" dirty="0" smtClean="0"/>
              <a:t>sheet</a:t>
            </a:r>
          </a:p>
          <a:p>
            <a:r>
              <a:rPr lang="en-US" dirty="0"/>
              <a:t>CSS </a:t>
            </a:r>
            <a:r>
              <a:rPr lang="en-US" dirty="0" smtClean="0"/>
              <a:t>allows to </a:t>
            </a:r>
            <a:r>
              <a:rPr lang="en-US" dirty="0"/>
              <a:t>apply different layout to different media-types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6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T</a:t>
            </a:r>
            <a:r>
              <a:rPr lang="en-IN" cap="none" dirty="0" smtClean="0"/>
              <a:t>he basic CSS syntax</a:t>
            </a:r>
            <a:endParaRPr lang="en-IN" cap="none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6475" y="2166848"/>
            <a:ext cx="11029615" cy="367830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Ex.  We wand blue color at the background of web page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 smtClean="0">
                <a:solidFill>
                  <a:srgbClr val="00B0F0"/>
                </a:solidFill>
              </a:rPr>
              <a:t>Code  using HTML :    &lt;body </a:t>
            </a:r>
            <a:r>
              <a:rPr lang="en-US" sz="3600" dirty="0" err="1" smtClean="0">
                <a:solidFill>
                  <a:srgbClr val="00B0F0"/>
                </a:solidFill>
              </a:rPr>
              <a:t>bgcolor</a:t>
            </a:r>
            <a:r>
              <a:rPr lang="en-US" sz="3600" dirty="0" smtClean="0">
                <a:solidFill>
                  <a:srgbClr val="00B0F0"/>
                </a:solidFill>
              </a:rPr>
              <a:t>=“blue”&gt;</a:t>
            </a:r>
          </a:p>
          <a:p>
            <a:pPr marL="0" indent="0">
              <a:buNone/>
            </a:pPr>
            <a:endParaRPr lang="en-US" sz="3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rgbClr val="00B0F0"/>
                </a:solidFill>
              </a:rPr>
              <a:t>Code using CSS :  body{</a:t>
            </a:r>
            <a:r>
              <a:rPr lang="en-US" sz="3600" dirty="0" err="1" smtClean="0">
                <a:solidFill>
                  <a:srgbClr val="00B0F0"/>
                </a:solidFill>
              </a:rPr>
              <a:t>backround</a:t>
            </a:r>
            <a:r>
              <a:rPr lang="en-US" sz="3600" dirty="0" smtClean="0">
                <a:solidFill>
                  <a:srgbClr val="00B0F0"/>
                </a:solidFill>
              </a:rPr>
              <a:t>-</a:t>
            </a:r>
            <a:r>
              <a:rPr lang="en-US" sz="3600" dirty="0" err="1" smtClean="0">
                <a:solidFill>
                  <a:srgbClr val="00B0F0"/>
                </a:solidFill>
              </a:rPr>
              <a:t>color</a:t>
            </a:r>
            <a:r>
              <a:rPr lang="en-US" sz="3600" dirty="0" err="1">
                <a:solidFill>
                  <a:srgbClr val="00B0F0"/>
                </a:solidFill>
              </a:rPr>
              <a:t>:</a:t>
            </a:r>
            <a:r>
              <a:rPr lang="en-US" sz="3600" dirty="0" err="1" smtClean="0">
                <a:solidFill>
                  <a:srgbClr val="00B0F0"/>
                </a:solidFill>
              </a:rPr>
              <a:t>“blue</a:t>
            </a:r>
            <a:r>
              <a:rPr lang="en-US" sz="3600" dirty="0" smtClean="0">
                <a:solidFill>
                  <a:srgbClr val="00B0F0"/>
                </a:solidFill>
              </a:rPr>
              <a:t>”&gt;</a:t>
            </a:r>
            <a:endParaRPr lang="en-IN" sz="3600" dirty="0">
              <a:solidFill>
                <a:srgbClr val="00B0F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75212" y="4954137"/>
            <a:ext cx="1037230" cy="89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6382602" y="5044802"/>
            <a:ext cx="18199" cy="113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748769" y="5044803"/>
            <a:ext cx="22192" cy="80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5845151"/>
            <a:ext cx="4544706" cy="566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Selector :  What HTML tag the property apply to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18075" y="6109823"/>
            <a:ext cx="1856095" cy="566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Property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820719" y="5873436"/>
            <a:ext cx="1856095" cy="5663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Value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1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where do you put the </a:t>
            </a:r>
            <a:r>
              <a:rPr lang="en-US" cap="none" dirty="0" err="1" smtClean="0"/>
              <a:t>css</a:t>
            </a:r>
            <a:r>
              <a:rPr lang="en-US" cap="none" dirty="0" smtClean="0"/>
              <a:t> code?</a:t>
            </a:r>
            <a:endParaRPr lang="en-IN" cap="none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6475" y="2166848"/>
            <a:ext cx="11029615" cy="367830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There are </a:t>
            </a:r>
            <a:r>
              <a:rPr lang="en-US" dirty="0"/>
              <a:t>three ways you can apply CSS to an HTML document.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342900" indent="-342900">
              <a:buAutoNum type="arabicPeriod"/>
            </a:pPr>
            <a:r>
              <a:rPr lang="en-IN" dirty="0" smtClean="0"/>
              <a:t>In-Line </a:t>
            </a:r>
            <a:r>
              <a:rPr lang="en-IN" dirty="0"/>
              <a:t>Method(the attribute style</a:t>
            </a:r>
            <a:r>
              <a:rPr lang="en-IN" dirty="0" smtClean="0"/>
              <a:t>)</a:t>
            </a:r>
          </a:p>
          <a:p>
            <a:pPr marL="342900" indent="-342900">
              <a:buAutoNum type="arabicPeriod"/>
            </a:pPr>
            <a:r>
              <a:rPr lang="en-IN" dirty="0" smtClean="0"/>
              <a:t>Internal </a:t>
            </a:r>
            <a:r>
              <a:rPr lang="en-IN" dirty="0"/>
              <a:t>Method(the tag style</a:t>
            </a:r>
            <a:r>
              <a:rPr lang="en-IN" dirty="0" smtClean="0"/>
              <a:t>).</a:t>
            </a:r>
          </a:p>
          <a:p>
            <a:pPr marL="342900" indent="-342900">
              <a:buAutoNum type="arabicPeriod"/>
            </a:pPr>
            <a:r>
              <a:rPr lang="en-US" dirty="0"/>
              <a:t>External Method(link to a style sheet).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696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Example inline method</a:t>
            </a:r>
            <a:endParaRPr lang="en-IN" cap="none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76475" y="2166848"/>
            <a:ext cx="11029615" cy="367830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75894" y="2166848"/>
            <a:ext cx="112976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&lt;head&gt;&lt;title&gt;frame1&lt;/title</a:t>
            </a:r>
            <a:r>
              <a:rPr lang="en-US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&lt;body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style="</a:t>
            </a:r>
            <a:r>
              <a:rPr lang="en-US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background-color:lightpink;color:orange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 </a:t>
            </a:r>
            <a:r>
              <a:rPr lang="en-US" sz="24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style="color:green;font-size:15pt;font-family:Algerian;"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MIT World Peace University </a:t>
            </a:r>
            <a:endParaRPr lang="en-IN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743200" y="2770496"/>
            <a:ext cx="4080681" cy="62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784283" y="2460001"/>
            <a:ext cx="4418436" cy="559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In-Line Method(the attribute style)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987656" y="2501439"/>
            <a:ext cx="393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/>
              <a:t>In-Line Method(the attribute style)</a:t>
            </a:r>
            <a:endParaRPr lang="en-US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3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774" y="625988"/>
            <a:ext cx="55136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background-color:black</a:t>
            </a:r>
            <a:r>
              <a:rPr lang="en-IN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color:orange</a:t>
            </a:r>
            <a:r>
              <a:rPr lang="en-IN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text-align:center</a:t>
            </a:r>
            <a:r>
              <a:rPr lang="en-IN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2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1558" y="353033"/>
            <a:ext cx="68466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font-family:"Times</a:t>
            </a: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Roman";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color:green</a:t>
            </a: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text-align:left</a:t>
            </a: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font-size:20px;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&lt;h1&gt;CSS example!&lt;/h1&gt;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&lt;p&gt;This is a paragraph.&lt;/p&gt;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85147" y="742857"/>
            <a:ext cx="3684895" cy="3903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610436" y="0"/>
            <a:ext cx="492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Internal CSS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6727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774" y="625988"/>
            <a:ext cx="55136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Demo.html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&lt;head&gt;&lt;title&gt;frame1&lt;/title&gt;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 type="text/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="demo.css"&gt;&lt;/link&gt;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&lt;body&gt;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MIT World Peace University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9415" y="461665"/>
            <a:ext cx="6846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sz="2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IN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emo.css</a:t>
            </a:r>
            <a:endParaRPr lang="en-IN" sz="2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7278" y="862505"/>
            <a:ext cx="3589361" cy="65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610436" y="0"/>
            <a:ext cx="4926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External CSS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6096000" y="1598051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</a:p>
          <a:p>
            <a:r>
              <a:rPr lang="en-I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background-color:black</a:t>
            </a:r>
            <a:r>
              <a:rPr lang="en-I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I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</a:t>
            </a:r>
          </a:p>
          <a:p>
            <a:r>
              <a:rPr lang="en-I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I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N" sz="2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I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Orange;</a:t>
            </a:r>
          </a:p>
          <a:p>
            <a:r>
              <a:rPr lang="en-I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font-family: "Times New Roman";</a:t>
            </a:r>
          </a:p>
          <a:p>
            <a:endParaRPr lang="en-IN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566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 err="1"/>
              <a:t>css</a:t>
            </a:r>
            <a:r>
              <a:rPr lang="en-IN" cap="none" dirty="0"/>
              <a:t> properties : 	Font Properties 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807486"/>
              </p:ext>
            </p:extLst>
          </p:nvPr>
        </p:nvGraphicFramePr>
        <p:xfrm>
          <a:off x="575894" y="1897037"/>
          <a:ext cx="10315018" cy="323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461"/>
                <a:gridCol w="2942550"/>
                <a:gridCol w="5159007"/>
              </a:tblGrid>
              <a:tr h="404275"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Values 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530691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font-style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italic/oblique /normal</a:t>
                      </a:r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530691">
                <a:tc>
                  <a:txBody>
                    <a:bodyPr/>
                    <a:lstStyle/>
                    <a:p>
                      <a:r>
                        <a:rPr lang="en-US" dirty="0" smtClean="0"/>
                        <a:t>font-variant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small-caps, normal</a:t>
                      </a:r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530691">
                <a:tc>
                  <a:txBody>
                    <a:bodyPr/>
                    <a:lstStyle/>
                    <a:p>
                      <a:r>
                        <a:rPr lang="en-US" dirty="0" smtClean="0"/>
                        <a:t>font-weight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normal/bold</a:t>
                      </a:r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530691">
                <a:tc>
                  <a:txBody>
                    <a:bodyPr/>
                    <a:lstStyle/>
                    <a:p>
                      <a:r>
                        <a:rPr lang="en-US" dirty="0" smtClean="0"/>
                        <a:t>font-size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 of the font in pixels</a:t>
                      </a:r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  <a:tr h="7074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font-family</a:t>
                      </a:r>
                    </a:p>
                    <a:p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b="0" i="0" u="none" strike="noStrike" kern="1200" baseline="0" dirty="0" smtClean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4537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16356</TotalTime>
  <Words>1826</Words>
  <Application>Microsoft Office PowerPoint</Application>
  <PresentationFormat>Widescreen</PresentationFormat>
  <Paragraphs>483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Courier New</vt:lpstr>
      <vt:lpstr>Gill Sans MT</vt:lpstr>
      <vt:lpstr>Wingdings</vt:lpstr>
      <vt:lpstr>Wingdings 2</vt:lpstr>
      <vt:lpstr>Dividend</vt:lpstr>
      <vt:lpstr>CSS</vt:lpstr>
      <vt:lpstr>why stylesheets  (CSS)</vt:lpstr>
      <vt:lpstr>why stylesheets  (CSS)</vt:lpstr>
      <vt:lpstr>The basic CSS syntax</vt:lpstr>
      <vt:lpstr>where do you put the css code?</vt:lpstr>
      <vt:lpstr>Example inline method</vt:lpstr>
      <vt:lpstr>PowerPoint Presentation</vt:lpstr>
      <vt:lpstr>PowerPoint Presentation</vt:lpstr>
      <vt:lpstr>css properties :  Font Properties </vt:lpstr>
      <vt:lpstr>PowerPoint Presentation</vt:lpstr>
      <vt:lpstr>PowerPoint Presentation</vt:lpstr>
      <vt:lpstr>css properties :  Text  Properties </vt:lpstr>
      <vt:lpstr>PowerPoint Presentation</vt:lpstr>
      <vt:lpstr>css properties :  List Style  Properties </vt:lpstr>
      <vt:lpstr>PowerPoint Presentation</vt:lpstr>
      <vt:lpstr>css properties :  box Properties </vt:lpstr>
      <vt:lpstr>css properties :  box Properties </vt:lpstr>
      <vt:lpstr>css properties :  Box   Properties </vt:lpstr>
      <vt:lpstr>PowerPoint Presentation</vt:lpstr>
      <vt:lpstr>css properties :  Border  Properties </vt:lpstr>
      <vt:lpstr>PowerPoint Presentation</vt:lpstr>
      <vt:lpstr>css properties :  Table  Properties </vt:lpstr>
      <vt:lpstr>css properties :  Table  Properties </vt:lpstr>
      <vt:lpstr>PowerPoint Presentation</vt:lpstr>
      <vt:lpstr>Advanced CSS</vt:lpstr>
      <vt:lpstr>Advanced CSS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206</cp:revision>
  <dcterms:created xsi:type="dcterms:W3CDTF">2022-03-08T03:18:08Z</dcterms:created>
  <dcterms:modified xsi:type="dcterms:W3CDTF">2022-05-23T18:52:20Z</dcterms:modified>
</cp:coreProperties>
</file>