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8" r:id="rId2"/>
    <p:sldId id="282" r:id="rId3"/>
    <p:sldId id="279" r:id="rId4"/>
    <p:sldId id="281" r:id="rId5"/>
    <p:sldId id="280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01" r:id="rId17"/>
    <p:sldId id="294" r:id="rId18"/>
    <p:sldId id="295" r:id="rId19"/>
    <p:sldId id="296" r:id="rId20"/>
    <p:sldId id="298" r:id="rId21"/>
    <p:sldId id="299" r:id="rId22"/>
    <p:sldId id="300" r:id="rId23"/>
    <p:sldId id="302" r:id="rId24"/>
    <p:sldId id="304" r:id="rId25"/>
    <p:sldId id="303" r:id="rId26"/>
    <p:sldId id="305" r:id="rId27"/>
    <p:sldId id="306" r:id="rId28"/>
    <p:sldId id="307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C20EC-B9A1-4F30-BD28-B656DF7A041B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2499-BFAE-425A-822F-BEC592138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7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9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0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 smtClean="0"/>
              <a:t>Javascript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JavaScript</a:t>
            </a:r>
          </a:p>
          <a:p>
            <a:r>
              <a:rPr lang="en-IN" dirty="0"/>
              <a:t>Variables, </a:t>
            </a:r>
            <a:r>
              <a:rPr lang="en-IN" dirty="0" err="1"/>
              <a:t>DataTypes</a:t>
            </a:r>
            <a:r>
              <a:rPr lang="en-IN" dirty="0"/>
              <a:t>, Functions, Loops, Decision Making </a:t>
            </a:r>
          </a:p>
          <a:p>
            <a:r>
              <a:rPr lang="en-IN" dirty="0"/>
              <a:t>Form Validation</a:t>
            </a:r>
          </a:p>
          <a:p>
            <a:r>
              <a:rPr lang="en-IN" dirty="0"/>
              <a:t>Event Handling</a:t>
            </a:r>
          </a:p>
          <a:p>
            <a:r>
              <a:rPr lang="en-IN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5252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519" y="678555"/>
            <a:ext cx="1846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Data types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519" y="1201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are two types of data types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smtClean="0"/>
              <a:t>2. Non Primitive </a:t>
            </a:r>
            <a:r>
              <a:rPr lang="en-US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90110"/>
              </p:ext>
            </p:extLst>
          </p:nvPr>
        </p:nvGraphicFramePr>
        <p:xfrm>
          <a:off x="688655" y="1958165"/>
          <a:ext cx="5657554" cy="2606040"/>
        </p:xfrm>
        <a:graphic>
          <a:graphicData uri="http://schemas.openxmlformats.org/drawingml/2006/table">
            <a:tbl>
              <a:tblPr/>
              <a:tblGrid>
                <a:gridCol w="2349303"/>
                <a:gridCol w="330825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instance through which we can access members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group of similar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RegExp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regular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4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cap="none" dirty="0"/>
          </a:p>
        </p:txBody>
      </p:sp>
      <p:sp>
        <p:nvSpPr>
          <p:cNvPr id="4" name="Rectangle 3"/>
          <p:cNvSpPr/>
          <p:nvPr/>
        </p:nvSpPr>
        <p:spPr>
          <a:xfrm>
            <a:off x="407753" y="1945271"/>
            <a:ext cx="11784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indicates an operation to be performed on data that yield a value.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operand is a data item on which an operation is performed.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Arithmetic operators are used to perform arithmetic operations. +, -, *, /, % are arithmetic operators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Relational Operators: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are used for comparison. &lt;, &lt;=, &gt;, &gt;=, ==, !=  are relational operators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Logical Operators: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are used for combining two conditions. &amp;&amp;, ||, ! are logical operators.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1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cap="none" dirty="0"/>
          </a:p>
        </p:txBody>
      </p:sp>
      <p:sp>
        <p:nvSpPr>
          <p:cNvPr id="4" name="Rectangle 3"/>
          <p:cNvSpPr/>
          <p:nvPr/>
        </p:nvSpPr>
        <p:spPr>
          <a:xfrm>
            <a:off x="407753" y="1945271"/>
            <a:ext cx="117842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Increment and Decrement Operators: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(++) increase the value of variable by 1 and decrement operator (--) decrease the value of variable by 1.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Assignment Operator: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(=) assign value to variable. +=, -=, *=, /=, %= are short-hand assignment operators.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Conditional Operators: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: is a conditional operator. It is ternary operator also.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(condition)? true part : false part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Bitwise operators: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Bitwise operators act upon the individual bits of their operands. &amp;, |, ^, ~, &lt;&lt; ,&gt;&gt; are bitwise operators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Concatenation operator: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 (+) concatenates two strings.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4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Decision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b="1" u="sng" dirty="0"/>
              <a:t>1. If statement</a:t>
            </a:r>
            <a:endParaRPr lang="en-US" b="1" u="sng" dirty="0" smtClean="0"/>
          </a:p>
          <a:p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3773" y="2741248"/>
            <a:ext cx="11864454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if(condition)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Statement(s) to be executed if expression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012" y="1263920"/>
            <a:ext cx="119599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</a:rPr>
              <a:t>The if statement is the fundamental control statement that allows JavaScript to make decisions and execute statements conditionally.</a:t>
            </a:r>
          </a:p>
        </p:txBody>
      </p:sp>
    </p:spTree>
    <p:extLst>
      <p:ext uri="{BB962C8B-B14F-4D97-AF65-F5344CB8AC3E}">
        <p14:creationId xmlns:p14="http://schemas.microsoft.com/office/powerpoint/2010/main" val="464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Decision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919899"/>
            <a:ext cx="201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1289231"/>
            <a:ext cx="119599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555555"/>
                </a:solidFill>
                <a:latin typeface="Arial" panose="020B0604020202020204" pitchFamily="34" charset="0"/>
              </a:rPr>
              <a:t>The if statement is the fundamental control statement that allows JavaScript to make decisions and execute statements conditionally.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9308" y="2382904"/>
            <a:ext cx="704022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if(condition)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 1;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567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Decision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2299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3</a:t>
            </a:r>
            <a:r>
              <a:rPr lang="en-US" b="1" u="sng" dirty="0" smtClean="0"/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within if is a nested if statement</a:t>
            </a:r>
            <a:endParaRPr lang="en-US" sz="2200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8490" y="1369606"/>
            <a:ext cx="704022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if(condition1)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if(condition2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statement1;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statement2;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statement3; 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0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1403" y="1572194"/>
            <a:ext cx="11910597" cy="4216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Example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 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if(class==“FYBCA”)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if(div==“A”)</a:t>
            </a:r>
          </a:p>
          <a:p>
            <a:pPr lvl="0"/>
            <a:endParaRPr lang="en-US" sz="20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(“DIV A student”);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(“DIV B student”);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(“Student is not from FYBCA class”);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567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Decision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statement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is the one level advance form of control statement that allows JavaScript to make correct decision out of several conditions.</a:t>
            </a:r>
            <a:endParaRPr lang="en-US" sz="2200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024" y="1595021"/>
            <a:ext cx="704022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if(condition1)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if(condition2)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if(condition3)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statement3;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 n;</a:t>
            </a:r>
          </a:p>
        </p:txBody>
      </p:sp>
    </p:spTree>
    <p:extLst>
      <p:ext uri="{BB962C8B-B14F-4D97-AF65-F5344CB8AC3E}">
        <p14:creationId xmlns:p14="http://schemas.microsoft.com/office/powerpoint/2010/main" val="36502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Decision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statement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ladder is the one level advance form of control statement that allows JavaScript to make correct decision out of several conditions.</a:t>
            </a:r>
            <a:endParaRPr lang="en-US" sz="2200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024" y="1595021"/>
            <a:ext cx="704022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if(condition1)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if(condition2)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if(condition3)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statement3;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lvl="0"/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 n;</a:t>
            </a:r>
          </a:p>
        </p:txBody>
      </p:sp>
    </p:spTree>
    <p:extLst>
      <p:ext uri="{BB962C8B-B14F-4D97-AF65-F5344CB8AC3E}">
        <p14:creationId xmlns:p14="http://schemas.microsoft.com/office/powerpoint/2010/main" val="26062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Decision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Switch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is used to execute one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blocks of statements.</a:t>
            </a:r>
            <a:endParaRPr lang="en-US" sz="2200" dirty="0">
              <a:solidFill>
                <a:srgbClr val="555555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024" y="1810464"/>
            <a:ext cx="704022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switch(expression)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case exp1 : statement1;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 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case exp2 : statement2;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   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default: statement;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18755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R</a:t>
            </a:r>
            <a:r>
              <a:rPr lang="en-IN" cap="none" dirty="0" smtClean="0"/>
              <a:t>ole of </a:t>
            </a:r>
            <a:r>
              <a:rPr lang="en-IN" cap="none" dirty="0" err="1" smtClean="0"/>
              <a:t>javascript</a:t>
            </a:r>
            <a:endParaRPr lang="en-IN" cap="none" dirty="0"/>
          </a:p>
        </p:txBody>
      </p:sp>
      <p:pic>
        <p:nvPicPr>
          <p:cNvPr id="1026" name="Picture 2" descr="Google Analytics Javascript Tutorial - Optimize Sm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7" y="2332558"/>
            <a:ext cx="8718232" cy="37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5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Loop /Iterative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while loop is to execute a statement or code block repeatedly as long as expression is true. Once, expression becomes false, the loop will be exited.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8490" y="1800494"/>
            <a:ext cx="11398394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while(condition)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statements;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update statement;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a java script to display even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1 to 10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Loop /Iterative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do_while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we want some statements to be executed at least once even if the condition is false for the first time. To do this we use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do_while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8490" y="2385268"/>
            <a:ext cx="704022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update statement;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9624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Loop /Iterative statements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600164"/>
            <a:ext cx="95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0" y="969496"/>
            <a:ext cx="11959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is the most compact form of looping and includes initialization, condition, update statement.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5660" y="1369607"/>
            <a:ext cx="1171432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ebuchet MS" panose="020B0603020202020204" pitchFamily="34" charset="0"/>
              </a:rPr>
              <a:t>Syntax: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for(initialization ; condition ; update statement)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statement;</a:t>
            </a:r>
          </a:p>
          <a:p>
            <a:pPr lvl="0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2634" y="3954483"/>
            <a:ext cx="343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</a:p>
          <a:p>
            <a:r>
              <a:rPr lang="en-IN" dirty="0" smtClean="0"/>
              <a:t>12</a:t>
            </a:r>
          </a:p>
          <a:p>
            <a:r>
              <a:rPr lang="en-IN" dirty="0" smtClean="0"/>
              <a:t>123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</a:t>
            </a:r>
            <a:r>
              <a:rPr lang="en-IN" cap="none" dirty="0" smtClean="0"/>
              <a:t>unctions in </a:t>
            </a:r>
            <a:r>
              <a:rPr lang="en-IN" cap="none" dirty="0" err="1" smtClean="0"/>
              <a:t>javascript</a:t>
            </a:r>
            <a:endParaRPr lang="en-IN" cap="none" dirty="0"/>
          </a:p>
        </p:txBody>
      </p:sp>
      <p:sp>
        <p:nvSpPr>
          <p:cNvPr id="3" name="Rectangle 2"/>
          <p:cNvSpPr/>
          <p:nvPr/>
        </p:nvSpPr>
        <p:spPr>
          <a:xfrm>
            <a:off x="423552" y="1981683"/>
            <a:ext cx="1097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one of the fundamental building blocks in JavaScript. In JavaScript predefined functions are also called as built in functions.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624" y="3271717"/>
            <a:ext cx="1179615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(index) : Returns character at the specified index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=“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javascript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is scripting Language”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 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document.write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str.charAt</a:t>
            </a:r>
            <a:r>
              <a:rPr lang="en-US" sz="2400" b="1" dirty="0" smtClean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(2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Times New Roman"/>
                <a:cs typeface="Times New Roman"/>
              </a:rPr>
              <a:t>)); </a:t>
            </a:r>
            <a:endParaRPr lang="en-US" sz="2400" b="1" dirty="0" smtClean="0">
              <a:solidFill>
                <a:srgbClr val="00B05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Combines two strings and returns a new 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javascript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is scripting";  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str1="HTML is not scripting"; 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document.write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str.concat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(str1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886" y="2765199"/>
            <a:ext cx="318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String Function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78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674" y="715028"/>
            <a:ext cx="949234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Returns the index of first occurrence of specified value or -1 if not found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javascript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is scripting";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document.write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str.indexOf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("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"));</a:t>
            </a:r>
          </a:p>
          <a:p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Returns the index of last occurrence of specified value or   -1 if not found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="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javascript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is scripting";  </a:t>
            </a:r>
          </a:p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document.write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(str.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lastIndexOf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"));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674" y="4174614"/>
            <a:ext cx="10204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replace(string1,string2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replace string1 to string2 and returns new 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String1.replace(string2)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9812" y="735187"/>
            <a:ext cx="100742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8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search(String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Search for a match between  two strings and returns position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Returns string in lowercase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 startAt="8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8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8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Returns string in uppercase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680" y="711161"/>
            <a:ext cx="1168532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start,length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returns string beginning at the specified location through the specified number of characters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string1=“HTML”;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String1.substr(0,2)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8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length of a string.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var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javascript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is scripting";  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    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document.write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str.length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38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09" y="798017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Math  </a:t>
            </a:r>
            <a:r>
              <a:rPr lang="en-IN" b="1" dirty="0"/>
              <a:t>Function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08" y="1420228"/>
            <a:ext cx="98882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max(n1,n2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: Returns maximum number from specified list of numbers.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min(n1,n2,…) : Returns minimum number from specified list of numbers.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Returns base to exponent power.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random() : Returns random number between 0 to 1.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 : Returns square root of a number.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round(value) : Returns number rounded to nearest integer.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ceil(value) : Returns integer greater than or equal to a specified number.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floor(value) : Returns integer less than or equal to a specified number.</a:t>
            </a:r>
          </a:p>
        </p:txBody>
      </p:sp>
    </p:spTree>
    <p:extLst>
      <p:ext uri="{BB962C8B-B14F-4D97-AF65-F5344CB8AC3E}">
        <p14:creationId xmlns:p14="http://schemas.microsoft.com/office/powerpoint/2010/main" val="25849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7025" y="1364188"/>
            <a:ext cx="89297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user-defined function declaration starts with the word </a:t>
            </a:r>
            <a:r>
              <a:rPr lang="en-US" b="1" dirty="0"/>
              <a:t>function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Syntax :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function </a:t>
            </a:r>
            <a:r>
              <a:rPr lang="en-US" b="1" i="1" dirty="0" err="1"/>
              <a:t>function_name</a:t>
            </a:r>
            <a:r>
              <a:rPr lang="en-US" b="1" i="1" dirty="0"/>
              <a:t>([parameter[, ...]])</a:t>
            </a:r>
            <a:r>
              <a:rPr lang="en-US" b="1" dirty="0"/>
              <a:t> {</a:t>
            </a:r>
            <a:br>
              <a:rPr lang="en-US" b="1" dirty="0"/>
            </a:br>
            <a:r>
              <a:rPr lang="en-US" b="1" i="1" dirty="0"/>
              <a:t>  Statement List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57901" y="882560"/>
            <a:ext cx="33457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User Defined function</a:t>
            </a:r>
            <a:endParaRPr lang="en-US" sz="2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2566" y="1970324"/>
            <a:ext cx="6056415" cy="2649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F42E-ABD9-4AE8-99CD-B194DC1DF60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47" y="1172445"/>
            <a:ext cx="3889612" cy="4054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2731" y="1425743"/>
            <a:ext cx="3894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Write a </a:t>
            </a:r>
            <a:r>
              <a:rPr lang="en-IN" sz="3200" dirty="0" err="1" smtClean="0"/>
              <a:t>javascript</a:t>
            </a:r>
            <a:r>
              <a:rPr lang="en-IN" sz="3200" dirty="0" smtClean="0"/>
              <a:t> function to verify form</a:t>
            </a:r>
            <a:endParaRPr lang="en-IN" sz="3200" dirty="0"/>
          </a:p>
        </p:txBody>
      </p:sp>
      <p:sp>
        <p:nvSpPr>
          <p:cNvPr id="7" name="Right Arrow 6"/>
          <p:cNvSpPr/>
          <p:nvPr/>
        </p:nvSpPr>
        <p:spPr>
          <a:xfrm>
            <a:off x="4384947" y="2600741"/>
            <a:ext cx="1433015" cy="887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85750" y="1425743"/>
            <a:ext cx="542328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&lt;script&gt;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function </a:t>
            </a:r>
            <a:r>
              <a:rPr lang="en-US" b="1" dirty="0" err="1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checkform</a:t>
            </a:r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()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{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var</a:t>
            </a:r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pin=</a:t>
            </a:r>
            <a:r>
              <a:rPr lang="en-US" b="1" dirty="0" err="1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document.myform.pin.value</a:t>
            </a:r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  if(pin=="")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  {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    alert("pin can not be null");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    return false;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  }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  }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&lt;/script</a:t>
            </a:r>
            <a:r>
              <a:rPr lang="en-US" b="1" dirty="0" smtClean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&gt;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&lt;HTML&gt;</a:t>
            </a:r>
          </a:p>
          <a:p>
            <a:endParaRPr lang="en-US" b="1" dirty="0">
              <a:solidFill>
                <a:srgbClr val="00B0F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HTML</a:t>
            </a:r>
            <a:endParaRPr lang="en-US" b="1" dirty="0">
              <a:solidFill>
                <a:srgbClr val="00B0F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/>
                <a:ea typeface="Times New Roman"/>
                <a:cs typeface="Times New Roman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56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Introduction</a:t>
            </a:r>
            <a:endParaRPr lang="en-IN" cap="none" dirty="0"/>
          </a:p>
        </p:txBody>
      </p:sp>
      <p:sp>
        <p:nvSpPr>
          <p:cNvPr id="4" name="Rectangle 3"/>
          <p:cNvSpPr/>
          <p:nvPr/>
        </p:nvSpPr>
        <p:spPr>
          <a:xfrm>
            <a:off x="345743" y="2075682"/>
            <a:ext cx="110228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JavaScript is most popular language on the internet and works in all major browsers such as IE, Firefox, Chrome, Opera and Safari.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was written for the express purpose of adding interactivity to Web pages.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is a dynamic computer programming language.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is lightweight and most commonly used as a part of web pages, whose implementations allow client side script to interact with the user and make dynamic pages.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is an interpreted programming language with object oriented capabilities.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It is open and cross-platform.</a:t>
            </a:r>
          </a:p>
        </p:txBody>
      </p:sp>
    </p:spTree>
    <p:extLst>
      <p:ext uri="{BB962C8B-B14F-4D97-AF65-F5344CB8AC3E}">
        <p14:creationId xmlns:p14="http://schemas.microsoft.com/office/powerpoint/2010/main" val="98947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4" y="1000312"/>
            <a:ext cx="677289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events used in JavaScript are as follows: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onunload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457200" indent="-45720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24140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Advantages of </a:t>
            </a:r>
            <a:r>
              <a:rPr lang="en-IN" cap="none" dirty="0" err="1" smtClean="0"/>
              <a:t>javascript</a:t>
            </a:r>
            <a:endParaRPr lang="en-IN" cap="none" dirty="0"/>
          </a:p>
        </p:txBody>
      </p:sp>
      <p:sp>
        <p:nvSpPr>
          <p:cNvPr id="4" name="Rectangle 3"/>
          <p:cNvSpPr/>
          <p:nvPr/>
        </p:nvSpPr>
        <p:spPr>
          <a:xfrm>
            <a:off x="345743" y="2075682"/>
            <a:ext cx="1102284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cs typeface="Times New Roman" panose="02020603050405020304" pitchFamily="18" charset="0"/>
              </a:rPr>
              <a:t>Less Server Interaction: </a:t>
            </a:r>
            <a:r>
              <a:rPr lang="en-US" sz="2200" dirty="0" smtClean="0">
                <a:cs typeface="Times New Roman" panose="02020603050405020304" pitchFamily="18" charset="0"/>
              </a:rPr>
              <a:t>Being client-side scripting it reduces the demand on the website server.</a:t>
            </a:r>
          </a:p>
          <a:p>
            <a:r>
              <a:rPr lang="en-US" sz="2200" b="1" dirty="0" smtClean="0">
                <a:cs typeface="Times New Roman" panose="02020603050405020304" pitchFamily="18" charset="0"/>
              </a:rPr>
              <a:t>Immediate feedback to the visitors: </a:t>
            </a:r>
            <a:r>
              <a:rPr lang="en-US" sz="2200" dirty="0" smtClean="0">
                <a:cs typeface="Times New Roman" panose="02020603050405020304" pitchFamily="18" charset="0"/>
              </a:rPr>
              <a:t>They do not have to wait for a page reload to see if they have forgotten to enter something.</a:t>
            </a:r>
          </a:p>
          <a:p>
            <a:r>
              <a:rPr lang="en-US" sz="2200" b="1" dirty="0" smtClean="0">
                <a:cs typeface="Times New Roman" panose="02020603050405020304" pitchFamily="18" charset="0"/>
              </a:rPr>
              <a:t>Increased Interactivity: </a:t>
            </a:r>
            <a:r>
              <a:rPr lang="en-US" sz="2200" dirty="0" smtClean="0">
                <a:cs typeface="Times New Roman" panose="02020603050405020304" pitchFamily="18" charset="0"/>
              </a:rPr>
              <a:t>We can create interfaces that react when the user hovers over them with a mouse or activates them via the keyboard.</a:t>
            </a:r>
          </a:p>
          <a:p>
            <a:r>
              <a:rPr lang="en-US" sz="2200" b="1" dirty="0" smtClean="0">
                <a:cs typeface="Times New Roman" panose="02020603050405020304" pitchFamily="18" charset="0"/>
              </a:rPr>
              <a:t>Speed : </a:t>
            </a:r>
            <a:r>
              <a:rPr lang="en-US" sz="2200" dirty="0" smtClean="0">
                <a:cs typeface="Times New Roman" panose="02020603050405020304" pitchFamily="18" charset="0"/>
              </a:rPr>
              <a:t>Client-side JavaScript is very fast because it can be run immediately within the client-side browser.</a:t>
            </a:r>
          </a:p>
          <a:p>
            <a:r>
              <a:rPr lang="en-US" sz="2200" b="1" dirty="0" smtClean="0">
                <a:cs typeface="Times New Roman" panose="02020603050405020304" pitchFamily="18" charset="0"/>
              </a:rPr>
              <a:t>Simplicity: </a:t>
            </a:r>
            <a:r>
              <a:rPr lang="en-US" sz="2200" dirty="0" smtClean="0">
                <a:cs typeface="Times New Roman" panose="02020603050405020304" pitchFamily="18" charset="0"/>
              </a:rPr>
              <a:t>JavaScript is relatively simple to learn and implement.</a:t>
            </a:r>
          </a:p>
          <a:p>
            <a:r>
              <a:rPr lang="en-US" sz="2200" b="1" dirty="0" smtClean="0">
                <a:cs typeface="Times New Roman" panose="02020603050405020304" pitchFamily="18" charset="0"/>
              </a:rPr>
              <a:t>Popularity: </a:t>
            </a:r>
            <a:r>
              <a:rPr lang="en-US" sz="2200" dirty="0" smtClean="0">
                <a:cs typeface="Times New Roman" panose="02020603050405020304" pitchFamily="18" charset="0"/>
              </a:rPr>
              <a:t>JavaScript is used everywhere in the web. The resources to learn JavaScript are numerous.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 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Application of </a:t>
            </a:r>
            <a:r>
              <a:rPr lang="en-IN" cap="none" dirty="0" err="1" smtClean="0"/>
              <a:t>javascript</a:t>
            </a:r>
            <a:endParaRPr lang="en-IN" cap="none" dirty="0"/>
          </a:p>
        </p:txBody>
      </p:sp>
      <p:sp>
        <p:nvSpPr>
          <p:cNvPr id="4" name="Rectangle 3"/>
          <p:cNvSpPr/>
          <p:nvPr/>
        </p:nvSpPr>
        <p:spPr>
          <a:xfrm>
            <a:off x="345743" y="2075682"/>
            <a:ext cx="110228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JavaScript is used to create interactive websites. It is mainly used for</a:t>
            </a:r>
            <a:r>
              <a:rPr lang="en-IN" sz="2200" dirty="0" smtClean="0"/>
              <a:t>:</a:t>
            </a:r>
          </a:p>
          <a:p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Client-side </a:t>
            </a:r>
            <a:r>
              <a:rPr lang="en-IN" sz="2200" dirty="0" smtClean="0"/>
              <a:t>validation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Dynamic drop-down </a:t>
            </a:r>
            <a:r>
              <a:rPr lang="en-IN" sz="2200" dirty="0" smtClean="0"/>
              <a:t>menus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Displaying date and </a:t>
            </a:r>
            <a:r>
              <a:rPr lang="en-IN" sz="2200" dirty="0" smtClean="0"/>
              <a:t>time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Displaying pop-up windows and dialog boxes (like an alert dialog box, confirm dialog box and prompt dialog box</a:t>
            </a:r>
            <a:r>
              <a:rPr lang="en-IN" sz="2200" dirty="0" smtClean="0"/>
              <a:t>)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/>
              <a:t>Displaying clocks etc.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Identifiers </a:t>
            </a:r>
            <a:endParaRPr lang="en-IN" cap="none" dirty="0"/>
          </a:p>
        </p:txBody>
      </p:sp>
      <p:sp>
        <p:nvSpPr>
          <p:cNvPr id="5" name="Rectangle 4"/>
          <p:cNvSpPr/>
          <p:nvPr/>
        </p:nvSpPr>
        <p:spPr>
          <a:xfrm>
            <a:off x="345743" y="2075682"/>
            <a:ext cx="1102284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identifier is simply a name. In JavaScript, identifier are used to name variables, functions, methods, objects events etc.</a:t>
            </a:r>
          </a:p>
          <a:p>
            <a:r>
              <a:rPr lang="en-US" sz="2000" dirty="0"/>
              <a:t>Rules to define identifier: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Identifiers can only contain letters, numbers, underscore(_) and dollar sign($).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Identifier can not start with a number. 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Identifier are case sensitive.  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Identifier can be any length.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Identifiers can not be the same as JavaScript reserved words i.e. keywords.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Variables  </a:t>
            </a:r>
            <a:endParaRPr lang="en-IN" cap="none" dirty="0"/>
          </a:p>
        </p:txBody>
      </p:sp>
      <p:sp>
        <p:nvSpPr>
          <p:cNvPr id="7" name="Rectangle 6"/>
          <p:cNvSpPr/>
          <p:nvPr/>
        </p:nvSpPr>
        <p:spPr>
          <a:xfrm>
            <a:off x="318446" y="2107021"/>
            <a:ext cx="941240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Variables are containers for storing information.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variable’s value can change during the script.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can refer to a variable by name to see its value or to change its value.</a:t>
            </a:r>
          </a:p>
          <a:p>
            <a:endParaRPr lang="en-US" dirty="0" smtClean="0"/>
          </a:p>
          <a:p>
            <a:r>
              <a:rPr lang="en-US" b="1" dirty="0" smtClean="0"/>
              <a:t>Variable </a:t>
            </a:r>
            <a:r>
              <a:rPr lang="en-US" b="1" dirty="0"/>
              <a:t>declaration:</a:t>
            </a:r>
          </a:p>
          <a:p>
            <a:r>
              <a:rPr lang="en-US" dirty="0"/>
              <a:t>Syntax: </a:t>
            </a:r>
            <a:r>
              <a:rPr lang="en-US" dirty="0" smtClean="0"/>
              <a:t>  </a:t>
            </a:r>
            <a:r>
              <a:rPr lang="en-US" sz="3200" b="1" dirty="0" err="1" smtClean="0">
                <a:solidFill>
                  <a:srgbClr val="00B0F0"/>
                </a:solidFill>
              </a:rPr>
              <a:t>var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variable_name</a:t>
            </a:r>
            <a:r>
              <a:rPr lang="en-US" sz="3200" b="1" dirty="0">
                <a:solidFill>
                  <a:srgbClr val="00B0F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    </a:t>
            </a:r>
            <a:r>
              <a:rPr lang="en-US" sz="3200" b="1" dirty="0" err="1">
                <a:solidFill>
                  <a:srgbClr val="00B0F0"/>
                </a:solidFill>
              </a:rPr>
              <a:t>var</a:t>
            </a:r>
            <a:r>
              <a:rPr lang="en-US" sz="3200" b="1" dirty="0">
                <a:solidFill>
                  <a:srgbClr val="00B0F0"/>
                </a:solidFill>
              </a:rPr>
              <a:t> name;</a:t>
            </a:r>
          </a:p>
          <a:p>
            <a:endParaRPr lang="en-US" dirty="0"/>
          </a:p>
          <a:p>
            <a:r>
              <a:rPr lang="en-US" b="1" dirty="0"/>
              <a:t>Variable Initialization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/>
              <a:t>Syntax: </a:t>
            </a:r>
            <a:r>
              <a:rPr lang="en-US" dirty="0" smtClean="0"/>
              <a:t>   </a:t>
            </a:r>
            <a:r>
              <a:rPr lang="en-US" sz="3200" b="1" dirty="0" err="1" smtClean="0">
                <a:solidFill>
                  <a:srgbClr val="00B0F0"/>
                </a:solidFill>
              </a:rPr>
              <a:t>var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err="1">
                <a:solidFill>
                  <a:srgbClr val="00B0F0"/>
                </a:solidFill>
              </a:rPr>
              <a:t>variable_name</a:t>
            </a:r>
            <a:r>
              <a:rPr lang="en-US" sz="3200" b="1" dirty="0">
                <a:solidFill>
                  <a:srgbClr val="00B0F0"/>
                </a:solidFill>
              </a:rPr>
              <a:t>=</a:t>
            </a:r>
            <a:r>
              <a:rPr lang="en-US" sz="3200" b="1" dirty="0" err="1">
                <a:solidFill>
                  <a:srgbClr val="00B0F0"/>
                </a:solidFill>
              </a:rPr>
              <a:t>variable_value</a:t>
            </a:r>
            <a:r>
              <a:rPr lang="en-US" sz="3200" b="1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/>
              <a:t>Example: </a:t>
            </a:r>
            <a:r>
              <a:rPr lang="en-US" dirty="0" smtClean="0"/>
              <a:t>  </a:t>
            </a:r>
            <a:r>
              <a:rPr lang="en-US" sz="3200" b="1" dirty="0" err="1" smtClean="0">
                <a:solidFill>
                  <a:srgbClr val="00B0F0"/>
                </a:solidFill>
              </a:rPr>
              <a:t>var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n=10;</a:t>
            </a:r>
          </a:p>
        </p:txBody>
      </p:sp>
    </p:spTree>
    <p:extLst>
      <p:ext uri="{BB962C8B-B14F-4D97-AF65-F5344CB8AC3E}">
        <p14:creationId xmlns:p14="http://schemas.microsoft.com/office/powerpoint/2010/main" val="1144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ariable scope</a:t>
            </a:r>
            <a:endParaRPr lang="en-IN" cap="none" dirty="0"/>
          </a:p>
        </p:txBody>
      </p:sp>
      <p:sp>
        <p:nvSpPr>
          <p:cNvPr id="4" name="Rectangle 3"/>
          <p:cNvSpPr/>
          <p:nvPr/>
        </p:nvSpPr>
        <p:spPr>
          <a:xfrm>
            <a:off x="575893" y="2272817"/>
            <a:ext cx="11365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scope of a variable is the region of the program in which it is defined. </a:t>
            </a:r>
          </a:p>
          <a:p>
            <a:r>
              <a:rPr lang="en-US" sz="2400" dirty="0"/>
              <a:t>JavaScript variables will have two scopes: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Global Variables</a:t>
            </a:r>
            <a:r>
              <a:rPr lang="en-US" sz="2400" dirty="0"/>
              <a:t>: A global variable has global scope which means it is defined everywhere in JavaScript code and all script and functions on a web page can access it.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Local Variables</a:t>
            </a:r>
            <a:r>
              <a:rPr lang="en-US" sz="2400" dirty="0"/>
              <a:t>: A local variable will be visible only within a function where it is defined. Local variables have local scope and they can only be accessed within function. </a:t>
            </a:r>
          </a:p>
        </p:txBody>
      </p:sp>
    </p:spTree>
    <p:extLst>
      <p:ext uri="{BB962C8B-B14F-4D97-AF65-F5344CB8AC3E}">
        <p14:creationId xmlns:p14="http://schemas.microsoft.com/office/powerpoint/2010/main" val="9079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519" y="678555"/>
            <a:ext cx="1846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Data types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519" y="1201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are two types of data types in </a:t>
            </a:r>
            <a:r>
              <a:rPr lang="en-US" dirty="0" err="1"/>
              <a:t>javascript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Primitive 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64940"/>
              </p:ext>
            </p:extLst>
          </p:nvPr>
        </p:nvGraphicFramePr>
        <p:xfrm>
          <a:off x="688655" y="1958165"/>
          <a:ext cx="7677423" cy="3855720"/>
        </p:xfrm>
        <a:graphic>
          <a:graphicData uri="http://schemas.openxmlformats.org/drawingml/2006/table">
            <a:tbl>
              <a:tblPr/>
              <a:tblGrid>
                <a:gridCol w="2349303"/>
                <a:gridCol w="2349303"/>
                <a:gridCol w="297881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Example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5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sequence of characters e.g. 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“morning"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B0F0"/>
                          </a:solidFill>
                        </a:rPr>
                        <a:t>var</a:t>
                      </a:r>
                      <a:r>
                        <a:rPr lang="en-US" sz="1800" b="1" dirty="0" smtClean="0">
                          <a:solidFill>
                            <a:srgbClr val="00B0F0"/>
                          </a:solidFill>
                        </a:rPr>
                        <a:t> n=“hello”;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numeric values e.g. 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=10;</a:t>
                      </a:r>
                      <a:endParaRPr lang="en-US" sz="1800" b="1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boolean value either false or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null i.e. no value at all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5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19457</TotalTime>
  <Words>1586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inter-regular</vt:lpstr>
      <vt:lpstr>Times New Roman</vt:lpstr>
      <vt:lpstr>Times New Roman</vt:lpstr>
      <vt:lpstr>Trebuchet MS</vt:lpstr>
      <vt:lpstr>Wingdings</vt:lpstr>
      <vt:lpstr>Wingdings 2</vt:lpstr>
      <vt:lpstr>Dividend</vt:lpstr>
      <vt:lpstr>Javascript</vt:lpstr>
      <vt:lpstr>Role of javascript</vt:lpstr>
      <vt:lpstr>Introduction</vt:lpstr>
      <vt:lpstr>Advantages of javascript</vt:lpstr>
      <vt:lpstr>Application of javascript</vt:lpstr>
      <vt:lpstr>Identifiers </vt:lpstr>
      <vt:lpstr>Variables  </vt:lpstr>
      <vt:lpstr>Variable scope</vt:lpstr>
      <vt:lpstr>PowerPoint Presentation</vt:lpstr>
      <vt:lpstr>PowerPoint Presentation</vt:lpstr>
      <vt:lpstr>Operators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in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255</cp:revision>
  <dcterms:created xsi:type="dcterms:W3CDTF">2022-03-08T03:18:08Z</dcterms:created>
  <dcterms:modified xsi:type="dcterms:W3CDTF">2022-05-18T07:38:55Z</dcterms:modified>
</cp:coreProperties>
</file>