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80" r:id="rId9"/>
    <p:sldId id="260" r:id="rId10"/>
    <p:sldId id="261" r:id="rId11"/>
    <p:sldId id="271" r:id="rId12"/>
    <p:sldId id="267" r:id="rId13"/>
    <p:sldId id="268" r:id="rId14"/>
    <p:sldId id="262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63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9A4B8-94CC-4B9B-B209-F34FC7C330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063FC-C0E6-4FBC-B3CE-F9E72743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5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063FC-C0E6-4FBC-B3CE-F9E7274383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3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396B-562E-40E3-89BC-4FEBC51B2CBF}" type="datetime1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426C-F313-4BF2-BBF1-D156A63AA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37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5435-4CD1-49A8-AFF9-4B412AF9C23D}" type="datetime1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426C-F313-4BF2-BBF1-D156A63AA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53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4A0-831D-46F5-BA85-1B21A7C5DD81}" type="datetime1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426C-F313-4BF2-BBF1-D156A63AA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02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D839-3DD8-40EF-B80F-A60E51E7C150}" type="datetime1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426C-F313-4BF2-BBF1-D156A63AA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6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CA00-D6D7-49D0-8B63-805D86BD601D}" type="datetime1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426C-F313-4BF2-BBF1-D156A63AA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96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9B64-3FBE-42F7-8B3B-C632F93AC9B2}" type="datetime1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426C-F313-4BF2-BBF1-D156A63AA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66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2E36-CAEC-4E17-9273-0A0F47D96BBA}" type="datetime1">
              <a:rPr lang="en-IN" smtClean="0"/>
              <a:t>17-05-2022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426C-F313-4BF2-BBF1-D156A63AA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1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BB70-EAB1-4658-9C2C-29AEA9504905}" type="datetime1">
              <a:rPr lang="en-IN" smtClean="0"/>
              <a:t>17-05-2022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426C-F313-4BF2-BBF1-D156A63AA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72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099A-FD67-4892-8F03-F109D10269CD}" type="datetime1">
              <a:rPr lang="en-IN" smtClean="0"/>
              <a:t>17-05-2022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426C-F313-4BF2-BBF1-D156A63AA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40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207B-74C1-48EF-BCE3-CF80F130D9E9}" type="datetime1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426C-F313-4BF2-BBF1-D156A63AA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5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C0EF-C7A2-4C75-9F24-6EC235CC9071}" type="datetime1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426C-F313-4BF2-BBF1-D156A63AA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15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47AB1-D341-4D30-AD43-46EF7B03D3D0}" type="datetime1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Prepared by: SACHIN BHOITE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426C-F313-4BF2-BBF1-D156A63AA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16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javatpoint.com/binary-tre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Trees Data Structure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0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9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Degree of a Node</a:t>
            </a:r>
          </a:p>
          <a:p>
            <a:pPr marL="0" indent="0">
              <a:buNone/>
            </a:pPr>
            <a:r>
              <a:rPr lang="en-US" dirty="0" smtClean="0"/>
              <a:t>The degree of a node is the total number of branches of that node.</a:t>
            </a:r>
          </a:p>
          <a:p>
            <a:pPr marL="0" indent="0">
              <a:buNone/>
            </a:pPr>
            <a:r>
              <a:rPr lang="en-US" dirty="0" smtClean="0"/>
              <a:t>Forest</a:t>
            </a:r>
          </a:p>
          <a:p>
            <a:pPr marL="0" indent="0">
              <a:buNone/>
            </a:pPr>
            <a:r>
              <a:rPr lang="en-US" dirty="0" smtClean="0"/>
              <a:t>A collection of disjoint trees is called a forest.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IN" dirty="0" smtClean="0"/>
          </a:p>
          <a:p>
            <a:r>
              <a:rPr lang="en-US" dirty="0" smtClean="0"/>
              <a:t>You </a:t>
            </a:r>
            <a:r>
              <a:rPr lang="en-US" dirty="0"/>
              <a:t>can create a forest by cutting the root of a tree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Key: </a:t>
            </a:r>
            <a:r>
              <a:rPr lang="en-US" dirty="0"/>
              <a:t>It represents the value of a node.</a:t>
            </a:r>
          </a:p>
          <a:p>
            <a:endParaRPr lang="en-IN" dirty="0"/>
          </a:p>
        </p:txBody>
      </p:sp>
      <p:pic>
        <p:nvPicPr>
          <p:cNvPr id="3074" name="Picture 2" descr="Forest in data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055" y="3466923"/>
            <a:ext cx="4287636" cy="219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81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Level: </a:t>
            </a:r>
            <a:r>
              <a:rPr lang="en-US" dirty="0"/>
              <a:t>Represents the generation of a node. A root node is always at level 1. Child nodes of the root are at level 2, grandchildren of the root are at level 3 and so on. In general, each node is at a level higher than its parent.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521" y="3445434"/>
            <a:ext cx="6610350" cy="3429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Tree</a:t>
            </a:r>
            <a:br>
              <a:rPr lang="en-IN" dirty="0"/>
            </a:br>
            <a:endParaRPr lang="en-IN" dirty="0"/>
          </a:p>
        </p:txBody>
      </p:sp>
      <p:pic>
        <p:nvPicPr>
          <p:cNvPr id="5122" name="Picture 2" descr="Tre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327" y="1880315"/>
            <a:ext cx="8289850" cy="432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6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 node  </a:t>
            </a:r>
          </a:p>
          <a:p>
            <a:r>
              <a:rPr lang="en-US" dirty="0"/>
              <a:t>{  </a:t>
            </a:r>
          </a:p>
          <a:p>
            <a:r>
              <a:rPr lang="en-US" dirty="0"/>
              <a:t>  </a:t>
            </a:r>
            <a:r>
              <a:rPr lang="en-US" b="1" dirty="0" err="1"/>
              <a:t>int</a:t>
            </a:r>
            <a:r>
              <a:rPr lang="en-US" dirty="0"/>
              <a:t> data;  </a:t>
            </a:r>
          </a:p>
          <a:p>
            <a:r>
              <a:rPr lang="en-US" dirty="0" err="1"/>
              <a:t>struct</a:t>
            </a:r>
            <a:r>
              <a:rPr lang="en-US" dirty="0"/>
              <a:t> node *left;  </a:t>
            </a:r>
          </a:p>
          <a:p>
            <a:r>
              <a:rPr lang="en-US" dirty="0" err="1"/>
              <a:t>struct</a:t>
            </a:r>
            <a:r>
              <a:rPr lang="en-US" dirty="0"/>
              <a:t> node *right;   </a:t>
            </a:r>
          </a:p>
          <a:p>
            <a:r>
              <a:rPr lang="en-US" dirty="0"/>
              <a:t>}  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3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Tree</a:t>
            </a:r>
          </a:p>
          <a:p>
            <a:r>
              <a:rPr lang="en-US" dirty="0" smtClean="0"/>
              <a:t>Binary Tree</a:t>
            </a:r>
          </a:p>
          <a:p>
            <a:r>
              <a:rPr lang="en-US" dirty="0" smtClean="0"/>
              <a:t>Binary </a:t>
            </a:r>
            <a:r>
              <a:rPr lang="en-US" smtClean="0"/>
              <a:t>Search Tree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5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4828"/>
            <a:ext cx="10515600" cy="5002135"/>
          </a:xfrm>
        </p:spPr>
        <p:txBody>
          <a:bodyPr/>
          <a:lstStyle/>
          <a:p>
            <a:r>
              <a:rPr lang="en-US" b="1" dirty="0">
                <a:hlinkClick r:id="rId2"/>
              </a:rPr>
              <a:t>Binary tree</a:t>
            </a:r>
            <a:r>
              <a:rPr lang="en-US" b="1" dirty="0"/>
              <a:t>:</a:t>
            </a:r>
            <a:r>
              <a:rPr lang="en-US" dirty="0"/>
              <a:t> Here, binary name itself suggests two numbers, i.e., 0 and 1. In a binary tree, each node in a tree can have utmost two child nodes. Here, utmost means whether the node has 0 </a:t>
            </a:r>
            <a:r>
              <a:rPr lang="en-US" dirty="0" smtClean="0"/>
              <a:t>node, </a:t>
            </a:r>
            <a:r>
              <a:rPr lang="en-US" dirty="0"/>
              <a:t>1 node or 2 nodes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9" name="Picture 6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50" y="2762832"/>
            <a:ext cx="3218690" cy="325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6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 node can be connected to the utmost two child nodes in </a:t>
            </a:r>
            <a:r>
              <a:rPr lang="en-US" b="1" dirty="0"/>
              <a:t>a binary search </a:t>
            </a:r>
            <a:r>
              <a:rPr lang="en-US" b="1" dirty="0" smtClean="0"/>
              <a:t>tree.</a:t>
            </a:r>
          </a:p>
          <a:p>
            <a:r>
              <a:rPr lang="en-US" dirty="0"/>
              <a:t>Every node in the left </a:t>
            </a:r>
            <a:r>
              <a:rPr lang="en-US" dirty="0" err="1"/>
              <a:t>subtree</a:t>
            </a:r>
            <a:r>
              <a:rPr lang="en-US" dirty="0"/>
              <a:t> must contain a value less than the value of the root node, and the value of each node in the right </a:t>
            </a:r>
            <a:r>
              <a:rPr lang="en-US" dirty="0" err="1"/>
              <a:t>subtree</a:t>
            </a:r>
            <a:r>
              <a:rPr lang="en-US" dirty="0"/>
              <a:t> must be bigger than the value of the root node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2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Full Binary Tree</a:t>
            </a:r>
            <a:r>
              <a:rPr lang="en-US" dirty="0"/>
              <a:t> A Binary Tree is a full binary tree if every node has 0 or 2 children. </a:t>
            </a:r>
            <a:r>
              <a:rPr lang="en-US" dirty="0" smtClean="0"/>
              <a:t>We </a:t>
            </a:r>
            <a:r>
              <a:rPr lang="en-US" dirty="0"/>
              <a:t>can also say a full binary tree is a binary tree in which all nodes except leaf nodes have two children. </a:t>
            </a:r>
            <a:endParaRPr lang="en-IN" dirty="0"/>
          </a:p>
          <a:p>
            <a:r>
              <a:rPr lang="en-IN" dirty="0"/>
              <a:t> </a:t>
            </a:r>
            <a:r>
              <a:rPr lang="en-IN" dirty="0" smtClean="0"/>
              <a:t>                18</a:t>
            </a:r>
            <a:endParaRPr lang="en-IN" dirty="0"/>
          </a:p>
          <a:p>
            <a:r>
              <a:rPr lang="en-IN" dirty="0"/>
              <a:t>           /     </a:t>
            </a:r>
            <a:r>
              <a:rPr lang="en-IN" dirty="0" smtClean="0"/>
              <a:t>       </a:t>
            </a:r>
            <a:r>
              <a:rPr lang="en-IN" dirty="0"/>
              <a:t>\  </a:t>
            </a:r>
          </a:p>
          <a:p>
            <a:r>
              <a:rPr lang="en-IN" dirty="0"/>
              <a:t>         15        </a:t>
            </a:r>
            <a:r>
              <a:rPr lang="en-IN" dirty="0" smtClean="0"/>
              <a:t>    </a:t>
            </a:r>
            <a:r>
              <a:rPr lang="en-IN" dirty="0"/>
              <a:t>30  </a:t>
            </a:r>
          </a:p>
          <a:p>
            <a:r>
              <a:rPr lang="en-IN" dirty="0"/>
              <a:t>        /  \      </a:t>
            </a:r>
            <a:r>
              <a:rPr lang="en-IN" dirty="0" smtClean="0"/>
              <a:t>     </a:t>
            </a:r>
            <a:r>
              <a:rPr lang="en-IN" dirty="0"/>
              <a:t>/  </a:t>
            </a:r>
            <a:r>
              <a:rPr lang="en-IN" dirty="0" smtClean="0"/>
              <a:t>    \</a:t>
            </a:r>
            <a:endParaRPr lang="en-IN" dirty="0"/>
          </a:p>
          <a:p>
            <a:r>
              <a:rPr lang="en-IN" dirty="0"/>
              <a:t>      40    50    100   40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659" y="2845618"/>
            <a:ext cx="2607972" cy="35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26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Complete Binary Tree:</a:t>
            </a:r>
            <a:r>
              <a:rPr lang="en-US" dirty="0"/>
              <a:t> A Binary Tree is a Complete Binary Tree if all the levels are completely filled except possibly the last level and the last level has all keys as left as possible </a:t>
            </a:r>
            <a:endParaRPr lang="en-US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18</a:t>
            </a:r>
            <a:endParaRPr lang="en-IN" dirty="0"/>
          </a:p>
          <a:p>
            <a:r>
              <a:rPr lang="en-IN" dirty="0"/>
              <a:t>           /     </a:t>
            </a:r>
            <a:r>
              <a:rPr lang="en-IN" dirty="0" smtClean="0"/>
              <a:t>        </a:t>
            </a:r>
            <a:r>
              <a:rPr lang="en-IN" dirty="0"/>
              <a:t>\  </a:t>
            </a:r>
          </a:p>
          <a:p>
            <a:r>
              <a:rPr lang="en-IN" dirty="0"/>
              <a:t>         15        </a:t>
            </a:r>
            <a:r>
              <a:rPr lang="en-IN" dirty="0" smtClean="0"/>
              <a:t>     </a:t>
            </a:r>
            <a:r>
              <a:rPr lang="en-IN" dirty="0"/>
              <a:t>30  </a:t>
            </a:r>
          </a:p>
          <a:p>
            <a:r>
              <a:rPr lang="en-IN" dirty="0"/>
              <a:t>        /  \       </a:t>
            </a:r>
            <a:r>
              <a:rPr lang="en-IN" dirty="0" smtClean="0"/>
              <a:t>      </a:t>
            </a:r>
            <a:r>
              <a:rPr lang="en-IN" dirty="0"/>
              <a:t>/  \</a:t>
            </a:r>
          </a:p>
          <a:p>
            <a:r>
              <a:rPr lang="en-IN" dirty="0"/>
              <a:t>      40    50    100   40</a:t>
            </a:r>
          </a:p>
          <a:p>
            <a:r>
              <a:rPr lang="en-IN" dirty="0"/>
              <a:t>     /  \  </a:t>
            </a:r>
            <a:r>
              <a:rPr lang="en-IN" dirty="0" smtClean="0"/>
              <a:t>  </a:t>
            </a:r>
            <a:r>
              <a:rPr lang="en-IN" dirty="0"/>
              <a:t>/</a:t>
            </a:r>
          </a:p>
          <a:p>
            <a:r>
              <a:rPr lang="en-IN" dirty="0"/>
              <a:t>    8   7  9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088" y="3211938"/>
            <a:ext cx="65341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1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Perfect Binary Tree</a:t>
            </a:r>
            <a:r>
              <a:rPr lang="en-US" dirty="0"/>
              <a:t> A Binary tree is a Perfect Binary Tree in which all the internal nodes have two children and all leaf nodes are at the same level. 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smtClean="0"/>
              <a:t>                18</a:t>
            </a:r>
            <a:endParaRPr lang="en-US" dirty="0"/>
          </a:p>
          <a:p>
            <a:r>
              <a:rPr lang="en-US" dirty="0"/>
              <a:t>           /     </a:t>
            </a:r>
            <a:r>
              <a:rPr lang="en-US" dirty="0" smtClean="0"/>
              <a:t>     </a:t>
            </a:r>
            <a:r>
              <a:rPr lang="en-US" dirty="0"/>
              <a:t>\  </a:t>
            </a:r>
            <a:r>
              <a:rPr lang="en-US" dirty="0" smtClean="0"/>
              <a:t>                                                 </a:t>
            </a:r>
            <a:endParaRPr lang="en-US" dirty="0"/>
          </a:p>
          <a:p>
            <a:r>
              <a:rPr lang="en-US" dirty="0"/>
              <a:t>         15       </a:t>
            </a:r>
            <a:r>
              <a:rPr lang="en-US" dirty="0" smtClean="0"/>
              <a:t>     </a:t>
            </a:r>
            <a:r>
              <a:rPr lang="en-US" dirty="0"/>
              <a:t>30  </a:t>
            </a:r>
          </a:p>
          <a:p>
            <a:r>
              <a:rPr lang="en-US" dirty="0"/>
              <a:t>        /  \       </a:t>
            </a:r>
            <a:r>
              <a:rPr lang="en-US" dirty="0" smtClean="0"/>
              <a:t>      </a:t>
            </a:r>
            <a:r>
              <a:rPr lang="en-US" dirty="0"/>
              <a:t>/  \</a:t>
            </a:r>
          </a:p>
          <a:p>
            <a:r>
              <a:rPr lang="en-US" dirty="0"/>
              <a:t>    </a:t>
            </a:r>
            <a:r>
              <a:rPr lang="en-US" dirty="0" smtClean="0"/>
              <a:t>  </a:t>
            </a:r>
            <a:r>
              <a:rPr lang="en-US" dirty="0"/>
              <a:t>40    50    100   </a:t>
            </a:r>
            <a:r>
              <a:rPr lang="en-US" dirty="0" smtClean="0"/>
              <a:t>40</a:t>
            </a:r>
          </a:p>
          <a:p>
            <a:r>
              <a:rPr lang="en-US" dirty="0"/>
              <a:t>In a Perfect Binary Tree, the number of leaf nodes is the number of internal nodes plus </a:t>
            </a:r>
            <a:r>
              <a:rPr lang="en-US" dirty="0" smtClean="0"/>
              <a:t>1</a:t>
            </a:r>
          </a:p>
          <a:p>
            <a:r>
              <a:rPr lang="en-US" dirty="0"/>
              <a:t>L = I + 1 Where L = Number of leaf nodes, I = Number of internal nodes.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15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data structures such as arrays, linked list, stack, and queue are linear data structures that store data sequentially. </a:t>
            </a:r>
            <a:endParaRPr lang="en-US" dirty="0" smtClean="0"/>
          </a:p>
          <a:p>
            <a:r>
              <a:rPr lang="en-US" b="1" i="1" dirty="0"/>
              <a:t>A tree</a:t>
            </a:r>
            <a:r>
              <a:rPr lang="en-US" dirty="0"/>
              <a:t> is also one of the data structures that represent hierarchical data. </a:t>
            </a:r>
            <a:r>
              <a:rPr lang="en-US" dirty="0" smtClean="0"/>
              <a:t>It is non-linear data structures that store data in hierarchical manner.</a:t>
            </a:r>
          </a:p>
          <a:p>
            <a:r>
              <a:rPr lang="en-IN" b="1" dirty="0"/>
              <a:t>Tree Terminologies</a:t>
            </a:r>
          </a:p>
          <a:p>
            <a:r>
              <a:rPr lang="en-US" b="1" dirty="0"/>
              <a:t>Node</a:t>
            </a:r>
          </a:p>
          <a:p>
            <a:r>
              <a:rPr lang="en-US" dirty="0"/>
              <a:t>A node is an entity that contains a key or value and pointers to its child nodes.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96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 degenerate (or pathological) tree </a:t>
            </a:r>
            <a:r>
              <a:rPr lang="en-US" dirty="0"/>
              <a:t>A Tree where every internal node has one child. Such trees are performance-wise same as linked list. </a:t>
            </a:r>
            <a:endParaRPr lang="en-US" dirty="0" smtClean="0"/>
          </a:p>
          <a:p>
            <a:r>
              <a:rPr lang="en-IN" dirty="0" smtClean="0"/>
              <a:t>       10</a:t>
            </a:r>
            <a:endParaRPr lang="en-IN" dirty="0"/>
          </a:p>
          <a:p>
            <a:r>
              <a:rPr lang="en-IN" dirty="0"/>
              <a:t>      /</a:t>
            </a:r>
          </a:p>
          <a:p>
            <a:r>
              <a:rPr lang="en-IN" dirty="0"/>
              <a:t>    20</a:t>
            </a:r>
          </a:p>
          <a:p>
            <a:r>
              <a:rPr lang="en-IN" dirty="0"/>
              <a:t>     \</a:t>
            </a:r>
          </a:p>
          <a:p>
            <a:r>
              <a:rPr lang="en-IN" dirty="0"/>
              <a:t>     30</a:t>
            </a:r>
          </a:p>
          <a:p>
            <a:r>
              <a:rPr lang="en-IN" dirty="0"/>
              <a:t>  </a:t>
            </a:r>
            <a:r>
              <a:rPr lang="en-IN" dirty="0" smtClean="0"/>
              <a:t>      </a:t>
            </a:r>
            <a:r>
              <a:rPr lang="en-IN" dirty="0"/>
              <a:t>\</a:t>
            </a:r>
          </a:p>
          <a:p>
            <a:r>
              <a:rPr lang="en-IN" dirty="0"/>
              <a:t>    </a:t>
            </a:r>
            <a:r>
              <a:rPr lang="en-IN" dirty="0" smtClean="0"/>
              <a:t>    </a:t>
            </a:r>
            <a:r>
              <a:rPr lang="en-IN" dirty="0"/>
              <a:t>40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1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Degenerate binary tree through examples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/>
              <a:t>The above tree is a degenerate binary tree because all the nodes have only one child. It is also known as a </a:t>
            </a:r>
            <a:r>
              <a:rPr lang="en-US" b="1" dirty="0"/>
              <a:t>right-skewed tree </a:t>
            </a:r>
            <a:r>
              <a:rPr lang="en-US" dirty="0"/>
              <a:t>as all the nodes have a right child only.</a:t>
            </a:r>
            <a:endParaRPr lang="en-US" b="1" dirty="0" smtClean="0"/>
          </a:p>
          <a:p>
            <a:endParaRPr lang="en-US" b="1" dirty="0" smtClean="0"/>
          </a:p>
          <a:p>
            <a:endParaRPr lang="en-IN" dirty="0"/>
          </a:p>
        </p:txBody>
      </p:sp>
      <p:pic>
        <p:nvPicPr>
          <p:cNvPr id="3074" name="Picture 2" descr="Types of Binary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437" y="2531346"/>
            <a:ext cx="2072470" cy="247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1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4760287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above tree is also a degenerate binary tree because all the nodes have only one child. It is also known as a </a:t>
            </a:r>
            <a:r>
              <a:rPr lang="en-US" b="1" dirty="0"/>
              <a:t>left-skewed tree </a:t>
            </a:r>
            <a:r>
              <a:rPr lang="en-US" dirty="0"/>
              <a:t>as all the nodes have a left child only.</a:t>
            </a:r>
            <a:endParaRPr lang="en-IN" dirty="0"/>
          </a:p>
        </p:txBody>
      </p:sp>
      <p:pic>
        <p:nvPicPr>
          <p:cNvPr id="4100" name="Picture 4" descr="Types of Binary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471" y="1758614"/>
            <a:ext cx="1853529" cy="221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55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88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279"/>
            <a:ext cx="10515600" cy="5249684"/>
          </a:xfrm>
        </p:spPr>
        <p:txBody>
          <a:bodyPr/>
          <a:lstStyle/>
          <a:p>
            <a:r>
              <a:rPr lang="en-US" b="1" dirty="0"/>
              <a:t>Balanced Binary Tree</a:t>
            </a:r>
            <a:endParaRPr lang="en-US" dirty="0"/>
          </a:p>
          <a:p>
            <a:r>
              <a:rPr lang="en-US" dirty="0"/>
              <a:t>The balanced binary tree is a tree in which both the left and right trees differ by </a:t>
            </a:r>
            <a:r>
              <a:rPr lang="en-US" dirty="0" smtClean="0"/>
              <a:t>at most </a:t>
            </a:r>
            <a:r>
              <a:rPr lang="en-US" dirty="0"/>
              <a:t>1. </a:t>
            </a:r>
            <a:r>
              <a:rPr lang="en-US" dirty="0" smtClean="0"/>
              <a:t>{0,-1,1} For </a:t>
            </a:r>
            <a:r>
              <a:rPr lang="en-US" dirty="0"/>
              <a:t>example, </a:t>
            </a:r>
            <a:r>
              <a:rPr lang="en-US" b="1" i="1" dirty="0"/>
              <a:t>AVL</a:t>
            </a:r>
            <a:r>
              <a:rPr lang="en-US" dirty="0"/>
              <a:t> and </a:t>
            </a:r>
            <a:r>
              <a:rPr lang="en-US" b="1" i="1" dirty="0"/>
              <a:t>Red-Black trees</a:t>
            </a:r>
            <a:r>
              <a:rPr lang="en-US" dirty="0"/>
              <a:t> are balanced binary tree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</a:t>
            </a:r>
            <a:r>
              <a:rPr lang="en-US" dirty="0"/>
              <a:t>The above tree is a balanced binary tree </a:t>
            </a:r>
            <a:r>
              <a:rPr lang="en-US" dirty="0" smtClean="0"/>
              <a:t>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because </a:t>
            </a:r>
            <a:r>
              <a:rPr lang="en-US" dirty="0"/>
              <a:t>the difference between the left 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</a:t>
            </a:r>
            <a:r>
              <a:rPr lang="en-US" dirty="0" err="1" smtClean="0"/>
              <a:t>subtree</a:t>
            </a:r>
            <a:r>
              <a:rPr lang="en-US" dirty="0" smtClean="0"/>
              <a:t> </a:t>
            </a:r>
            <a:r>
              <a:rPr lang="en-US" dirty="0"/>
              <a:t>and right </a:t>
            </a:r>
            <a:r>
              <a:rPr lang="en-US" dirty="0" err="1"/>
              <a:t>subtree</a:t>
            </a:r>
            <a:r>
              <a:rPr lang="en-US" dirty="0"/>
              <a:t> is zero.</a:t>
            </a:r>
          </a:p>
          <a:p>
            <a:endParaRPr lang="en-IN" dirty="0"/>
          </a:p>
        </p:txBody>
      </p:sp>
      <p:pic>
        <p:nvPicPr>
          <p:cNvPr id="5122" name="Picture 2" descr="Types of Binary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16" y="3155435"/>
            <a:ext cx="2394442" cy="186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58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above tree is not a balanced binary tree because the difference between the left </a:t>
            </a:r>
            <a:r>
              <a:rPr lang="en-US" dirty="0" err="1"/>
              <a:t>subtree</a:t>
            </a:r>
            <a:r>
              <a:rPr lang="en-US" dirty="0"/>
              <a:t> and the right </a:t>
            </a:r>
            <a:r>
              <a:rPr lang="en-US" dirty="0" err="1"/>
              <a:t>subtree</a:t>
            </a:r>
            <a:r>
              <a:rPr lang="en-US" dirty="0"/>
              <a:t> is greater than 1.</a:t>
            </a:r>
            <a:endParaRPr lang="en-IN" dirty="0"/>
          </a:p>
        </p:txBody>
      </p:sp>
      <p:pic>
        <p:nvPicPr>
          <p:cNvPr id="6148" name="Picture 4" descr="Types of Binary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716" y="2188224"/>
            <a:ext cx="2780808" cy="282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068" y="2188224"/>
            <a:ext cx="3629093" cy="314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9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450" y="2134394"/>
            <a:ext cx="4991100" cy="37338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6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Tree Traversal</a:t>
            </a:r>
          </a:p>
          <a:p>
            <a:r>
              <a:rPr lang="en-US" dirty="0" smtClean="0"/>
              <a:t>In order to perform any operation on a tree, you need to reach to the specific node. The tree traversal algorithm helps in visiting a required node in the tree.</a:t>
            </a:r>
          </a:p>
          <a:p>
            <a:r>
              <a:rPr lang="en-IN" dirty="0" err="1"/>
              <a:t>Inorder</a:t>
            </a:r>
            <a:r>
              <a:rPr lang="en-IN" dirty="0"/>
              <a:t> traversal</a:t>
            </a:r>
          </a:p>
          <a:p>
            <a:r>
              <a:rPr lang="en-IN" dirty="0" err="1"/>
              <a:t>Preorder</a:t>
            </a:r>
            <a:r>
              <a:rPr lang="en-IN" dirty="0"/>
              <a:t> traversal</a:t>
            </a:r>
          </a:p>
          <a:p>
            <a:r>
              <a:rPr lang="en-IN" dirty="0" err="1"/>
              <a:t>Postorder</a:t>
            </a:r>
            <a:r>
              <a:rPr lang="en-IN" dirty="0"/>
              <a:t> traversal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7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536" y="1393776"/>
            <a:ext cx="7386756" cy="532769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32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989" y="1838503"/>
            <a:ext cx="10515600" cy="4351338"/>
          </a:xfrm>
        </p:spPr>
        <p:txBody>
          <a:bodyPr/>
          <a:lstStyle/>
          <a:p>
            <a:r>
              <a:rPr lang="en-US" dirty="0" smtClean="0"/>
              <a:t>Edge</a:t>
            </a:r>
          </a:p>
          <a:p>
            <a:pPr marL="0" indent="0">
              <a:buNone/>
            </a:pPr>
            <a:r>
              <a:rPr lang="en-US" dirty="0" smtClean="0"/>
              <a:t>It is the link between any two nodes.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30" name="Picture 6" descr="Nodes and edges of a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66" y="2750644"/>
            <a:ext cx="4184605" cy="252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64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Root: </a:t>
            </a:r>
            <a:r>
              <a:rPr lang="en-US" dirty="0" smtClean="0"/>
              <a:t>The root node is the topmost node in the tree hierarchy. </a:t>
            </a:r>
          </a:p>
          <a:p>
            <a:r>
              <a:rPr lang="en-US" b="1" dirty="0" smtClean="0"/>
              <a:t>Child node: </a:t>
            </a:r>
            <a:r>
              <a:rPr lang="en-US" dirty="0" smtClean="0"/>
              <a:t>If the node is a descendant of any node, then the node is known as a child node.</a:t>
            </a:r>
          </a:p>
          <a:p>
            <a:r>
              <a:rPr lang="en-US" b="1" dirty="0" smtClean="0"/>
              <a:t>Parent: </a:t>
            </a:r>
            <a:r>
              <a:rPr lang="en-US" dirty="0" smtClean="0"/>
              <a:t>If the node contains any sub-node, then that node is said to be the parent of that sub-node.</a:t>
            </a:r>
          </a:p>
          <a:p>
            <a:r>
              <a:rPr lang="en-US" b="1" dirty="0" smtClean="0"/>
              <a:t>Sibling: </a:t>
            </a:r>
            <a:r>
              <a:rPr lang="en-US" dirty="0" smtClean="0"/>
              <a:t>The nodes that have the same parent are known as siblings.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09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0006"/>
            <a:ext cx="10515600" cy="5692462"/>
          </a:xfrm>
        </p:spPr>
        <p:txBody>
          <a:bodyPr>
            <a:normAutofit/>
          </a:bodyPr>
          <a:lstStyle/>
          <a:p>
            <a:r>
              <a:rPr lang="en-US" b="1" dirty="0" smtClean="0"/>
              <a:t>Leaf Node:- </a:t>
            </a:r>
            <a:r>
              <a:rPr lang="en-US" dirty="0" smtClean="0"/>
              <a:t>The node of the tree, which doesn't have any child node, is called a leaf node. A leaf node is the bottom-most node of the tree. Leaf nodes can also be called external nodes.</a:t>
            </a:r>
          </a:p>
          <a:p>
            <a:r>
              <a:rPr lang="en-US" b="1" dirty="0" smtClean="0"/>
              <a:t>Internal nodes</a:t>
            </a:r>
            <a:r>
              <a:rPr lang="en-US" dirty="0" smtClean="0"/>
              <a:t>: A node has at least one child node known as an internal</a:t>
            </a:r>
          </a:p>
          <a:p>
            <a:endParaRPr lang="en-IN" dirty="0"/>
          </a:p>
        </p:txBody>
      </p:sp>
      <p:pic>
        <p:nvPicPr>
          <p:cNvPr id="4098" name="Picture 2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31" y="2906601"/>
            <a:ext cx="2909597" cy="311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193" y="3192552"/>
            <a:ext cx="5412414" cy="231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8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Ancestor node:- </a:t>
            </a:r>
            <a:r>
              <a:rPr lang="en-US" dirty="0" smtClean="0"/>
              <a:t>An ancestor of a node is any predecessor node on a path from the root to that node. The root node doesn't have any ancestors.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In the tree shown in the above image, nodes 1, 2, and 5 are the ancestors of node 10.</a:t>
            </a:r>
          </a:p>
          <a:p>
            <a:r>
              <a:rPr lang="en-US" b="1" dirty="0" smtClean="0"/>
              <a:t>Descendant</a:t>
            </a:r>
            <a:r>
              <a:rPr lang="en-US" dirty="0" smtClean="0"/>
              <a:t>: The immediate successor of the given node is known as a descendant of a node. In the above figure, 10 is the descendant of node 5.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Height </a:t>
            </a:r>
            <a:r>
              <a:rPr lang="en-US" b="1" dirty="0"/>
              <a:t>of a Node</a:t>
            </a:r>
          </a:p>
          <a:p>
            <a:r>
              <a:rPr lang="en-US" dirty="0"/>
              <a:t>The height of a node is the number of edges from the node to the deepest leaf (</a:t>
            </a:r>
            <a:r>
              <a:rPr lang="en-US" dirty="0" err="1"/>
              <a:t>ie</a:t>
            </a:r>
            <a:r>
              <a:rPr lang="en-US" dirty="0"/>
              <a:t>. the longest path from the node to a leaf node).</a:t>
            </a:r>
          </a:p>
          <a:p>
            <a:pPr marL="0" indent="0">
              <a:buNone/>
            </a:pPr>
            <a:r>
              <a:rPr lang="en-IN" b="1" dirty="0" smtClean="0"/>
              <a:t>Depth of a Node</a:t>
            </a:r>
          </a:p>
          <a:p>
            <a:r>
              <a:rPr lang="en-US" dirty="0" smtClean="0"/>
              <a:t>The depth of a node is the number of edges from the root to the node.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1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341" y="1825625"/>
            <a:ext cx="6615318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Height of a Tree</a:t>
            </a:r>
          </a:p>
          <a:p>
            <a:r>
              <a:rPr lang="en-US" dirty="0" smtClean="0"/>
              <a:t>The height of a Tree is the height of the root node or the depth of the deepest node.</a:t>
            </a:r>
          </a:p>
          <a:p>
            <a:endParaRPr lang="en-IN" dirty="0"/>
          </a:p>
        </p:txBody>
      </p:sp>
      <p:pic>
        <p:nvPicPr>
          <p:cNvPr id="2050" name="Picture 2" descr="Height and depth of each node in a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446" y="2976307"/>
            <a:ext cx="3592177" cy="333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by: SACHIN BHOITE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01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4634</TotalTime>
  <Words>721</Words>
  <Application>Microsoft Office PowerPoint</Application>
  <PresentationFormat>Widescreen</PresentationFormat>
  <Paragraphs>140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Trees Data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of Tree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Data Structure</dc:title>
  <dc:creator>Microsoft account</dc:creator>
  <cp:lastModifiedBy>admin</cp:lastModifiedBy>
  <cp:revision>24</cp:revision>
  <dcterms:created xsi:type="dcterms:W3CDTF">2021-04-12T08:27:52Z</dcterms:created>
  <dcterms:modified xsi:type="dcterms:W3CDTF">2022-05-17T03:55:29Z</dcterms:modified>
</cp:coreProperties>
</file>