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9"/>
  </p:notesMasterIdLst>
  <p:sldIdLst>
    <p:sldId id="298" r:id="rId2"/>
    <p:sldId id="281" r:id="rId3"/>
    <p:sldId id="299" r:id="rId4"/>
    <p:sldId id="300" r:id="rId5"/>
    <p:sldId id="294" r:id="rId6"/>
    <p:sldId id="296" r:id="rId7"/>
    <p:sldId id="297" r:id="rId8"/>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FF66FF"/>
    <a:srgbClr val="FFA751"/>
    <a:srgbClr val="9BBB59"/>
    <a:srgbClr val="39B0D4"/>
    <a:srgbClr val="727272"/>
    <a:srgbClr val="010000"/>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E0B481-B1FF-4FFE-B9DF-8850E81116B5}" v="4" dt="2024-09-25T08:36:55.4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5033" autoAdjust="0"/>
  </p:normalViewPr>
  <p:slideViewPr>
    <p:cSldViewPr snapToGrid="0" snapToObjects="1">
      <p:cViewPr varScale="1">
        <p:scale>
          <a:sx n="75" d="100"/>
          <a:sy n="75" d="100"/>
        </p:scale>
        <p:origin x="516" y="96"/>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4D5ADD5-2BBC-4A94-8F86-D9013941F742}" type="datetimeFigureOut">
              <a:rPr lang="en-US"/>
              <a:pPr/>
              <a:t>9/25/2024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C790738-CFC9-4A5E-8424-6B42AA5706F7}" type="slidenum">
              <a:rPr lang="en-US"/>
              <a:pPr/>
              <a:t>‹#›</a:t>
            </a:fld>
            <a:endParaRPr lang="en-US"/>
          </a:p>
        </p:txBody>
      </p:sp>
    </p:spTree>
    <p:extLst>
      <p:ext uri="{BB962C8B-B14F-4D97-AF65-F5344CB8AC3E}">
        <p14:creationId xmlns:p14="http://schemas.microsoft.com/office/powerpoint/2010/main" val="23574945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6387" name="Slide Number Placeholder 3"/>
          <p:cNvSpPr>
            <a:spLocks noGrp="1"/>
          </p:cNvSpPr>
          <p:nvPr>
            <p:ph type="sldNum" sz="quarter" idx="5"/>
          </p:nvPr>
        </p:nvSpPr>
        <p:spPr bwMode="auto">
          <a:noFill/>
          <a:ln>
            <a:miter lim="800000"/>
            <a:headEnd/>
            <a:tailEnd/>
          </a:ln>
        </p:spPr>
        <p:txBody>
          <a:bodyPr/>
          <a:lstStyle/>
          <a:p>
            <a:fld id="{65F62A7E-A2F8-438F-9CF8-47DE63F471B4}" type="slidenum">
              <a:rPr lang="en-US"/>
              <a:pPr/>
              <a:t>2</a:t>
            </a:fld>
            <a:endParaRPr lang="en-US"/>
          </a:p>
        </p:txBody>
      </p:sp>
    </p:spTree>
    <p:extLst>
      <p:ext uri="{BB962C8B-B14F-4D97-AF65-F5344CB8AC3E}">
        <p14:creationId xmlns:p14="http://schemas.microsoft.com/office/powerpoint/2010/main" val="2904073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fld id="{0CA7B74D-3791-4AC6-8451-F10DBCCCDD9A}" type="slidenum">
              <a:rPr lang="en-US"/>
              <a:pPr/>
              <a:t>3</a:t>
            </a:fld>
            <a:endParaRPr lang="en-US"/>
          </a:p>
        </p:txBody>
      </p:sp>
    </p:spTree>
    <p:extLst>
      <p:ext uri="{BB962C8B-B14F-4D97-AF65-F5344CB8AC3E}">
        <p14:creationId xmlns:p14="http://schemas.microsoft.com/office/powerpoint/2010/main" val="2335206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2641722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E60792E3-D524-454C-8AFD-A91972900BCB}" type="datetime1">
              <a:rPr lang="en-US" smtClean="0"/>
              <a:t>9/25/2024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5B7E1BAA-A38D-40DE-B22C-DF9BD7D8205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53C3A68-6922-42D3-8905-ECC2D82A3469}" type="datetime1">
              <a:rPr lang="en-US" smtClean="0"/>
              <a:t>9/25/2024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94FDD027-5576-4F27-AAB6-1D994836EE7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B69E9F4-7604-4950-A8B2-8ACDEDB1506E}" type="datetime1">
              <a:rPr lang="en-US" smtClean="0"/>
              <a:t>9/25/2024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2957CE61-8714-431B-A40A-01B1C5541AB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08B7524-32A2-4C20-A58C-BC3BAA1042FC}" type="datetime1">
              <a:rPr lang="en-US" smtClean="0"/>
              <a:t>9/25/2024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677C3CE7-23F7-4828-823C-E0205DF2CF9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E994447-D6B2-43BB-A877-57F1A267B999}" type="datetime1">
              <a:rPr lang="en-US" smtClean="0"/>
              <a:t>9/25/2024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41DB31D2-2A87-4F4C-A9AD-05C6CC2B321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68920E16-BD35-483C-AA6B-346FC7E46DEA}" type="datetime1">
              <a:rPr lang="en-US" smtClean="0"/>
              <a:t>9/25/2024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E1FC16D9-1635-4844-816A-0A8A2160FAD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EAC6F8-5103-4FC0-A69E-5C6AE6469DA8}" type="datetime1">
              <a:rPr lang="en-US" smtClean="0"/>
              <a:t>9/25/2024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9" name="Slide Number Placeholder 5"/>
          <p:cNvSpPr>
            <a:spLocks noGrp="1"/>
          </p:cNvSpPr>
          <p:nvPr>
            <p:ph type="sldNum" sz="quarter" idx="12"/>
          </p:nvPr>
        </p:nvSpPr>
        <p:spPr/>
        <p:txBody>
          <a:bodyPr/>
          <a:lstStyle>
            <a:lvl1pPr>
              <a:defRPr/>
            </a:lvl1pPr>
          </a:lstStyle>
          <a:p>
            <a:fld id="{71C4100A-98DE-4944-910A-A93F5CA9F72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60C6921-0627-4C8F-83D5-0CF936D2FFDD}" type="datetime1">
              <a:rPr lang="en-US" smtClean="0"/>
              <a:t>9/25/2024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5" name="Slide Number Placeholder 5"/>
          <p:cNvSpPr>
            <a:spLocks noGrp="1"/>
          </p:cNvSpPr>
          <p:nvPr>
            <p:ph type="sldNum" sz="quarter" idx="12"/>
          </p:nvPr>
        </p:nvSpPr>
        <p:spPr/>
        <p:txBody>
          <a:bodyPr/>
          <a:lstStyle>
            <a:lvl1pPr>
              <a:defRPr/>
            </a:lvl1pPr>
          </a:lstStyle>
          <a:p>
            <a:fld id="{6A63342B-5A73-45DC-864D-086DE78037E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FF08AD7-8103-40F8-983C-E2BA6BB9CBE0}" type="datetime1">
              <a:rPr lang="en-US" smtClean="0"/>
              <a:t>9/25/2024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4" name="Slide Number Placeholder 5"/>
          <p:cNvSpPr>
            <a:spLocks noGrp="1"/>
          </p:cNvSpPr>
          <p:nvPr>
            <p:ph type="sldNum" sz="quarter" idx="12"/>
          </p:nvPr>
        </p:nvSpPr>
        <p:spPr/>
        <p:txBody>
          <a:bodyPr/>
          <a:lstStyle>
            <a:lvl1pPr>
              <a:defRPr/>
            </a:lvl1pPr>
          </a:lstStyle>
          <a:p>
            <a:fld id="{B635AFB3-1ACD-44AC-8702-86B1729DF03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F8C06B4-9380-4A4D-AF49-A3596E17DAF5}" type="datetime1">
              <a:rPr lang="en-US" smtClean="0"/>
              <a:t>9/25/2024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05CF15F3-5E77-4C57-9E21-50D6D1D6C02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EF7FDEF1-C582-4E22-9E77-D68326471F28}" type="datetime1">
              <a:rPr lang="en-US" smtClean="0"/>
              <a:t>9/25/2024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1242169A-B3C7-4FB6-967F-AF95F4EB331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47625"/>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095375"/>
            <a:ext cx="10972800" cy="5030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TradeGothic" pitchFamily="1" charset="0"/>
              </a:defRPr>
            </a:lvl1pPr>
          </a:lstStyle>
          <a:p>
            <a:fld id="{780A9602-A9A9-453F-AEF1-37B5837E02CD}" type="datetime1">
              <a:rPr lang="en-US" smtClean="0"/>
              <a:t>9/25/2024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adeGothic"/>
                <a:ea typeface="+mn-ea"/>
                <a:cs typeface="+mn-cs"/>
              </a:defRPr>
            </a:lvl1pPr>
          </a:lstStyle>
          <a:p>
            <a:pPr>
              <a:defRPr/>
            </a:pPr>
            <a:r>
              <a:rPr lang="en-US"/>
              <a:t>@SIH Idea submission- Template</a:t>
            </a: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TradeGothic" pitchFamily="1" charset="0"/>
              </a:defRPr>
            </a:lvl1pPr>
          </a:lstStyle>
          <a:p>
            <a:fld id="{1411BA53-830D-4830-BB65-E58DBE17D0B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0" fontAlgn="base" hangingPunct="0">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TradeGothic"/>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TradeGothic"/>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TradeGothic"/>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0.png"/><Relationship Id="rId7"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1.sv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20848B-B2B4-45BE-A961-AEC0B06CF41B}"/>
              </a:ext>
            </a:extLst>
          </p:cNvPr>
          <p:cNvPicPr>
            <a:picLocks noChangeAspect="1"/>
          </p:cNvPicPr>
          <p:nvPr/>
        </p:nvPicPr>
        <p:blipFill rotWithShape="1">
          <a:blip r:embed="rId2"/>
          <a:srcRect r="59916"/>
          <a:stretch/>
        </p:blipFill>
        <p:spPr>
          <a:xfrm>
            <a:off x="6924677" y="2005820"/>
            <a:ext cx="3203509" cy="3426237"/>
          </a:xfrm>
          <a:prstGeom prst="rect">
            <a:avLst/>
          </a:prstGeom>
        </p:spPr>
      </p:pic>
      <p:sp>
        <p:nvSpPr>
          <p:cNvPr id="8" name="Title 7"/>
          <p:cNvSpPr>
            <a:spLocks noGrp="1"/>
          </p:cNvSpPr>
          <p:nvPr>
            <p:ph type="ctrTitle"/>
          </p:nvPr>
        </p:nvSpPr>
        <p:spPr>
          <a:xfrm>
            <a:off x="914399" y="-350951"/>
            <a:ext cx="9780086" cy="1671224"/>
          </a:xfrm>
        </p:spPr>
        <p:txBody>
          <a:bodyPr/>
          <a:lstStyle/>
          <a:p>
            <a:r>
              <a:rPr lang="en-US" sz="4000" b="1" dirty="0">
                <a:solidFill>
                  <a:schemeClr val="tx2"/>
                </a:solidFill>
                <a:latin typeface="Garamond" panose="02020404030301010803" pitchFamily="18" charset="0"/>
              </a:rPr>
              <a:t>SMART INDIA HACKATHON 2024</a:t>
            </a:r>
            <a:endParaRPr lang="en-IN" sz="4000" b="1" dirty="0">
              <a:solidFill>
                <a:schemeClr val="tx2"/>
              </a:solidFill>
              <a:latin typeface="Garamond" panose="02020404030301010803" pitchFamily="18" charset="0"/>
            </a:endParaRPr>
          </a:p>
        </p:txBody>
      </p:sp>
      <p:sp>
        <p:nvSpPr>
          <p:cNvPr id="10" name="TextBox 9"/>
          <p:cNvSpPr txBox="1"/>
          <p:nvPr/>
        </p:nvSpPr>
        <p:spPr>
          <a:xfrm>
            <a:off x="285601" y="587829"/>
            <a:ext cx="6266461" cy="6121612"/>
          </a:xfrm>
          <a:prstGeom prst="rect">
            <a:avLst/>
          </a:prstGeom>
          <a:noFill/>
        </p:spPr>
        <p:txBody>
          <a:bodyPr wrap="square" rtlCol="0">
            <a:spAutoFit/>
          </a:bodyPr>
          <a:lstStyle/>
          <a:p>
            <a:endParaRPr lang="en-US" dirty="0"/>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Problem Statement ID -  </a:t>
            </a:r>
            <a:r>
              <a:rPr lang="en-US" sz="2000" b="1" dirty="0">
                <a:solidFill>
                  <a:srgbClr val="0070C0"/>
                </a:solidFill>
                <a:latin typeface="Arial" panose="020B0604020202020204" pitchFamily="34" charset="0"/>
                <a:cs typeface="Arial" panose="020B0604020202020204" pitchFamily="34" charset="0"/>
              </a:rPr>
              <a:t>1762</a:t>
            </a:r>
          </a:p>
          <a:p>
            <a:pPr marL="285750" indent="-285750" algn="just">
              <a:buFont typeface="Arial" panose="020B0604020202020204" pitchFamily="34" charset="0"/>
              <a:buChar char="•"/>
            </a:pPr>
            <a:r>
              <a:rPr lang="en-US" sz="2000" b="1" dirty="0">
                <a:latin typeface="Arial" panose="020B0604020202020204" pitchFamily="34" charset="0"/>
                <a:cs typeface="Arial" panose="020B0604020202020204" pitchFamily="34" charset="0"/>
              </a:rPr>
              <a:t>Problem Statement Title – </a:t>
            </a:r>
            <a:r>
              <a:rPr lang="en-US" sz="2000" b="0" i="0" dirty="0">
                <a:solidFill>
                  <a:srgbClr val="212529"/>
                </a:solidFill>
                <a:effectLst/>
                <a:latin typeface="montserratregular"/>
              </a:rPr>
              <a:t>Building a National Web Community of Philatelists "This is to overcome challenges faced by philatelists across India and to design a solution that enhances their experience and fills up gaps in access to information, raising demand and ensuring fulfillment as per interest for each Philatelic item and ancillaries released and made anywhere in the country through a web based community and a National Philately Deposit Account.</a:t>
            </a:r>
          </a:p>
          <a:p>
            <a:pPr marL="285750" indent="-285750" algn="just">
              <a:buFont typeface="Arial" panose="020B0604020202020204" pitchFamily="34" charset="0"/>
              <a:buChar char="•"/>
            </a:pPr>
            <a:endParaRPr lang="en-US" sz="2000" b="0" i="0" dirty="0">
              <a:solidFill>
                <a:srgbClr val="212529"/>
              </a:solidFill>
              <a:effectLst/>
              <a:latin typeface="montserratregular"/>
            </a:endParaRPr>
          </a:p>
          <a:p>
            <a:pPr marL="285750" indent="-285750" algn="just">
              <a:buFont typeface="Arial" panose="020B0604020202020204" pitchFamily="34" charset="0"/>
              <a:buChar char="•"/>
            </a:pPr>
            <a:r>
              <a:rPr lang="en-US" sz="2000" b="1" dirty="0">
                <a:latin typeface="Arial" panose="020B0604020202020204" pitchFamily="34" charset="0"/>
                <a:cs typeface="Arial" panose="020B0604020202020204" pitchFamily="34" charset="0"/>
              </a:rPr>
              <a:t>Theme - </a:t>
            </a:r>
            <a:r>
              <a:rPr lang="en-US" sz="2000" b="1" dirty="0">
                <a:solidFill>
                  <a:srgbClr val="0070C0"/>
                </a:solidFill>
                <a:latin typeface="Arial" panose="020B0604020202020204" pitchFamily="34" charset="0"/>
                <a:cs typeface="Arial" panose="020B0604020202020204" pitchFamily="34" charset="0"/>
              </a:rPr>
              <a:t>Transportation &amp; Logistics</a:t>
            </a: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PS Category- </a:t>
            </a:r>
            <a:r>
              <a:rPr lang="en-US" sz="2000" b="1" dirty="0">
                <a:solidFill>
                  <a:srgbClr val="0070C0"/>
                </a:solidFill>
                <a:latin typeface="Arial" panose="020B0604020202020204" pitchFamily="34" charset="0"/>
                <a:cs typeface="Arial" panose="020B0604020202020204" pitchFamily="34" charset="0"/>
              </a:rPr>
              <a:t>Software</a:t>
            </a: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Team ID - </a:t>
            </a:r>
            <a:r>
              <a:rPr lang="en-US" sz="2000" b="1" dirty="0">
                <a:solidFill>
                  <a:srgbClr val="0070C0"/>
                </a:solidFill>
                <a:latin typeface="Arial" panose="020B0604020202020204" pitchFamily="34" charset="0"/>
                <a:cs typeface="Arial" panose="020B0604020202020204" pitchFamily="34" charset="0"/>
              </a:rPr>
              <a:t>21900</a:t>
            </a: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Team Name - </a:t>
            </a:r>
            <a:r>
              <a:rPr lang="en-US" sz="2000" b="1" dirty="0">
                <a:solidFill>
                  <a:srgbClr val="0070C0"/>
                </a:solidFill>
                <a:latin typeface="Arial" panose="020B0604020202020204" pitchFamily="34" charset="0"/>
                <a:cs typeface="Arial" panose="020B0604020202020204" pitchFamily="34" charset="0"/>
              </a:rPr>
              <a:t>Bharat Cruisers</a:t>
            </a:r>
            <a:endParaRPr lang="en-IN" sz="2000" b="1" dirty="0">
              <a:solidFill>
                <a:srgbClr val="0070C0"/>
              </a:solidFill>
              <a:latin typeface="Arial" panose="020B0604020202020204" pitchFamily="34" charset="0"/>
              <a:cs typeface="Arial" panose="020B0604020202020204" pitchFamily="34" charset="0"/>
            </a:endParaRPr>
          </a:p>
        </p:txBody>
      </p:sp>
      <p:pic>
        <p:nvPicPr>
          <p:cNvPr id="9" name="Google Shape;93;p2"/>
          <p:cNvPicPr preferRelativeResize="0"/>
          <p:nvPr/>
        </p:nvPicPr>
        <p:blipFill rotWithShape="1">
          <a:blip r:embed="rId3">
            <a:alphaModFix/>
          </a:blip>
          <a:srcRect/>
          <a:stretch/>
        </p:blipFill>
        <p:spPr>
          <a:xfrm>
            <a:off x="10128186" y="81377"/>
            <a:ext cx="1922300" cy="892018"/>
          </a:xfrm>
          <a:prstGeom prst="rect">
            <a:avLst/>
          </a:prstGeom>
          <a:noFill/>
          <a:ln>
            <a:noFill/>
          </a:ln>
        </p:spPr>
      </p:pic>
      <p:sp>
        <p:nvSpPr>
          <p:cNvPr id="2" name="TextBox 1">
            <a:extLst>
              <a:ext uri="{FF2B5EF4-FFF2-40B4-BE49-F238E27FC236}">
                <a16:creationId xmlns:a16="http://schemas.microsoft.com/office/drawing/2014/main" id="{E9BBFB03-2097-E491-EA69-A23D80B88BBA}"/>
              </a:ext>
            </a:extLst>
          </p:cNvPr>
          <p:cNvSpPr txBox="1"/>
          <p:nvPr/>
        </p:nvSpPr>
        <p:spPr>
          <a:xfrm>
            <a:off x="141514" y="100923"/>
            <a:ext cx="1352230" cy="646331"/>
          </a:xfrm>
          <a:prstGeom prst="rect">
            <a:avLst/>
          </a:prstGeom>
          <a:noFill/>
        </p:spPr>
        <p:txBody>
          <a:bodyPr wrap="none" rtlCol="0">
            <a:spAutoFit/>
          </a:bodyPr>
          <a:lstStyle/>
          <a:p>
            <a:r>
              <a:rPr lang="en-IN" u="sng" dirty="0">
                <a:solidFill>
                  <a:schemeClr val="accent6"/>
                </a:solidFill>
                <a:latin typeface="Cooper Black" panose="0208090404030B020404" pitchFamily="18" charset="0"/>
              </a:rPr>
              <a:t>Bharat</a:t>
            </a:r>
            <a:endParaRPr lang="en-IN" u="sng" dirty="0">
              <a:solidFill>
                <a:srgbClr val="00B050"/>
              </a:solidFill>
              <a:latin typeface="Cooper Black" panose="0208090404030B020404" pitchFamily="18" charset="0"/>
            </a:endParaRPr>
          </a:p>
          <a:p>
            <a:r>
              <a:rPr lang="en-IN" dirty="0">
                <a:solidFill>
                  <a:srgbClr val="00B050"/>
                </a:solidFill>
                <a:latin typeface="Cooper Black" panose="0208090404030B020404" pitchFamily="18" charset="0"/>
              </a:rPr>
              <a:t>   </a:t>
            </a:r>
            <a:r>
              <a:rPr lang="en-IN" u="sng" dirty="0">
                <a:solidFill>
                  <a:srgbClr val="00B050"/>
                </a:solidFill>
                <a:latin typeface="Cooper Black" panose="0208090404030B020404" pitchFamily="18" charset="0"/>
              </a:rPr>
              <a:t>Cruisers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77C3CE7-23F7-4828-823C-E0205DF2CF97}" type="slidenum">
              <a:rPr lang="en-US" b="1" smtClean="0">
                <a:solidFill>
                  <a:schemeClr val="bg1"/>
                </a:solidFill>
              </a:rPr>
              <a:pPr/>
              <a:t>2</a:t>
            </a:fld>
            <a:endParaRPr lang="en-US" b="1" dirty="0">
              <a:solidFill>
                <a:schemeClr val="bg1"/>
              </a:solidFill>
            </a:endParaRPr>
          </a:p>
        </p:txBody>
      </p:sp>
      <p:pic>
        <p:nvPicPr>
          <p:cNvPr id="11" name="Google Shape;93;p2"/>
          <p:cNvPicPr preferRelativeResize="0"/>
          <p:nvPr/>
        </p:nvPicPr>
        <p:blipFill rotWithShape="1">
          <a:blip r:embed="rId3">
            <a:alphaModFix/>
          </a:blip>
          <a:srcRect/>
          <a:stretch/>
        </p:blipFill>
        <p:spPr>
          <a:xfrm>
            <a:off x="10376965" y="81376"/>
            <a:ext cx="1673521" cy="718823"/>
          </a:xfrm>
          <a:prstGeom prst="rect">
            <a:avLst/>
          </a:prstGeom>
          <a:noFill/>
          <a:ln>
            <a:noFill/>
          </a:ln>
        </p:spPr>
      </p:pic>
      <p:sp>
        <p:nvSpPr>
          <p:cNvPr id="5" name="TextBox 4">
            <a:extLst>
              <a:ext uri="{FF2B5EF4-FFF2-40B4-BE49-F238E27FC236}">
                <a16:creationId xmlns:a16="http://schemas.microsoft.com/office/drawing/2014/main" id="{FE5ADD9A-92E2-73F6-4034-00B405CEC3C3}"/>
              </a:ext>
            </a:extLst>
          </p:cNvPr>
          <p:cNvSpPr txBox="1"/>
          <p:nvPr/>
        </p:nvSpPr>
        <p:spPr>
          <a:xfrm>
            <a:off x="1010396" y="900255"/>
            <a:ext cx="4924959" cy="1107996"/>
          </a:xfrm>
          <a:prstGeom prst="rect">
            <a:avLst/>
          </a:prstGeom>
          <a:noFill/>
        </p:spPr>
        <p:txBody>
          <a:bodyPr wrap="square" rtlCol="0">
            <a:spAutoFit/>
          </a:bodyPr>
          <a:lstStyle/>
          <a:p>
            <a:pPr algn="just"/>
            <a:r>
              <a:rPr lang="en-US" b="1" dirty="0">
                <a:solidFill>
                  <a:srgbClr val="0070C0"/>
                </a:solidFill>
              </a:rPr>
              <a:t>Proposed Solution </a:t>
            </a:r>
            <a:r>
              <a:rPr lang="en-US" dirty="0"/>
              <a:t>: </a:t>
            </a:r>
            <a:r>
              <a:rPr lang="en-US" sz="1600" dirty="0"/>
              <a:t>The proposed website will serve as a </a:t>
            </a:r>
            <a:r>
              <a:rPr lang="en-US" sz="1600" b="1" dirty="0"/>
              <a:t>centralized platform</a:t>
            </a:r>
            <a:r>
              <a:rPr lang="en-US" sz="1600" dirty="0"/>
              <a:t> for the philatelic community across India. It will provide a variety of features, including :-</a:t>
            </a:r>
            <a:endParaRPr lang="en-IN" sz="1600" dirty="0"/>
          </a:p>
        </p:txBody>
      </p:sp>
      <p:cxnSp>
        <p:nvCxnSpPr>
          <p:cNvPr id="17" name="Straight Arrow Connector 16">
            <a:extLst>
              <a:ext uri="{FF2B5EF4-FFF2-40B4-BE49-F238E27FC236}">
                <a16:creationId xmlns:a16="http://schemas.microsoft.com/office/drawing/2014/main" id="{7B34F0B9-135E-9A1A-ABFD-69296CBF0791}"/>
              </a:ext>
            </a:extLst>
          </p:cNvPr>
          <p:cNvCxnSpPr>
            <a:cxnSpLocks/>
          </p:cNvCxnSpPr>
          <p:nvPr/>
        </p:nvCxnSpPr>
        <p:spPr>
          <a:xfrm>
            <a:off x="501794" y="1091383"/>
            <a:ext cx="242471"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0" name="TextBox 19">
            <a:extLst>
              <a:ext uri="{FF2B5EF4-FFF2-40B4-BE49-F238E27FC236}">
                <a16:creationId xmlns:a16="http://schemas.microsoft.com/office/drawing/2014/main" id="{CA3932C8-ACE5-A8D8-44AE-A2D1B47E04D6}"/>
              </a:ext>
            </a:extLst>
          </p:cNvPr>
          <p:cNvSpPr txBox="1"/>
          <p:nvPr/>
        </p:nvSpPr>
        <p:spPr>
          <a:xfrm>
            <a:off x="141514" y="100923"/>
            <a:ext cx="1352230" cy="646331"/>
          </a:xfrm>
          <a:prstGeom prst="rect">
            <a:avLst/>
          </a:prstGeom>
          <a:noFill/>
        </p:spPr>
        <p:txBody>
          <a:bodyPr wrap="none" rtlCol="0">
            <a:spAutoFit/>
          </a:bodyPr>
          <a:lstStyle/>
          <a:p>
            <a:r>
              <a:rPr lang="en-IN" u="sng" dirty="0">
                <a:solidFill>
                  <a:schemeClr val="accent6"/>
                </a:solidFill>
                <a:latin typeface="Cooper Black" panose="0208090404030B020404" pitchFamily="18" charset="0"/>
              </a:rPr>
              <a:t>Bharat</a:t>
            </a:r>
            <a:endParaRPr lang="en-IN" u="sng" dirty="0">
              <a:solidFill>
                <a:srgbClr val="00B050"/>
              </a:solidFill>
              <a:latin typeface="Cooper Black" panose="0208090404030B020404" pitchFamily="18" charset="0"/>
            </a:endParaRPr>
          </a:p>
          <a:p>
            <a:r>
              <a:rPr lang="en-IN" dirty="0">
                <a:solidFill>
                  <a:srgbClr val="00B050"/>
                </a:solidFill>
                <a:latin typeface="Cooper Black" panose="0208090404030B020404" pitchFamily="18" charset="0"/>
              </a:rPr>
              <a:t>   </a:t>
            </a:r>
            <a:r>
              <a:rPr lang="en-IN" u="sng" dirty="0">
                <a:solidFill>
                  <a:srgbClr val="00B050"/>
                </a:solidFill>
                <a:latin typeface="Cooper Black" panose="0208090404030B020404" pitchFamily="18" charset="0"/>
              </a:rPr>
              <a:t>Cruisers</a:t>
            </a:r>
          </a:p>
        </p:txBody>
      </p:sp>
      <p:cxnSp>
        <p:nvCxnSpPr>
          <p:cNvPr id="8" name="Straight Connector 7">
            <a:extLst>
              <a:ext uri="{FF2B5EF4-FFF2-40B4-BE49-F238E27FC236}">
                <a16:creationId xmlns:a16="http://schemas.microsoft.com/office/drawing/2014/main" id="{A8E85E99-303A-6445-7381-DFD81C60609D}"/>
              </a:ext>
            </a:extLst>
          </p:cNvPr>
          <p:cNvCxnSpPr>
            <a:cxnSpLocks/>
          </p:cNvCxnSpPr>
          <p:nvPr/>
        </p:nvCxnSpPr>
        <p:spPr>
          <a:xfrm>
            <a:off x="6240388" y="969084"/>
            <a:ext cx="0" cy="5625019"/>
          </a:xfrm>
          <a:prstGeom prst="line">
            <a:avLst/>
          </a:prstGeom>
          <a:ln w="50800">
            <a:solidFill>
              <a:schemeClr val="accent6">
                <a:lumMod val="75000"/>
              </a:schemeClr>
            </a:solidFill>
          </a:ln>
          <a:effectLst/>
        </p:spPr>
        <p:style>
          <a:lnRef idx="3">
            <a:schemeClr val="accent6"/>
          </a:lnRef>
          <a:fillRef idx="0">
            <a:schemeClr val="accent6"/>
          </a:fillRef>
          <a:effectRef idx="2">
            <a:schemeClr val="accent6"/>
          </a:effectRef>
          <a:fontRef idx="minor">
            <a:schemeClr val="tx1"/>
          </a:fontRef>
        </p:style>
      </p:cxnSp>
      <p:sp>
        <p:nvSpPr>
          <p:cNvPr id="25" name="TextBox 24">
            <a:extLst>
              <a:ext uri="{FF2B5EF4-FFF2-40B4-BE49-F238E27FC236}">
                <a16:creationId xmlns:a16="http://schemas.microsoft.com/office/drawing/2014/main" id="{548B2FE8-48EA-0E5E-3971-2F5EA71BE872}"/>
              </a:ext>
            </a:extLst>
          </p:cNvPr>
          <p:cNvSpPr txBox="1"/>
          <p:nvPr/>
        </p:nvSpPr>
        <p:spPr>
          <a:xfrm>
            <a:off x="939297" y="1885122"/>
            <a:ext cx="4709652" cy="4801314"/>
          </a:xfrm>
          <a:prstGeom prst="rect">
            <a:avLst/>
          </a:prstGeom>
          <a:noFill/>
        </p:spPr>
        <p:txBody>
          <a:bodyPr wrap="square" rtlCol="0">
            <a:spAutoFit/>
          </a:bodyPr>
          <a:lstStyle/>
          <a:p>
            <a:pPr marL="342900" indent="-342900" algn="just">
              <a:buFont typeface="+mj-lt"/>
              <a:buAutoNum type="arabicPeriod"/>
            </a:pPr>
            <a:r>
              <a:rPr lang="en-US" b="1" dirty="0"/>
              <a:t>Nationwide Philatelic Access</a:t>
            </a:r>
            <a:r>
              <a:rPr lang="en-US" dirty="0"/>
              <a:t>: The platform will display philatelic items from all postal circles in India, allowing philatelists to view and order from any region.</a:t>
            </a:r>
          </a:p>
          <a:p>
            <a:pPr marL="342900" indent="-342900" algn="just">
              <a:buFont typeface="+mj-lt"/>
              <a:buAutoNum type="arabicPeriod"/>
            </a:pPr>
            <a:r>
              <a:rPr lang="en-US" b="1" dirty="0"/>
              <a:t>National Philately Deposit Account</a:t>
            </a:r>
            <a:r>
              <a:rPr lang="en-US" dirty="0"/>
              <a:t>: Philatelists can create accounts to manage collections, track orders, and stay updated on new releases.</a:t>
            </a:r>
          </a:p>
          <a:p>
            <a:pPr marL="342900" indent="-342900" algn="just">
              <a:buFont typeface="+mj-lt"/>
              <a:buAutoNum type="arabicPeriod"/>
            </a:pPr>
            <a:r>
              <a:rPr lang="en-US" b="1" dirty="0"/>
              <a:t>Online Ordering and Payment:</a:t>
            </a:r>
            <a:r>
              <a:rPr lang="en-US" dirty="0"/>
              <a:t> Users can easily order and pay for items through the website with integrated payment options.</a:t>
            </a:r>
          </a:p>
          <a:p>
            <a:pPr marL="342900" indent="-342900" algn="just">
              <a:buFont typeface="+mj-lt"/>
              <a:buAutoNum type="arabicPeriod"/>
            </a:pPr>
            <a:r>
              <a:rPr lang="en-US" b="1" dirty="0"/>
              <a:t>Postal Services Integration:</a:t>
            </a:r>
            <a:r>
              <a:rPr lang="en-US" dirty="0"/>
              <a:t> The site will use standard Registered/</a:t>
            </a:r>
            <a:r>
              <a:rPr lang="en-US" dirty="0" err="1"/>
              <a:t>Speedpost</a:t>
            </a:r>
            <a:r>
              <a:rPr lang="en-US" dirty="0"/>
              <a:t> services for reliable delivery and tracking.</a:t>
            </a:r>
          </a:p>
          <a:p>
            <a:pPr marL="342900" indent="-342900" algn="just">
              <a:buFont typeface="+mj-lt"/>
              <a:buAutoNum type="arabicPeriod"/>
            </a:pPr>
            <a:r>
              <a:rPr lang="en-US" b="1" dirty="0"/>
              <a:t>Cancellation Releases</a:t>
            </a:r>
            <a:r>
              <a:rPr lang="en-US" dirty="0"/>
              <a:t>: A section will provide info on cancellation releases, allowing users to order and pay for them conveniently.</a:t>
            </a:r>
            <a:endParaRPr lang="en-IN" dirty="0"/>
          </a:p>
        </p:txBody>
      </p:sp>
      <p:sp>
        <p:nvSpPr>
          <p:cNvPr id="28" name="TextBox 27">
            <a:extLst>
              <a:ext uri="{FF2B5EF4-FFF2-40B4-BE49-F238E27FC236}">
                <a16:creationId xmlns:a16="http://schemas.microsoft.com/office/drawing/2014/main" id="{0C2AF490-547A-5FBF-4C29-5236E7620CA1}"/>
              </a:ext>
            </a:extLst>
          </p:cNvPr>
          <p:cNvSpPr txBox="1"/>
          <p:nvPr/>
        </p:nvSpPr>
        <p:spPr>
          <a:xfrm>
            <a:off x="6809633" y="1297901"/>
            <a:ext cx="4566290" cy="3416320"/>
          </a:xfrm>
          <a:prstGeom prst="rect">
            <a:avLst/>
          </a:prstGeom>
          <a:noFill/>
        </p:spPr>
        <p:txBody>
          <a:bodyPr wrap="square" rtlCol="0">
            <a:spAutoFit/>
          </a:bodyPr>
          <a:lstStyle/>
          <a:p>
            <a:pPr marL="342900" indent="-342900" algn="just">
              <a:buFont typeface="+mj-lt"/>
              <a:buAutoNum type="arabicPeriod"/>
            </a:pPr>
            <a:r>
              <a:rPr lang="en-US" b="1" dirty="0"/>
              <a:t>Interactive Virtual Exhibitions: </a:t>
            </a:r>
            <a:r>
              <a:rPr lang="en-US" dirty="0"/>
              <a:t>Host online exhibitions where collectors can display and share their collections, fostering knowledge exchange and networking.</a:t>
            </a:r>
          </a:p>
          <a:p>
            <a:pPr marL="342900" indent="-342900" algn="just">
              <a:buFont typeface="+mj-lt"/>
              <a:buAutoNum type="arabicPeriod"/>
            </a:pPr>
            <a:r>
              <a:rPr lang="en-US" b="1" dirty="0"/>
              <a:t>Crowdsourced Stamp Designs: </a:t>
            </a:r>
            <a:r>
              <a:rPr lang="en-US" dirty="0"/>
              <a:t>Allow users to submit stamp designs, engaging the community in the creative process.</a:t>
            </a:r>
          </a:p>
          <a:p>
            <a:pPr marL="342900" indent="-342900" algn="just">
              <a:buFont typeface="+mj-lt"/>
              <a:buAutoNum type="arabicPeriod"/>
            </a:pPr>
            <a:r>
              <a:rPr lang="en-US" b="1" dirty="0"/>
              <a:t>Philatelic Forums: </a:t>
            </a:r>
            <a:r>
              <a:rPr lang="en-US" dirty="0"/>
              <a:t>Provide discussion boards for collectors to discuss new releases, share tips, and connect with fellow philatelists.</a:t>
            </a:r>
          </a:p>
          <a:p>
            <a:pPr marL="342900" indent="-342900" algn="just">
              <a:buFont typeface="+mj-lt"/>
              <a:buAutoNum type="arabicPeriod"/>
            </a:pPr>
            <a:endParaRPr lang="en-IN" dirty="0"/>
          </a:p>
        </p:txBody>
      </p:sp>
      <p:sp>
        <p:nvSpPr>
          <p:cNvPr id="29" name="TextBox 28">
            <a:extLst>
              <a:ext uri="{FF2B5EF4-FFF2-40B4-BE49-F238E27FC236}">
                <a16:creationId xmlns:a16="http://schemas.microsoft.com/office/drawing/2014/main" id="{B547F236-98D8-F5CF-11CC-CB4C8C80729E}"/>
              </a:ext>
            </a:extLst>
          </p:cNvPr>
          <p:cNvSpPr txBox="1"/>
          <p:nvPr/>
        </p:nvSpPr>
        <p:spPr>
          <a:xfrm>
            <a:off x="6809633" y="884866"/>
            <a:ext cx="4443070" cy="861774"/>
          </a:xfrm>
          <a:prstGeom prst="rect">
            <a:avLst/>
          </a:prstGeom>
          <a:noFill/>
        </p:spPr>
        <p:txBody>
          <a:bodyPr wrap="square" rtlCol="0">
            <a:spAutoFit/>
          </a:bodyPr>
          <a:lstStyle/>
          <a:p>
            <a:r>
              <a:rPr lang="en-US" b="1" dirty="0">
                <a:solidFill>
                  <a:srgbClr val="0070C0"/>
                </a:solidFill>
              </a:rPr>
              <a:t>Innovation and Uniqueness of the Solution:</a:t>
            </a:r>
            <a:endParaRPr lang="en-US" dirty="0">
              <a:solidFill>
                <a:srgbClr val="0070C0"/>
              </a:solidFill>
            </a:endParaRPr>
          </a:p>
          <a:p>
            <a:pPr algn="just"/>
            <a:endParaRPr lang="en-US" sz="1600" dirty="0"/>
          </a:p>
          <a:p>
            <a:pPr>
              <a:buFont typeface="Arial" panose="020B0604020202020204" pitchFamily="34" charset="0"/>
              <a:buChar char="•"/>
            </a:pPr>
            <a:endParaRPr lang="en-US" sz="1600" dirty="0"/>
          </a:p>
        </p:txBody>
      </p:sp>
      <p:cxnSp>
        <p:nvCxnSpPr>
          <p:cNvPr id="30" name="Straight Arrow Connector 29">
            <a:extLst>
              <a:ext uri="{FF2B5EF4-FFF2-40B4-BE49-F238E27FC236}">
                <a16:creationId xmlns:a16="http://schemas.microsoft.com/office/drawing/2014/main" id="{A8E11B61-2887-47B8-2053-49EB41594803}"/>
              </a:ext>
            </a:extLst>
          </p:cNvPr>
          <p:cNvCxnSpPr>
            <a:cxnSpLocks/>
          </p:cNvCxnSpPr>
          <p:nvPr/>
        </p:nvCxnSpPr>
        <p:spPr>
          <a:xfrm>
            <a:off x="6445926" y="1091383"/>
            <a:ext cx="242471"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4" name="TextBox 33">
            <a:extLst>
              <a:ext uri="{FF2B5EF4-FFF2-40B4-BE49-F238E27FC236}">
                <a16:creationId xmlns:a16="http://schemas.microsoft.com/office/drawing/2014/main" id="{8081FB32-81A9-28ED-D0C2-B3488D2B0186}"/>
              </a:ext>
            </a:extLst>
          </p:cNvPr>
          <p:cNvSpPr txBox="1"/>
          <p:nvPr/>
        </p:nvSpPr>
        <p:spPr>
          <a:xfrm>
            <a:off x="6809633" y="4285779"/>
            <a:ext cx="4689987" cy="2308324"/>
          </a:xfrm>
          <a:prstGeom prst="rect">
            <a:avLst/>
          </a:prstGeom>
          <a:noFill/>
        </p:spPr>
        <p:txBody>
          <a:bodyPr wrap="square" rtlCol="0">
            <a:spAutoFit/>
          </a:bodyPr>
          <a:lstStyle/>
          <a:p>
            <a:pPr marL="342900" indent="-342900" algn="just">
              <a:buFont typeface="+mj-lt"/>
              <a:buAutoNum type="arabicPeriod" startAt="4"/>
            </a:pPr>
            <a:r>
              <a:rPr lang="en-US" b="1" dirty="0"/>
              <a:t>Digitization of Rare Collections</a:t>
            </a:r>
            <a:r>
              <a:rPr lang="en-US" dirty="0"/>
              <a:t>: Partner with collectors to digitize rare stamps, making them accessible online for study and appreciation.</a:t>
            </a:r>
          </a:p>
          <a:p>
            <a:pPr marL="342900" indent="-342900" algn="just">
              <a:buFont typeface="+mj-lt"/>
              <a:buAutoNum type="arabicPeriod" startAt="4"/>
            </a:pPr>
            <a:r>
              <a:rPr lang="en-US" b="1" dirty="0"/>
              <a:t>Loyalty Programs: </a:t>
            </a:r>
            <a:r>
              <a:rPr lang="en-US" dirty="0"/>
              <a:t>Offer points for purchases, discussions, and referrals, redeemable for discounts and exclusive perks.</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17410" name="TextBox 8"/>
          <p:cNvSpPr txBox="1">
            <a:spLocks noChangeArrowheads="1"/>
          </p:cNvSpPr>
          <p:nvPr/>
        </p:nvSpPr>
        <p:spPr bwMode="auto">
          <a:xfrm>
            <a:off x="351456" y="720058"/>
            <a:ext cx="6309693" cy="3985706"/>
          </a:xfrm>
          <a:prstGeom prst="rect">
            <a:avLst/>
          </a:prstGeom>
          <a:noFill/>
          <a:ln w="9525">
            <a:noFill/>
            <a:miter lim="800000"/>
            <a:headEnd/>
            <a:tailEnd/>
          </a:ln>
        </p:spPr>
        <p:txBody>
          <a:bodyPr wrap="square">
            <a:spAutoFit/>
          </a:bodyPr>
          <a:lstStyle/>
          <a:p>
            <a:pPr algn="just"/>
            <a:endParaRPr lang="en-US" sz="1100" b="1" dirty="0">
              <a:solidFill>
                <a:srgbClr val="FFA751"/>
              </a:solidFill>
            </a:endParaRPr>
          </a:p>
          <a:p>
            <a:pPr algn="just"/>
            <a:r>
              <a:rPr lang="en-US" b="1" dirty="0">
                <a:solidFill>
                  <a:srgbClr val="0070C0"/>
                </a:solidFill>
              </a:rPr>
              <a:t>Technologies and its Implementations :</a:t>
            </a:r>
            <a:endParaRPr lang="en-US" dirty="0">
              <a:solidFill>
                <a:srgbClr val="0070C0"/>
              </a:solidFill>
            </a:endParaRPr>
          </a:p>
          <a:p>
            <a:pPr marL="285750" indent="-285750" algn="just">
              <a:buFont typeface="Wingdings" panose="05000000000000000000" pitchFamily="2" charset="2"/>
              <a:buChar char="Ø"/>
            </a:pPr>
            <a:r>
              <a:rPr lang="en-US" sz="1600" b="1" dirty="0"/>
              <a:t> Frontend:</a:t>
            </a:r>
            <a:r>
              <a:rPr lang="en-US" sz="1600" dirty="0"/>
              <a:t> HTML, </a:t>
            </a:r>
            <a:r>
              <a:rPr lang="en-US" sz="1600" b="1" dirty="0"/>
              <a:t>Sass &amp; Tailwind</a:t>
            </a:r>
            <a:r>
              <a:rPr lang="en-US" sz="1600" dirty="0"/>
              <a:t> (advance CSS ), JavaScript, React.</a:t>
            </a:r>
          </a:p>
          <a:p>
            <a:pPr marL="285750" indent="-285750" algn="just">
              <a:buFont typeface="Wingdings" panose="05000000000000000000" pitchFamily="2" charset="2"/>
              <a:buChar char="Ø"/>
            </a:pPr>
            <a:r>
              <a:rPr lang="en-US" sz="1600" b="1" dirty="0"/>
              <a:t> Backend:</a:t>
            </a:r>
            <a:r>
              <a:rPr lang="en-US" sz="1600" dirty="0"/>
              <a:t> </a:t>
            </a:r>
          </a:p>
          <a:p>
            <a:pPr marL="742950" lvl="1" indent="-285750" algn="just">
              <a:buFont typeface="Wingdings" panose="05000000000000000000" pitchFamily="2" charset="2"/>
              <a:buChar char="v"/>
            </a:pPr>
            <a:r>
              <a:rPr lang="en-US" sz="1600" b="1" dirty="0"/>
              <a:t>Node.js </a:t>
            </a:r>
            <a:r>
              <a:rPr lang="en-US" sz="1600" dirty="0"/>
              <a:t>: For </a:t>
            </a:r>
            <a:r>
              <a:rPr lang="en-US" sz="1600" b="1" dirty="0"/>
              <a:t>run time environment </a:t>
            </a:r>
            <a:r>
              <a:rPr lang="en-US" sz="1600" dirty="0"/>
              <a:t>and as </a:t>
            </a:r>
            <a:r>
              <a:rPr lang="en-US" sz="1600" b="1" dirty="0"/>
              <a:t>Express server .</a:t>
            </a:r>
          </a:p>
          <a:p>
            <a:pPr marL="742950" lvl="1" indent="-285750" algn="just">
              <a:buFont typeface="Wingdings" panose="05000000000000000000" pitchFamily="2" charset="2"/>
              <a:buChar char="v"/>
            </a:pPr>
            <a:r>
              <a:rPr lang="en-US" sz="1600" b="1" dirty="0"/>
              <a:t>Express</a:t>
            </a:r>
            <a:r>
              <a:rPr lang="en-US" sz="1600" dirty="0"/>
              <a:t> : For </a:t>
            </a:r>
            <a:r>
              <a:rPr lang="en-US" sz="1600" b="1" dirty="0"/>
              <a:t>building APIs , handling routs .</a:t>
            </a:r>
          </a:p>
          <a:p>
            <a:pPr marL="285750" indent="-285750" algn="just">
              <a:buFont typeface="Wingdings" panose="05000000000000000000" pitchFamily="2" charset="2"/>
              <a:buChar char="Ø"/>
            </a:pPr>
            <a:r>
              <a:rPr lang="en-US" sz="1600" b="1" dirty="0"/>
              <a:t>Database:</a:t>
            </a:r>
          </a:p>
          <a:p>
            <a:pPr marL="742950" lvl="1" indent="-285750" algn="just">
              <a:buFont typeface="Wingdings" panose="05000000000000000000" pitchFamily="2" charset="2"/>
              <a:buChar char="v"/>
            </a:pPr>
            <a:r>
              <a:rPr lang="en-US" sz="1600" dirty="0"/>
              <a:t> </a:t>
            </a:r>
            <a:r>
              <a:rPr lang="en-US" sz="1600" b="1" dirty="0"/>
              <a:t>MongoDB</a:t>
            </a:r>
            <a:r>
              <a:rPr lang="en-US" sz="1600" dirty="0"/>
              <a:t> : For storing various data such as </a:t>
            </a:r>
            <a:r>
              <a:rPr lang="en-US" sz="1600" b="1" dirty="0"/>
              <a:t>user information</a:t>
            </a:r>
            <a:r>
              <a:rPr lang="en-US" sz="1600" dirty="0"/>
              <a:t>.</a:t>
            </a:r>
          </a:p>
          <a:p>
            <a:pPr marL="285750" indent="-285750" algn="just">
              <a:buFont typeface="Wingdings" panose="05000000000000000000" pitchFamily="2" charset="2"/>
              <a:buChar char="Ø"/>
            </a:pPr>
            <a:r>
              <a:rPr lang="en-US" sz="1600" b="1" dirty="0"/>
              <a:t>Other tools </a:t>
            </a:r>
          </a:p>
          <a:p>
            <a:pPr marL="742950" lvl="1" indent="-285750" algn="just">
              <a:buFont typeface="Wingdings" panose="05000000000000000000" pitchFamily="2" charset="2"/>
              <a:buChar char="v"/>
            </a:pPr>
            <a:r>
              <a:rPr lang="en-US" sz="1600" b="1" dirty="0"/>
              <a:t> Redux</a:t>
            </a:r>
            <a:r>
              <a:rPr lang="en-US" sz="1600" dirty="0"/>
              <a:t> : For </a:t>
            </a:r>
            <a:r>
              <a:rPr lang="en-US" sz="1600" b="1" dirty="0"/>
              <a:t>state management </a:t>
            </a:r>
            <a:r>
              <a:rPr lang="en-US" sz="1600" dirty="0"/>
              <a:t>such as session data, card items.</a:t>
            </a:r>
          </a:p>
          <a:p>
            <a:pPr marL="742950" lvl="1" indent="-285750" algn="just">
              <a:buFont typeface="Wingdings" panose="05000000000000000000" pitchFamily="2" charset="2"/>
              <a:buChar char="v"/>
            </a:pPr>
            <a:r>
              <a:rPr lang="en-US" sz="1600" dirty="0"/>
              <a:t> </a:t>
            </a:r>
            <a:r>
              <a:rPr lang="en-US" sz="1600" b="1" dirty="0"/>
              <a:t>Socket.io</a:t>
            </a:r>
            <a:r>
              <a:rPr lang="en-US" sz="1600" dirty="0"/>
              <a:t> </a:t>
            </a:r>
            <a:r>
              <a:rPr lang="en-US" sz="1600" b="1" dirty="0"/>
              <a:t>: Real time notification </a:t>
            </a:r>
            <a:r>
              <a:rPr lang="en-US" sz="1600" dirty="0"/>
              <a:t>and</a:t>
            </a:r>
            <a:r>
              <a:rPr lang="en-US" sz="1600" b="1" dirty="0"/>
              <a:t>  stamp availability  .</a:t>
            </a:r>
            <a:endParaRPr lang="en-US" sz="1600" dirty="0"/>
          </a:p>
          <a:p>
            <a:pPr marL="742950" lvl="1" indent="-285750" algn="just">
              <a:buFont typeface="Wingdings" panose="05000000000000000000" pitchFamily="2" charset="2"/>
              <a:buChar char="v"/>
            </a:pPr>
            <a:r>
              <a:rPr lang="en-US" sz="1600" dirty="0"/>
              <a:t> </a:t>
            </a:r>
            <a:r>
              <a:rPr lang="en-US" sz="1600" b="1" dirty="0"/>
              <a:t>Multer</a:t>
            </a:r>
            <a:r>
              <a:rPr lang="en-US" sz="1600" dirty="0"/>
              <a:t> : For </a:t>
            </a:r>
            <a:r>
              <a:rPr lang="en-US" sz="1600" b="1" dirty="0"/>
              <a:t>files handling </a:t>
            </a:r>
            <a:r>
              <a:rPr lang="en-US" sz="1600" dirty="0"/>
              <a:t>( stamp image upload ).</a:t>
            </a:r>
            <a:endParaRPr lang="en-US" sz="1600" b="1" dirty="0"/>
          </a:p>
          <a:p>
            <a:pPr marL="285750" indent="-285750" algn="just">
              <a:buFont typeface="Wingdings" panose="05000000000000000000" pitchFamily="2" charset="2"/>
              <a:buChar char="Ø"/>
            </a:pPr>
            <a:r>
              <a:rPr lang="en-US" sz="1600" b="1" dirty="0"/>
              <a:t>APIs</a:t>
            </a:r>
          </a:p>
          <a:p>
            <a:pPr marL="742950" lvl="1" indent="-285750" algn="just">
              <a:buFont typeface="Wingdings" panose="05000000000000000000" pitchFamily="2" charset="2"/>
              <a:buChar char="v"/>
            </a:pPr>
            <a:r>
              <a:rPr lang="en-US" sz="1600" dirty="0"/>
              <a:t> </a:t>
            </a:r>
            <a:r>
              <a:rPr lang="en-US" sz="1600" b="1" dirty="0"/>
              <a:t>Razorpay</a:t>
            </a:r>
            <a:r>
              <a:rPr lang="en-US" sz="1600" dirty="0"/>
              <a:t> : For </a:t>
            </a:r>
            <a:r>
              <a:rPr lang="en-US" sz="1600" b="1" dirty="0"/>
              <a:t>payment purpose .</a:t>
            </a:r>
          </a:p>
          <a:p>
            <a:pPr marL="742950" lvl="1" indent="-285750" algn="just">
              <a:buFont typeface="Wingdings" panose="05000000000000000000" pitchFamily="2" charset="2"/>
              <a:buChar char="v"/>
            </a:pPr>
            <a:r>
              <a:rPr lang="en-US" sz="1600" b="1" dirty="0"/>
              <a:t> Twilio</a:t>
            </a:r>
            <a:r>
              <a:rPr lang="en-US" sz="1600" dirty="0"/>
              <a:t> : For </a:t>
            </a:r>
            <a:r>
              <a:rPr lang="en-US" sz="1600" b="1" dirty="0"/>
              <a:t>SMS notification </a:t>
            </a:r>
            <a:r>
              <a:rPr lang="en-US" sz="1600" dirty="0"/>
              <a:t>for various task .</a:t>
            </a:r>
          </a:p>
          <a:p>
            <a:pPr marL="742950" lvl="1" indent="-285750" algn="just">
              <a:buFont typeface="Wingdings" panose="05000000000000000000" pitchFamily="2" charset="2"/>
              <a:buChar char="v"/>
            </a:pPr>
            <a:r>
              <a:rPr lang="en-US" sz="1600" b="1" dirty="0"/>
              <a:t>Speed post </a:t>
            </a:r>
            <a:r>
              <a:rPr lang="en-US" sz="1600" dirty="0"/>
              <a:t>: For </a:t>
            </a:r>
            <a:r>
              <a:rPr lang="en-US" sz="1600" b="1" dirty="0"/>
              <a:t>placing orders </a:t>
            </a:r>
            <a:r>
              <a:rPr lang="en-US" sz="1600" dirty="0"/>
              <a:t>.</a:t>
            </a:r>
          </a:p>
        </p:txBody>
      </p:sp>
      <p:pic>
        <p:nvPicPr>
          <p:cNvPr id="8" name="Google Shape;93;p2"/>
          <p:cNvPicPr preferRelativeResize="0"/>
          <p:nvPr/>
        </p:nvPicPr>
        <p:blipFill rotWithShape="1">
          <a:blip r:embed="rId3">
            <a:alphaModFix/>
          </a:blip>
          <a:srcRect/>
          <a:stretch/>
        </p:blipFill>
        <p:spPr>
          <a:xfrm>
            <a:off x="10402529" y="81377"/>
            <a:ext cx="1647957" cy="764198"/>
          </a:xfrm>
          <a:prstGeom prst="rect">
            <a:avLst/>
          </a:prstGeom>
          <a:noFill/>
          <a:ln>
            <a:noFill/>
          </a:ln>
        </p:spPr>
      </p:pic>
      <p:sp>
        <p:nvSpPr>
          <p:cNvPr id="14" name="TextBox 13">
            <a:extLst>
              <a:ext uri="{FF2B5EF4-FFF2-40B4-BE49-F238E27FC236}">
                <a16:creationId xmlns:a16="http://schemas.microsoft.com/office/drawing/2014/main" id="{E771E557-1615-1BF4-9830-9073A801A95C}"/>
              </a:ext>
            </a:extLst>
          </p:cNvPr>
          <p:cNvSpPr txBox="1"/>
          <p:nvPr/>
        </p:nvSpPr>
        <p:spPr>
          <a:xfrm>
            <a:off x="20278" y="47165"/>
            <a:ext cx="1352230" cy="646331"/>
          </a:xfrm>
          <a:prstGeom prst="rect">
            <a:avLst/>
          </a:prstGeom>
          <a:noFill/>
        </p:spPr>
        <p:txBody>
          <a:bodyPr wrap="none" rtlCol="0">
            <a:spAutoFit/>
          </a:bodyPr>
          <a:lstStyle/>
          <a:p>
            <a:r>
              <a:rPr lang="en-IN" u="sng" dirty="0">
                <a:solidFill>
                  <a:schemeClr val="accent6"/>
                </a:solidFill>
                <a:latin typeface="Cooper Black" panose="0208090404030B020404" pitchFamily="18" charset="0"/>
              </a:rPr>
              <a:t>Bharat</a:t>
            </a:r>
            <a:endParaRPr lang="en-IN" u="sng" dirty="0">
              <a:solidFill>
                <a:srgbClr val="00B050"/>
              </a:solidFill>
              <a:latin typeface="Cooper Black" panose="0208090404030B020404" pitchFamily="18" charset="0"/>
            </a:endParaRPr>
          </a:p>
          <a:p>
            <a:r>
              <a:rPr lang="en-IN" dirty="0">
                <a:solidFill>
                  <a:srgbClr val="00B050"/>
                </a:solidFill>
                <a:latin typeface="Cooper Black" panose="0208090404030B020404" pitchFamily="18" charset="0"/>
              </a:rPr>
              <a:t>   </a:t>
            </a:r>
            <a:r>
              <a:rPr lang="en-IN" u="sng" dirty="0">
                <a:solidFill>
                  <a:srgbClr val="00B050"/>
                </a:solidFill>
                <a:latin typeface="Cooper Black" panose="0208090404030B020404" pitchFamily="18" charset="0"/>
              </a:rPr>
              <a:t>Cruisers</a:t>
            </a:r>
          </a:p>
        </p:txBody>
      </p:sp>
      <p:sp>
        <p:nvSpPr>
          <p:cNvPr id="12" name="TextBox 11">
            <a:extLst>
              <a:ext uri="{FF2B5EF4-FFF2-40B4-BE49-F238E27FC236}">
                <a16:creationId xmlns:a16="http://schemas.microsoft.com/office/drawing/2014/main" id="{C0AC9D5F-93C1-E80A-C06F-171592E92968}"/>
              </a:ext>
            </a:extLst>
          </p:cNvPr>
          <p:cNvSpPr txBox="1"/>
          <p:nvPr/>
        </p:nvSpPr>
        <p:spPr>
          <a:xfrm>
            <a:off x="1851191" y="350726"/>
            <a:ext cx="3542825" cy="369332"/>
          </a:xfrm>
          <a:prstGeom prst="rect">
            <a:avLst/>
          </a:prstGeom>
          <a:solidFill>
            <a:schemeClr val="accent6">
              <a:lumMod val="75000"/>
            </a:schemeClr>
          </a:solidFill>
        </p:spPr>
        <p:txBody>
          <a:bodyPr wrap="square">
            <a:spAutoFit/>
          </a:bodyPr>
          <a:lstStyle/>
          <a:p>
            <a:pPr algn="ctr"/>
            <a:r>
              <a:rPr lang="en-US" b="1" spc="180" dirty="0">
                <a:solidFill>
                  <a:schemeClr val="bg1"/>
                </a:solidFill>
                <a:latin typeface="Poppins" panose="00000500000000000000" pitchFamily="2" charset="0"/>
                <a:ea typeface="Segoe UI Black" panose="020B0A02040204020203" pitchFamily="34" charset="0"/>
                <a:cs typeface="Poppins" panose="00000500000000000000" pitchFamily="2" charset="0"/>
              </a:rPr>
              <a:t>TECHNOLOGY STACK</a:t>
            </a:r>
            <a:endParaRPr lang="en-IN" spc="180" dirty="0">
              <a:solidFill>
                <a:schemeClr val="bg1"/>
              </a:solidFill>
              <a:latin typeface="Poppins" panose="00000500000000000000" pitchFamily="2" charset="0"/>
              <a:ea typeface="Segoe UI Black" panose="020B0A02040204020203" pitchFamily="34" charset="0"/>
              <a:cs typeface="Poppins" panose="00000500000000000000" pitchFamily="2" charset="0"/>
            </a:endParaRPr>
          </a:p>
        </p:txBody>
      </p:sp>
      <p:pic>
        <p:nvPicPr>
          <p:cNvPr id="15" name="Picture 14">
            <a:extLst>
              <a:ext uri="{FF2B5EF4-FFF2-40B4-BE49-F238E27FC236}">
                <a16:creationId xmlns:a16="http://schemas.microsoft.com/office/drawing/2014/main" id="{1C79FDAA-96B4-780C-098C-DA598C84D41D}"/>
              </a:ext>
            </a:extLst>
          </p:cNvPr>
          <p:cNvPicPr>
            <a:picLocks noChangeAspect="1"/>
          </p:cNvPicPr>
          <p:nvPr/>
        </p:nvPicPr>
        <p:blipFill>
          <a:blip r:embed="rId4"/>
          <a:stretch>
            <a:fillRect/>
          </a:stretch>
        </p:blipFill>
        <p:spPr>
          <a:xfrm>
            <a:off x="2939716" y="6065765"/>
            <a:ext cx="1080000" cy="540000"/>
          </a:xfrm>
          <a:prstGeom prst="rect">
            <a:avLst/>
          </a:prstGeom>
        </p:spPr>
      </p:pic>
      <p:pic>
        <p:nvPicPr>
          <p:cNvPr id="17" name="Picture 16">
            <a:extLst>
              <a:ext uri="{FF2B5EF4-FFF2-40B4-BE49-F238E27FC236}">
                <a16:creationId xmlns:a16="http://schemas.microsoft.com/office/drawing/2014/main" id="{7F50986F-9438-100C-6DC2-41A4C5DBB7F8}"/>
              </a:ext>
            </a:extLst>
          </p:cNvPr>
          <p:cNvPicPr>
            <a:picLocks noChangeAspect="1"/>
          </p:cNvPicPr>
          <p:nvPr/>
        </p:nvPicPr>
        <p:blipFill>
          <a:blip r:embed="rId5"/>
          <a:stretch>
            <a:fillRect/>
          </a:stretch>
        </p:blipFill>
        <p:spPr>
          <a:xfrm>
            <a:off x="4453796" y="5525765"/>
            <a:ext cx="1080000" cy="1080000"/>
          </a:xfrm>
          <a:prstGeom prst="rect">
            <a:avLst/>
          </a:prstGeom>
        </p:spPr>
      </p:pic>
      <p:pic>
        <p:nvPicPr>
          <p:cNvPr id="19" name="Picture 18">
            <a:extLst>
              <a:ext uri="{FF2B5EF4-FFF2-40B4-BE49-F238E27FC236}">
                <a16:creationId xmlns:a16="http://schemas.microsoft.com/office/drawing/2014/main" id="{AFA7D284-5E2E-1AAF-A592-5DFB3DF659FF}"/>
              </a:ext>
            </a:extLst>
          </p:cNvPr>
          <p:cNvPicPr>
            <a:picLocks noChangeAspect="1"/>
          </p:cNvPicPr>
          <p:nvPr/>
        </p:nvPicPr>
        <p:blipFill>
          <a:blip r:embed="rId6"/>
          <a:stretch>
            <a:fillRect/>
          </a:stretch>
        </p:blipFill>
        <p:spPr>
          <a:xfrm>
            <a:off x="4876795" y="4964335"/>
            <a:ext cx="1425757" cy="302261"/>
          </a:xfrm>
          <a:prstGeom prst="rect">
            <a:avLst/>
          </a:prstGeom>
        </p:spPr>
      </p:pic>
      <p:pic>
        <p:nvPicPr>
          <p:cNvPr id="21" name="Picture 20">
            <a:extLst>
              <a:ext uri="{FF2B5EF4-FFF2-40B4-BE49-F238E27FC236}">
                <a16:creationId xmlns:a16="http://schemas.microsoft.com/office/drawing/2014/main" id="{ACCC2F06-905D-5B70-FBE6-A14B86D50E3C}"/>
              </a:ext>
            </a:extLst>
          </p:cNvPr>
          <p:cNvPicPr>
            <a:picLocks noChangeAspect="1"/>
          </p:cNvPicPr>
          <p:nvPr/>
        </p:nvPicPr>
        <p:blipFill>
          <a:blip r:embed="rId7"/>
          <a:stretch>
            <a:fillRect/>
          </a:stretch>
        </p:blipFill>
        <p:spPr>
          <a:xfrm>
            <a:off x="2059308" y="5072026"/>
            <a:ext cx="1365324" cy="723195"/>
          </a:xfrm>
          <a:prstGeom prst="rect">
            <a:avLst/>
          </a:prstGeom>
        </p:spPr>
      </p:pic>
      <p:pic>
        <p:nvPicPr>
          <p:cNvPr id="23" name="Picture 22">
            <a:extLst>
              <a:ext uri="{FF2B5EF4-FFF2-40B4-BE49-F238E27FC236}">
                <a16:creationId xmlns:a16="http://schemas.microsoft.com/office/drawing/2014/main" id="{BDD4A556-0252-DD81-4741-7527DA372163}"/>
              </a:ext>
            </a:extLst>
          </p:cNvPr>
          <p:cNvPicPr>
            <a:picLocks noChangeAspect="1"/>
          </p:cNvPicPr>
          <p:nvPr/>
        </p:nvPicPr>
        <p:blipFill>
          <a:blip r:embed="rId8"/>
          <a:stretch>
            <a:fillRect/>
          </a:stretch>
        </p:blipFill>
        <p:spPr>
          <a:xfrm>
            <a:off x="943291" y="4855638"/>
            <a:ext cx="1080000" cy="561039"/>
          </a:xfrm>
          <a:prstGeom prst="rect">
            <a:avLst/>
          </a:prstGeom>
        </p:spPr>
      </p:pic>
      <p:pic>
        <p:nvPicPr>
          <p:cNvPr id="25" name="Picture 24">
            <a:extLst>
              <a:ext uri="{FF2B5EF4-FFF2-40B4-BE49-F238E27FC236}">
                <a16:creationId xmlns:a16="http://schemas.microsoft.com/office/drawing/2014/main" id="{84602B8F-95CF-3919-9249-A1684D1E0046}"/>
              </a:ext>
            </a:extLst>
          </p:cNvPr>
          <p:cNvPicPr>
            <a:picLocks noChangeAspect="1"/>
          </p:cNvPicPr>
          <p:nvPr/>
        </p:nvPicPr>
        <p:blipFill>
          <a:blip r:embed="rId9"/>
          <a:stretch>
            <a:fillRect/>
          </a:stretch>
        </p:blipFill>
        <p:spPr>
          <a:xfrm>
            <a:off x="1028437" y="5534130"/>
            <a:ext cx="1080000" cy="1080000"/>
          </a:xfrm>
          <a:prstGeom prst="rect">
            <a:avLst/>
          </a:prstGeom>
        </p:spPr>
      </p:pic>
      <p:cxnSp>
        <p:nvCxnSpPr>
          <p:cNvPr id="27" name="Straight Connector 26">
            <a:extLst>
              <a:ext uri="{FF2B5EF4-FFF2-40B4-BE49-F238E27FC236}">
                <a16:creationId xmlns:a16="http://schemas.microsoft.com/office/drawing/2014/main" id="{D1DCDE1F-18FA-EBD5-AC66-BF5CE8CFD932}"/>
              </a:ext>
            </a:extLst>
          </p:cNvPr>
          <p:cNvCxnSpPr>
            <a:cxnSpLocks/>
          </p:cNvCxnSpPr>
          <p:nvPr/>
        </p:nvCxnSpPr>
        <p:spPr>
          <a:xfrm>
            <a:off x="6572249" y="157673"/>
            <a:ext cx="0" cy="6542653"/>
          </a:xfrm>
          <a:prstGeom prst="line">
            <a:avLst/>
          </a:prstGeom>
          <a:ln w="50800">
            <a:solidFill>
              <a:schemeClr val="accent6">
                <a:lumMod val="75000"/>
              </a:schemeClr>
            </a:solidFill>
          </a:ln>
          <a:effectLst/>
        </p:spPr>
        <p:style>
          <a:lnRef idx="3">
            <a:schemeClr val="accent6"/>
          </a:lnRef>
          <a:fillRef idx="0">
            <a:schemeClr val="accent6"/>
          </a:fillRef>
          <a:effectRef idx="2">
            <a:schemeClr val="accent6"/>
          </a:effectRef>
          <a:fontRef idx="minor">
            <a:schemeClr val="tx1"/>
          </a:fontRef>
        </p:style>
      </p:cxnSp>
      <p:sp>
        <p:nvSpPr>
          <p:cNvPr id="2" name="TextBox 1">
            <a:extLst>
              <a:ext uri="{FF2B5EF4-FFF2-40B4-BE49-F238E27FC236}">
                <a16:creationId xmlns:a16="http://schemas.microsoft.com/office/drawing/2014/main" id="{E1098F6C-54E1-0B18-0C28-41F9C6F349B9}"/>
              </a:ext>
            </a:extLst>
          </p:cNvPr>
          <p:cNvSpPr txBox="1"/>
          <p:nvPr/>
        </p:nvSpPr>
        <p:spPr>
          <a:xfrm>
            <a:off x="7283727" y="350726"/>
            <a:ext cx="2876070" cy="369332"/>
          </a:xfrm>
          <a:prstGeom prst="rect">
            <a:avLst/>
          </a:prstGeom>
          <a:solidFill>
            <a:schemeClr val="accent6">
              <a:lumMod val="75000"/>
            </a:schemeClr>
          </a:solidFill>
        </p:spPr>
        <p:txBody>
          <a:bodyPr wrap="square">
            <a:spAutoFit/>
          </a:bodyPr>
          <a:lstStyle/>
          <a:p>
            <a:pPr algn="ctr"/>
            <a:r>
              <a:rPr lang="en-US" b="1" spc="180" dirty="0">
                <a:solidFill>
                  <a:schemeClr val="bg1"/>
                </a:solidFill>
                <a:latin typeface="Poppins" panose="00000500000000000000" pitchFamily="2" charset="0"/>
                <a:ea typeface="Segoe UI Black" panose="020B0A02040204020203" pitchFamily="34" charset="0"/>
                <a:cs typeface="Poppins" panose="00000500000000000000" pitchFamily="2" charset="0"/>
              </a:rPr>
              <a:t>TECH FLOW</a:t>
            </a:r>
            <a:endParaRPr lang="en-IN" spc="180" dirty="0">
              <a:solidFill>
                <a:schemeClr val="bg1"/>
              </a:solidFill>
              <a:latin typeface="Poppins" panose="00000500000000000000" pitchFamily="2" charset="0"/>
              <a:ea typeface="Segoe UI Black" panose="020B0A02040204020203" pitchFamily="34" charset="0"/>
              <a:cs typeface="Poppins" panose="00000500000000000000" pitchFamily="2" charset="0"/>
            </a:endParaRPr>
          </a:p>
        </p:txBody>
      </p:sp>
      <p:pic>
        <p:nvPicPr>
          <p:cNvPr id="4" name="Picture 3">
            <a:extLst>
              <a:ext uri="{FF2B5EF4-FFF2-40B4-BE49-F238E27FC236}">
                <a16:creationId xmlns:a16="http://schemas.microsoft.com/office/drawing/2014/main" id="{4425350B-30CE-FC02-A508-ECE1BCB82152}"/>
              </a:ext>
            </a:extLst>
          </p:cNvPr>
          <p:cNvPicPr>
            <a:picLocks noChangeAspect="1"/>
          </p:cNvPicPr>
          <p:nvPr/>
        </p:nvPicPr>
        <p:blipFill>
          <a:blip r:embed="rId10"/>
          <a:stretch>
            <a:fillRect/>
          </a:stretch>
        </p:blipFill>
        <p:spPr>
          <a:xfrm>
            <a:off x="3610413" y="4942596"/>
            <a:ext cx="1080600" cy="648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Slide Number Placeholder 4">
            <a:extLst>
              <a:ext uri="{FF2B5EF4-FFF2-40B4-BE49-F238E27FC236}">
                <a16:creationId xmlns:a16="http://schemas.microsoft.com/office/drawing/2014/main" id="{F8599F79-0033-EAC4-9B06-7EC794BEB37F}"/>
              </a:ext>
            </a:extLst>
          </p:cNvPr>
          <p:cNvSpPr>
            <a:spLocks noGrp="1"/>
          </p:cNvSpPr>
          <p:nvPr>
            <p:ph type="sldNum" sz="quarter" idx="12"/>
          </p:nvPr>
        </p:nvSpPr>
        <p:spPr>
          <a:xfrm>
            <a:off x="8737600" y="6356353"/>
            <a:ext cx="2844800" cy="365125"/>
          </a:xfrm>
        </p:spPr>
        <p:txBody>
          <a:bodyPr/>
          <a:lstStyle/>
          <a:p>
            <a:fld id="{677C3CE7-23F7-4828-823C-E0205DF2CF97}" type="slidenum">
              <a:rPr lang="en-US" smtClean="0"/>
              <a:pPr/>
              <a:t>4</a:t>
            </a:fld>
            <a:endParaRPr lang="en-US"/>
          </a:p>
        </p:txBody>
      </p:sp>
      <p:pic>
        <p:nvPicPr>
          <p:cNvPr id="4" name="Google Shape;93;p2">
            <a:extLst>
              <a:ext uri="{FF2B5EF4-FFF2-40B4-BE49-F238E27FC236}">
                <a16:creationId xmlns:a16="http://schemas.microsoft.com/office/drawing/2014/main" id="{E74B8865-1D7E-428E-B6A7-E19D3D430853}"/>
              </a:ext>
            </a:extLst>
          </p:cNvPr>
          <p:cNvPicPr preferRelativeResize="0"/>
          <p:nvPr/>
        </p:nvPicPr>
        <p:blipFill rotWithShape="1">
          <a:blip r:embed="rId2">
            <a:alphaModFix/>
          </a:blip>
          <a:srcRect/>
          <a:stretch/>
        </p:blipFill>
        <p:spPr>
          <a:xfrm>
            <a:off x="10402529" y="81377"/>
            <a:ext cx="1647957" cy="764198"/>
          </a:xfrm>
          <a:prstGeom prst="rect">
            <a:avLst/>
          </a:prstGeom>
          <a:noFill/>
          <a:ln>
            <a:noFill/>
          </a:ln>
        </p:spPr>
      </p:pic>
      <p:sp>
        <p:nvSpPr>
          <p:cNvPr id="5" name="TextBox 4">
            <a:extLst>
              <a:ext uri="{FF2B5EF4-FFF2-40B4-BE49-F238E27FC236}">
                <a16:creationId xmlns:a16="http://schemas.microsoft.com/office/drawing/2014/main" id="{6C4B9EA2-D6E5-0314-4DC2-CB8F1093CA13}"/>
              </a:ext>
            </a:extLst>
          </p:cNvPr>
          <p:cNvSpPr txBox="1"/>
          <p:nvPr/>
        </p:nvSpPr>
        <p:spPr>
          <a:xfrm>
            <a:off x="108740" y="85506"/>
            <a:ext cx="1647957" cy="646331"/>
          </a:xfrm>
          <a:prstGeom prst="rect">
            <a:avLst/>
          </a:prstGeom>
          <a:noFill/>
        </p:spPr>
        <p:txBody>
          <a:bodyPr wrap="square">
            <a:spAutoFit/>
          </a:bodyPr>
          <a:lstStyle/>
          <a:p>
            <a:r>
              <a:rPr lang="en-IN" u="sng" dirty="0">
                <a:solidFill>
                  <a:schemeClr val="accent6"/>
                </a:solidFill>
                <a:latin typeface="Cooper Black" panose="0208090404030B020404" pitchFamily="18" charset="0"/>
              </a:rPr>
              <a:t>Bharat</a:t>
            </a:r>
            <a:endParaRPr lang="en-IN" u="sng" dirty="0">
              <a:solidFill>
                <a:srgbClr val="00B050"/>
              </a:solidFill>
              <a:latin typeface="Cooper Black" panose="0208090404030B020404" pitchFamily="18" charset="0"/>
            </a:endParaRPr>
          </a:p>
          <a:p>
            <a:r>
              <a:rPr lang="en-IN" dirty="0">
                <a:solidFill>
                  <a:srgbClr val="00B050"/>
                </a:solidFill>
                <a:latin typeface="Cooper Black" panose="0208090404030B020404" pitchFamily="18" charset="0"/>
              </a:rPr>
              <a:t>   </a:t>
            </a:r>
            <a:r>
              <a:rPr lang="en-IN" u="sng" dirty="0">
                <a:solidFill>
                  <a:srgbClr val="00B050"/>
                </a:solidFill>
                <a:latin typeface="Cooper Black" panose="0208090404030B020404" pitchFamily="18" charset="0"/>
              </a:rPr>
              <a:t>Cruisers</a:t>
            </a:r>
            <a:endParaRPr lang="en-IN" dirty="0"/>
          </a:p>
        </p:txBody>
      </p:sp>
      <p:sp>
        <p:nvSpPr>
          <p:cNvPr id="7" name="TextBox 6">
            <a:extLst>
              <a:ext uri="{FF2B5EF4-FFF2-40B4-BE49-F238E27FC236}">
                <a16:creationId xmlns:a16="http://schemas.microsoft.com/office/drawing/2014/main" id="{913E6238-4F04-180F-77BA-EDCA73B813C3}"/>
              </a:ext>
            </a:extLst>
          </p:cNvPr>
          <p:cNvSpPr txBox="1"/>
          <p:nvPr/>
        </p:nvSpPr>
        <p:spPr>
          <a:xfrm>
            <a:off x="4845835" y="70948"/>
            <a:ext cx="2869721" cy="369332"/>
          </a:xfrm>
          <a:prstGeom prst="rect">
            <a:avLst/>
          </a:prstGeom>
          <a:solidFill>
            <a:schemeClr val="accent6">
              <a:lumMod val="75000"/>
            </a:schemeClr>
          </a:solidFill>
        </p:spPr>
        <p:txBody>
          <a:bodyPr wrap="square">
            <a:spAutoFit/>
          </a:bodyPr>
          <a:lstStyle/>
          <a:p>
            <a:pPr algn="ctr"/>
            <a:r>
              <a:rPr lang="en-US" sz="1800" b="1" spc="180" dirty="0">
                <a:solidFill>
                  <a:schemeClr val="bg1"/>
                </a:solidFill>
                <a:latin typeface="Poppins" panose="00000500000000000000" pitchFamily="2" charset="0"/>
                <a:ea typeface="Segoe UI Black" panose="020B0A02040204020203" pitchFamily="34" charset="0"/>
                <a:cs typeface="Poppins" panose="00000500000000000000" pitchFamily="2" charset="0"/>
              </a:rPr>
              <a:t>WORK FLOW</a:t>
            </a:r>
            <a:endParaRPr lang="en-IN" spc="180" dirty="0">
              <a:solidFill>
                <a:schemeClr val="bg1"/>
              </a:solidFill>
              <a:latin typeface="Poppins" panose="00000500000000000000" pitchFamily="2" charset="0"/>
              <a:ea typeface="Segoe UI Black" panose="020B0A02040204020203" pitchFamily="34" charset="0"/>
              <a:cs typeface="Poppins" panose="00000500000000000000" pitchFamily="2" charset="0"/>
            </a:endParaRPr>
          </a:p>
        </p:txBody>
      </p:sp>
      <p:pic>
        <p:nvPicPr>
          <p:cNvPr id="8" name="Graphic 7" descr="User with solid fill">
            <a:extLst>
              <a:ext uri="{FF2B5EF4-FFF2-40B4-BE49-F238E27FC236}">
                <a16:creationId xmlns:a16="http://schemas.microsoft.com/office/drawing/2014/main" id="{0D344D04-2CD0-CFA6-2E01-F8FF141D45B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81600" y="661987"/>
            <a:ext cx="317500" cy="317500"/>
          </a:xfrm>
          <a:prstGeom prst="rect">
            <a:avLst/>
          </a:prstGeom>
        </p:spPr>
      </p:pic>
      <p:pic>
        <p:nvPicPr>
          <p:cNvPr id="9" name="Picture 8">
            <a:extLst>
              <a:ext uri="{FF2B5EF4-FFF2-40B4-BE49-F238E27FC236}">
                <a16:creationId xmlns:a16="http://schemas.microsoft.com/office/drawing/2014/main" id="{66CE0D98-3C9E-B261-A517-303564600A4F}"/>
              </a:ext>
            </a:extLst>
          </p:cNvPr>
          <p:cNvPicPr>
            <a:picLocks noChangeAspect="1"/>
          </p:cNvPicPr>
          <p:nvPr/>
        </p:nvPicPr>
        <p:blipFill>
          <a:blip r:embed="rId5"/>
          <a:stretch>
            <a:fillRect/>
          </a:stretch>
        </p:blipFill>
        <p:spPr>
          <a:xfrm>
            <a:off x="3322133" y="4793440"/>
            <a:ext cx="900000" cy="190800"/>
          </a:xfrm>
          <a:prstGeom prst="rect">
            <a:avLst/>
          </a:prstGeom>
        </p:spPr>
      </p:pic>
      <p:pic>
        <p:nvPicPr>
          <p:cNvPr id="10" name="Picture 9">
            <a:extLst>
              <a:ext uri="{FF2B5EF4-FFF2-40B4-BE49-F238E27FC236}">
                <a16:creationId xmlns:a16="http://schemas.microsoft.com/office/drawing/2014/main" id="{B5484F88-B296-38A1-75E4-016B61E878FB}"/>
              </a:ext>
            </a:extLst>
          </p:cNvPr>
          <p:cNvPicPr>
            <a:picLocks noChangeAspect="1"/>
          </p:cNvPicPr>
          <p:nvPr/>
        </p:nvPicPr>
        <p:blipFill>
          <a:blip r:embed="rId6"/>
          <a:stretch>
            <a:fillRect/>
          </a:stretch>
        </p:blipFill>
        <p:spPr>
          <a:xfrm>
            <a:off x="1121657" y="4316721"/>
            <a:ext cx="900000" cy="476719"/>
          </a:xfrm>
          <a:prstGeom prst="rect">
            <a:avLst/>
          </a:prstGeom>
        </p:spPr>
      </p:pic>
      <p:pic>
        <p:nvPicPr>
          <p:cNvPr id="11" name="Picture 10">
            <a:extLst>
              <a:ext uri="{FF2B5EF4-FFF2-40B4-BE49-F238E27FC236}">
                <a16:creationId xmlns:a16="http://schemas.microsoft.com/office/drawing/2014/main" id="{66AAAB31-E6DC-2864-27D6-1EC61BA5117A}"/>
              </a:ext>
            </a:extLst>
          </p:cNvPr>
          <p:cNvPicPr>
            <a:picLocks noChangeAspect="1"/>
          </p:cNvPicPr>
          <p:nvPr/>
        </p:nvPicPr>
        <p:blipFill>
          <a:blip r:embed="rId7"/>
          <a:stretch>
            <a:fillRect/>
          </a:stretch>
        </p:blipFill>
        <p:spPr>
          <a:xfrm>
            <a:off x="7979042" y="661987"/>
            <a:ext cx="540000" cy="540000"/>
          </a:xfrm>
          <a:prstGeom prst="rect">
            <a:avLst/>
          </a:prstGeom>
        </p:spPr>
      </p:pic>
      <p:pic>
        <p:nvPicPr>
          <p:cNvPr id="12" name="Picture 11">
            <a:extLst>
              <a:ext uri="{FF2B5EF4-FFF2-40B4-BE49-F238E27FC236}">
                <a16:creationId xmlns:a16="http://schemas.microsoft.com/office/drawing/2014/main" id="{50AC667D-F8D7-58C6-8AD3-2C76DD34B9E2}"/>
              </a:ext>
            </a:extLst>
          </p:cNvPr>
          <p:cNvPicPr>
            <a:picLocks noChangeAspect="1"/>
          </p:cNvPicPr>
          <p:nvPr/>
        </p:nvPicPr>
        <p:blipFill>
          <a:blip r:embed="rId8"/>
          <a:stretch>
            <a:fillRect/>
          </a:stretch>
        </p:blipFill>
        <p:spPr>
          <a:xfrm>
            <a:off x="2021657" y="463476"/>
            <a:ext cx="7308156" cy="6120000"/>
          </a:xfrm>
          <a:prstGeom prst="rect">
            <a:avLst/>
          </a:prstGeom>
        </p:spPr>
      </p:pic>
    </p:spTree>
    <p:extLst>
      <p:ext uri="{BB962C8B-B14F-4D97-AF65-F5344CB8AC3E}">
        <p14:creationId xmlns:p14="http://schemas.microsoft.com/office/powerpoint/2010/main" val="397541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17410" name="TextBox 8"/>
          <p:cNvSpPr txBox="1">
            <a:spLocks noChangeArrowheads="1"/>
          </p:cNvSpPr>
          <p:nvPr/>
        </p:nvSpPr>
        <p:spPr bwMode="auto">
          <a:xfrm>
            <a:off x="6794637" y="3626563"/>
            <a:ext cx="5247471" cy="2585323"/>
          </a:xfrm>
          <a:prstGeom prst="rect">
            <a:avLst/>
          </a:prstGeom>
          <a:noFill/>
          <a:ln w="9525">
            <a:noFill/>
            <a:miter lim="800000"/>
            <a:headEnd/>
            <a:tailEnd/>
          </a:ln>
        </p:spPr>
        <p:txBody>
          <a:bodyPr wrap="square">
            <a:spAutoFit/>
          </a:bodyPr>
          <a:lstStyle/>
          <a:p>
            <a:pPr algn="just"/>
            <a:r>
              <a:rPr lang="en-US" b="1" dirty="0">
                <a:solidFill>
                  <a:srgbClr val="0070C0"/>
                </a:solidFill>
              </a:rPr>
              <a:t>Strategies for Overcoming Challenges:</a:t>
            </a:r>
          </a:p>
          <a:p>
            <a:pPr marL="342900" indent="-342900" algn="just">
              <a:buFont typeface="+mj-lt"/>
              <a:buAutoNum type="arabicPeriod"/>
            </a:pPr>
            <a:r>
              <a:rPr lang="en-US" b="1" dirty="0"/>
              <a:t>Data Accuracy</a:t>
            </a:r>
            <a:r>
              <a:rPr lang="en-US" dirty="0"/>
              <a:t>: Partner with postal services and collectors to source reliable philatelic data.</a:t>
            </a:r>
          </a:p>
          <a:p>
            <a:pPr marL="342900" indent="-342900" algn="just">
              <a:buFont typeface="+mj-lt"/>
              <a:buAutoNum type="arabicPeriod"/>
            </a:pPr>
            <a:r>
              <a:rPr lang="en-US" b="1" dirty="0"/>
              <a:t>Security: </a:t>
            </a:r>
            <a:r>
              <a:rPr lang="en-US" dirty="0"/>
              <a:t>Implement </a:t>
            </a:r>
            <a:r>
              <a:rPr lang="en-US" b="1" dirty="0"/>
              <a:t>strong encryption, user verification</a:t>
            </a:r>
            <a:r>
              <a:rPr lang="en-US" dirty="0"/>
              <a:t>, and fraud detection systems.</a:t>
            </a:r>
          </a:p>
          <a:p>
            <a:pPr marL="342900" indent="-342900" algn="just">
              <a:buFont typeface="+mj-lt"/>
              <a:buAutoNum type="arabicPeriod"/>
            </a:pPr>
            <a:r>
              <a:rPr lang="en-US" b="1" dirty="0"/>
              <a:t>Fulfillment: </a:t>
            </a:r>
            <a:r>
              <a:rPr lang="en-US" dirty="0"/>
              <a:t>Build </a:t>
            </a:r>
            <a:r>
              <a:rPr lang="en-US" b="1" dirty="0"/>
              <a:t>partnerships with logistics </a:t>
            </a:r>
            <a:r>
              <a:rPr lang="en-US" dirty="0"/>
              <a:t>providers for timely deliveries.</a:t>
            </a:r>
          </a:p>
          <a:p>
            <a:pPr marL="342900" indent="-342900" algn="just">
              <a:buFont typeface="+mj-lt"/>
              <a:buAutoNum type="arabicPeriod"/>
            </a:pPr>
            <a:r>
              <a:rPr lang="en-US" b="1" dirty="0"/>
              <a:t>Scalability: </a:t>
            </a:r>
            <a:r>
              <a:rPr lang="en-US" dirty="0"/>
              <a:t>Use </a:t>
            </a:r>
            <a:r>
              <a:rPr lang="en-US" b="1" dirty="0"/>
              <a:t>cloud infrastructure (</a:t>
            </a:r>
            <a:r>
              <a:rPr lang="en-US" b="1" dirty="0" err="1"/>
              <a:t>aws</a:t>
            </a:r>
            <a:r>
              <a:rPr lang="en-US" b="1" dirty="0"/>
              <a:t>) </a:t>
            </a:r>
            <a:r>
              <a:rPr lang="en-US" dirty="0"/>
              <a:t>to handle increasing traffic efficiently.</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a:p>
            <a:pPr marL="0" marR="0" lvl="0" indent="0" algn="r" defTabSz="457200" rtl="0" eaLnBrk="1" fontAlgn="base" latinLnBrk="0" hangingPunct="1">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smtClean="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pic>
        <p:nvPicPr>
          <p:cNvPr id="8" name="Google Shape;93;p2"/>
          <p:cNvPicPr preferRelativeResize="0"/>
          <p:nvPr/>
        </p:nvPicPr>
        <p:blipFill rotWithShape="1">
          <a:blip r:embed="rId3">
            <a:alphaModFix/>
          </a:blip>
          <a:srcRect/>
          <a:stretch/>
        </p:blipFill>
        <p:spPr>
          <a:xfrm>
            <a:off x="10314039" y="81377"/>
            <a:ext cx="1736447" cy="695372"/>
          </a:xfrm>
          <a:prstGeom prst="rect">
            <a:avLst/>
          </a:prstGeom>
          <a:noFill/>
          <a:ln>
            <a:noFill/>
          </a:ln>
        </p:spPr>
      </p:pic>
      <p:cxnSp>
        <p:nvCxnSpPr>
          <p:cNvPr id="3" name="Straight Arrow Connector 2">
            <a:extLst>
              <a:ext uri="{FF2B5EF4-FFF2-40B4-BE49-F238E27FC236}">
                <a16:creationId xmlns:a16="http://schemas.microsoft.com/office/drawing/2014/main" id="{6DA76DEF-E3F8-C982-8D49-897EBE6C426A}"/>
              </a:ext>
            </a:extLst>
          </p:cNvPr>
          <p:cNvCxnSpPr>
            <a:cxnSpLocks/>
          </p:cNvCxnSpPr>
          <p:nvPr/>
        </p:nvCxnSpPr>
        <p:spPr>
          <a:xfrm>
            <a:off x="412676" y="1116225"/>
            <a:ext cx="242471"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5" name="TextBox 4">
            <a:extLst>
              <a:ext uri="{FF2B5EF4-FFF2-40B4-BE49-F238E27FC236}">
                <a16:creationId xmlns:a16="http://schemas.microsoft.com/office/drawing/2014/main" id="{D2877F6B-A31C-166C-53FA-D8914A211AB2}"/>
              </a:ext>
            </a:extLst>
          </p:cNvPr>
          <p:cNvSpPr txBox="1"/>
          <p:nvPr/>
        </p:nvSpPr>
        <p:spPr>
          <a:xfrm>
            <a:off x="141514" y="100923"/>
            <a:ext cx="1352230" cy="646331"/>
          </a:xfrm>
          <a:prstGeom prst="rect">
            <a:avLst/>
          </a:prstGeom>
          <a:noFill/>
        </p:spPr>
        <p:txBody>
          <a:bodyPr wrap="none" rtlCol="0">
            <a:spAutoFit/>
          </a:bodyPr>
          <a:lstStyle/>
          <a:p>
            <a:r>
              <a:rPr lang="en-IN" u="sng" dirty="0">
                <a:solidFill>
                  <a:schemeClr val="accent6"/>
                </a:solidFill>
                <a:latin typeface="Cooper Black" panose="0208090404030B020404" pitchFamily="18" charset="0"/>
              </a:rPr>
              <a:t>Bharat</a:t>
            </a:r>
            <a:endParaRPr lang="en-IN" u="sng" dirty="0">
              <a:solidFill>
                <a:srgbClr val="00B050"/>
              </a:solidFill>
              <a:latin typeface="Cooper Black" panose="0208090404030B020404" pitchFamily="18" charset="0"/>
            </a:endParaRPr>
          </a:p>
          <a:p>
            <a:r>
              <a:rPr lang="en-IN" dirty="0">
                <a:solidFill>
                  <a:srgbClr val="00B050"/>
                </a:solidFill>
                <a:latin typeface="Cooper Black" panose="0208090404030B020404" pitchFamily="18" charset="0"/>
              </a:rPr>
              <a:t>   </a:t>
            </a:r>
            <a:r>
              <a:rPr lang="en-IN" u="sng" dirty="0">
                <a:solidFill>
                  <a:srgbClr val="00B050"/>
                </a:solidFill>
                <a:latin typeface="Cooper Black" panose="0208090404030B020404" pitchFamily="18" charset="0"/>
              </a:rPr>
              <a:t>Cruisers</a:t>
            </a:r>
          </a:p>
        </p:txBody>
      </p:sp>
      <p:cxnSp>
        <p:nvCxnSpPr>
          <p:cNvPr id="9" name="Straight Arrow Connector 8">
            <a:extLst>
              <a:ext uri="{FF2B5EF4-FFF2-40B4-BE49-F238E27FC236}">
                <a16:creationId xmlns:a16="http://schemas.microsoft.com/office/drawing/2014/main" id="{CCEE1554-399A-5FDE-3828-5211F071AAA4}"/>
              </a:ext>
            </a:extLst>
          </p:cNvPr>
          <p:cNvCxnSpPr>
            <a:cxnSpLocks/>
          </p:cNvCxnSpPr>
          <p:nvPr/>
        </p:nvCxnSpPr>
        <p:spPr>
          <a:xfrm>
            <a:off x="6434856" y="1116225"/>
            <a:ext cx="242471"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3" name="Straight Arrow Connector 12">
            <a:extLst>
              <a:ext uri="{FF2B5EF4-FFF2-40B4-BE49-F238E27FC236}">
                <a16:creationId xmlns:a16="http://schemas.microsoft.com/office/drawing/2014/main" id="{30BAABAB-C2E1-A443-F5AD-D1676A6D3F1A}"/>
              </a:ext>
            </a:extLst>
          </p:cNvPr>
          <p:cNvCxnSpPr>
            <a:cxnSpLocks/>
          </p:cNvCxnSpPr>
          <p:nvPr/>
        </p:nvCxnSpPr>
        <p:spPr>
          <a:xfrm>
            <a:off x="6434855" y="3796591"/>
            <a:ext cx="242471"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 name="Straight Connector 1">
            <a:extLst>
              <a:ext uri="{FF2B5EF4-FFF2-40B4-BE49-F238E27FC236}">
                <a16:creationId xmlns:a16="http://schemas.microsoft.com/office/drawing/2014/main" id="{727C3EBC-D006-B7EF-D42C-9CF41D5E7F4B}"/>
              </a:ext>
            </a:extLst>
          </p:cNvPr>
          <p:cNvCxnSpPr>
            <a:cxnSpLocks/>
          </p:cNvCxnSpPr>
          <p:nvPr/>
        </p:nvCxnSpPr>
        <p:spPr>
          <a:xfrm>
            <a:off x="6095999" y="944941"/>
            <a:ext cx="1" cy="5673676"/>
          </a:xfrm>
          <a:prstGeom prst="line">
            <a:avLst/>
          </a:prstGeom>
          <a:ln w="50800">
            <a:solidFill>
              <a:schemeClr val="accent6">
                <a:lumMod val="75000"/>
              </a:schemeClr>
            </a:solidFill>
          </a:ln>
          <a:effectLst/>
        </p:spPr>
        <p:style>
          <a:lnRef idx="3">
            <a:schemeClr val="accent6"/>
          </a:lnRef>
          <a:fillRef idx="0">
            <a:schemeClr val="accent6"/>
          </a:fillRef>
          <a:effectRef idx="2">
            <a:schemeClr val="accent6"/>
          </a:effectRef>
          <a:fontRef idx="minor">
            <a:schemeClr val="tx1"/>
          </a:fontRef>
        </p:style>
      </p:cxnSp>
      <p:sp>
        <p:nvSpPr>
          <p:cNvPr id="14" name="TextBox 13">
            <a:extLst>
              <a:ext uri="{FF2B5EF4-FFF2-40B4-BE49-F238E27FC236}">
                <a16:creationId xmlns:a16="http://schemas.microsoft.com/office/drawing/2014/main" id="{9F3F65A7-BB08-82D1-351B-A2016B9CDB2E}"/>
              </a:ext>
            </a:extLst>
          </p:cNvPr>
          <p:cNvSpPr txBox="1"/>
          <p:nvPr/>
        </p:nvSpPr>
        <p:spPr>
          <a:xfrm>
            <a:off x="3903510" y="239383"/>
            <a:ext cx="4384979" cy="400110"/>
          </a:xfrm>
          <a:prstGeom prst="rect">
            <a:avLst/>
          </a:prstGeom>
          <a:solidFill>
            <a:schemeClr val="accent6">
              <a:lumMod val="75000"/>
            </a:schemeClr>
          </a:solidFill>
        </p:spPr>
        <p:txBody>
          <a:bodyPr wrap="square">
            <a:spAutoFit/>
          </a:bodyPr>
          <a:lstStyle/>
          <a:p>
            <a:pPr algn="ctr"/>
            <a:r>
              <a:rPr lang="en-US" sz="2000" b="1" spc="180" dirty="0">
                <a:solidFill>
                  <a:schemeClr val="bg1"/>
                </a:solidFill>
                <a:latin typeface="Poppins" panose="00000500000000000000" pitchFamily="2" charset="0"/>
                <a:ea typeface="Segoe UI Black" panose="020B0A02040204020203" pitchFamily="34" charset="0"/>
                <a:cs typeface="Poppins" panose="00000500000000000000" pitchFamily="2" charset="0"/>
              </a:rPr>
              <a:t>FEASIBILITY AND VIABILITY</a:t>
            </a:r>
            <a:endParaRPr lang="en-IN" sz="2000" spc="180" dirty="0">
              <a:solidFill>
                <a:schemeClr val="bg1"/>
              </a:solidFill>
              <a:latin typeface="Poppins" panose="00000500000000000000" pitchFamily="2" charset="0"/>
              <a:ea typeface="Segoe UI Black" panose="020B0A02040204020203" pitchFamily="34" charset="0"/>
              <a:cs typeface="Poppins" panose="00000500000000000000" pitchFamily="2" charset="0"/>
            </a:endParaRPr>
          </a:p>
        </p:txBody>
      </p:sp>
      <p:sp>
        <p:nvSpPr>
          <p:cNvPr id="7" name="TextBox 6">
            <a:extLst>
              <a:ext uri="{FF2B5EF4-FFF2-40B4-BE49-F238E27FC236}">
                <a16:creationId xmlns:a16="http://schemas.microsoft.com/office/drawing/2014/main" id="{3104AC5F-D5D2-D07B-977A-27EE04254268}"/>
              </a:ext>
            </a:extLst>
          </p:cNvPr>
          <p:cNvSpPr txBox="1"/>
          <p:nvPr/>
        </p:nvSpPr>
        <p:spPr>
          <a:xfrm>
            <a:off x="708314" y="935124"/>
            <a:ext cx="5176866" cy="5632311"/>
          </a:xfrm>
          <a:prstGeom prst="rect">
            <a:avLst/>
          </a:prstGeom>
          <a:noFill/>
        </p:spPr>
        <p:txBody>
          <a:bodyPr wrap="square" rtlCol="0">
            <a:spAutoFit/>
          </a:bodyPr>
          <a:lstStyle/>
          <a:p>
            <a:pPr algn="just"/>
            <a:r>
              <a:rPr lang="en-US" b="1" dirty="0">
                <a:solidFill>
                  <a:srgbClr val="0070C0"/>
                </a:solidFill>
              </a:rPr>
              <a:t>Feasibility Analysis:</a:t>
            </a:r>
          </a:p>
          <a:p>
            <a:pPr algn="just">
              <a:buFont typeface="+mj-lt"/>
              <a:buAutoNum type="arabicPeriod"/>
            </a:pPr>
            <a:r>
              <a:rPr lang="en-US" b="1" dirty="0"/>
              <a:t>Technical Feasibility</a:t>
            </a:r>
          </a:p>
          <a:p>
            <a:pPr marL="285750" indent="-285750" algn="just">
              <a:buFont typeface="Wingdings" panose="05000000000000000000" pitchFamily="2" charset="2"/>
              <a:buChar char="Ø"/>
            </a:pPr>
            <a:r>
              <a:rPr lang="en-US" dirty="0"/>
              <a:t>Modern technologies such as </a:t>
            </a:r>
            <a:r>
              <a:rPr lang="en-US" b="1" dirty="0"/>
              <a:t>HTML5, React </a:t>
            </a:r>
            <a:r>
              <a:rPr lang="en-US" b="1" dirty="0" err="1"/>
              <a:t>js</a:t>
            </a:r>
            <a:r>
              <a:rPr lang="en-US" b="1" dirty="0"/>
              <a:t> , Sass</a:t>
            </a:r>
            <a:r>
              <a:rPr lang="en-US" dirty="0"/>
              <a:t> are used for </a:t>
            </a:r>
            <a:r>
              <a:rPr lang="en-US" b="1" dirty="0"/>
              <a:t>responsive and light weight design.</a:t>
            </a:r>
          </a:p>
          <a:p>
            <a:pPr marL="285750" indent="-285750" algn="just">
              <a:buFont typeface="Wingdings" panose="05000000000000000000" pitchFamily="2" charset="2"/>
              <a:buChar char="Ø"/>
            </a:pPr>
            <a:r>
              <a:rPr lang="en-US" b="1" dirty="0"/>
              <a:t> Node.js, Express </a:t>
            </a:r>
            <a:r>
              <a:rPr lang="en-US" dirty="0"/>
              <a:t>for serving web pages and </a:t>
            </a:r>
            <a:r>
              <a:rPr lang="en-US" b="1" dirty="0"/>
              <a:t>load management.</a:t>
            </a:r>
            <a:endParaRPr lang="en-US" dirty="0"/>
          </a:p>
          <a:p>
            <a:pPr marL="285750" indent="-285750" algn="just">
              <a:buFont typeface="Wingdings" panose="05000000000000000000" pitchFamily="2" charset="2"/>
              <a:buChar char="Ø"/>
            </a:pPr>
            <a:r>
              <a:rPr lang="en-US" b="1" dirty="0"/>
              <a:t>APIs</a:t>
            </a:r>
            <a:r>
              <a:rPr lang="en-US" dirty="0"/>
              <a:t> such as </a:t>
            </a:r>
            <a:r>
              <a:rPr lang="en-US" b="1" dirty="0" err="1"/>
              <a:t>Razorpay</a:t>
            </a:r>
            <a:r>
              <a:rPr lang="en-US" b="1" dirty="0"/>
              <a:t> and speed post </a:t>
            </a:r>
            <a:r>
              <a:rPr lang="en-US" dirty="0"/>
              <a:t>are used for </a:t>
            </a:r>
            <a:r>
              <a:rPr lang="en-US" b="1" dirty="0"/>
              <a:t>secure payment </a:t>
            </a:r>
            <a:r>
              <a:rPr lang="en-US" dirty="0"/>
              <a:t>and delivery .</a:t>
            </a:r>
          </a:p>
          <a:p>
            <a:pPr marL="342900" indent="-342900" algn="just">
              <a:buFont typeface="+mj-lt"/>
              <a:buAutoNum type="arabicPeriod" startAt="2"/>
            </a:pPr>
            <a:r>
              <a:rPr lang="en-US" b="1" dirty="0"/>
              <a:t>Operational Feasibility</a:t>
            </a:r>
            <a:endParaRPr lang="en-US" dirty="0"/>
          </a:p>
          <a:p>
            <a:pPr marL="342900" indent="-342900" algn="just">
              <a:buFont typeface="Wingdings" panose="05000000000000000000" pitchFamily="2" charset="2"/>
              <a:buChar char="Ø"/>
            </a:pPr>
            <a:r>
              <a:rPr lang="en-US" b="1" dirty="0"/>
              <a:t>User Base</a:t>
            </a:r>
            <a:r>
              <a:rPr lang="en-US" dirty="0"/>
              <a:t>: Serves a niche but </a:t>
            </a:r>
            <a:r>
              <a:rPr lang="en-US" b="1" dirty="0"/>
              <a:t>dedicated philatelist</a:t>
            </a:r>
            <a:r>
              <a:rPr lang="en-US" dirty="0"/>
              <a:t> community.</a:t>
            </a:r>
          </a:p>
          <a:p>
            <a:pPr marL="342900" indent="-342900" algn="just">
              <a:buFont typeface="Wingdings" panose="05000000000000000000" pitchFamily="2" charset="2"/>
              <a:buChar char="Ø"/>
            </a:pPr>
            <a:r>
              <a:rPr lang="en-US" b="1" dirty="0"/>
              <a:t>Resources</a:t>
            </a:r>
            <a:r>
              <a:rPr lang="en-US" dirty="0"/>
              <a:t>: Requires a development team and ongoing content updates.</a:t>
            </a:r>
          </a:p>
          <a:p>
            <a:pPr marL="342900" indent="-342900" algn="just">
              <a:buFont typeface="+mj-lt"/>
              <a:buAutoNum type="arabicPeriod" startAt="3"/>
            </a:pPr>
            <a:r>
              <a:rPr lang="en-US" b="1" dirty="0"/>
              <a:t>Legal Feasibility</a:t>
            </a:r>
            <a:endParaRPr lang="en-US" dirty="0"/>
          </a:p>
          <a:p>
            <a:pPr marL="342900" indent="-342900" algn="just">
              <a:buFont typeface="Wingdings" panose="05000000000000000000" pitchFamily="2" charset="2"/>
              <a:buChar char="Ø"/>
            </a:pPr>
            <a:r>
              <a:rPr lang="en-US" b="1" dirty="0"/>
              <a:t>Compliance</a:t>
            </a:r>
            <a:r>
              <a:rPr lang="en-US" dirty="0"/>
              <a:t>: Data protection and </a:t>
            </a:r>
            <a:r>
              <a:rPr lang="en-US" b="1" dirty="0"/>
              <a:t>postal service approval</a:t>
            </a:r>
            <a:r>
              <a:rPr lang="en-US" dirty="0"/>
              <a:t> needed.</a:t>
            </a:r>
          </a:p>
          <a:p>
            <a:pPr marL="342900" indent="-342900" algn="just">
              <a:buFont typeface="+mj-lt"/>
              <a:buAutoNum type="arabicPeriod" startAt="4"/>
            </a:pPr>
            <a:r>
              <a:rPr lang="en-US" b="1" dirty="0"/>
              <a:t>Market Feasibility</a:t>
            </a:r>
            <a:endParaRPr lang="en-US" dirty="0"/>
          </a:p>
          <a:p>
            <a:pPr marL="342900" indent="-342900" algn="just">
              <a:buFont typeface="Wingdings" panose="05000000000000000000" pitchFamily="2" charset="2"/>
              <a:buChar char="Ø"/>
            </a:pPr>
            <a:r>
              <a:rPr lang="en-US" b="1" dirty="0"/>
              <a:t>Demand</a:t>
            </a:r>
            <a:r>
              <a:rPr lang="en-US" dirty="0"/>
              <a:t>: Strong need for </a:t>
            </a:r>
            <a:r>
              <a:rPr lang="en-US" b="1" dirty="0"/>
              <a:t>centralized philatelic access.</a:t>
            </a:r>
          </a:p>
        </p:txBody>
      </p:sp>
      <p:sp>
        <p:nvSpPr>
          <p:cNvPr id="4" name="TextBox 8">
            <a:extLst>
              <a:ext uri="{FF2B5EF4-FFF2-40B4-BE49-F238E27FC236}">
                <a16:creationId xmlns:a16="http://schemas.microsoft.com/office/drawing/2014/main" id="{30B68A57-A58A-D291-132D-FC5062DFB24A}"/>
              </a:ext>
            </a:extLst>
          </p:cNvPr>
          <p:cNvSpPr txBox="1">
            <a:spLocks noChangeArrowheads="1"/>
          </p:cNvSpPr>
          <p:nvPr/>
        </p:nvSpPr>
        <p:spPr bwMode="auto">
          <a:xfrm>
            <a:off x="6778250" y="923254"/>
            <a:ext cx="5247471" cy="2585323"/>
          </a:xfrm>
          <a:prstGeom prst="rect">
            <a:avLst/>
          </a:prstGeom>
          <a:noFill/>
          <a:ln w="9525">
            <a:noFill/>
            <a:miter lim="800000"/>
            <a:headEnd/>
            <a:tailEnd/>
          </a:ln>
        </p:spPr>
        <p:txBody>
          <a:bodyPr wrap="square">
            <a:spAutoFit/>
          </a:bodyPr>
          <a:lstStyle/>
          <a:p>
            <a:pPr algn="just"/>
            <a:r>
              <a:rPr lang="en-US" b="1" dirty="0">
                <a:solidFill>
                  <a:srgbClr val="0070C0"/>
                </a:solidFill>
              </a:rPr>
              <a:t>Strategies for Overcoming Challenges:</a:t>
            </a:r>
          </a:p>
          <a:p>
            <a:pPr marL="342900" indent="-342900" algn="just">
              <a:buFont typeface="+mj-lt"/>
              <a:buAutoNum type="arabicPeriod"/>
            </a:pPr>
            <a:r>
              <a:rPr lang="en-US" b="1" dirty="0"/>
              <a:t>Data Accuracy: </a:t>
            </a:r>
            <a:r>
              <a:rPr lang="en-US" dirty="0"/>
              <a:t>Collecting reliable philatelic info nationwide may be difficult, </a:t>
            </a:r>
            <a:r>
              <a:rPr lang="en-US" b="1" dirty="0"/>
              <a:t>risking user trust</a:t>
            </a:r>
            <a:r>
              <a:rPr lang="en-US" dirty="0"/>
              <a:t>.</a:t>
            </a:r>
          </a:p>
          <a:p>
            <a:pPr marL="342900" indent="-342900" algn="just">
              <a:buFont typeface="+mj-lt"/>
              <a:buAutoNum type="arabicPeriod"/>
            </a:pPr>
            <a:r>
              <a:rPr lang="en-US" b="1" dirty="0"/>
              <a:t>Security: </a:t>
            </a:r>
            <a:r>
              <a:rPr lang="en-US" dirty="0"/>
              <a:t>Protecting users from fraud and </a:t>
            </a:r>
            <a:r>
              <a:rPr lang="en-US" b="1" dirty="0"/>
              <a:t>ensuring secure transactions</a:t>
            </a:r>
            <a:r>
              <a:rPr lang="en-US" dirty="0"/>
              <a:t> is crucial.</a:t>
            </a:r>
          </a:p>
          <a:p>
            <a:pPr marL="342900" indent="-342900" algn="just">
              <a:buFont typeface="+mj-lt"/>
              <a:buAutoNum type="arabicPeriod"/>
            </a:pPr>
            <a:r>
              <a:rPr lang="en-US" b="1" dirty="0"/>
              <a:t>Fulfillment Issues: </a:t>
            </a:r>
            <a:r>
              <a:rPr lang="en-US" dirty="0"/>
              <a:t>Delays in item delivery could frustrate users.</a:t>
            </a:r>
          </a:p>
          <a:p>
            <a:pPr marL="342900" indent="-342900" algn="just">
              <a:buFont typeface="+mj-lt"/>
              <a:buAutoNum type="arabicPeriod"/>
            </a:pPr>
            <a:r>
              <a:rPr lang="en-US" b="1" dirty="0"/>
              <a:t>Scalability: </a:t>
            </a:r>
            <a:r>
              <a:rPr lang="en-US" dirty="0"/>
              <a:t>The platform must</a:t>
            </a:r>
            <a:r>
              <a:rPr lang="en-US" b="1" dirty="0"/>
              <a:t> handle large user volumes</a:t>
            </a:r>
            <a:r>
              <a:rPr lang="en-US" dirty="0"/>
              <a:t> efficiently.</a:t>
            </a:r>
          </a:p>
        </p:txBody>
      </p:sp>
    </p:spTree>
    <p:extLst>
      <p:ext uri="{BB962C8B-B14F-4D97-AF65-F5344CB8AC3E}">
        <p14:creationId xmlns:p14="http://schemas.microsoft.com/office/powerpoint/2010/main" val="2997144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A9214DF-AE48-544F-943D-40A10CFA4FD5}"/>
              </a:ext>
            </a:extLst>
          </p:cNvPr>
          <p:cNvSpPr>
            <a:spLocks noGrp="1"/>
          </p:cNvSpPr>
          <p:nvPr>
            <p:ph type="sldNum" sz="quarter" idx="12"/>
          </p:nvPr>
        </p:nvSpPr>
        <p:spPr/>
        <p:txBody>
          <a:bodyPr/>
          <a:lstStyle/>
          <a:p>
            <a:fld id="{677C3CE7-23F7-4828-823C-E0205DF2CF97}" type="slidenum">
              <a:rPr lang="en-US" smtClean="0"/>
              <a:pPr/>
              <a:t>6</a:t>
            </a:fld>
            <a:endParaRPr lang="en-US"/>
          </a:p>
        </p:txBody>
      </p:sp>
      <p:sp>
        <p:nvSpPr>
          <p:cNvPr id="9" name="TextBox 8">
            <a:extLst>
              <a:ext uri="{FF2B5EF4-FFF2-40B4-BE49-F238E27FC236}">
                <a16:creationId xmlns:a16="http://schemas.microsoft.com/office/drawing/2014/main" id="{61BEF6DE-13AF-A854-FAD1-FC887E21085C}"/>
              </a:ext>
            </a:extLst>
          </p:cNvPr>
          <p:cNvSpPr txBox="1"/>
          <p:nvPr/>
        </p:nvSpPr>
        <p:spPr>
          <a:xfrm>
            <a:off x="4186902" y="339912"/>
            <a:ext cx="4145935" cy="400110"/>
          </a:xfrm>
          <a:prstGeom prst="rect">
            <a:avLst/>
          </a:prstGeom>
          <a:solidFill>
            <a:schemeClr val="accent6">
              <a:lumMod val="75000"/>
            </a:schemeClr>
          </a:solidFill>
        </p:spPr>
        <p:txBody>
          <a:bodyPr wrap="square">
            <a:spAutoFit/>
          </a:bodyPr>
          <a:lstStyle/>
          <a:p>
            <a:pPr algn="ctr"/>
            <a:r>
              <a:rPr lang="en-US" sz="2000" b="1" spc="180" dirty="0">
                <a:solidFill>
                  <a:schemeClr val="bg1"/>
                </a:solidFill>
                <a:latin typeface="Poppins" panose="00000500000000000000" pitchFamily="2" charset="0"/>
                <a:ea typeface="Segoe UI Black" panose="020B0A02040204020203" pitchFamily="34" charset="0"/>
                <a:cs typeface="Poppins" panose="00000500000000000000" pitchFamily="2" charset="0"/>
              </a:rPr>
              <a:t>IMPACT AND BENEFITS</a:t>
            </a:r>
            <a:endParaRPr lang="en-IN" sz="2000" spc="180" dirty="0">
              <a:solidFill>
                <a:schemeClr val="bg1"/>
              </a:solidFill>
              <a:latin typeface="Poppins" panose="00000500000000000000" pitchFamily="2" charset="0"/>
              <a:ea typeface="Segoe UI Black" panose="020B0A02040204020203" pitchFamily="34" charset="0"/>
              <a:cs typeface="Poppins" panose="00000500000000000000" pitchFamily="2" charset="0"/>
            </a:endParaRPr>
          </a:p>
        </p:txBody>
      </p:sp>
      <p:sp>
        <p:nvSpPr>
          <p:cNvPr id="10" name="TextBox 9">
            <a:extLst>
              <a:ext uri="{FF2B5EF4-FFF2-40B4-BE49-F238E27FC236}">
                <a16:creationId xmlns:a16="http://schemas.microsoft.com/office/drawing/2014/main" id="{CEC7C4BE-1A23-719B-5025-A3F6E358C89C}"/>
              </a:ext>
            </a:extLst>
          </p:cNvPr>
          <p:cNvSpPr txBox="1"/>
          <p:nvPr/>
        </p:nvSpPr>
        <p:spPr>
          <a:xfrm>
            <a:off x="141514" y="93691"/>
            <a:ext cx="1352230" cy="646331"/>
          </a:xfrm>
          <a:prstGeom prst="rect">
            <a:avLst/>
          </a:prstGeom>
          <a:noFill/>
        </p:spPr>
        <p:txBody>
          <a:bodyPr wrap="none" rtlCol="0">
            <a:spAutoFit/>
          </a:bodyPr>
          <a:lstStyle/>
          <a:p>
            <a:r>
              <a:rPr lang="en-IN" u="sng" dirty="0">
                <a:solidFill>
                  <a:schemeClr val="accent6"/>
                </a:solidFill>
                <a:latin typeface="Cooper Black" panose="0208090404030B020404" pitchFamily="18" charset="0"/>
              </a:rPr>
              <a:t>Bharat</a:t>
            </a:r>
            <a:endParaRPr lang="en-IN" u="sng" dirty="0">
              <a:solidFill>
                <a:srgbClr val="00B050"/>
              </a:solidFill>
              <a:latin typeface="Cooper Black" panose="0208090404030B020404" pitchFamily="18" charset="0"/>
            </a:endParaRPr>
          </a:p>
          <a:p>
            <a:r>
              <a:rPr lang="en-IN" dirty="0">
                <a:solidFill>
                  <a:srgbClr val="00B050"/>
                </a:solidFill>
                <a:latin typeface="Cooper Black" panose="0208090404030B020404" pitchFamily="18" charset="0"/>
              </a:rPr>
              <a:t>   </a:t>
            </a:r>
            <a:r>
              <a:rPr lang="en-IN" u="sng" dirty="0">
                <a:solidFill>
                  <a:srgbClr val="00B050"/>
                </a:solidFill>
                <a:latin typeface="Cooper Black" panose="0208090404030B020404" pitchFamily="18" charset="0"/>
              </a:rPr>
              <a:t>Cruisers</a:t>
            </a:r>
          </a:p>
        </p:txBody>
      </p:sp>
      <p:pic>
        <p:nvPicPr>
          <p:cNvPr id="11" name="Google Shape;93;p2">
            <a:extLst>
              <a:ext uri="{FF2B5EF4-FFF2-40B4-BE49-F238E27FC236}">
                <a16:creationId xmlns:a16="http://schemas.microsoft.com/office/drawing/2014/main" id="{16206B3C-4010-962B-1752-20B64442E1C0}"/>
              </a:ext>
            </a:extLst>
          </p:cNvPr>
          <p:cNvPicPr preferRelativeResize="0"/>
          <p:nvPr/>
        </p:nvPicPr>
        <p:blipFill rotWithShape="1">
          <a:blip r:embed="rId2">
            <a:alphaModFix/>
          </a:blip>
          <a:srcRect/>
          <a:stretch/>
        </p:blipFill>
        <p:spPr>
          <a:xfrm>
            <a:off x="10314039" y="81377"/>
            <a:ext cx="1736447" cy="695372"/>
          </a:xfrm>
          <a:prstGeom prst="rect">
            <a:avLst/>
          </a:prstGeom>
          <a:noFill/>
          <a:ln>
            <a:noFill/>
          </a:ln>
        </p:spPr>
      </p:pic>
      <p:cxnSp>
        <p:nvCxnSpPr>
          <p:cNvPr id="12" name="Straight Connector 11">
            <a:extLst>
              <a:ext uri="{FF2B5EF4-FFF2-40B4-BE49-F238E27FC236}">
                <a16:creationId xmlns:a16="http://schemas.microsoft.com/office/drawing/2014/main" id="{A52744EE-CED3-38E0-DCC1-5E06322E5FDB}"/>
              </a:ext>
            </a:extLst>
          </p:cNvPr>
          <p:cNvCxnSpPr>
            <a:cxnSpLocks/>
          </p:cNvCxnSpPr>
          <p:nvPr/>
        </p:nvCxnSpPr>
        <p:spPr>
          <a:xfrm>
            <a:off x="6076335" y="1661652"/>
            <a:ext cx="0" cy="4957025"/>
          </a:xfrm>
          <a:prstGeom prst="line">
            <a:avLst/>
          </a:prstGeom>
          <a:ln w="50800">
            <a:solidFill>
              <a:schemeClr val="accent6">
                <a:lumMod val="75000"/>
              </a:schemeClr>
            </a:solidFill>
          </a:ln>
          <a:effectLst/>
        </p:spPr>
        <p:style>
          <a:lnRef idx="3">
            <a:schemeClr val="accent6"/>
          </a:lnRef>
          <a:fillRef idx="0">
            <a:schemeClr val="accent6"/>
          </a:fillRef>
          <a:effectRef idx="2">
            <a:schemeClr val="accent6"/>
          </a:effectRef>
          <a:fontRef idx="minor">
            <a:schemeClr val="tx1"/>
          </a:fontRef>
        </p:style>
      </p:cxnSp>
      <p:sp>
        <p:nvSpPr>
          <p:cNvPr id="2" name="TextBox 1">
            <a:extLst>
              <a:ext uri="{FF2B5EF4-FFF2-40B4-BE49-F238E27FC236}">
                <a16:creationId xmlns:a16="http://schemas.microsoft.com/office/drawing/2014/main" id="{50D167C4-9A84-5A04-FCCC-E9F45FD90186}"/>
              </a:ext>
            </a:extLst>
          </p:cNvPr>
          <p:cNvSpPr txBox="1"/>
          <p:nvPr/>
        </p:nvSpPr>
        <p:spPr>
          <a:xfrm>
            <a:off x="458836" y="1555039"/>
            <a:ext cx="5322531" cy="4801314"/>
          </a:xfrm>
          <a:prstGeom prst="rect">
            <a:avLst/>
          </a:prstGeom>
          <a:noFill/>
        </p:spPr>
        <p:txBody>
          <a:bodyPr wrap="square" rtlCol="0">
            <a:spAutoFit/>
          </a:bodyPr>
          <a:lstStyle/>
          <a:p>
            <a:pPr algn="just"/>
            <a:r>
              <a:rPr lang="en-US" dirty="0"/>
              <a:t>1. </a:t>
            </a:r>
            <a:r>
              <a:rPr lang="en-US" b="1" dirty="0"/>
              <a:t>Enhanced Accessibility: </a:t>
            </a:r>
            <a:r>
              <a:rPr lang="en-US" dirty="0"/>
              <a:t>Regional barriers are eliminated as philatelists can now access items from all postal circles. </a:t>
            </a:r>
          </a:p>
          <a:p>
            <a:pPr algn="just"/>
            <a:r>
              <a:rPr lang="en-US" dirty="0"/>
              <a:t>2. </a:t>
            </a:r>
            <a:r>
              <a:rPr lang="en-US" b="1" dirty="0"/>
              <a:t>Centralized Information: </a:t>
            </a:r>
            <a:r>
              <a:rPr lang="en-US" dirty="0"/>
              <a:t>It's simpler to stay updated because all philatelic releases are accessible on a single site.</a:t>
            </a:r>
          </a:p>
          <a:p>
            <a:pPr algn="just"/>
            <a:r>
              <a:rPr lang="en-US" dirty="0"/>
              <a:t>3. </a:t>
            </a:r>
            <a:r>
              <a:rPr lang="en-US" b="1" dirty="0"/>
              <a:t>Convenience: </a:t>
            </a:r>
            <a:r>
              <a:rPr lang="en-US" dirty="0"/>
              <a:t>Purchasing goods is made quicker and more effective with simplified ordering and payment processes.</a:t>
            </a:r>
          </a:p>
          <a:p>
            <a:pPr algn="just"/>
            <a:r>
              <a:rPr lang="en-US" dirty="0"/>
              <a:t>4. </a:t>
            </a:r>
            <a:r>
              <a:rPr lang="en-US" b="1" dirty="0"/>
              <a:t>Stronger Community: </a:t>
            </a:r>
            <a:r>
              <a:rPr lang="en-US" dirty="0"/>
              <a:t>Knowledge sharing within a connected philatelic community is facilitated by interactive elements.</a:t>
            </a:r>
          </a:p>
          <a:p>
            <a:pPr algn="just"/>
            <a:r>
              <a:rPr lang="en-US" dirty="0"/>
              <a:t>5. </a:t>
            </a:r>
            <a:r>
              <a:rPr lang="en-US" b="1" dirty="0"/>
              <a:t>Heritage Preservation: </a:t>
            </a:r>
            <a:r>
              <a:rPr lang="en-US" dirty="0"/>
              <a:t>Rare collections are preserved through digital archives for upcoming research and appreciation.</a:t>
            </a:r>
          </a:p>
          <a:p>
            <a:pPr algn="just"/>
            <a:r>
              <a:rPr lang="en-US" dirty="0"/>
              <a:t>6. </a:t>
            </a:r>
            <a:r>
              <a:rPr lang="en-US" b="1" dirty="0"/>
              <a:t>Higher Engagement: </a:t>
            </a:r>
            <a:r>
              <a:rPr lang="en-US" dirty="0"/>
              <a:t>Over time, community features and loyalty schemes maintain users' engagement.</a:t>
            </a:r>
          </a:p>
        </p:txBody>
      </p:sp>
      <p:sp>
        <p:nvSpPr>
          <p:cNvPr id="4" name="TextBox 3">
            <a:extLst>
              <a:ext uri="{FF2B5EF4-FFF2-40B4-BE49-F238E27FC236}">
                <a16:creationId xmlns:a16="http://schemas.microsoft.com/office/drawing/2014/main" id="{1919E2E8-53E9-A41B-F1A6-3141C8F1131C}"/>
              </a:ext>
            </a:extLst>
          </p:cNvPr>
          <p:cNvSpPr txBox="1"/>
          <p:nvPr/>
        </p:nvSpPr>
        <p:spPr>
          <a:xfrm>
            <a:off x="6343771" y="1014470"/>
            <a:ext cx="5779403" cy="5355312"/>
          </a:xfrm>
          <a:prstGeom prst="rect">
            <a:avLst/>
          </a:prstGeom>
          <a:noFill/>
        </p:spPr>
        <p:txBody>
          <a:bodyPr wrap="square" rtlCol="0">
            <a:spAutoFit/>
          </a:bodyPr>
          <a:lstStyle/>
          <a:p>
            <a:endParaRPr lang="en-US" dirty="0"/>
          </a:p>
          <a:p>
            <a:endParaRPr lang="en-US" dirty="0"/>
          </a:p>
          <a:p>
            <a:pPr marL="342900" indent="-342900" algn="just">
              <a:buFont typeface="+mj-lt"/>
              <a:buAutoNum type="arabicPeriod"/>
            </a:pPr>
            <a:r>
              <a:rPr lang="en-US" b="1" dirty="0"/>
              <a:t>Greater Access: </a:t>
            </a:r>
            <a:r>
              <a:rPr lang="en-US" dirty="0"/>
              <a:t>Philatelic items can be acquired by collectors from any location in India, hence promoting inclusion.</a:t>
            </a:r>
          </a:p>
          <a:p>
            <a:pPr marL="342900" indent="-342900" algn="just">
              <a:buFont typeface="+mj-lt"/>
              <a:buAutoNum type="arabicPeriod"/>
            </a:pPr>
            <a:r>
              <a:rPr lang="en-US" b="1" dirty="0"/>
              <a:t>Simplified Search: </a:t>
            </a:r>
            <a:r>
              <a:rPr lang="en-US" dirty="0"/>
              <a:t>Finding and staying up to speed on new releases is made simple by the </a:t>
            </a:r>
            <a:r>
              <a:rPr lang="en-US" dirty="0" err="1"/>
              <a:t>centralised</a:t>
            </a:r>
            <a:r>
              <a:rPr lang="en-US" dirty="0"/>
              <a:t> platform.</a:t>
            </a:r>
          </a:p>
          <a:p>
            <a:pPr marL="342900" indent="-342900" algn="just">
              <a:buFont typeface="+mj-lt"/>
              <a:buAutoNum type="arabicPeriod"/>
            </a:pPr>
            <a:r>
              <a:rPr lang="en-US" b="1" dirty="0"/>
              <a:t>User Convenience: </a:t>
            </a:r>
            <a:r>
              <a:rPr lang="en-US" dirty="0"/>
              <a:t>Easy online payment and ordering processes increase user happiness.</a:t>
            </a:r>
          </a:p>
          <a:p>
            <a:pPr marL="342900" indent="-342900" algn="just">
              <a:buFont typeface="+mj-lt"/>
              <a:buAutoNum type="arabicPeriod"/>
            </a:pPr>
            <a:r>
              <a:rPr lang="en-US" b="1" dirty="0"/>
              <a:t>Community Engagement: </a:t>
            </a:r>
            <a:r>
              <a:rPr lang="en-US" dirty="0"/>
              <a:t>Promotes a lively, engaged community where people can exchange collections and expertise.</a:t>
            </a:r>
          </a:p>
          <a:p>
            <a:pPr marL="342900" indent="-342900" algn="just">
              <a:buFont typeface="+mj-lt"/>
              <a:buAutoNum type="arabicPeriod"/>
            </a:pPr>
            <a:r>
              <a:rPr lang="en-US" b="1" dirty="0"/>
              <a:t>Sales Growth: </a:t>
            </a:r>
            <a:r>
              <a:rPr lang="en-US" dirty="0"/>
              <a:t>In the philatelic sector, sales are driven by rising demand and awareness.</a:t>
            </a:r>
          </a:p>
          <a:p>
            <a:pPr marL="342900" indent="-342900" algn="just">
              <a:buFont typeface="+mj-lt"/>
              <a:buAutoNum type="arabicPeriod"/>
            </a:pPr>
            <a:r>
              <a:rPr lang="en-US" b="1" dirty="0"/>
              <a:t>Historical Preservation: </a:t>
            </a:r>
            <a:r>
              <a:rPr lang="en-US" dirty="0"/>
              <a:t>Digital collections guarantee the durability and availability of uncommon stamps.</a:t>
            </a:r>
          </a:p>
          <a:p>
            <a:pPr marL="342900" indent="-342900" algn="just">
              <a:buFont typeface="+mj-lt"/>
              <a:buAutoNum type="arabicPeriod"/>
            </a:pPr>
            <a:r>
              <a:rPr lang="en-US" b="1" dirty="0"/>
              <a:t>Sustainable Revenue: </a:t>
            </a:r>
            <a:r>
              <a:rPr lang="en-US" dirty="0"/>
              <a:t>The platform's revenue stream is dependable due to commissions and subscription fees.</a:t>
            </a:r>
          </a:p>
        </p:txBody>
      </p:sp>
      <p:sp>
        <p:nvSpPr>
          <p:cNvPr id="15" name="TextBox 14">
            <a:extLst>
              <a:ext uri="{FF2B5EF4-FFF2-40B4-BE49-F238E27FC236}">
                <a16:creationId xmlns:a16="http://schemas.microsoft.com/office/drawing/2014/main" id="{884C6C4F-B4EB-05DD-1061-3BF46F752BCE}"/>
              </a:ext>
            </a:extLst>
          </p:cNvPr>
          <p:cNvSpPr txBox="1"/>
          <p:nvPr/>
        </p:nvSpPr>
        <p:spPr>
          <a:xfrm>
            <a:off x="486369" y="1108049"/>
            <a:ext cx="6096000" cy="369332"/>
          </a:xfrm>
          <a:prstGeom prst="rect">
            <a:avLst/>
          </a:prstGeom>
          <a:noFill/>
        </p:spPr>
        <p:txBody>
          <a:bodyPr wrap="square">
            <a:spAutoFit/>
          </a:bodyPr>
          <a:lstStyle/>
          <a:p>
            <a:r>
              <a:rPr lang="en-US" b="1" dirty="0">
                <a:solidFill>
                  <a:srgbClr val="0070C0"/>
                </a:solidFill>
              </a:rPr>
              <a:t>Impacts:</a:t>
            </a:r>
          </a:p>
        </p:txBody>
      </p:sp>
      <p:sp>
        <p:nvSpPr>
          <p:cNvPr id="16" name="TextBox 15">
            <a:extLst>
              <a:ext uri="{FF2B5EF4-FFF2-40B4-BE49-F238E27FC236}">
                <a16:creationId xmlns:a16="http://schemas.microsoft.com/office/drawing/2014/main" id="{BCD1FD14-2F6D-D2ED-74CC-4D29EA58A32B}"/>
              </a:ext>
            </a:extLst>
          </p:cNvPr>
          <p:cNvSpPr txBox="1"/>
          <p:nvPr/>
        </p:nvSpPr>
        <p:spPr>
          <a:xfrm>
            <a:off x="6412565" y="1141142"/>
            <a:ext cx="6096000" cy="369332"/>
          </a:xfrm>
          <a:prstGeom prst="rect">
            <a:avLst/>
          </a:prstGeom>
          <a:noFill/>
        </p:spPr>
        <p:txBody>
          <a:bodyPr wrap="square">
            <a:spAutoFit/>
          </a:bodyPr>
          <a:lstStyle/>
          <a:p>
            <a:r>
              <a:rPr lang="en-US" b="1" dirty="0">
                <a:solidFill>
                  <a:srgbClr val="0070C0"/>
                </a:solidFill>
              </a:rPr>
              <a:t>Benefits:</a:t>
            </a:r>
          </a:p>
        </p:txBody>
      </p:sp>
      <p:cxnSp>
        <p:nvCxnSpPr>
          <p:cNvPr id="17" name="Straight Arrow Connector 16">
            <a:extLst>
              <a:ext uri="{FF2B5EF4-FFF2-40B4-BE49-F238E27FC236}">
                <a16:creationId xmlns:a16="http://schemas.microsoft.com/office/drawing/2014/main" id="{E4BEED82-F466-877C-BCDC-F42B637D8F36}"/>
              </a:ext>
            </a:extLst>
          </p:cNvPr>
          <p:cNvCxnSpPr>
            <a:cxnSpLocks/>
          </p:cNvCxnSpPr>
          <p:nvPr/>
        </p:nvCxnSpPr>
        <p:spPr>
          <a:xfrm>
            <a:off x="216365" y="1292715"/>
            <a:ext cx="242471"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8" name="Straight Arrow Connector 17">
            <a:extLst>
              <a:ext uri="{FF2B5EF4-FFF2-40B4-BE49-F238E27FC236}">
                <a16:creationId xmlns:a16="http://schemas.microsoft.com/office/drawing/2014/main" id="{31F94771-D10A-1FC7-53F5-439CEBE0B85D}"/>
              </a:ext>
            </a:extLst>
          </p:cNvPr>
          <p:cNvCxnSpPr>
            <a:cxnSpLocks/>
          </p:cNvCxnSpPr>
          <p:nvPr/>
        </p:nvCxnSpPr>
        <p:spPr>
          <a:xfrm>
            <a:off x="6170094" y="1325808"/>
            <a:ext cx="242471"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487307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8DBDBCE-5BEC-4C3D-4D55-B8DED4D4A57C}"/>
              </a:ext>
            </a:extLst>
          </p:cNvPr>
          <p:cNvSpPr>
            <a:spLocks noGrp="1"/>
          </p:cNvSpPr>
          <p:nvPr>
            <p:ph type="sldNum" sz="quarter" idx="12"/>
          </p:nvPr>
        </p:nvSpPr>
        <p:spPr/>
        <p:txBody>
          <a:bodyPr/>
          <a:lstStyle/>
          <a:p>
            <a:fld id="{B635AFB3-1ACD-44AC-8702-86B1729DF035}" type="slidenum">
              <a:rPr lang="en-US" smtClean="0"/>
              <a:pPr/>
              <a:t>7</a:t>
            </a:fld>
            <a:endParaRPr lang="en-US"/>
          </a:p>
        </p:txBody>
      </p:sp>
      <p:sp>
        <p:nvSpPr>
          <p:cNvPr id="12" name="TextBox 11">
            <a:extLst>
              <a:ext uri="{FF2B5EF4-FFF2-40B4-BE49-F238E27FC236}">
                <a16:creationId xmlns:a16="http://schemas.microsoft.com/office/drawing/2014/main" id="{81BE251D-CCA5-AC27-809B-EE2129A36D90}"/>
              </a:ext>
            </a:extLst>
          </p:cNvPr>
          <p:cNvSpPr txBox="1"/>
          <p:nvPr/>
        </p:nvSpPr>
        <p:spPr>
          <a:xfrm>
            <a:off x="4186902" y="339912"/>
            <a:ext cx="4145935" cy="400110"/>
          </a:xfrm>
          <a:prstGeom prst="rect">
            <a:avLst/>
          </a:prstGeom>
          <a:solidFill>
            <a:schemeClr val="accent6">
              <a:lumMod val="75000"/>
            </a:schemeClr>
          </a:solidFill>
        </p:spPr>
        <p:txBody>
          <a:bodyPr wrap="square">
            <a:spAutoFit/>
          </a:bodyPr>
          <a:lstStyle/>
          <a:p>
            <a:pPr algn="ctr"/>
            <a:r>
              <a:rPr lang="en-US" sz="2000" b="1" spc="180" dirty="0">
                <a:solidFill>
                  <a:schemeClr val="bg1"/>
                </a:solidFill>
                <a:latin typeface="Poppins" panose="00000500000000000000" pitchFamily="2" charset="0"/>
                <a:ea typeface="Segoe UI Black" panose="020B0A02040204020203" pitchFamily="34" charset="0"/>
                <a:cs typeface="Poppins" panose="00000500000000000000" pitchFamily="2" charset="0"/>
              </a:rPr>
              <a:t>RESEARCH &amp; REFERENCES</a:t>
            </a:r>
            <a:endParaRPr lang="en-IN" sz="2000" spc="180" dirty="0">
              <a:solidFill>
                <a:schemeClr val="bg1"/>
              </a:solidFill>
              <a:latin typeface="Poppins" panose="00000500000000000000" pitchFamily="2" charset="0"/>
              <a:ea typeface="Segoe UI Black" panose="020B0A02040204020203" pitchFamily="34" charset="0"/>
              <a:cs typeface="Poppins" panose="00000500000000000000" pitchFamily="2" charset="0"/>
            </a:endParaRPr>
          </a:p>
        </p:txBody>
      </p:sp>
      <p:pic>
        <p:nvPicPr>
          <p:cNvPr id="13" name="Google Shape;93;p2">
            <a:extLst>
              <a:ext uri="{FF2B5EF4-FFF2-40B4-BE49-F238E27FC236}">
                <a16:creationId xmlns:a16="http://schemas.microsoft.com/office/drawing/2014/main" id="{F2DE5A35-C4AB-EF4A-9E19-9D5565AB09FC}"/>
              </a:ext>
            </a:extLst>
          </p:cNvPr>
          <p:cNvPicPr preferRelativeResize="0"/>
          <p:nvPr/>
        </p:nvPicPr>
        <p:blipFill rotWithShape="1">
          <a:blip r:embed="rId2">
            <a:alphaModFix/>
          </a:blip>
          <a:srcRect/>
          <a:stretch/>
        </p:blipFill>
        <p:spPr>
          <a:xfrm>
            <a:off x="10314039" y="81377"/>
            <a:ext cx="1736447" cy="695372"/>
          </a:xfrm>
          <a:prstGeom prst="rect">
            <a:avLst/>
          </a:prstGeom>
          <a:noFill/>
          <a:ln>
            <a:noFill/>
          </a:ln>
        </p:spPr>
      </p:pic>
      <p:sp>
        <p:nvSpPr>
          <p:cNvPr id="14" name="TextBox 13">
            <a:extLst>
              <a:ext uri="{FF2B5EF4-FFF2-40B4-BE49-F238E27FC236}">
                <a16:creationId xmlns:a16="http://schemas.microsoft.com/office/drawing/2014/main" id="{0378F890-D045-851F-5A2C-38515960CE98}"/>
              </a:ext>
            </a:extLst>
          </p:cNvPr>
          <p:cNvSpPr txBox="1"/>
          <p:nvPr/>
        </p:nvSpPr>
        <p:spPr>
          <a:xfrm>
            <a:off x="141514" y="100923"/>
            <a:ext cx="1352230" cy="646331"/>
          </a:xfrm>
          <a:prstGeom prst="rect">
            <a:avLst/>
          </a:prstGeom>
          <a:noFill/>
        </p:spPr>
        <p:txBody>
          <a:bodyPr wrap="none" rtlCol="0">
            <a:spAutoFit/>
          </a:bodyPr>
          <a:lstStyle/>
          <a:p>
            <a:r>
              <a:rPr lang="en-IN" u="sng" dirty="0">
                <a:solidFill>
                  <a:schemeClr val="accent6"/>
                </a:solidFill>
                <a:latin typeface="Cooper Black" panose="0208090404030B020404" pitchFamily="18" charset="0"/>
              </a:rPr>
              <a:t>Bharat</a:t>
            </a:r>
            <a:endParaRPr lang="en-IN" u="sng" dirty="0">
              <a:solidFill>
                <a:srgbClr val="00B050"/>
              </a:solidFill>
              <a:latin typeface="Cooper Black" panose="0208090404030B020404" pitchFamily="18" charset="0"/>
            </a:endParaRPr>
          </a:p>
          <a:p>
            <a:r>
              <a:rPr lang="en-IN" dirty="0">
                <a:solidFill>
                  <a:srgbClr val="00B050"/>
                </a:solidFill>
                <a:latin typeface="Cooper Black" panose="0208090404030B020404" pitchFamily="18" charset="0"/>
              </a:rPr>
              <a:t>   </a:t>
            </a:r>
            <a:r>
              <a:rPr lang="en-IN" u="sng" dirty="0">
                <a:solidFill>
                  <a:srgbClr val="00B050"/>
                </a:solidFill>
                <a:latin typeface="Cooper Black" panose="0208090404030B020404" pitchFamily="18" charset="0"/>
              </a:rPr>
              <a:t>Cruisers</a:t>
            </a:r>
          </a:p>
        </p:txBody>
      </p:sp>
    </p:spTree>
    <p:extLst>
      <p:ext uri="{BB962C8B-B14F-4D97-AF65-F5344CB8AC3E}">
        <p14:creationId xmlns:p14="http://schemas.microsoft.com/office/powerpoint/2010/main" val="41379712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18788</TotalTime>
  <Words>970</Words>
  <Application>Microsoft Office PowerPoint</Application>
  <PresentationFormat>Widescreen</PresentationFormat>
  <Paragraphs>106</Paragraphs>
  <Slides>7</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vt:i4>
      </vt:variant>
    </vt:vector>
  </HeadingPairs>
  <TitlesOfParts>
    <vt:vector size="17" baseType="lpstr">
      <vt:lpstr>ＭＳ Ｐゴシック</vt:lpstr>
      <vt:lpstr>Arial</vt:lpstr>
      <vt:lpstr>Calibri</vt:lpstr>
      <vt:lpstr>Cooper Black</vt:lpstr>
      <vt:lpstr>Garamond</vt:lpstr>
      <vt:lpstr>montserratregular</vt:lpstr>
      <vt:lpstr>Poppins</vt:lpstr>
      <vt:lpstr>TradeGothic</vt:lpstr>
      <vt:lpstr>Wingdings</vt:lpstr>
      <vt:lpstr>Office Theme</vt:lpstr>
      <vt:lpstr>SMART INDIA HACKATHON 2024</vt:lpstr>
      <vt:lpstr>PowerPoint Presentation</vt:lpstr>
      <vt:lpstr>PowerPoint Presentation</vt:lpstr>
      <vt:lpstr>PowerPoint Presentation</vt:lpstr>
      <vt:lpstr>PowerPoint Presentation</vt:lpstr>
      <vt:lpstr>PowerPoint Presentation</vt:lpstr>
      <vt:lpstr>PowerPoint Presentation</vt:lpstr>
    </vt:vector>
  </TitlesOfParts>
  <Manager/>
  <Company>Crowdfunder,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Pitch Deck Template</dc:title>
  <dc:subject/>
  <dc:creator>Crowdfunder</dc:creator>
  <cp:keywords/>
  <dc:description/>
  <cp:lastModifiedBy>Rajnish Kumar</cp:lastModifiedBy>
  <cp:revision>163</cp:revision>
  <dcterms:created xsi:type="dcterms:W3CDTF">2013-12-12T18:46:50Z</dcterms:created>
  <dcterms:modified xsi:type="dcterms:W3CDTF">2024-09-25T08:55:01Z</dcterms:modified>
  <cp:category/>
</cp:coreProperties>
</file>