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8128000" cy="4572000"/>
  <p:notesSz cx="8128000" cy="4572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 varScale="1">
        <p:scale>
          <a:sx n="174" d="100"/>
          <a:sy n="174" d="100"/>
        </p:scale>
        <p:origin x="944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54925" y="342900"/>
            <a:ext cx="5418925" cy="17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54925" y="342900"/>
            <a:ext cx="5418925" cy="17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0000" y="342900"/>
            <a:ext cx="3048000" cy="17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54925" y="342900"/>
            <a:ext cx="5418925" cy="17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0000" y="342900"/>
            <a:ext cx="3048000" cy="17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54925" y="342900"/>
            <a:ext cx="5418925" cy="17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31867" y="141935"/>
            <a:ext cx="374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6400" y="1051560"/>
            <a:ext cx="7315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3903" y="368808"/>
            <a:ext cx="454095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31867" y="141935"/>
            <a:ext cx="374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06400" y="1051560"/>
            <a:ext cx="3535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185920" y="1051560"/>
            <a:ext cx="3535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35279"/>
            <a:ext cx="7954285" cy="41696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31867" y="141935"/>
            <a:ext cx="374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ctrTitle"/>
          </p:nvPr>
        </p:nvSpPr>
        <p:spPr>
          <a:xfrm>
            <a:off x="609600" y="1417320"/>
            <a:ext cx="69087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1219200" y="2560320"/>
            <a:ext cx="568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1867" y="141935"/>
            <a:ext cx="374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6400" y="1051560"/>
            <a:ext cx="7315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4276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48850" y="73275"/>
            <a:ext cx="5396700" cy="21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lt1"/>
                </a:solidFill>
              </a:rPr>
              <a:t>Analyzing the Equal - Weighted S&amp;P 500 Index</a:t>
            </a:r>
            <a:endParaRPr sz="3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 dirty="0">
              <a:solidFill>
                <a:schemeClr val="lt1"/>
              </a:solidFill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48850" y="1072175"/>
            <a:ext cx="58422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comprehensive exploration of the Equal-Weighted S&amp;P 500 using python, SQL and dash for advanced financial analytics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903" y="368808"/>
            <a:ext cx="454095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31875" y="141925"/>
            <a:ext cx="38712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350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4DCF"/>
                </a:solidFill>
              </a:rPr>
              <a:t>Analysis </a:t>
            </a:r>
            <a:r>
              <a:rPr lang="en-US" sz="2200">
                <a:solidFill>
                  <a:srgbClr val="1F4BD1"/>
                </a:solidFill>
              </a:rPr>
              <a:t>Process</a:t>
            </a:r>
            <a:endParaRPr sz="2200"/>
          </a:p>
          <a:p>
            <a:pPr marL="1270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07070"/>
                </a:solidFill>
              </a:rPr>
              <a:t>A </a:t>
            </a:r>
            <a:r>
              <a:rPr lang="en-US" sz="1000">
                <a:solidFill>
                  <a:srgbClr val="6B6B6B"/>
                </a:solidFill>
              </a:rPr>
              <a:t>comprehensive </a:t>
            </a:r>
            <a:r>
              <a:rPr lang="en-US" sz="1000">
                <a:solidFill>
                  <a:srgbClr val="6E6E6E"/>
                </a:solidFill>
              </a:rPr>
              <a:t>overview </a:t>
            </a:r>
            <a:r>
              <a:rPr lang="en-US" sz="1000">
                <a:solidFill>
                  <a:srgbClr val="707070"/>
                </a:solidFill>
              </a:rPr>
              <a:t>of </a:t>
            </a:r>
            <a:r>
              <a:rPr lang="en-US" sz="1000">
                <a:solidFill>
                  <a:srgbClr val="6E6E6E"/>
                </a:solidFill>
              </a:rPr>
              <a:t>the analysis </a:t>
            </a:r>
            <a:r>
              <a:rPr lang="en-US" sz="1000">
                <a:solidFill>
                  <a:srgbClr val="707070"/>
                </a:solidFill>
              </a:rPr>
              <a:t>workflow </a:t>
            </a:r>
            <a:r>
              <a:rPr lang="en-US" sz="1000">
                <a:solidFill>
                  <a:srgbClr val="6D6D6D"/>
                </a:solidFill>
              </a:rPr>
              <a:t>and </a:t>
            </a:r>
            <a:r>
              <a:rPr lang="en-US" sz="1000">
                <a:solidFill>
                  <a:srgbClr val="707070"/>
                </a:solidFill>
              </a:rPr>
              <a:t>its </a:t>
            </a:r>
            <a:r>
              <a:rPr lang="en-US" sz="1000">
                <a:solidFill>
                  <a:srgbClr val="6D6D6D"/>
                </a:solidFill>
              </a:rPr>
              <a:t>components</a:t>
            </a:r>
            <a:endParaRPr sz="1000"/>
          </a:p>
        </p:txBody>
      </p:sp>
      <p:sp>
        <p:nvSpPr>
          <p:cNvPr id="54" name="Google Shape;54;p8"/>
          <p:cNvSpPr txBox="1"/>
          <p:nvPr/>
        </p:nvSpPr>
        <p:spPr>
          <a:xfrm>
            <a:off x="7272349" y="4237600"/>
            <a:ext cx="4542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" action="ppaction://hlinkshowjump?jump=nextslide"/>
              </a:rPr>
              <a:t>Next Slide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2999125" y="2828033"/>
            <a:ext cx="23007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>
                <a:solidFill>
                  <a:srgbClr val="080808"/>
                </a:solidFill>
              </a:rPr>
              <a:t>Index Construction</a:t>
            </a:r>
            <a:endParaRPr sz="950" b="1"/>
          </a:p>
          <a:p>
            <a:pPr marL="12700" marR="5080" lvl="0" indent="5715" algn="l" rtl="0">
              <a:lnSpc>
                <a:spcPct val="1141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constructed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daily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identifying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the top 100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companies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ranked by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capitalization.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equal-weighted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calculation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performed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to track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composition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performance of these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companies over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time.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2983235" y="1442727"/>
            <a:ext cx="2332500" cy="101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A0A0A"/>
                </a:solidFill>
              </a:rPr>
              <a:t>Data </a:t>
            </a:r>
            <a:r>
              <a:rPr lang="en-US" sz="1000" b="1" dirty="0">
                <a:solidFill>
                  <a:srgbClr val="080808"/>
                </a:solidFill>
              </a:rPr>
              <a:t>Ingestion</a:t>
            </a:r>
            <a:endParaRPr sz="1000" b="1" dirty="0"/>
          </a:p>
          <a:p>
            <a:pPr marL="13334" marR="5080" lvl="0" indent="0" algn="just" rtl="0">
              <a:lnSpc>
                <a:spcPct val="113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sourced from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S&amp;P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500 historical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records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including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prices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market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caps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 err="1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yfinance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library.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utilizes </a:t>
            </a:r>
            <a:r>
              <a:rPr lang="en-US" sz="850" dirty="0" err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ThreadPoolExecutor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for parallel processing, enhancing data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retrieval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speed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efficiency.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5411152" y="2777908"/>
            <a:ext cx="23433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1333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3809" algn="l" rtl="0">
              <a:lnSpc>
                <a:spcPct val="1137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Automated reporting features include the generation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CSV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PDF exports, as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well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as an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interactive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dashboard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developed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Dash.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facilitates real-time data visualization and user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interaction.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5430325" y="1516976"/>
            <a:ext cx="23589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lang="en-US" sz="1000" b="1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3334" marR="5080" lvl="0" indent="-634" algn="l" rtl="0">
              <a:lnSpc>
                <a:spcPct val="113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DuckDB is employed as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lightweight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SQL-based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storage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solution,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allowing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efficient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management of data stored within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companies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market_data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tables.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5430865" y="2761652"/>
            <a:ext cx="23037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13970" marR="5080" lvl="0" indent="-1905" algn="l" rtl="0">
              <a:lnSpc>
                <a:spcPct val="114100"/>
              </a:lnSpc>
              <a:spcBef>
                <a:spcPts val="285"/>
              </a:spcBef>
              <a:spcAft>
                <a:spcPts val="0"/>
              </a:spcAft>
              <a:buNone/>
            </a:pP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75" y="1442725"/>
            <a:ext cx="2281500" cy="26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l="2480" r="2480"/>
          <a:stretch/>
        </p:blipFill>
        <p:spPr>
          <a:xfrm>
            <a:off x="371799" y="1426475"/>
            <a:ext cx="7175375" cy="5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3903" y="368808"/>
            <a:ext cx="454095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31867" y="141935"/>
            <a:ext cx="37440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350" rIns="0" bIns="0" anchor="t" anchorCtr="0">
            <a:spAutoFit/>
          </a:bodyPr>
          <a:lstStyle/>
          <a:p>
            <a:pPr marL="6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1C4DCF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2200" b="1">
                <a:solidFill>
                  <a:srgbClr val="214DD1"/>
                </a:solidFill>
                <a:latin typeface="Calibri"/>
                <a:ea typeface="Calibri"/>
                <a:cs typeface="Calibri"/>
                <a:sym typeface="Calibri"/>
              </a:rPr>
              <a:t>Findings </a:t>
            </a:r>
            <a:r>
              <a:rPr lang="en-US" sz="2200" b="1">
                <a:solidFill>
                  <a:srgbClr val="1C4DCD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200" b="1">
                <a:solidFill>
                  <a:srgbClr val="1F4FC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762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B6B6B"/>
                </a:solidFill>
              </a:rPr>
              <a:t>Understanding </a:t>
            </a:r>
            <a:r>
              <a:rPr lang="en-US" sz="1000">
                <a:solidFill>
                  <a:srgbClr val="6E6E6E"/>
                </a:solidFill>
              </a:rPr>
              <a:t>Market Trends </a:t>
            </a:r>
            <a:r>
              <a:rPr lang="en-US" sz="1000">
                <a:solidFill>
                  <a:srgbClr val="707070"/>
                </a:solidFill>
              </a:rPr>
              <a:t>and </a:t>
            </a:r>
            <a:r>
              <a:rPr lang="en-US" sz="1000">
                <a:solidFill>
                  <a:srgbClr val="6E6E6E"/>
                </a:solidFill>
              </a:rPr>
              <a:t>Stability</a:t>
            </a:r>
            <a:endParaRPr sz="1000"/>
          </a:p>
        </p:txBody>
      </p:sp>
      <p:sp>
        <p:nvSpPr>
          <p:cNvPr id="68" name="Google Shape;68;p9"/>
          <p:cNvSpPr txBox="1"/>
          <p:nvPr/>
        </p:nvSpPr>
        <p:spPr>
          <a:xfrm>
            <a:off x="407626" y="2114042"/>
            <a:ext cx="16746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5240" marR="558800" lvl="0" indent="-3175" algn="l" rtl="0">
              <a:lnSpc>
                <a:spcPct val="11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050505"/>
                </a:solidFill>
              </a:rPr>
              <a:t>Index </a:t>
            </a:r>
            <a:r>
              <a:rPr lang="en-US" sz="1050" b="1" dirty="0">
                <a:solidFill>
                  <a:srgbClr val="030303"/>
                </a:solidFill>
              </a:rPr>
              <a:t>Performance Overview</a:t>
            </a:r>
            <a:endParaRPr sz="1050" b="1" dirty="0"/>
          </a:p>
          <a:p>
            <a:pPr marL="13970" marR="5080" lvl="0" indent="5079" algn="l" rtl="0">
              <a:lnSpc>
                <a:spcPct val="1133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Throughout the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analyzed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period, the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demonstrated a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strong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upward trajectory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with cumulative returns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reflecting a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notable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growth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approximately +1</a:t>
            </a:r>
            <a:r>
              <a:rPr lang="en-US" sz="850" dirty="0">
                <a:solidFill>
                  <a:srgbClr val="050505"/>
                </a:solidFill>
              </a:rPr>
              <a:t>.06%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239244" y="2114042"/>
            <a:ext cx="16098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5240" marR="255904" lvl="0" indent="-3175" algn="l" rtl="0">
              <a:lnSpc>
                <a:spcPct val="11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030303"/>
                </a:solidFill>
              </a:rPr>
              <a:t>Impact </a:t>
            </a:r>
            <a:r>
              <a:rPr lang="en-US" sz="1050" b="1" dirty="0">
                <a:solidFill>
                  <a:srgbClr val="070707"/>
                </a:solidFill>
              </a:rPr>
              <a:t>of </a:t>
            </a:r>
            <a:r>
              <a:rPr lang="en-US" sz="1050" b="1" dirty="0">
                <a:solidFill>
                  <a:srgbClr val="050505"/>
                </a:solidFill>
              </a:rPr>
              <a:t>Composition Changes</a:t>
            </a:r>
            <a:endParaRPr sz="1050" b="1" dirty="0"/>
          </a:p>
          <a:p>
            <a:pPr marL="16510" marR="5080" lvl="0" indent="2540" algn="l" rtl="0">
              <a:lnSpc>
                <a:spcPct val="113599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There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was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significant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correlation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observed between changes in index composition—specifically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additions and removals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companies—and market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volatility.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4070563" y="2114042"/>
            <a:ext cx="1633800" cy="1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433705" lvl="0" indent="3175" algn="l" rtl="0">
              <a:lnSpc>
                <a:spcPct val="11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050505"/>
                </a:solidFill>
              </a:rPr>
              <a:t>Stability </a:t>
            </a:r>
            <a:r>
              <a:rPr lang="en-US" sz="1050" b="1" dirty="0">
                <a:solidFill>
                  <a:srgbClr val="030303"/>
                </a:solidFill>
              </a:rPr>
              <a:t>Among </a:t>
            </a:r>
            <a:r>
              <a:rPr lang="en-US" sz="1050" b="1" dirty="0">
                <a:solidFill>
                  <a:srgbClr val="050505"/>
                </a:solidFill>
              </a:rPr>
              <a:t>Top </a:t>
            </a:r>
            <a:r>
              <a:rPr lang="en-US" sz="1050" b="1" dirty="0">
                <a:solidFill>
                  <a:srgbClr val="030303"/>
                </a:solidFill>
              </a:rPr>
              <a:t>Companies</a:t>
            </a:r>
            <a:endParaRPr sz="1050" b="1" dirty="0"/>
          </a:p>
          <a:p>
            <a:pPr marL="15240" marR="5080" lvl="0" indent="1269" algn="l" rtl="0">
              <a:lnSpc>
                <a:spcPct val="113599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analysis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highlighted </a:t>
            </a:r>
            <a:r>
              <a:rPr lang="en-US" sz="85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certain companies, namely Apple (AAPL),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Amazon (AMZN),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Google (GOOGL), consistently remained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among the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top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ten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performers.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Their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stability suggests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companies are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resilient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various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conditions.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5903187" y="2108079"/>
            <a:ext cx="1644000" cy="15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50505"/>
                </a:solidFill>
              </a:rPr>
              <a:t>Market Dynamics </a:t>
            </a:r>
            <a:r>
              <a:rPr lang="en-US" sz="1100" b="1" dirty="0">
                <a:solidFill>
                  <a:srgbClr val="030303"/>
                </a:solidFill>
              </a:rPr>
              <a:t>Reflected</a:t>
            </a:r>
            <a:r>
              <a:rPr lang="en-US" sz="1100" b="1" dirty="0"/>
              <a:t> </a:t>
            </a:r>
            <a:r>
              <a:rPr lang="en-US" sz="1050" b="1" dirty="0">
                <a:solidFill>
                  <a:srgbClr val="080808"/>
                </a:solidFill>
              </a:rPr>
              <a:t>in </a:t>
            </a:r>
            <a:r>
              <a:rPr lang="en-US" sz="1050" b="1" dirty="0">
                <a:solidFill>
                  <a:srgbClr val="030303"/>
                </a:solidFill>
              </a:rPr>
              <a:t>Turnover</a:t>
            </a:r>
            <a:endParaRPr sz="1050" b="1" dirty="0"/>
          </a:p>
          <a:p>
            <a:pPr marL="16510" marR="5080" lvl="0" indent="3810" algn="l" rtl="0">
              <a:lnSpc>
                <a:spcPct val="1133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30303"/>
                </a:solidFill>
              </a:rPr>
              <a:t>The </a:t>
            </a:r>
            <a:r>
              <a:rPr lang="en-US" sz="850" dirty="0">
                <a:solidFill>
                  <a:srgbClr val="050505"/>
                </a:solidFill>
              </a:rPr>
              <a:t>turnover </a:t>
            </a:r>
            <a:r>
              <a:rPr lang="en-US" sz="850" dirty="0">
                <a:solidFill>
                  <a:srgbClr val="070707"/>
                </a:solidFill>
              </a:rPr>
              <a:t>rate </a:t>
            </a:r>
            <a:r>
              <a:rPr lang="en-US" sz="850" dirty="0">
                <a:solidFill>
                  <a:srgbClr val="050505"/>
                </a:solidFill>
              </a:rPr>
              <a:t>was approximately </a:t>
            </a:r>
            <a:r>
              <a:rPr lang="en-US" sz="850" dirty="0">
                <a:solidFill>
                  <a:srgbClr val="080808"/>
                </a:solidFill>
              </a:rPr>
              <a:t>1-2 </a:t>
            </a:r>
            <a:r>
              <a:rPr lang="en-US" sz="850" dirty="0">
                <a:solidFill>
                  <a:srgbClr val="050505"/>
                </a:solidFill>
              </a:rPr>
              <a:t>companies </a:t>
            </a:r>
            <a:r>
              <a:rPr lang="en-US" sz="850" dirty="0"/>
              <a:t>changing </a:t>
            </a:r>
            <a:r>
              <a:rPr lang="en-US" sz="850" dirty="0">
                <a:solidFill>
                  <a:srgbClr val="070707"/>
                </a:solidFill>
              </a:rPr>
              <a:t>weekly, </a:t>
            </a:r>
            <a:r>
              <a:rPr lang="en-US" sz="850" dirty="0">
                <a:solidFill>
                  <a:srgbClr val="050505"/>
                </a:solidFill>
              </a:rPr>
              <a:t>which reflects </a:t>
            </a:r>
            <a:r>
              <a:rPr lang="en-US" sz="850" dirty="0">
                <a:solidFill>
                  <a:srgbClr val="070707"/>
                </a:solidFill>
              </a:rPr>
              <a:t>the </a:t>
            </a:r>
            <a:r>
              <a:rPr lang="en-US" sz="850" dirty="0"/>
              <a:t>dynamic </a:t>
            </a:r>
            <a:r>
              <a:rPr lang="en-US" sz="850" dirty="0">
                <a:solidFill>
                  <a:srgbClr val="050505"/>
                </a:solidFill>
              </a:rPr>
              <a:t>nature </a:t>
            </a:r>
            <a:r>
              <a:rPr lang="en-US" sz="850" dirty="0">
                <a:solidFill>
                  <a:srgbClr val="070707"/>
                </a:solidFill>
              </a:rPr>
              <a:t>of </a:t>
            </a:r>
            <a:r>
              <a:rPr lang="en-US" sz="850" dirty="0">
                <a:solidFill>
                  <a:srgbClr val="080808"/>
                </a:solidFill>
              </a:rPr>
              <a:t>the </a:t>
            </a:r>
            <a:r>
              <a:rPr lang="en-US" sz="850" dirty="0"/>
              <a:t>market. This </a:t>
            </a:r>
            <a:r>
              <a:rPr lang="en-US" sz="850" dirty="0">
                <a:solidFill>
                  <a:srgbClr val="030303"/>
                </a:solidFill>
              </a:rPr>
              <a:t>high </a:t>
            </a:r>
            <a:r>
              <a:rPr lang="en-US" sz="850" dirty="0"/>
              <a:t>turnover </a:t>
            </a:r>
            <a:r>
              <a:rPr lang="en-US" sz="850" dirty="0">
                <a:solidFill>
                  <a:srgbClr val="050505"/>
                </a:solidFill>
              </a:rPr>
              <a:t>rate indicates active trading and </a:t>
            </a:r>
            <a:r>
              <a:rPr lang="en-US" sz="850" dirty="0"/>
              <a:t>the </a:t>
            </a:r>
            <a:r>
              <a:rPr lang="en-US" sz="850" dirty="0">
                <a:solidFill>
                  <a:srgbClr val="030303"/>
                </a:solidFill>
              </a:rPr>
              <a:t>influence </a:t>
            </a:r>
            <a:r>
              <a:rPr lang="en-US" sz="850" dirty="0">
                <a:solidFill>
                  <a:srgbClr val="070707"/>
                </a:solidFill>
              </a:rPr>
              <a:t>of </a:t>
            </a:r>
            <a:r>
              <a:rPr lang="en-US" sz="850" dirty="0">
                <a:solidFill>
                  <a:srgbClr val="030303"/>
                </a:solidFill>
              </a:rPr>
              <a:t>external market </a:t>
            </a:r>
            <a:r>
              <a:rPr lang="en-US" sz="850" dirty="0">
                <a:solidFill>
                  <a:srgbClr val="050505"/>
                </a:solidFill>
              </a:rPr>
              <a:t>factors </a:t>
            </a:r>
            <a:r>
              <a:rPr lang="en-US" sz="850" dirty="0">
                <a:solidFill>
                  <a:srgbClr val="070707"/>
                </a:solidFill>
              </a:rPr>
              <a:t>on </a:t>
            </a:r>
            <a:r>
              <a:rPr lang="en-US" sz="850" dirty="0">
                <a:solidFill>
                  <a:srgbClr val="050505"/>
                </a:solidFill>
              </a:rPr>
              <a:t>company </a:t>
            </a:r>
            <a:r>
              <a:rPr lang="en-US" sz="850" dirty="0"/>
              <a:t>performance.</a:t>
            </a:r>
            <a:endParaRPr sz="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324766" y="294385"/>
            <a:ext cx="3564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1A50CF"/>
                </a:solidFill>
              </a:rPr>
              <a:t>Design </a:t>
            </a:r>
            <a:r>
              <a:rPr lang="en-US" sz="1950">
                <a:solidFill>
                  <a:srgbClr val="264BCF"/>
                </a:solidFill>
              </a:rPr>
              <a:t>Decisions </a:t>
            </a:r>
            <a:r>
              <a:rPr lang="en-US" sz="1950">
                <a:solidFill>
                  <a:srgbClr val="2348CF"/>
                </a:solidFill>
              </a:rPr>
              <a:t>&amp; </a:t>
            </a:r>
            <a:r>
              <a:rPr lang="en-US" sz="1950">
                <a:solidFill>
                  <a:srgbClr val="214FCF"/>
                </a:solidFill>
              </a:rPr>
              <a:t>Challenges</a:t>
            </a:r>
            <a:endParaRPr sz="1950"/>
          </a:p>
        </p:txBody>
      </p:sp>
      <p:sp>
        <p:nvSpPr>
          <p:cNvPr id="77" name="Google Shape;77;p10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^œn'ea 1°nç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7272343" y="4237591"/>
            <a:ext cx="553800" cy="1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.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327730" y="652779"/>
            <a:ext cx="375729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rPr>
              <a:t>Exploring </a:t>
            </a:r>
            <a:r>
              <a:rPr lang="en-US" sz="1000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000">
                <a:solidFill>
                  <a:srgbClr val="707070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 sz="1000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Features and Solutions in </a:t>
            </a:r>
            <a:r>
              <a:rPr lang="en-US" sz="1000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-US" sz="1000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and Dashboard Design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235655" y="2175255"/>
            <a:ext cx="1347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538530" y="1287433"/>
            <a:ext cx="33357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80808"/>
                </a:solidFill>
              </a:rPr>
              <a:t>Modular Code </a:t>
            </a:r>
            <a:r>
              <a:rPr lang="en-US" sz="1000" b="1" dirty="0">
                <a:solidFill>
                  <a:srgbClr val="0A0A0A"/>
                </a:solidFill>
              </a:rPr>
              <a:t>Structure</a:t>
            </a:r>
            <a:endParaRPr sz="1000" b="1" dirty="0"/>
          </a:p>
          <a:p>
            <a:pPr marL="14603" marR="5080" lvl="0" indent="1270" algn="l" rtl="0">
              <a:lnSpc>
                <a:spcPct val="1153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codebase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organized into distinct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modules,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specifically </a:t>
            </a:r>
            <a:r>
              <a:rPr lang="en-US" sz="850" dirty="0" err="1">
                <a:latin typeface="Arial"/>
                <a:ea typeface="Arial"/>
                <a:cs typeface="Arial"/>
                <a:sym typeface="Arial"/>
              </a:rPr>
              <a:t>Data_Fetcher</a:t>
            </a:r>
            <a:r>
              <a:rPr lang="en-US" sz="850" dirty="0"/>
              <a:t>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Dashboard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scripts.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separation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enhances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maintainability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and allows for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focused development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on specific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functionalities</a:t>
            </a:r>
            <a:r>
              <a:rPr lang="en-US" sz="850" dirty="0"/>
              <a:t>.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50" dirty="0">
              <a:solidFill>
                <a:srgbClr val="080808"/>
              </a:solidFill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534471" y="2244149"/>
            <a:ext cx="33438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080808"/>
                </a:solidFill>
              </a:rPr>
              <a:t>User-Centric </a:t>
            </a:r>
            <a:r>
              <a:rPr lang="en-US" sz="950" b="1" dirty="0">
                <a:solidFill>
                  <a:srgbClr val="0A0A0A"/>
                </a:solidFill>
              </a:rPr>
              <a:t>Dashboard </a:t>
            </a:r>
            <a:r>
              <a:rPr lang="en-US" sz="950" b="1" dirty="0">
                <a:solidFill>
                  <a:srgbClr val="080808"/>
                </a:solidFill>
              </a:rPr>
              <a:t>Design</a:t>
            </a:r>
            <a:endParaRPr sz="950" b="1" dirty="0"/>
          </a:p>
          <a:p>
            <a:pPr marL="13970" marR="5080" lvl="0" indent="1904" algn="l" rtl="0">
              <a:lnSpc>
                <a:spcPct val="1145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dashboard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employs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dark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theme,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not only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improves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readability </a:t>
            </a:r>
            <a:r>
              <a:rPr lang="en-US" sz="85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low-light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conditions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also provides </a:t>
            </a:r>
            <a:r>
              <a:rPr lang="en-US" sz="85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modern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aesthetic.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Features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such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as an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interactive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date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picker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tooltips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are integrated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assist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non-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technical users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navigating the data effortlessly.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541669" y="3346977"/>
            <a:ext cx="3329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Efficient Data Processing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-635" algn="l" rtl="0">
              <a:lnSpc>
                <a:spcPct val="1118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Utilizing </a:t>
            </a:r>
            <a:r>
              <a:rPr lang="en-US" sz="850" dirty="0" err="1">
                <a:latin typeface="Arial"/>
                <a:ea typeface="Arial"/>
                <a:cs typeface="Arial"/>
                <a:sym typeface="Arial"/>
              </a:rPr>
              <a:t>DuckDB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enables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fast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in-memory analytics,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significantly improving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processing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speed.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4159403" y="1275588"/>
            <a:ext cx="182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4499449" y="1292683"/>
            <a:ext cx="3301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Managing </a:t>
            </a:r>
            <a:r>
              <a:rPr lang="en-US" sz="950" b="1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Concurrency</a:t>
            </a:r>
            <a:endParaRPr sz="950" dirty="0">
              <a:latin typeface="Arial"/>
              <a:ea typeface="Arial"/>
              <a:cs typeface="Arial"/>
              <a:sym typeface="Arial"/>
            </a:endParaRPr>
          </a:p>
          <a:p>
            <a:pPr marL="13970" marR="5080" lvl="0" indent="1270" algn="l" rtl="0">
              <a:lnSpc>
                <a:spcPct val="1118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handle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volume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of tickers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(over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500),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application employs </a:t>
            </a:r>
            <a:r>
              <a:rPr lang="en-US" sz="850" dirty="0" err="1">
                <a:latin typeface="Arial"/>
                <a:ea typeface="Arial"/>
                <a:cs typeface="Arial"/>
                <a:sym typeface="Arial"/>
              </a:rPr>
              <a:t>ThreadPoolExecutor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design choice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allows for concurrent processing,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improving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efficiency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ensuring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timely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retrieval.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4499449" y="2175255"/>
            <a:ext cx="3288665" cy="7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Ensuring </a:t>
            </a:r>
            <a:r>
              <a:rPr lang="en-US" sz="950" b="1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950" b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sz="950" dirty="0">
              <a:latin typeface="Arial"/>
              <a:ea typeface="Arial"/>
              <a:cs typeface="Arial"/>
              <a:sym typeface="Arial"/>
            </a:endParaRPr>
          </a:p>
          <a:p>
            <a:pPr marL="13970" marR="5080" lvl="0" indent="1270" algn="l" rtl="0">
              <a:lnSpc>
                <a:spcPct val="1141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prevent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duplicate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entries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database,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strategy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of using 'INSERT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IGNORE'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implemented.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This method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safeguards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data integrity and ensures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that the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analytics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are based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unique records.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25" y="137937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02" y="2343500"/>
            <a:ext cx="137150" cy="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87" y="3420552"/>
            <a:ext cx="149175" cy="1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076" y="1361374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849" y="2333403"/>
            <a:ext cx="137150" cy="1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title"/>
          </p:nvPr>
        </p:nvSpPr>
        <p:spPr>
          <a:xfrm>
            <a:off x="331867" y="141935"/>
            <a:ext cx="3744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700" rIns="0" bIns="0" anchor="t" anchorCtr="0">
            <a:spAutoFit/>
          </a:bodyPr>
          <a:lstStyle/>
          <a:p>
            <a:pPr marL="95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Scalability </a:t>
            </a:r>
            <a:r>
              <a:rPr lang="en-US">
                <a:solidFill>
                  <a:srgbClr val="214DCF"/>
                </a:solidFill>
              </a:rPr>
              <a:t>&amp; </a:t>
            </a:r>
            <a:r>
              <a:rPr lang="en-US">
                <a:solidFill>
                  <a:srgbClr val="1F50CD"/>
                </a:solidFill>
              </a:rPr>
              <a:t>Maintenance</a:t>
            </a:r>
            <a:endParaRPr/>
          </a:p>
          <a:p>
            <a:pPr marL="9525" lvl="0" indent="0" algn="l" rtl="0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B6B6B"/>
                </a:solidFill>
              </a:rPr>
              <a:t>Strategies </a:t>
            </a:r>
            <a:r>
              <a:rPr lang="en-US" sz="1000">
                <a:solidFill>
                  <a:srgbClr val="6E6E6E"/>
                </a:solidFill>
              </a:rPr>
              <a:t>for </a:t>
            </a:r>
            <a:r>
              <a:rPr lang="en-US" sz="1000">
                <a:solidFill>
                  <a:srgbClr val="6B6B6B"/>
                </a:solidFill>
              </a:rPr>
              <a:t>Efficient </a:t>
            </a:r>
            <a:r>
              <a:rPr lang="en-US" sz="1000">
                <a:solidFill>
                  <a:srgbClr val="6D6D6D"/>
                </a:solidFill>
              </a:rPr>
              <a:t>System Management </a:t>
            </a:r>
            <a:r>
              <a:rPr lang="en-US" sz="1000">
                <a:solidFill>
                  <a:srgbClr val="707070"/>
                </a:solidFill>
              </a:rPr>
              <a:t>and </a:t>
            </a:r>
            <a:r>
              <a:rPr lang="en-US" sz="1000">
                <a:solidFill>
                  <a:srgbClr val="6D6D6D"/>
                </a:solidFill>
              </a:rPr>
              <a:t>Growth</a:t>
            </a:r>
            <a:endParaRPr sz="1000"/>
          </a:p>
        </p:txBody>
      </p:sp>
      <p:sp>
        <p:nvSpPr>
          <p:cNvPr id="99" name="Google Shape;99;p11"/>
          <p:cNvSpPr txBox="1"/>
          <p:nvPr/>
        </p:nvSpPr>
        <p:spPr>
          <a:xfrm>
            <a:off x="319704" y="2607564"/>
            <a:ext cx="1404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316355" y="3342132"/>
            <a:ext cx="175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595730" y="985715"/>
            <a:ext cx="32163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80808"/>
                </a:solidFill>
              </a:rPr>
              <a:t>Maintenance Plan</a:t>
            </a:r>
            <a:endParaRPr sz="1000" b="1" dirty="0"/>
          </a:p>
          <a:p>
            <a:pPr marL="15240" marR="5080" lvl="0" indent="-635" algn="l" rtl="0">
              <a:lnSpc>
                <a:spcPct val="1145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Implementing a robust maintenance plan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ensures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remains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operational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up-to-date.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608515" y="1717004"/>
            <a:ext cx="33369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endParaRPr sz="950" dirty="0">
              <a:latin typeface="Arial"/>
              <a:ea typeface="Arial"/>
              <a:cs typeface="Arial"/>
              <a:sym typeface="Arial"/>
            </a:endParaRPr>
          </a:p>
          <a:p>
            <a:pPr marL="13334" marR="5080" lvl="0" indent="4445" algn="just" rtl="0">
              <a:lnSpc>
                <a:spcPct val="1129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strong error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hand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ling strategy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is critical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maintaining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reliability. By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enhancing logging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setting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up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alerts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failed ticker fetches,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we can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promptly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address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issues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minimize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downtime.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614836" y="2619412"/>
            <a:ext cx="33243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1333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0A0A0A"/>
                </a:solidFill>
              </a:rPr>
              <a:t>Scaling </a:t>
            </a:r>
            <a:r>
              <a:rPr lang="en-US" sz="950" b="1" dirty="0">
                <a:solidFill>
                  <a:srgbClr val="080808"/>
                </a:solidFill>
              </a:rPr>
              <a:t>Suggestions </a:t>
            </a:r>
            <a:r>
              <a:rPr lang="en-US" sz="950" b="1" dirty="0">
                <a:solidFill>
                  <a:srgbClr val="0A0A0A"/>
                </a:solidFill>
              </a:rPr>
              <a:t>- </a:t>
            </a:r>
            <a:r>
              <a:rPr lang="en-US" sz="950" b="1" dirty="0">
                <a:solidFill>
                  <a:srgbClr val="080808"/>
                </a:solidFill>
              </a:rPr>
              <a:t>Data Sources</a:t>
            </a:r>
            <a:endParaRPr sz="950" b="1" dirty="0"/>
          </a:p>
          <a:p>
            <a:pPr marL="12700" marR="5080" lvl="0" indent="634" algn="l" rtl="0">
              <a:lnSpc>
                <a:spcPct val="1141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enhance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breadth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of our data,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suggest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integrating additional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sources such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Nasdaq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ETF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data through APIs like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Alpha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Vantage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Bloomberg, which will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enrich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analytics and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reporting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capabilities.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4425100" y="983580"/>
            <a:ext cx="31158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Scaling </a:t>
            </a:r>
            <a:r>
              <a:rPr lang="en-US" sz="950" b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Suggestions </a:t>
            </a:r>
            <a:r>
              <a:rPr lang="en-US" sz="95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950" b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Advanced Analytics</a:t>
            </a:r>
            <a:endParaRPr sz="950" dirty="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634" algn="l" rtl="0">
              <a:lnSpc>
                <a:spcPct val="1153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Incorporating advanced analytics will significantly improve decision- making.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propose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calculating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risk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metrics such </a:t>
            </a:r>
            <a:r>
              <a:rPr lang="en-US" sz="85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Sharpe ratio and volatility clustering, as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well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as using machine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learning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techniques for turnover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prediction.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4151755" y="1125982"/>
            <a:ext cx="1035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4396397" y="1887545"/>
            <a:ext cx="3241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30303"/>
                </a:solidFill>
              </a:rPr>
              <a:t> D</a:t>
            </a:r>
            <a:r>
              <a:rPr lang="en-US" sz="850" b="1" dirty="0">
                <a:solidFill>
                  <a:srgbClr val="030303"/>
                </a:solidFill>
              </a:rPr>
              <a:t>ashboard </a:t>
            </a:r>
            <a:r>
              <a:rPr lang="en-US" sz="850" b="1" dirty="0">
                <a:solidFill>
                  <a:srgbClr val="050505"/>
                </a:solidFill>
              </a:rPr>
              <a:t>Enhancements</a:t>
            </a:r>
            <a:endParaRPr sz="850" b="1" dirty="0"/>
          </a:p>
          <a:p>
            <a:pPr marL="14604" marR="5080" lvl="0" indent="2539" algn="l" rtl="0">
              <a:lnSpc>
                <a:spcPct val="1141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improve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experience,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recommend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adding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real-time </a:t>
            </a:r>
            <a:r>
              <a:rPr lang="en-US" sz="85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WebSocket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updates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 dashboard. 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4159403" y="3491483"/>
            <a:ext cx="2370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4430457" y="2599367"/>
            <a:ext cx="2919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65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Visual Integration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3809" algn="l" rtl="0">
              <a:lnSpc>
                <a:spcPct val="1153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 visual architecture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diagram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will be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included </a:t>
            </a:r>
            <a:r>
              <a:rPr lang="en-US" sz="850" dirty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illustrate future integrations,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detailing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APIs connect to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Database and </a:t>
            </a:r>
            <a:r>
              <a:rPr lang="en-US" sz="850" dirty="0">
                <a:latin typeface="Arial"/>
                <a:ea typeface="Arial"/>
                <a:cs typeface="Arial"/>
                <a:sym typeface="Arial"/>
              </a:rPr>
              <a:t>advanced </a:t>
            </a:r>
            <a:r>
              <a:rPr lang="en-US" sz="850" dirty="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analytics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systems, </a:t>
            </a:r>
            <a:r>
              <a:rPr lang="en-US" sz="850" dirty="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providing </a:t>
            </a:r>
            <a:r>
              <a:rPr lang="en-US" sz="85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clear row</a:t>
            </a:r>
            <a:endParaRPr sz="85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50" y="109362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50" y="182747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50" y="268032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475" y="109362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475" y="199780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50" y="2680328"/>
            <a:ext cx="134700" cy="1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Macintosh PowerPoint</Application>
  <PresentationFormat>Custom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PowerPoint Presentation</vt:lpstr>
      <vt:lpstr>Analysis Process A comprehensive overview of the analysis workflow and its components</vt:lpstr>
      <vt:lpstr>Key Findings &amp; Insights Understanding Market Trends and Stability</vt:lpstr>
      <vt:lpstr>Design Decisions &amp; Challenges</vt:lpstr>
      <vt:lpstr>Scalability &amp; Maintenance Strategies for Efficient System Management and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AYUSH KOTHARI</cp:lastModifiedBy>
  <cp:revision>1</cp:revision>
  <dcterms:modified xsi:type="dcterms:W3CDTF">2025-02-08T19:58:50Z</dcterms:modified>
</cp:coreProperties>
</file>