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5143500" cy="9144000"/>
  <p:embeddedFontLst>
    <p:embeddedFont>
      <p:font typeface="Inter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XW5d5T4GQcKBjyhYHV2/2vwL0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400" y="685800"/>
            <a:ext cx="3429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C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" descr="https://images.unsplash.com/photo-1635776062043-223faf322554?crop=entropy&amp;cs=tinysrgb&amp;fit=max&amp;fm=jpg&amp;ixid=M3wyMTIyMnwwfDF8c2VhcmNofDY4fHxncmFkaWVudHxlbnwwfHx8fDE2OTg3NDA1OTZ8MA&amp;ixlib=rb-4.0.3&amp;q=80&amp;w=10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3126" y="4430964"/>
            <a:ext cx="4858118" cy="712536"/>
          </a:xfrm>
          <a:prstGeom prst="homePlate">
            <a:avLst>
              <a:gd name="adj" fmla="val 50000"/>
            </a:avLst>
          </a:prstGeom>
          <a:solidFill>
            <a:srgbClr val="FF841D"/>
          </a:solidFill>
          <a:ln w="9525" cap="flat" cmpd="sng">
            <a:solidFill>
              <a:srgbClr val="FFD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9875" tIns="201050" rIns="269875" bIns="201050" anchor="ctr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 descr="https://pitch-assets-ccb95893-de3f-4266-973c-20049231b248.s3.eu-west-1.amazonaws.com/4d32833c-298b-4fb5-b802-4299c9ae094a?pitch-bytes=3223&amp;pitch-content-type=image%2F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58329" y="4412008"/>
            <a:ext cx="1385671" cy="731492"/>
          </a:xfrm>
          <a:prstGeom prst="rect">
            <a:avLst/>
          </a:prstGeom>
          <a:noFill/>
          <a:ln>
            <a:noFill/>
          </a:ln>
          <a:effectLst>
            <a:outerShdw blurRad="3175" dist="50800" dir="2700000" algn="bl" rotWithShape="0">
              <a:srgbClr val="000000">
                <a:alpha val="23921"/>
              </a:srgbClr>
            </a:outerShdw>
          </a:effectLst>
        </p:spPr>
      </p:pic>
      <p:pic>
        <p:nvPicPr>
          <p:cNvPr id="15" name="Google Shape;15;p1" descr="https://pitch-assets-ccb95893-de3f-4266-973c-20049231b248.s3.eu-west-1.amazonaws.com/4acea84d-d032-4b7a-92ab-c57b1c365b86?pitch-bytes=115951&amp;pitch-content-type=image%2F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01998"/>
            <a:ext cx="1268774" cy="126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1321510" y="1664500"/>
            <a:ext cx="7315200" cy="267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Team Name</a:t>
            </a:r>
            <a:r>
              <a:rPr lang="en-US" sz="1800" b="1" i="0" u="none" strike="noStrike" cap="none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 Phoenix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Problem Statement Title</a:t>
            </a:r>
            <a:r>
              <a:rPr lang="en-US" sz="1800" b="1" i="0" u="none" strike="noStrike" cap="none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  Building a Collaborative Farmer-centric digital hub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Team Leader Name</a:t>
            </a:r>
            <a:r>
              <a:rPr lang="en-US" sz="1800" b="1" i="0" u="none" strike="noStrike" cap="none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 Safia Aktar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Institute Name</a:t>
            </a:r>
            <a:r>
              <a:rPr lang="en-US" sz="1800" b="1" i="0" u="none" strike="noStrike" cap="none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 C. V. Raman Global University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Track (1/2/3) </a:t>
            </a:r>
            <a:r>
              <a:rPr lang="en-US" sz="1800" b="1" i="0" u="none" strike="noStrike" cap="none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: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" name="Google Shape;17;p1"/>
          <p:cNvGrpSpPr/>
          <p:nvPr/>
        </p:nvGrpSpPr>
        <p:grpSpPr>
          <a:xfrm>
            <a:off x="1050393" y="377337"/>
            <a:ext cx="7917543" cy="713144"/>
            <a:chOff x="1050393" y="377337"/>
            <a:chExt cx="7917543" cy="713144"/>
          </a:xfrm>
        </p:grpSpPr>
        <p:grpSp>
          <p:nvGrpSpPr>
            <p:cNvPr id="18" name="Google Shape;18;p1"/>
            <p:cNvGrpSpPr/>
            <p:nvPr/>
          </p:nvGrpSpPr>
          <p:grpSpPr>
            <a:xfrm>
              <a:off x="1226963" y="377337"/>
              <a:ext cx="7103927" cy="343812"/>
              <a:chOff x="1161650" y="377337"/>
              <a:chExt cx="7103927" cy="343812"/>
            </a:xfrm>
          </p:grpSpPr>
          <p:sp>
            <p:nvSpPr>
              <p:cNvPr id="19" name="Google Shape;19;p1"/>
              <p:cNvSpPr/>
              <p:nvPr/>
            </p:nvSpPr>
            <p:spPr>
              <a:xfrm>
                <a:off x="3659465" y="377337"/>
                <a:ext cx="2119461" cy="343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2854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i="0" u="sng" strike="noStrike" cap="none">
                    <a:solidFill>
                      <a:srgbClr val="2B2A35"/>
                    </a:solidFill>
                    <a:latin typeface="Inter"/>
                    <a:ea typeface="Inter"/>
                    <a:cs typeface="Inter"/>
                    <a:sym typeface="Inter"/>
                  </a:rPr>
                  <a:t>Trithon Triplets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1161650" y="557512"/>
                <a:ext cx="2468655" cy="0"/>
              </a:xfrm>
              <a:prstGeom prst="straightConnector1">
                <a:avLst/>
              </a:prstGeom>
              <a:solidFill>
                <a:srgbClr val="FFFFFF"/>
              </a:solidFill>
              <a:ln w="21150" cap="flat" cmpd="sng">
                <a:solidFill>
                  <a:srgbClr val="2B2A35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" name="Google Shape;21;p1"/>
              <p:cNvCxnSpPr/>
              <p:nvPr/>
            </p:nvCxnSpPr>
            <p:spPr>
              <a:xfrm>
                <a:off x="5778926" y="561842"/>
                <a:ext cx="2486651" cy="0"/>
              </a:xfrm>
              <a:prstGeom prst="straightConnector1">
                <a:avLst/>
              </a:prstGeom>
              <a:solidFill>
                <a:srgbClr val="FFFFFF"/>
              </a:solidFill>
              <a:ln w="21150" cap="flat" cmpd="sng">
                <a:solidFill>
                  <a:srgbClr val="2B2A35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2" name="Google Shape;22;p1"/>
            <p:cNvSpPr txBox="1"/>
            <p:nvPr/>
          </p:nvSpPr>
          <p:spPr>
            <a:xfrm>
              <a:off x="1050393" y="721149"/>
              <a:ext cx="79175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THEME: Technology Intervention in Climate Change Challenges and Sustainability. 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0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0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name="adj" fmla="val 50000"/>
            </a:avLst>
          </a:prstGeom>
          <a:solidFill>
            <a:srgbClr val="FF841D"/>
          </a:solidFill>
          <a:ln w="9525" cap="flat" cmpd="sng">
            <a:solidFill>
              <a:srgbClr val="FFD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9875" tIns="201050" rIns="269875" bIns="201050" anchor="ctr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0" descr="https://pitch-assets-ccb95893-de3f-4266-973c-20049231b248.s3.eu-west-1.amazonaws.com/4acea84d-d032-4b7a-92ab-c57b1c365b86?pitch-bytes=115951&amp;pitch-content-type=image%2F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0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10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1307253" y="636693"/>
            <a:ext cx="6197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the professional:</a:t>
            </a:r>
            <a:endParaRPr/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4">
            <a:alphaModFix/>
          </a:blip>
          <a:srcRect t="5619"/>
          <a:stretch/>
        </p:blipFill>
        <p:spPr>
          <a:xfrm>
            <a:off x="1555857" y="1006025"/>
            <a:ext cx="6314757" cy="3352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11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1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name="adj" fmla="val 50000"/>
            </a:avLst>
          </a:prstGeom>
          <a:solidFill>
            <a:srgbClr val="FF841D"/>
          </a:solidFill>
          <a:ln w="9525" cap="flat" cmpd="sng">
            <a:solidFill>
              <a:srgbClr val="FFD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9875" tIns="201050" rIns="269875" bIns="201050" anchor="ctr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1" descr="https://pitch-assets-ccb95893-de3f-4266-973c-20049231b248.s3.eu-west-1.amazonaws.com/4acea84d-d032-4b7a-92ab-c57b1c365b86?pitch-bytes=115951&amp;pitch-content-type=image%2F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1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11"/>
          <p:cNvSpPr/>
          <p:nvPr/>
        </p:nvSpPr>
        <p:spPr>
          <a:xfrm>
            <a:off x="1132676" y="833812"/>
            <a:ext cx="6400800" cy="54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The Innovation</a:t>
            </a:r>
            <a:r>
              <a:rPr lang="en-US" sz="3600" b="1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 txBox="1"/>
          <p:nvPr/>
        </p:nvSpPr>
        <p:spPr>
          <a:xfrm>
            <a:off x="988907" y="1726156"/>
            <a:ext cx="617050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way communication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time solutions through AI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Collaboration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C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12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12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name="adj" fmla="val 50000"/>
            </a:avLst>
          </a:prstGeom>
          <a:solidFill>
            <a:srgbClr val="FF841D"/>
          </a:solidFill>
          <a:ln w="9525" cap="flat" cmpd="sng">
            <a:solidFill>
              <a:srgbClr val="FFD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9875" tIns="201050" rIns="269875" bIns="201050" anchor="ctr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2" descr="https://pitch-assets-ccb95893-de3f-4266-973c-20049231b248.s3.eu-west-1.amazonaws.com/4acea84d-d032-4b7a-92ab-c57b1c365b86?pitch-bytes=115951&amp;pitch-content-type=image%2F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2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" name="Google Shape;153;p12"/>
          <p:cNvSpPr/>
          <p:nvPr/>
        </p:nvSpPr>
        <p:spPr>
          <a:xfrm>
            <a:off x="1114824" y="618382"/>
            <a:ext cx="6400800" cy="54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Value Proposition Canvas</a:t>
            </a:r>
            <a:r>
              <a:rPr lang="en-US" sz="3600" b="1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 txBox="1"/>
          <p:nvPr/>
        </p:nvSpPr>
        <p:spPr>
          <a:xfrm>
            <a:off x="67733" y="1343222"/>
            <a:ext cx="9073141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Share experiences, find solutions, stay updated on market trends.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Limited access to real-time info, isolation, difficulty finding solutions.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Improved yield, timely solutions, informed decision-making, community support.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 &amp; Services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Forums, knowledge hub, marketplace insights, community features.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Pain Relievers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Real-time info, community support, dedicated problem-solving.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 Creators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Enhanced productivity, informed decisions, emotional well-being.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platform addresses farmer's pain points, offering real-time information, collaborative problem-solving, and emotional support—a compelling value proposition aligning with farmers' needs for enhanced agricultural practices and community engagement.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C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13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13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name="adj" fmla="val 50000"/>
            </a:avLst>
          </a:prstGeom>
          <a:solidFill>
            <a:srgbClr val="FF841D"/>
          </a:solidFill>
          <a:ln w="9525" cap="flat" cmpd="sng">
            <a:solidFill>
              <a:srgbClr val="FFD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9875" tIns="201050" rIns="269875" bIns="201050" anchor="ctr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3" descr="https://pitch-assets-ccb95893-de3f-4266-973c-20049231b248.s3.eu-west-1.amazonaws.com/4acea84d-d032-4b7a-92ab-c57b1c365b86?pitch-bytes=115951&amp;pitch-content-type=image%2F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13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13"/>
          <p:cNvSpPr/>
          <p:nvPr/>
        </p:nvSpPr>
        <p:spPr>
          <a:xfrm>
            <a:off x="1132676" y="833812"/>
            <a:ext cx="6400800" cy="54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Market and Oppurtunity</a:t>
            </a:r>
            <a:r>
              <a:rPr lang="en-US" sz="3600" b="1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853440" y="1726156"/>
            <a:ext cx="715788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 thorough market research to understand the needs and challenges of farmers in different regions.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 gaps in existing solutions and opportunities for innovation.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language localization and cultural sensitivity in platform design.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Forge strategic partnerships with agricultural organizations, government agencies, and agribusinesses to expand the platform's reach.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Stay abreast of emerging agricultural technologies and integrate relevant tools or features into the platform.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C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14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" name="Google Shape;174;p14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name="adj" fmla="val 50000"/>
            </a:avLst>
          </a:prstGeom>
          <a:solidFill>
            <a:srgbClr val="FF841D"/>
          </a:solidFill>
          <a:ln w="9525" cap="flat" cmpd="sng">
            <a:solidFill>
              <a:srgbClr val="FFD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9875" tIns="201050" rIns="269875" bIns="201050" anchor="ctr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4" descr="https://pitch-assets-ccb95893-de3f-4266-973c-20049231b248.s3.eu-west-1.amazonaws.com/4acea84d-d032-4b7a-92ab-c57b1c365b86?pitch-bytes=115951&amp;pitch-content-type=image%2F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4"/>
          <p:cNvCxnSpPr/>
          <p:nvPr/>
        </p:nvCxnSpPr>
        <p:spPr>
          <a:xfrm>
            <a:off x="4861244" y="4818185"/>
            <a:ext cx="3807576" cy="13462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14"/>
          <p:cNvSpPr/>
          <p:nvPr/>
        </p:nvSpPr>
        <p:spPr>
          <a:xfrm>
            <a:off x="1132676" y="833812"/>
            <a:ext cx="6400800" cy="54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Technology/Innovation</a:t>
            </a:r>
            <a:r>
              <a:rPr lang="en-US" sz="3600" b="1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1361440" y="1726156"/>
            <a:ext cx="7044267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development technology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time communication using websocket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app development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and ML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Encryption , security, authentication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15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6" name="Google Shape;186;p15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name="adj" fmla="val 50000"/>
            </a:avLst>
          </a:prstGeom>
          <a:solidFill>
            <a:srgbClr val="FF841D"/>
          </a:solidFill>
          <a:ln w="9525" cap="flat" cmpd="sng">
            <a:solidFill>
              <a:srgbClr val="FFD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9875" tIns="201050" rIns="269875" bIns="201050" anchor="ctr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5" descr="https://pitch-assets-ccb95893-de3f-4266-973c-20049231b248.s3.eu-west-1.amazonaws.com/4acea84d-d032-4b7a-92ab-c57b1c365b86?pitch-bytes=115951&amp;pitch-content-type=image%2F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5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9" name="Google Shape;189;p15"/>
          <p:cNvSpPr/>
          <p:nvPr/>
        </p:nvSpPr>
        <p:spPr>
          <a:xfrm>
            <a:off x="1132676" y="833812"/>
            <a:ext cx="6400800" cy="54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Business Model</a:t>
            </a:r>
            <a:r>
              <a:rPr lang="en-US" sz="3600" b="1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961813" y="1781387"/>
            <a:ext cx="713909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 basic platform access for free and charge for advanced features, analytics, or additional support services.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different subscription levels catering to various user needs, such as individual farmers, cooperatives, or agricultural organizations.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and charge for specialized training courses on modern farming techniques, sustainable practices, or technology adoption.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Seek sponsorships for farmer-centric events organized through the platform, creating revenue streams and fostering community engagement.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C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16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p16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name="adj" fmla="val 50000"/>
            </a:avLst>
          </a:prstGeom>
          <a:solidFill>
            <a:srgbClr val="FF841D"/>
          </a:solidFill>
          <a:ln w="9525" cap="flat" cmpd="sng">
            <a:solidFill>
              <a:srgbClr val="FFD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9875" tIns="201050" rIns="269875" bIns="201050" anchor="ctr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6" descr="https://pitch-assets-ccb95893-de3f-4266-973c-20049231b248.s3.eu-west-1.amazonaws.com/4acea84d-d032-4b7a-92ab-c57b1c365b86?pitch-bytes=115951&amp;pitch-content-type=image%2F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16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16"/>
          <p:cNvSpPr/>
          <p:nvPr/>
        </p:nvSpPr>
        <p:spPr>
          <a:xfrm>
            <a:off x="1132676" y="833812"/>
            <a:ext cx="6400800" cy="54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Team Details</a:t>
            </a:r>
            <a:r>
              <a:rPr lang="en-US" sz="3600" b="1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1300480" y="1876213"/>
            <a:ext cx="664464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Leader: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Safia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Aktar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Members: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Anshu Kumari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Radhika Rani Panda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Ayush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kumar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Tiwary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2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2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name="adj" fmla="val 50000"/>
            </a:avLst>
          </a:prstGeom>
          <a:solidFill>
            <a:srgbClr val="FF841D"/>
          </a:solidFill>
          <a:ln w="9525" cap="flat" cmpd="sng">
            <a:solidFill>
              <a:srgbClr val="FFD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9875" tIns="201050" rIns="269875" bIns="201050" anchor="ctr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2" descr="https://pitch-assets-ccb95893-de3f-4266-973c-20049231b248.s3.eu-west-1.amazonaws.com/4acea84d-d032-4b7a-92ab-c57b1c365b86?pitch-bytes=115951&amp;pitch-content-type=image%2F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2"/>
          <p:cNvCxnSpPr/>
          <p:nvPr/>
        </p:nvCxnSpPr>
        <p:spPr>
          <a:xfrm>
            <a:off x="4861244" y="4797401"/>
            <a:ext cx="3806920" cy="22742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2"/>
          <p:cNvSpPr/>
          <p:nvPr/>
        </p:nvSpPr>
        <p:spPr>
          <a:xfrm>
            <a:off x="1132676" y="833812"/>
            <a:ext cx="6400800" cy="54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The Overview</a:t>
            </a:r>
            <a:r>
              <a:rPr lang="en-US" sz="3600" b="1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  <a:r>
              <a:rPr lang="en-US" sz="1200" b="1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3600" b="1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1132676" y="1605280"/>
            <a:ext cx="702919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 intuitive, secure space fostering community and collaborative solutions, addressing the unique challenges farmers face and help them in adopting sustainable farming practices, resource optimization and sharing of eco-friendly methods.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C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3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3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name="adj" fmla="val 50000"/>
            </a:avLst>
          </a:prstGeom>
          <a:solidFill>
            <a:srgbClr val="FF841D"/>
          </a:solidFill>
          <a:ln w="9525" cap="flat" cmpd="sng">
            <a:solidFill>
              <a:srgbClr val="FFD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9875" tIns="201050" rIns="269875" bIns="201050" anchor="ctr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3" descr="https://pitch-assets-ccb95893-de3f-4266-973c-20049231b248.s3.eu-west-1.amazonaws.com/4acea84d-d032-4b7a-92ab-c57b1c365b86?pitch-bytes=115951&amp;pitch-content-type=image%2F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3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3"/>
          <p:cNvSpPr/>
          <p:nvPr/>
        </p:nvSpPr>
        <p:spPr>
          <a:xfrm>
            <a:off x="1132676" y="833812"/>
            <a:ext cx="6400800" cy="54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The Problem</a:t>
            </a:r>
            <a:r>
              <a:rPr lang="en-US" sz="3600" b="1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1132676" y="1584960"/>
            <a:ext cx="687864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Farmers grapple with unpredictable weather patterns and extreme events. They often face isolation and lack of relevant information which lead to bad agricultural practices, loss of crops and unsustainability.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C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4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4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name="adj" fmla="val 50000"/>
            </a:avLst>
          </a:prstGeom>
          <a:solidFill>
            <a:srgbClr val="FF841D"/>
          </a:solidFill>
          <a:ln w="9525" cap="flat" cmpd="sng">
            <a:solidFill>
              <a:srgbClr val="FFD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9875" tIns="201050" rIns="269875" bIns="201050" anchor="ctr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4" descr="https://pitch-assets-ccb95893-de3f-4266-973c-20049231b248.s3.eu-west-1.amazonaws.com/4acea84d-d032-4b7a-92ab-c57b1c365b86?pitch-bytes=115951&amp;pitch-content-type=image%2F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4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4"/>
          <p:cNvSpPr/>
          <p:nvPr/>
        </p:nvSpPr>
        <p:spPr>
          <a:xfrm>
            <a:off x="1132676" y="833812"/>
            <a:ext cx="6400800" cy="54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The Solution</a:t>
            </a:r>
            <a:r>
              <a:rPr lang="en-US" sz="3600" b="1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860213" y="1726156"/>
            <a:ext cx="693589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proposed digital hub offers a solution by uniting farmers to share climate-resilient practices, cultivating a community committed to sustainable farming.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C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5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5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name="adj" fmla="val 50000"/>
            </a:avLst>
          </a:prstGeom>
          <a:solidFill>
            <a:srgbClr val="FF841D"/>
          </a:solidFill>
          <a:ln w="9525" cap="flat" cmpd="sng">
            <a:solidFill>
              <a:srgbClr val="FFD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9875" tIns="201050" rIns="269875" bIns="201050" anchor="ctr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5" descr="https://pitch-assets-ccb95893-de3f-4266-973c-20049231b248.s3.eu-west-1.amazonaws.com/4acea84d-d032-4b7a-92ab-c57b1c365b86?pitch-bytes=115951&amp;pitch-content-type=image%2F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5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5"/>
          <p:cNvSpPr/>
          <p:nvPr/>
        </p:nvSpPr>
        <p:spPr>
          <a:xfrm>
            <a:off x="952264" y="484117"/>
            <a:ext cx="6400800" cy="196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2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The UX design link </a:t>
            </a:r>
            <a:endParaRPr/>
          </a:p>
          <a:p>
            <a:pPr marL="0" marR="0" lvl="0" indent="0" algn="l" rtl="0">
              <a:lnSpc>
                <a:spcPct val="2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Of our app</a:t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1132676" y="1802356"/>
            <a:ext cx="45720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5"/>
          <p:cNvPicPr preferRelativeResize="0"/>
          <p:nvPr/>
        </p:nvPicPr>
        <p:blipFill rotWithShape="1">
          <a:blip r:embed="rId4">
            <a:alphaModFix/>
          </a:blip>
          <a:srcRect l="26000" t="18567" r="16333" b="9136"/>
          <a:stretch/>
        </p:blipFill>
        <p:spPr>
          <a:xfrm>
            <a:off x="3311996" y="833812"/>
            <a:ext cx="4785360" cy="337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6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6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name="adj" fmla="val 50000"/>
            </a:avLst>
          </a:prstGeom>
          <a:solidFill>
            <a:srgbClr val="FF841D"/>
          </a:solidFill>
          <a:ln w="9525" cap="flat" cmpd="sng">
            <a:solidFill>
              <a:srgbClr val="FFD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9875" tIns="201050" rIns="269875" bIns="201050" anchor="ctr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6" descr="https://pitch-assets-ccb95893-de3f-4266-973c-20049231b248.s3.eu-west-1.amazonaws.com/4acea84d-d032-4b7a-92ab-c57b1c365b86?pitch-bytes=115951&amp;pitch-content-type=image%2F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6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6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1402080" y="704427"/>
            <a:ext cx="32782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 of our Website:</a:t>
            </a:r>
            <a:endParaRPr/>
          </a:p>
        </p:txBody>
      </p:sp>
      <p:pic>
        <p:nvPicPr>
          <p:cNvPr id="82" name="Google Shape;82;p6"/>
          <p:cNvPicPr preferRelativeResize="0"/>
          <p:nvPr/>
        </p:nvPicPr>
        <p:blipFill rotWithShape="1">
          <a:blip r:embed="rId4">
            <a:alphaModFix/>
          </a:blip>
          <a:srcRect t="5621" b="5966"/>
          <a:stretch/>
        </p:blipFill>
        <p:spPr>
          <a:xfrm>
            <a:off x="1402080" y="1185333"/>
            <a:ext cx="6333067" cy="31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7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" name="Google Shape;89;p7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name="adj" fmla="val 50000"/>
            </a:avLst>
          </a:prstGeom>
          <a:solidFill>
            <a:srgbClr val="FF841D"/>
          </a:solidFill>
          <a:ln w="9525" cap="flat" cmpd="sng">
            <a:solidFill>
              <a:srgbClr val="FFD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9875" tIns="201050" rIns="269875" bIns="201050" anchor="ctr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7" descr="https://pitch-assets-ccb95893-de3f-4266-973c-20049231b248.s3.eu-west-1.amazonaws.com/4acea84d-d032-4b7a-92ab-c57b1c365b86?pitch-bytes=115951&amp;pitch-content-type=image%2F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7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7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 txBox="1"/>
          <p:nvPr/>
        </p:nvSpPr>
        <p:spPr>
          <a:xfrm>
            <a:off x="927947" y="484117"/>
            <a:ext cx="4937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 and Discussion forum:</a:t>
            </a:r>
            <a:endParaRPr/>
          </a:p>
        </p:txBody>
      </p:sp>
      <p:pic>
        <p:nvPicPr>
          <p:cNvPr id="94" name="Google Shape;94;p7"/>
          <p:cNvPicPr preferRelativeResize="0"/>
          <p:nvPr/>
        </p:nvPicPr>
        <p:blipFill rotWithShape="1">
          <a:blip r:embed="rId4">
            <a:alphaModFix/>
          </a:blip>
          <a:srcRect l="34739" t="33560" r="34222" b="24806"/>
          <a:stretch/>
        </p:blipFill>
        <p:spPr>
          <a:xfrm>
            <a:off x="447038" y="1406637"/>
            <a:ext cx="2838028" cy="2141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5">
            <a:alphaModFix/>
          </a:blip>
          <a:srcRect l="22148" t="27785" r="21703" b="20592"/>
          <a:stretch/>
        </p:blipFill>
        <p:spPr>
          <a:xfrm>
            <a:off x="3420533" y="1273387"/>
            <a:ext cx="5134187" cy="265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8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8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name="adj" fmla="val 50000"/>
            </a:avLst>
          </a:prstGeom>
          <a:solidFill>
            <a:srgbClr val="FF841D"/>
          </a:solidFill>
          <a:ln w="9525" cap="flat" cmpd="sng">
            <a:solidFill>
              <a:srgbClr val="FFD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9875" tIns="201050" rIns="269875" bIns="201050" anchor="ctr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8" descr="https://pitch-assets-ccb95893-de3f-4266-973c-20049231b248.s3.eu-west-1.amazonaws.com/4acea84d-d032-4b7a-92ab-c57b1c365b86?pitch-bytes=115951&amp;pitch-content-type=image%2F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8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8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1402080" y="704427"/>
            <a:ext cx="32782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Working:</a:t>
            </a:r>
            <a:endParaRPr/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4">
            <a:alphaModFix/>
          </a:blip>
          <a:srcRect l="11410" r="23690"/>
          <a:stretch/>
        </p:blipFill>
        <p:spPr>
          <a:xfrm>
            <a:off x="2761510" y="704427"/>
            <a:ext cx="4199467" cy="3639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9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9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name="adj" fmla="val 50000"/>
            </a:avLst>
          </a:prstGeom>
          <a:solidFill>
            <a:srgbClr val="FF841D"/>
          </a:solidFill>
          <a:ln w="9525" cap="flat" cmpd="sng">
            <a:solidFill>
              <a:srgbClr val="FFD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9875" tIns="201050" rIns="269875" bIns="201050" anchor="ctr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9" descr="https://pitch-assets-ccb95893-de3f-4266-973c-20049231b248.s3.eu-west-1.amazonaws.com/4acea84d-d032-4b7a-92ab-c57b1c365b86?pitch-bytes=115951&amp;pitch-content-type=image%2F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9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w="21150" cap="flat" cmpd="sng">
            <a:solidFill>
              <a:srgbClr val="2B2A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9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9"/>
          <p:cNvPicPr preferRelativeResize="0"/>
          <p:nvPr/>
        </p:nvPicPr>
        <p:blipFill rotWithShape="1">
          <a:blip r:embed="rId4">
            <a:alphaModFix/>
          </a:blip>
          <a:srcRect t="5421" b="4405"/>
          <a:stretch/>
        </p:blipFill>
        <p:spPr>
          <a:xfrm>
            <a:off x="2099733" y="1115384"/>
            <a:ext cx="6663454" cy="337989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9"/>
          <p:cNvSpPr txBox="1"/>
          <p:nvPr/>
        </p:nvSpPr>
        <p:spPr>
          <a:xfrm>
            <a:off x="1307253" y="636693"/>
            <a:ext cx="6197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 disease identification prototype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On-screen Show (16:9)</PresentationFormat>
  <Paragraphs>123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Pitch Software GmbH</dc:creator>
  <cp:lastModifiedBy>AYUSH KUMAR TIWARY</cp:lastModifiedBy>
  <cp:revision>1</cp:revision>
  <dcterms:created xsi:type="dcterms:W3CDTF">2023-10-31T15:23:48Z</dcterms:created>
  <dcterms:modified xsi:type="dcterms:W3CDTF">2024-12-11T17:53:54Z</dcterms:modified>
</cp:coreProperties>
</file>