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90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6FE2C-C164-4BAD-AD13-D608E0C1D0CD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31E35A0F-CC98-4938-A7AE-751B451163A9}" type="pres">
      <dgm:prSet presAssocID="{0A16FE2C-C164-4BAD-AD13-D608E0C1D0CD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E891C63-56D1-4EA9-9449-69316FD8C426}" type="presOf" srcId="{0A16FE2C-C164-4BAD-AD13-D608E0C1D0CD}" destId="{31E35A0F-CC98-4938-A7AE-751B451163A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87B894-24C1-45E4-89C4-8229603C8832}" type="doc">
      <dgm:prSet loTypeId="urn:microsoft.com/office/officeart/2005/8/layout/vProcess5" loCatId="process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IN"/>
        </a:p>
      </dgm:t>
    </dgm:pt>
    <dgm:pt modelId="{61D272C3-59FF-4E30-AED4-EF86052A28B8}">
      <dgm:prSet phldrT="[Text]"/>
      <dgm:spPr/>
      <dgm:t>
        <a:bodyPr/>
        <a:lstStyle/>
        <a:p>
          <a:pPr algn="ctr"/>
          <a:r>
            <a:rPr lang="en-IN" dirty="0" smtClean="0"/>
            <a:t>Questionnaire</a:t>
          </a:r>
          <a:endParaRPr lang="en-IN" dirty="0"/>
        </a:p>
      </dgm:t>
    </dgm:pt>
    <dgm:pt modelId="{17CDF549-5863-409E-900C-D8B204DE64A7}" type="parTrans" cxnId="{4CF69BE7-D513-441E-B05F-613E2125D868}">
      <dgm:prSet/>
      <dgm:spPr/>
      <dgm:t>
        <a:bodyPr/>
        <a:lstStyle/>
        <a:p>
          <a:pPr algn="ctr"/>
          <a:endParaRPr lang="en-IN"/>
        </a:p>
      </dgm:t>
    </dgm:pt>
    <dgm:pt modelId="{7FBE0CB6-7C64-4084-92CF-51F8AFE87B6E}" type="sibTrans" cxnId="{4CF69BE7-D513-441E-B05F-613E2125D868}">
      <dgm:prSet/>
      <dgm:spPr/>
      <dgm:t>
        <a:bodyPr/>
        <a:lstStyle/>
        <a:p>
          <a:pPr algn="ctr"/>
          <a:endParaRPr lang="en-IN"/>
        </a:p>
      </dgm:t>
    </dgm:pt>
    <dgm:pt modelId="{E4D2742E-F550-4676-865B-832E393B2F9F}">
      <dgm:prSet phldrT="[Text]"/>
      <dgm:spPr/>
      <dgm:t>
        <a:bodyPr/>
        <a:lstStyle/>
        <a:p>
          <a:pPr algn="ctr"/>
          <a:r>
            <a:rPr lang="en-IN" dirty="0" smtClean="0"/>
            <a:t>Survey</a:t>
          </a:r>
          <a:endParaRPr lang="en-IN" dirty="0"/>
        </a:p>
      </dgm:t>
    </dgm:pt>
    <dgm:pt modelId="{E8413075-E839-42E3-B94C-D7B90DB9FAE6}" type="parTrans" cxnId="{370ED482-4235-4472-ADC6-B0DB280EF1F9}">
      <dgm:prSet/>
      <dgm:spPr/>
      <dgm:t>
        <a:bodyPr/>
        <a:lstStyle/>
        <a:p>
          <a:pPr algn="ctr"/>
          <a:endParaRPr lang="en-IN"/>
        </a:p>
      </dgm:t>
    </dgm:pt>
    <dgm:pt modelId="{79209C4C-3957-4BBC-B677-620292185F62}" type="sibTrans" cxnId="{370ED482-4235-4472-ADC6-B0DB280EF1F9}">
      <dgm:prSet/>
      <dgm:spPr/>
      <dgm:t>
        <a:bodyPr/>
        <a:lstStyle/>
        <a:p>
          <a:pPr algn="ctr"/>
          <a:endParaRPr lang="en-IN"/>
        </a:p>
      </dgm:t>
    </dgm:pt>
    <dgm:pt modelId="{35A0A940-01B1-460F-8DC4-1EF4E7E5AA02}">
      <dgm:prSet phldrT="[Text]"/>
      <dgm:spPr/>
      <dgm:t>
        <a:bodyPr/>
        <a:lstStyle/>
        <a:p>
          <a:pPr algn="ctr"/>
          <a:r>
            <a:rPr lang="en-IN" dirty="0" smtClean="0"/>
            <a:t>Data Analysis</a:t>
          </a:r>
          <a:endParaRPr lang="en-IN" dirty="0"/>
        </a:p>
      </dgm:t>
    </dgm:pt>
    <dgm:pt modelId="{F75D83C5-E353-476A-B379-722AB500A7CA}" type="parTrans" cxnId="{D502392D-EA24-4D15-8DC4-BB6072FA5A7D}">
      <dgm:prSet/>
      <dgm:spPr/>
      <dgm:t>
        <a:bodyPr/>
        <a:lstStyle/>
        <a:p>
          <a:pPr algn="ctr"/>
          <a:endParaRPr lang="en-IN"/>
        </a:p>
      </dgm:t>
    </dgm:pt>
    <dgm:pt modelId="{575679EC-D15C-4F54-8D37-1510B3E38C3A}" type="sibTrans" cxnId="{D502392D-EA24-4D15-8DC4-BB6072FA5A7D}">
      <dgm:prSet/>
      <dgm:spPr/>
      <dgm:t>
        <a:bodyPr/>
        <a:lstStyle/>
        <a:p>
          <a:pPr algn="ctr"/>
          <a:endParaRPr lang="en-IN"/>
        </a:p>
      </dgm:t>
    </dgm:pt>
    <dgm:pt modelId="{98D19065-3E89-4234-837F-3CE0F3C21F54}" type="pres">
      <dgm:prSet presAssocID="{C487B894-24C1-45E4-89C4-8229603C8832}" presName="outerComposite" presStyleCnt="0">
        <dgm:presLayoutVars>
          <dgm:chMax val="5"/>
          <dgm:dir/>
          <dgm:resizeHandles val="exact"/>
        </dgm:presLayoutVars>
      </dgm:prSet>
      <dgm:spPr/>
    </dgm:pt>
    <dgm:pt modelId="{18929F27-BB07-46CC-BF0E-CFBB4D684678}" type="pres">
      <dgm:prSet presAssocID="{C487B894-24C1-45E4-89C4-8229603C8832}" presName="dummyMaxCanvas" presStyleCnt="0">
        <dgm:presLayoutVars/>
      </dgm:prSet>
      <dgm:spPr/>
    </dgm:pt>
    <dgm:pt modelId="{7D070202-8C1A-4403-913A-81C9EC518374}" type="pres">
      <dgm:prSet presAssocID="{C487B894-24C1-45E4-89C4-8229603C883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62B88A-2673-417F-80C6-3E4D623F451E}" type="pres">
      <dgm:prSet presAssocID="{C487B894-24C1-45E4-89C4-8229603C883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A9A23C-E35A-4E4E-8037-2ABA7A588F2A}" type="pres">
      <dgm:prSet presAssocID="{C487B894-24C1-45E4-89C4-8229603C8832}" presName="ThreeNodes_3" presStyleLbl="node1" presStyleIdx="2" presStyleCnt="3" custLinFactNeighborX="509" custLinFactNeighborY="-6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32922A-D1A8-4116-8884-6FE586D615A6}" type="pres">
      <dgm:prSet presAssocID="{C487B894-24C1-45E4-89C4-8229603C8832}" presName="ThreeConn_1-2" presStyleLbl="fgAccFollowNode1" presStyleIdx="0" presStyleCnt="2">
        <dgm:presLayoutVars>
          <dgm:bulletEnabled val="1"/>
        </dgm:presLayoutVars>
      </dgm:prSet>
      <dgm:spPr/>
    </dgm:pt>
    <dgm:pt modelId="{B533EF72-E3E1-4542-B969-ADC6F188AC62}" type="pres">
      <dgm:prSet presAssocID="{C487B894-24C1-45E4-89C4-8229603C8832}" presName="ThreeConn_2-3" presStyleLbl="fgAccFollowNode1" presStyleIdx="1" presStyleCnt="2">
        <dgm:presLayoutVars>
          <dgm:bulletEnabled val="1"/>
        </dgm:presLayoutVars>
      </dgm:prSet>
      <dgm:spPr/>
    </dgm:pt>
    <dgm:pt modelId="{E8881794-800F-4C52-8094-CD227D667EE1}" type="pres">
      <dgm:prSet presAssocID="{C487B894-24C1-45E4-89C4-8229603C883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69BE5CD-4A57-4576-80F2-ABD955CBCB9B}" type="pres">
      <dgm:prSet presAssocID="{C487B894-24C1-45E4-89C4-8229603C883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B3D92C-4079-407D-AD98-A0E1537E8CBF}" type="pres">
      <dgm:prSet presAssocID="{C487B894-24C1-45E4-89C4-8229603C883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CF88789-E1FC-43F7-B952-E11EB01D1165}" type="presOf" srcId="{35A0A940-01B1-460F-8DC4-1EF4E7E5AA02}" destId="{36B3D92C-4079-407D-AD98-A0E1537E8CBF}" srcOrd="1" destOrd="0" presId="urn:microsoft.com/office/officeart/2005/8/layout/vProcess5"/>
    <dgm:cxn modelId="{04B16357-2E25-4A22-9E2A-BFA6BDE7EA73}" type="presOf" srcId="{C487B894-24C1-45E4-89C4-8229603C8832}" destId="{98D19065-3E89-4234-837F-3CE0F3C21F54}" srcOrd="0" destOrd="0" presId="urn:microsoft.com/office/officeart/2005/8/layout/vProcess5"/>
    <dgm:cxn modelId="{370ED482-4235-4472-ADC6-B0DB280EF1F9}" srcId="{C487B894-24C1-45E4-89C4-8229603C8832}" destId="{E4D2742E-F550-4676-865B-832E393B2F9F}" srcOrd="1" destOrd="0" parTransId="{E8413075-E839-42E3-B94C-D7B90DB9FAE6}" sibTransId="{79209C4C-3957-4BBC-B677-620292185F62}"/>
    <dgm:cxn modelId="{4C9232B3-1C4C-4D0C-9727-D7909BAC1CC6}" type="presOf" srcId="{7FBE0CB6-7C64-4084-92CF-51F8AFE87B6E}" destId="{D632922A-D1A8-4116-8884-6FE586D615A6}" srcOrd="0" destOrd="0" presId="urn:microsoft.com/office/officeart/2005/8/layout/vProcess5"/>
    <dgm:cxn modelId="{E6601EF0-72EF-460C-9BC3-647456F8FA87}" type="presOf" srcId="{E4D2742E-F550-4676-865B-832E393B2F9F}" destId="{F69BE5CD-4A57-4576-80F2-ABD955CBCB9B}" srcOrd="1" destOrd="0" presId="urn:microsoft.com/office/officeart/2005/8/layout/vProcess5"/>
    <dgm:cxn modelId="{C95CDEEE-6995-4FE5-B57A-C264BCD56F47}" type="presOf" srcId="{79209C4C-3957-4BBC-B677-620292185F62}" destId="{B533EF72-E3E1-4542-B969-ADC6F188AC62}" srcOrd="0" destOrd="0" presId="urn:microsoft.com/office/officeart/2005/8/layout/vProcess5"/>
    <dgm:cxn modelId="{62266727-929B-4B17-A8DB-0C2488C051FF}" type="presOf" srcId="{E4D2742E-F550-4676-865B-832E393B2F9F}" destId="{DD62B88A-2673-417F-80C6-3E4D623F451E}" srcOrd="0" destOrd="0" presId="urn:microsoft.com/office/officeart/2005/8/layout/vProcess5"/>
    <dgm:cxn modelId="{AEEB9D11-4BEC-4410-B8C1-02CC35D6FF79}" type="presOf" srcId="{61D272C3-59FF-4E30-AED4-EF86052A28B8}" destId="{7D070202-8C1A-4403-913A-81C9EC518374}" srcOrd="0" destOrd="0" presId="urn:microsoft.com/office/officeart/2005/8/layout/vProcess5"/>
    <dgm:cxn modelId="{DC266D31-54D0-4EB9-8F82-8675D71C2BDD}" type="presOf" srcId="{61D272C3-59FF-4E30-AED4-EF86052A28B8}" destId="{E8881794-800F-4C52-8094-CD227D667EE1}" srcOrd="1" destOrd="0" presId="urn:microsoft.com/office/officeart/2005/8/layout/vProcess5"/>
    <dgm:cxn modelId="{FF6645FC-F2D9-42A6-8F50-C65ABE534303}" type="presOf" srcId="{35A0A940-01B1-460F-8DC4-1EF4E7E5AA02}" destId="{55A9A23C-E35A-4E4E-8037-2ABA7A588F2A}" srcOrd="0" destOrd="0" presId="urn:microsoft.com/office/officeart/2005/8/layout/vProcess5"/>
    <dgm:cxn modelId="{4CF69BE7-D513-441E-B05F-613E2125D868}" srcId="{C487B894-24C1-45E4-89C4-8229603C8832}" destId="{61D272C3-59FF-4E30-AED4-EF86052A28B8}" srcOrd="0" destOrd="0" parTransId="{17CDF549-5863-409E-900C-D8B204DE64A7}" sibTransId="{7FBE0CB6-7C64-4084-92CF-51F8AFE87B6E}"/>
    <dgm:cxn modelId="{D502392D-EA24-4D15-8DC4-BB6072FA5A7D}" srcId="{C487B894-24C1-45E4-89C4-8229603C8832}" destId="{35A0A940-01B1-460F-8DC4-1EF4E7E5AA02}" srcOrd="2" destOrd="0" parTransId="{F75D83C5-E353-476A-B379-722AB500A7CA}" sibTransId="{575679EC-D15C-4F54-8D37-1510B3E38C3A}"/>
    <dgm:cxn modelId="{0FD4B5DB-B676-4B87-90A9-E4865340EC88}" type="presParOf" srcId="{98D19065-3E89-4234-837F-3CE0F3C21F54}" destId="{18929F27-BB07-46CC-BF0E-CFBB4D684678}" srcOrd="0" destOrd="0" presId="urn:microsoft.com/office/officeart/2005/8/layout/vProcess5"/>
    <dgm:cxn modelId="{D978B20F-0CA2-42DC-AE82-75BEB3C37AAE}" type="presParOf" srcId="{98D19065-3E89-4234-837F-3CE0F3C21F54}" destId="{7D070202-8C1A-4403-913A-81C9EC518374}" srcOrd="1" destOrd="0" presId="urn:microsoft.com/office/officeart/2005/8/layout/vProcess5"/>
    <dgm:cxn modelId="{9EB036D2-E635-4CB4-8767-3E7461256AF0}" type="presParOf" srcId="{98D19065-3E89-4234-837F-3CE0F3C21F54}" destId="{DD62B88A-2673-417F-80C6-3E4D623F451E}" srcOrd="2" destOrd="0" presId="urn:microsoft.com/office/officeart/2005/8/layout/vProcess5"/>
    <dgm:cxn modelId="{2170B15D-5CD7-4E28-A72B-C68845993D77}" type="presParOf" srcId="{98D19065-3E89-4234-837F-3CE0F3C21F54}" destId="{55A9A23C-E35A-4E4E-8037-2ABA7A588F2A}" srcOrd="3" destOrd="0" presId="urn:microsoft.com/office/officeart/2005/8/layout/vProcess5"/>
    <dgm:cxn modelId="{974A87CF-D77F-4D6B-B6AA-5CCF0959DC87}" type="presParOf" srcId="{98D19065-3E89-4234-837F-3CE0F3C21F54}" destId="{D632922A-D1A8-4116-8884-6FE586D615A6}" srcOrd="4" destOrd="0" presId="urn:microsoft.com/office/officeart/2005/8/layout/vProcess5"/>
    <dgm:cxn modelId="{4B09115E-9F74-419C-BBDC-CA18BE87931A}" type="presParOf" srcId="{98D19065-3E89-4234-837F-3CE0F3C21F54}" destId="{B533EF72-E3E1-4542-B969-ADC6F188AC62}" srcOrd="5" destOrd="0" presId="urn:microsoft.com/office/officeart/2005/8/layout/vProcess5"/>
    <dgm:cxn modelId="{BF692B78-B251-426A-A38D-F4582BC87D83}" type="presParOf" srcId="{98D19065-3E89-4234-837F-3CE0F3C21F54}" destId="{E8881794-800F-4C52-8094-CD227D667EE1}" srcOrd="6" destOrd="0" presId="urn:microsoft.com/office/officeart/2005/8/layout/vProcess5"/>
    <dgm:cxn modelId="{729D532E-4965-44C2-BABA-1EE673460713}" type="presParOf" srcId="{98D19065-3E89-4234-837F-3CE0F3C21F54}" destId="{F69BE5CD-4A57-4576-80F2-ABD955CBCB9B}" srcOrd="7" destOrd="0" presId="urn:microsoft.com/office/officeart/2005/8/layout/vProcess5"/>
    <dgm:cxn modelId="{71D3EC34-9E01-4930-A5FE-74E855335384}" type="presParOf" srcId="{98D19065-3E89-4234-837F-3CE0F3C21F54}" destId="{36B3D92C-4079-407D-AD98-A0E1537E8CB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70202-8C1A-4403-913A-81C9EC518374}">
      <dsp:nvSpPr>
        <dsp:cNvPr id="0" name=""/>
        <dsp:cNvSpPr/>
      </dsp:nvSpPr>
      <dsp:spPr>
        <a:xfrm>
          <a:off x="0" y="0"/>
          <a:ext cx="4795570" cy="12407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Questionnaire</a:t>
          </a:r>
          <a:endParaRPr lang="en-IN" sz="3900" kern="1200" dirty="0"/>
        </a:p>
      </dsp:txBody>
      <dsp:txXfrm>
        <a:off x="36340" y="36340"/>
        <a:ext cx="3456716" cy="1168059"/>
      </dsp:txXfrm>
    </dsp:sp>
    <dsp:sp modelId="{DD62B88A-2673-417F-80C6-3E4D623F451E}">
      <dsp:nvSpPr>
        <dsp:cNvPr id="0" name=""/>
        <dsp:cNvSpPr/>
      </dsp:nvSpPr>
      <dsp:spPr>
        <a:xfrm>
          <a:off x="423138" y="1447528"/>
          <a:ext cx="4795570" cy="12407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165803"/>
            <a:satOff val="899"/>
            <a:lumOff val="1426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Survey</a:t>
          </a:r>
          <a:endParaRPr lang="en-IN" sz="3900" kern="1200" dirty="0"/>
        </a:p>
      </dsp:txBody>
      <dsp:txXfrm>
        <a:off x="459478" y="1483868"/>
        <a:ext cx="3493271" cy="1168059"/>
      </dsp:txXfrm>
    </dsp:sp>
    <dsp:sp modelId="{55A9A23C-E35A-4E4E-8037-2ABA7A588F2A}">
      <dsp:nvSpPr>
        <dsp:cNvPr id="0" name=""/>
        <dsp:cNvSpPr/>
      </dsp:nvSpPr>
      <dsp:spPr>
        <a:xfrm>
          <a:off x="846277" y="2887092"/>
          <a:ext cx="4795570" cy="124073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-331605"/>
            <a:satOff val="1799"/>
            <a:lumOff val="2853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Data Analysis</a:t>
          </a:r>
          <a:endParaRPr lang="en-IN" sz="3900" kern="1200" dirty="0"/>
        </a:p>
      </dsp:txBody>
      <dsp:txXfrm>
        <a:off x="882617" y="2923432"/>
        <a:ext cx="3493271" cy="1168059"/>
      </dsp:txXfrm>
    </dsp:sp>
    <dsp:sp modelId="{D632922A-D1A8-4116-8884-6FE586D615A6}">
      <dsp:nvSpPr>
        <dsp:cNvPr id="0" name=""/>
        <dsp:cNvSpPr/>
      </dsp:nvSpPr>
      <dsp:spPr>
        <a:xfrm>
          <a:off x="3989090" y="940893"/>
          <a:ext cx="806480" cy="806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4170548" y="940893"/>
        <a:ext cx="443564" cy="606876"/>
      </dsp:txXfrm>
    </dsp:sp>
    <dsp:sp modelId="{B533EF72-E3E1-4542-B969-ADC6F188AC62}">
      <dsp:nvSpPr>
        <dsp:cNvPr id="0" name=""/>
        <dsp:cNvSpPr/>
      </dsp:nvSpPr>
      <dsp:spPr>
        <a:xfrm>
          <a:off x="4412228" y="2380151"/>
          <a:ext cx="806480" cy="806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4593686" y="2380151"/>
        <a:ext cx="443564" cy="606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3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6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35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31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41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13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79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73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2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1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60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50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D36F-7252-45DC-B502-C4A36FF17C17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798626-39DB-4B44-A811-5A4223EEE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77825" y="4773168"/>
            <a:ext cx="7927847" cy="1170432"/>
          </a:xfrm>
        </p:spPr>
        <p:txBody>
          <a:bodyPr>
            <a:normAutofit/>
          </a:bodyPr>
          <a:lstStyle/>
          <a:p>
            <a:endParaRPr lang="en-IN" sz="6000" dirty="0">
              <a:latin typeface="Algerian" panose="04020705040A02060702" pitchFamily="8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5" y="658367"/>
            <a:ext cx="8055863" cy="52852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Educational Background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76001"/>
            <a:ext cx="7982034" cy="37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Preferred mode of buying a phone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18498"/>
            <a:ext cx="7890594" cy="36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47994" cy="1320800"/>
          </a:xfrm>
        </p:spPr>
        <p:txBody>
          <a:bodyPr>
            <a:normAutofit/>
          </a:bodyPr>
          <a:lstStyle/>
          <a:p>
            <a:r>
              <a:rPr lang="en-IN" sz="3200" dirty="0"/>
              <a:t>How often do you change your mobile </a:t>
            </a:r>
            <a:r>
              <a:rPr lang="en-IN" sz="3200" dirty="0" smtClean="0"/>
              <a:t>phone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03257"/>
            <a:ext cx="7991178" cy="35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you prefer to stick to your brand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64573"/>
            <a:ext cx="7680282" cy="39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</a:t>
            </a:r>
            <a:r>
              <a:rPr lang="en-IN" dirty="0" smtClean="0"/>
              <a:t>range (</a:t>
            </a:r>
            <a:r>
              <a:rPr lang="en-IN" dirty="0"/>
              <a:t>Mobile phone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16216"/>
            <a:ext cx="7937050" cy="36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Preferred mobile colour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04020"/>
            <a:ext cx="7865044" cy="36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</a:t>
            </a:r>
            <a:r>
              <a:rPr lang="en-IN" dirty="0"/>
              <a:t>do you trust while buying a mobile </a:t>
            </a:r>
            <a:r>
              <a:rPr lang="en-IN" dirty="0" smtClean="0"/>
              <a:t>phone?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215048"/>
            <a:ext cx="8159755" cy="372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Offer preferred while buying mobile phone?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14688"/>
            <a:ext cx="8112172" cy="34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do you repair your mobile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04682"/>
            <a:ext cx="8456291" cy="38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MOBILE CONSUMER ANALYSIS</a:t>
            </a:r>
            <a:endParaRPr lang="en-IN" sz="48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34" y="2578608"/>
            <a:ext cx="2569719" cy="34067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K</a:t>
            </a:r>
            <a:r>
              <a:rPr lang="en-IN" dirty="0"/>
              <a:t>. Rohit Reddy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V. </a:t>
            </a:r>
            <a:r>
              <a:rPr lang="en-IN" dirty="0" err="1"/>
              <a:t>Deekshith</a:t>
            </a:r>
            <a:r>
              <a:rPr lang="en-IN" dirty="0"/>
              <a:t> Raya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Nidhi</a:t>
            </a:r>
            <a:r>
              <a:rPr lang="en-IN" dirty="0"/>
              <a:t> Bharti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Vikram</a:t>
            </a:r>
            <a:r>
              <a:rPr lang="en-IN" dirty="0"/>
              <a:t> Agarwal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Nitesh</a:t>
            </a:r>
            <a:r>
              <a:rPr lang="en-IN" dirty="0"/>
              <a:t> </a:t>
            </a:r>
            <a:r>
              <a:rPr lang="en-IN" dirty="0" err="1"/>
              <a:t>kerketta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Konathala</a:t>
            </a:r>
            <a:r>
              <a:rPr lang="en-IN" dirty="0"/>
              <a:t> </a:t>
            </a:r>
            <a:r>
              <a:rPr lang="en-IN" dirty="0" smtClean="0"/>
              <a:t>Sai Ashok 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Ayush</a:t>
            </a:r>
            <a:r>
              <a:rPr lang="en-IN" dirty="0"/>
              <a:t> Kumar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7" y="2017648"/>
            <a:ext cx="5290307" cy="39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Would you recommend your mobile to others?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399"/>
            <a:ext cx="7737984" cy="42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FURTHER OBJECTIVES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5528" y="1719072"/>
            <a:ext cx="83027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Observation of customers and </a:t>
            </a:r>
            <a:r>
              <a:rPr lang="en-I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sales executive</a:t>
            </a: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at 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marketplace.</a:t>
            </a:r>
          </a:p>
          <a:p>
            <a:pPr lvl="0"/>
            <a:endParaRPr lang="en-IN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conducting above observations at multiple </a:t>
            </a:r>
            <a:r>
              <a:rPr lang="en-I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showrooms, local outlets </a:t>
            </a:r>
            <a:r>
              <a:rPr lang="en-IN" sz="24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In Guwahati.</a:t>
            </a:r>
          </a:p>
          <a:p>
            <a:pPr lvl="0"/>
            <a:endParaRPr lang="en-IN" sz="2400" i="1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Using Google Analytics ,and other Data analysis tools to draw 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conclusions.</a:t>
            </a:r>
          </a:p>
          <a:p>
            <a:pPr lvl="0"/>
            <a:endParaRPr lang="en-IN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Collecting information of few brands that succeeded or failed in appealing to attract 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customers.</a:t>
            </a:r>
            <a:endParaRPr lang="en-IN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anose="04020705040A02060702" pitchFamily="82" charset="0"/>
              </a:rPr>
              <a:t>PROJECT BACKGROUND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335" y="2183364"/>
            <a:ext cx="84940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project correlates the topics learnt in Consumer Behaviour course ,like </a:t>
            </a:r>
            <a:r>
              <a:rPr lang="en-IN" sz="24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n-IN" sz="2400" i="1" dirty="0">
                <a:solidFill>
                  <a:schemeClr val="accent2">
                    <a:lumMod val="7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EKB Model, Segmentation , Marketing and Positioning </a:t>
            </a: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of products into real world  scenarios through consumer surveys and market place analysis. </a:t>
            </a:r>
            <a:endParaRPr lang="en-IN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endParaRPr lang="en-IN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project focuses specifically on analysis of consumers and the role of  currently employed marketing strategies in the mobile 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sector.</a:t>
            </a:r>
            <a:endParaRPr lang="en-IN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146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anose="04020705040A02060702" pitchFamily="82" charset="0"/>
              </a:rPr>
              <a:t>PROJECT OBJECTIVE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68296"/>
            <a:ext cx="10204026" cy="36730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Surveying </a:t>
            </a: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mobile users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Analysing the shopping, purchase and consuming trends in the mobile sector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</a:p>
          <a:p>
            <a:pPr marL="0" lvl="0" indent="0">
              <a:buNone/>
            </a:pPr>
            <a:endParaRPr lang="en-IN" sz="2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Drawing </a:t>
            </a:r>
            <a:r>
              <a:rPr lang="en-IN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conclusions </a:t>
            </a:r>
            <a:r>
              <a:rPr lang="en-IN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so as to help budding marketers.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anose="04020705040A02060702" pitchFamily="82" charset="0"/>
              </a:rPr>
              <a:t>PROJECT STAGES OVERVIEW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8280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N" b="1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Customer </a:t>
            </a:r>
            <a:r>
              <a:rPr lang="en-IN" b="1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survey </a:t>
            </a:r>
            <a:endParaRPr lang="en-IN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Collecting data from customers through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Questionnaires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Unstructured interviews.</a:t>
            </a:r>
          </a:p>
          <a:p>
            <a:pPr marL="0" indent="0">
              <a:buNone/>
            </a:pPr>
            <a:r>
              <a:rPr lang="en-I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</a:t>
            </a:r>
            <a:r>
              <a:rPr lang="en-IN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N" b="1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Marketplace</a:t>
            </a:r>
            <a:r>
              <a:rPr lang="en-IN" b="1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IN" b="1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analysis</a:t>
            </a:r>
            <a:r>
              <a:rPr lang="en-IN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endParaRPr lang="en-IN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Analysing customers behaviour in marketplace situation.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Sales executives influence.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Other factors like ambience, impulse buying </a:t>
            </a:r>
            <a:r>
              <a:rPr lang="en-IN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etc.</a:t>
            </a:r>
          </a:p>
          <a:p>
            <a:pPr marL="0" lvl="0" indent="0">
              <a:buNone/>
            </a:pPr>
            <a:r>
              <a:rPr lang="en-IN" b="1" i="1" u="sng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Analysis </a:t>
            </a:r>
            <a:r>
              <a:rPr lang="en-IN" b="1" i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and conclusions </a:t>
            </a:r>
            <a:endParaRPr lang="en-IN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Analysing data acquired from surveys and marketplace.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Conclude Patterns of relevant and retrieval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Concluding significance of various other factors influencing the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Drawing parallels between the research and the success or Failure of a mobile.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9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 smtClean="0">
                <a:latin typeface="Algerian" panose="04020705040A02060702" pitchFamily="82" charset="0"/>
              </a:rPr>
              <a:t>CURRENT PROGRESS</a:t>
            </a:r>
            <a:endParaRPr lang="en-IN" sz="6000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56836550"/>
              </p:ext>
            </p:extLst>
          </p:nvPr>
        </p:nvGraphicFramePr>
        <p:xfrm>
          <a:off x="2032000" y="1161288"/>
          <a:ext cx="7242002" cy="4977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40678065"/>
              </p:ext>
            </p:extLst>
          </p:nvPr>
        </p:nvGraphicFramePr>
        <p:xfrm>
          <a:off x="2386584" y="2002536"/>
          <a:ext cx="5641848" cy="413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355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13800" dirty="0" smtClean="0">
                <a:solidFill>
                  <a:schemeClr val="accent2">
                    <a:lumMod val="75000"/>
                  </a:schemeClr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DATA SUMMARY</a:t>
            </a:r>
            <a:endParaRPr lang="en-IN" sz="13800" dirty="0">
              <a:solidFill>
                <a:schemeClr val="accent2">
                  <a:lumMod val="75000"/>
                </a:schemeClr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9502" y="5431536"/>
            <a:ext cx="623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92D050"/>
                </a:solidFill>
                <a:latin typeface="Algerian" panose="04020705040A02060702" pitchFamily="82" charset="0"/>
              </a:rPr>
              <a:t>   (355 Responses)</a:t>
            </a:r>
            <a:endParaRPr lang="en-IN" sz="3600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498332"/>
            <a:ext cx="8458200" cy="47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 Group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43990"/>
            <a:ext cx="7728308" cy="39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Gender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42292"/>
            <a:ext cx="7570554" cy="39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256</Words>
  <Application>Microsoft Office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Adobe Devanagari</vt:lpstr>
      <vt:lpstr>Adobe Naskh Medium</vt:lpstr>
      <vt:lpstr>Algerian</vt:lpstr>
      <vt:lpstr>Arial</vt:lpstr>
      <vt:lpstr>Trebuchet MS</vt:lpstr>
      <vt:lpstr>Wingdings 3</vt:lpstr>
      <vt:lpstr>Facet</vt:lpstr>
      <vt:lpstr>PowerPoint Presentation</vt:lpstr>
      <vt:lpstr>MOBILE CONSUMER ANALYSIS</vt:lpstr>
      <vt:lpstr>PROJECT BACKGROUND</vt:lpstr>
      <vt:lpstr>PROJECT OBJECTIVE </vt:lpstr>
      <vt:lpstr>PROJECT STAGES OVERVIEW</vt:lpstr>
      <vt:lpstr>CURRENT PROGRESS</vt:lpstr>
      <vt:lpstr>DATA SUMMARY</vt:lpstr>
      <vt:lpstr>Age Group </vt:lpstr>
      <vt:lpstr>Gender</vt:lpstr>
      <vt:lpstr>Educational Background </vt:lpstr>
      <vt:lpstr>Preferred mode of buying a phone</vt:lpstr>
      <vt:lpstr>How often do you change your mobile phone</vt:lpstr>
      <vt:lpstr>Do you prefer to stick to your brand ?</vt:lpstr>
      <vt:lpstr>Price range (Mobile phone)</vt:lpstr>
      <vt:lpstr>PowerPoint Presentation</vt:lpstr>
      <vt:lpstr>Preferred mobile colour</vt:lpstr>
      <vt:lpstr>What do you trust while buying a mobile phone?</vt:lpstr>
      <vt:lpstr>Offer preferred while buying mobile phone?</vt:lpstr>
      <vt:lpstr>Where do you repair your mobile ?</vt:lpstr>
      <vt:lpstr>Would you recommend your mobile to others?</vt:lpstr>
      <vt:lpstr>FURTHER OBJECTIVES 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REDDY</dc:creator>
  <cp:lastModifiedBy>ROHIT REDDY</cp:lastModifiedBy>
  <cp:revision>15</cp:revision>
  <dcterms:created xsi:type="dcterms:W3CDTF">2017-02-23T08:42:20Z</dcterms:created>
  <dcterms:modified xsi:type="dcterms:W3CDTF">2017-02-23T10:44:57Z</dcterms:modified>
</cp:coreProperties>
</file>