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be13114c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be13114c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be13114c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be13114c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be13114c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be13114c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fb9b66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bfb9b66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Lung Cancer Detector</a:t>
            </a:r>
            <a:endParaRPr/>
          </a:p>
        </p:txBody>
      </p:sp>
      <p:sp>
        <p:nvSpPr>
          <p:cNvPr id="135" name="Google Shape;135;p13"/>
          <p:cNvSpPr txBox="1"/>
          <p:nvPr>
            <p:ph idx="1" type="subTitle"/>
          </p:nvPr>
        </p:nvSpPr>
        <p:spPr>
          <a:xfrm>
            <a:off x="5642825" y="4637400"/>
            <a:ext cx="3470700" cy="5061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400"/>
              <a:t>A Project by Ayush Kumar and Raiman Singh</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4"/>
          <p:cNvSpPr/>
          <p:nvPr/>
        </p:nvSpPr>
        <p:spPr>
          <a:xfrm>
            <a:off x="264050" y="250550"/>
            <a:ext cx="7253400" cy="45948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1" name="Google Shape;141;p14"/>
          <p:cNvSpPr txBox="1"/>
          <p:nvPr>
            <p:ph idx="4294967295" type="title"/>
          </p:nvPr>
        </p:nvSpPr>
        <p:spPr>
          <a:xfrm>
            <a:off x="535775" y="2505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The Problem</a:t>
            </a:r>
            <a:endParaRPr sz="2400">
              <a:solidFill>
                <a:schemeClr val="accent5"/>
              </a:solidFill>
            </a:endParaRPr>
          </a:p>
        </p:txBody>
      </p:sp>
      <p:sp>
        <p:nvSpPr>
          <p:cNvPr id="142" name="Google Shape;142;p14"/>
          <p:cNvSpPr txBox="1"/>
          <p:nvPr>
            <p:ph idx="4294967295" type="title"/>
          </p:nvPr>
        </p:nvSpPr>
        <p:spPr>
          <a:xfrm>
            <a:off x="535775" y="1199900"/>
            <a:ext cx="5679600" cy="37134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1000"/>
              </a:spcBef>
              <a:spcAft>
                <a:spcPts val="0"/>
              </a:spcAft>
              <a:buSzPct val="100000"/>
              <a:buFont typeface="Lato"/>
              <a:buChar char="●"/>
            </a:pPr>
            <a:r>
              <a:rPr lang="en" sz="1800">
                <a:latin typeface="Lato"/>
                <a:ea typeface="Lato"/>
                <a:cs typeface="Lato"/>
                <a:sym typeface="Lato"/>
              </a:rPr>
              <a:t>Lung cancer is the most often diagnosed cancer and leading cause of cancer-related deaths worldwide. </a:t>
            </a:r>
            <a:endParaRPr sz="1800">
              <a:latin typeface="Lato"/>
              <a:ea typeface="Lato"/>
              <a:cs typeface="Lato"/>
              <a:sym typeface="Lato"/>
            </a:endParaRPr>
          </a:p>
          <a:p>
            <a:pPr indent="-331470" lvl="0" marL="457200" rtl="0" algn="l">
              <a:lnSpc>
                <a:spcPct val="115000"/>
              </a:lnSpc>
              <a:spcBef>
                <a:spcPts val="1600"/>
              </a:spcBef>
              <a:spcAft>
                <a:spcPts val="0"/>
              </a:spcAft>
              <a:buSzPct val="100000"/>
              <a:buFont typeface="Lato"/>
              <a:buChar char="●"/>
            </a:pPr>
            <a:r>
              <a:rPr lang="en" sz="1800">
                <a:latin typeface="Lato"/>
                <a:ea typeface="Lato"/>
                <a:cs typeface="Lato"/>
                <a:sym typeface="Lato"/>
              </a:rPr>
              <a:t>In India, lung cancer accounts for 5.9% of all cancers and 8.1% of all cancer-related deaths.</a:t>
            </a:r>
            <a:endParaRPr sz="1800">
              <a:latin typeface="Lato"/>
              <a:ea typeface="Lato"/>
              <a:cs typeface="Lato"/>
              <a:sym typeface="Lato"/>
            </a:endParaRPr>
          </a:p>
          <a:p>
            <a:pPr indent="-331470" lvl="0" marL="457200" rtl="0" algn="l">
              <a:lnSpc>
                <a:spcPct val="115000"/>
              </a:lnSpc>
              <a:spcBef>
                <a:spcPts val="1000"/>
              </a:spcBef>
              <a:spcAft>
                <a:spcPts val="0"/>
              </a:spcAft>
              <a:buSzPct val="100000"/>
              <a:buFont typeface="Lato"/>
              <a:buChar char="●"/>
            </a:pPr>
            <a:r>
              <a:rPr lang="en" sz="1800">
                <a:latin typeface="Lato"/>
                <a:ea typeface="Lato"/>
                <a:cs typeface="Lato"/>
                <a:sym typeface="Lato"/>
              </a:rPr>
              <a:t>Patients with lung cancer generally undergo noninvasive staging by imaging to assess the local and distant extent of disease.</a:t>
            </a:r>
            <a:endParaRPr sz="1800">
              <a:latin typeface="Lato"/>
              <a:ea typeface="Lato"/>
              <a:cs typeface="Lato"/>
              <a:sym typeface="Lato"/>
            </a:endParaRPr>
          </a:p>
          <a:p>
            <a:pPr indent="-331470" lvl="0" marL="457200" rtl="0" algn="l">
              <a:lnSpc>
                <a:spcPct val="115000"/>
              </a:lnSpc>
              <a:spcBef>
                <a:spcPts val="1000"/>
              </a:spcBef>
              <a:spcAft>
                <a:spcPts val="1600"/>
              </a:spcAft>
              <a:buSzPct val="100000"/>
              <a:buFont typeface="Lato"/>
              <a:buChar char="●"/>
            </a:pPr>
            <a:r>
              <a:rPr lang="en" sz="1800">
                <a:latin typeface="Lato"/>
                <a:ea typeface="Lato"/>
                <a:cs typeface="Lato"/>
                <a:sym typeface="Lato"/>
              </a:rPr>
              <a:t> Any evidence of nodal involvement on imaging is generally confirmed by invasive mediastinal staging owing to the possibility of false-positive results.</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5"/>
          <p:cNvSpPr/>
          <p:nvPr/>
        </p:nvSpPr>
        <p:spPr>
          <a:xfrm>
            <a:off x="200575" y="213150"/>
            <a:ext cx="6575400" cy="4535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8" name="Google Shape;148;p15"/>
          <p:cNvSpPr txBox="1"/>
          <p:nvPr>
            <p:ph idx="4294967295" type="title"/>
          </p:nvPr>
        </p:nvSpPr>
        <p:spPr>
          <a:xfrm>
            <a:off x="535775" y="3330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Current Solutions</a:t>
            </a:r>
            <a:endParaRPr sz="2400">
              <a:solidFill>
                <a:schemeClr val="accent5"/>
              </a:solidFill>
            </a:endParaRPr>
          </a:p>
        </p:txBody>
      </p:sp>
      <p:sp>
        <p:nvSpPr>
          <p:cNvPr id="149" name="Google Shape;149;p15"/>
          <p:cNvSpPr txBox="1"/>
          <p:nvPr>
            <p:ph idx="4294967295" type="title"/>
          </p:nvPr>
        </p:nvSpPr>
        <p:spPr>
          <a:xfrm>
            <a:off x="535775" y="1101000"/>
            <a:ext cx="5844300" cy="3647700"/>
          </a:xfrm>
          <a:prstGeom prst="rect">
            <a:avLst/>
          </a:prstGeom>
        </p:spPr>
        <p:txBody>
          <a:bodyPr anchorCtr="0" anchor="t" bIns="91425" lIns="91425" spcFirstLastPara="1" rIns="91425" wrap="square" tIns="91425">
            <a:normAutofit fontScale="90000"/>
          </a:bodyPr>
          <a:lstStyle/>
          <a:p>
            <a:pPr indent="-337819" lvl="0" marL="457200" rtl="0" algn="l">
              <a:lnSpc>
                <a:spcPct val="115000"/>
              </a:lnSpc>
              <a:spcBef>
                <a:spcPts val="1000"/>
              </a:spcBef>
              <a:spcAft>
                <a:spcPts val="0"/>
              </a:spcAft>
              <a:buSzPct val="100000"/>
              <a:buFont typeface="Lato"/>
              <a:buChar char="●"/>
            </a:pPr>
            <a:r>
              <a:rPr lang="en" sz="1911">
                <a:latin typeface="Lato"/>
                <a:ea typeface="Lato"/>
                <a:cs typeface="Lato"/>
                <a:sym typeface="Lato"/>
              </a:rPr>
              <a:t> Low-dose computed tomography (LDCT) of the chest is an established strategy for the screening of lung cancer.  However, it is quite expensive and delivers a high dose of radiation</a:t>
            </a:r>
            <a:endParaRPr sz="1911">
              <a:latin typeface="Lato"/>
              <a:ea typeface="Lato"/>
              <a:cs typeface="Lato"/>
              <a:sym typeface="Lato"/>
            </a:endParaRPr>
          </a:p>
          <a:p>
            <a:pPr indent="-337819" lvl="0" marL="457200" rtl="0" algn="l">
              <a:lnSpc>
                <a:spcPct val="115000"/>
              </a:lnSpc>
              <a:spcBef>
                <a:spcPts val="1600"/>
              </a:spcBef>
              <a:spcAft>
                <a:spcPts val="1600"/>
              </a:spcAft>
              <a:buSzPct val="100000"/>
              <a:buFont typeface="Lato"/>
              <a:buChar char="●"/>
            </a:pPr>
            <a:r>
              <a:rPr lang="en" sz="1911">
                <a:latin typeface="Lato"/>
                <a:ea typeface="Lato"/>
                <a:cs typeface="Lato"/>
                <a:sym typeface="Lato"/>
              </a:rPr>
              <a:t>Positron emission tomography (PET)–computed tomography (CT) is often used to characterize lung nodules found during LDCT screening. PET-CT has a high false-positive rate in developing countries such as India owing to infectious conditions limiting its use.</a:t>
            </a:r>
            <a:endParaRPr sz="181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16"/>
          <p:cNvSpPr/>
          <p:nvPr/>
        </p:nvSpPr>
        <p:spPr>
          <a:xfrm>
            <a:off x="315975" y="443950"/>
            <a:ext cx="7201500" cy="44013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5" name="Google Shape;155;p16"/>
          <p:cNvSpPr txBox="1"/>
          <p:nvPr>
            <p:ph idx="4294967295" type="title"/>
          </p:nvPr>
        </p:nvSpPr>
        <p:spPr>
          <a:xfrm>
            <a:off x="535775" y="4439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My Solution</a:t>
            </a:r>
            <a:endParaRPr sz="2400">
              <a:solidFill>
                <a:schemeClr val="accent5"/>
              </a:solidFill>
            </a:endParaRPr>
          </a:p>
        </p:txBody>
      </p:sp>
      <p:sp>
        <p:nvSpPr>
          <p:cNvPr id="156" name="Google Shape;156;p16"/>
          <p:cNvSpPr txBox="1"/>
          <p:nvPr>
            <p:ph idx="4294967295" type="title"/>
          </p:nvPr>
        </p:nvSpPr>
        <p:spPr>
          <a:xfrm>
            <a:off x="535775" y="1331800"/>
            <a:ext cx="5844300" cy="3647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 sz="1911">
                <a:latin typeface="Lato"/>
                <a:ea typeface="Lato"/>
                <a:cs typeface="Lato"/>
                <a:sym typeface="Lato"/>
              </a:rPr>
              <a:t>Using a data set of thousands of high-resolution lung scans present on Kaggle and various other sources, I have developed a machine learning model that accurately determines when lesions in the lungs are cancerous. This will dramatically reduce the false positive rate that plagues the current detection technology, get patients earlier access to life-saving interventions, and give radiologists more time to spend with their patients.</a:t>
            </a:r>
            <a:endParaRPr sz="181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7"/>
          <p:cNvSpPr/>
          <p:nvPr/>
        </p:nvSpPr>
        <p:spPr>
          <a:xfrm>
            <a:off x="315975" y="443950"/>
            <a:ext cx="7201500" cy="44013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62" name="Google Shape;162;p17"/>
          <p:cNvSpPr txBox="1"/>
          <p:nvPr>
            <p:ph idx="4294967295" type="title"/>
          </p:nvPr>
        </p:nvSpPr>
        <p:spPr>
          <a:xfrm>
            <a:off x="315975" y="443950"/>
            <a:ext cx="6175800" cy="440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11"/>
              <a:t>How does the </a:t>
            </a:r>
            <a:r>
              <a:rPr lang="en" sz="2911">
                <a:solidFill>
                  <a:schemeClr val="accent5"/>
                </a:solidFill>
              </a:rPr>
              <a:t>Project work?</a:t>
            </a:r>
            <a:endParaRPr sz="2911">
              <a:solidFill>
                <a:schemeClr val="accent5"/>
              </a:solidFill>
            </a:endParaRPr>
          </a:p>
          <a:p>
            <a:pPr indent="0" lvl="0" marL="0" rtl="0" algn="l">
              <a:spcBef>
                <a:spcPts val="0"/>
              </a:spcBef>
              <a:spcAft>
                <a:spcPts val="0"/>
              </a:spcAft>
              <a:buNone/>
            </a:pPr>
            <a:r>
              <a:t/>
            </a:r>
            <a:endParaRPr>
              <a:solidFill>
                <a:schemeClr val="accent5"/>
              </a:solidFill>
            </a:endParaRPr>
          </a:p>
          <a:p>
            <a:pPr indent="-342900" lvl="0" marL="457200" rtl="0" algn="l">
              <a:spcBef>
                <a:spcPts val="1000"/>
              </a:spcBef>
              <a:spcAft>
                <a:spcPts val="0"/>
              </a:spcAft>
              <a:buSzPct val="100000"/>
              <a:buChar char="●"/>
            </a:pPr>
            <a:r>
              <a:rPr lang="en" sz="2000"/>
              <a:t>The user is asked to upload a CT scan as the input. This input is then passed into the python script which processes it and converts it into an image array.</a:t>
            </a:r>
            <a:endParaRPr sz="2000"/>
          </a:p>
          <a:p>
            <a:pPr indent="-342900" lvl="0" marL="457200" rtl="0" algn="l">
              <a:spcBef>
                <a:spcPts val="1000"/>
              </a:spcBef>
              <a:spcAft>
                <a:spcPts val="0"/>
              </a:spcAft>
              <a:buSzPct val="100000"/>
              <a:buChar char="●"/>
            </a:pPr>
            <a:r>
              <a:rPr lang="en" sz="2000"/>
              <a:t>This Matrix structure is then passed into a machine learning model which classifies the input image as either cancerous or non-cancerous.</a:t>
            </a:r>
            <a:endParaRPr sz="2000"/>
          </a:p>
          <a:p>
            <a:pPr indent="-342900" lvl="0" marL="457200" rtl="0" algn="l">
              <a:spcBef>
                <a:spcPts val="1000"/>
              </a:spcBef>
              <a:spcAft>
                <a:spcPts val="0"/>
              </a:spcAft>
              <a:buSzPct val="100000"/>
              <a:buChar char="●"/>
            </a:pPr>
            <a:r>
              <a:rPr lang="en" sz="2000"/>
              <a:t> The script then returns this output to the flask framework which then displays it on the webpage</a:t>
            </a:r>
            <a:endParaRPr sz="2000"/>
          </a:p>
          <a:p>
            <a:pPr indent="0" lvl="0" marL="0" rtl="0" algn="l">
              <a:lnSpc>
                <a:spcPct val="115000"/>
              </a:lnSpc>
              <a:spcBef>
                <a:spcPts val="0"/>
              </a:spcBef>
              <a:spcAft>
                <a:spcPts val="1600"/>
              </a:spcAft>
              <a:buNone/>
            </a:pPr>
            <a:r>
              <a:t/>
            </a:r>
            <a:endParaRPr sz="191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8"/>
          <p:cNvSpPr/>
          <p:nvPr/>
        </p:nvSpPr>
        <p:spPr>
          <a:xfrm>
            <a:off x="0" y="0"/>
            <a:ext cx="7517400" cy="51435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68" name="Google Shape;168;p18"/>
          <p:cNvSpPr txBox="1"/>
          <p:nvPr>
            <p:ph idx="4294967295" type="title"/>
          </p:nvPr>
        </p:nvSpPr>
        <p:spPr>
          <a:xfrm>
            <a:off x="194225" y="658300"/>
            <a:ext cx="3465900" cy="42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700"/>
              <a:t>________________________________________________________________________</a:t>
            </a:r>
            <a:endParaRPr sz="700"/>
          </a:p>
          <a:p>
            <a:pPr indent="0" lvl="0" marL="0" rtl="0" algn="l">
              <a:spcBef>
                <a:spcPts val="0"/>
              </a:spcBef>
              <a:spcAft>
                <a:spcPts val="0"/>
              </a:spcAft>
              <a:buSzPts val="990"/>
              <a:buNone/>
            </a:pPr>
            <a:r>
              <a:rPr lang="en" sz="800"/>
              <a:t>Layer (type)                 Output Shape              Param #</a:t>
            </a:r>
            <a:endParaRPr sz="800"/>
          </a:p>
          <a:p>
            <a:pPr indent="0" lvl="0" marL="0" rtl="0" algn="l">
              <a:spcBef>
                <a:spcPts val="0"/>
              </a:spcBef>
              <a:spcAft>
                <a:spcPts val="0"/>
              </a:spcAft>
              <a:buSzPts val="990"/>
              <a:buNone/>
            </a:pPr>
            <a:r>
              <a:rPr lang="en" sz="800"/>
              <a:t>========================================================</a:t>
            </a:r>
            <a:endParaRPr sz="800"/>
          </a:p>
          <a:p>
            <a:pPr indent="0" lvl="0" marL="0" rtl="0" algn="l">
              <a:spcBef>
                <a:spcPts val="0"/>
              </a:spcBef>
              <a:spcAft>
                <a:spcPts val="0"/>
              </a:spcAft>
              <a:buSzPts val="990"/>
              <a:buNone/>
            </a:pPr>
            <a:r>
              <a:rPr lang="en" sz="800"/>
              <a:t>input_1 (InputLayer)         [(None, 224, 224, 3)]     0</a:t>
            </a:r>
            <a:endParaRPr sz="800"/>
          </a:p>
          <a:p>
            <a:pPr indent="0" lvl="0" marL="0" rtl="0" algn="l">
              <a:spcBef>
                <a:spcPts val="0"/>
              </a:spcBef>
              <a:spcAft>
                <a:spcPts val="0"/>
              </a:spcAft>
              <a:buSzPts val="990"/>
              <a:buNone/>
            </a:pPr>
            <a:r>
              <a:rPr lang="en" sz="800"/>
              <a:t>________________________________________________________________block1_conv1 (Conv2D)        (None, 224, 224, 64)      1792</a:t>
            </a:r>
            <a:endParaRPr sz="800"/>
          </a:p>
          <a:p>
            <a:pPr indent="0" lvl="0" marL="0" rtl="0" algn="l">
              <a:spcBef>
                <a:spcPts val="0"/>
              </a:spcBef>
              <a:spcAft>
                <a:spcPts val="0"/>
              </a:spcAft>
              <a:buSzPts val="990"/>
              <a:buNone/>
            </a:pPr>
            <a:r>
              <a:rPr lang="en" sz="800"/>
              <a:t>________________________________________________________________block1_conv2 (Conv2D)        (None, 224, 224, 64)      36928</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block1_pool (MaxPooling2D)   (None, 112, 112, 64)      0</a:t>
            </a:r>
            <a:endParaRPr sz="800"/>
          </a:p>
          <a:p>
            <a:pPr indent="0" lvl="0" marL="0" rtl="0" algn="l">
              <a:spcBef>
                <a:spcPts val="0"/>
              </a:spcBef>
              <a:spcAft>
                <a:spcPts val="0"/>
              </a:spcAft>
              <a:buSzPts val="990"/>
              <a:buNone/>
            </a:pPr>
            <a:r>
              <a:rPr lang="en" sz="800"/>
              <a:t>________________________________________________________________block2_conv1 (Conv2D)        (None, 112, 112, 128)     73856</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block2_conv2 (Conv2D)        (None, 112, 112, 128)     147584</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block2_pool (MaxPooling2D)   (None, 56, 56, 128)       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block3_conv1 (Conv2D)        (None, 56, 56, 256)       295168</a:t>
            </a:r>
            <a:endParaRPr sz="800"/>
          </a:p>
          <a:p>
            <a:pPr indent="0" lvl="0" marL="0" rtl="0" algn="l">
              <a:spcBef>
                <a:spcPts val="0"/>
              </a:spcBef>
              <a:spcAft>
                <a:spcPts val="0"/>
              </a:spcAft>
              <a:buSzPts val="990"/>
              <a:buNone/>
            </a:pPr>
            <a:r>
              <a:rPr lang="en" sz="800"/>
              <a:t>________________________________________________________________block3_conv2 (Conv2D)        (None, 56, 56, 256)       590080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block3_conv3 (Conv2D)        (None, 56, 56, 256)       590080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block3_pool (MaxPooling2D)   (None, 28, 28, 256)       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block4_conv1 (Conv2D)        (None, 28, 28, 512)       1180160</a:t>
            </a:r>
            <a:endParaRPr sz="800"/>
          </a:p>
          <a:p>
            <a:pPr indent="0" lvl="0" marL="0" rtl="0" algn="l">
              <a:spcBef>
                <a:spcPts val="0"/>
              </a:spcBef>
              <a:spcAft>
                <a:spcPts val="0"/>
              </a:spcAft>
              <a:buSzPts val="990"/>
              <a:buNone/>
            </a:pPr>
            <a:r>
              <a:rPr lang="en" sz="800"/>
              <a:t>________________________________________________________________block4_conv2 (Conv2D)        (None, 28, 28, 512)       2359808</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block4_conv3 (Conv2D)        (None, 28, 28, 512)       2359808</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block4_pool (MaxPooling2D)   (None, 14, 14, 512)       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t/>
            </a:r>
            <a:endParaRPr sz="800"/>
          </a:p>
          <a:p>
            <a:pPr indent="0" lvl="0" marL="0" rtl="0" algn="l">
              <a:lnSpc>
                <a:spcPct val="115000"/>
              </a:lnSpc>
              <a:spcBef>
                <a:spcPts val="0"/>
              </a:spcBef>
              <a:spcAft>
                <a:spcPts val="0"/>
              </a:spcAft>
              <a:buSzPts val="990"/>
              <a:buNone/>
            </a:pPr>
            <a:r>
              <a:t/>
            </a:r>
            <a:endParaRPr sz="700">
              <a:latin typeface="Lato"/>
              <a:ea typeface="Lato"/>
              <a:cs typeface="Lato"/>
              <a:sym typeface="Lato"/>
            </a:endParaRPr>
          </a:p>
          <a:p>
            <a:pPr indent="0" lvl="0" marL="0" rtl="0" algn="l">
              <a:lnSpc>
                <a:spcPct val="115000"/>
              </a:lnSpc>
              <a:spcBef>
                <a:spcPts val="1600"/>
              </a:spcBef>
              <a:spcAft>
                <a:spcPts val="1600"/>
              </a:spcAft>
              <a:buSzPts val="990"/>
              <a:buNone/>
            </a:pPr>
            <a:r>
              <a:t/>
            </a:r>
            <a:endParaRPr sz="700">
              <a:latin typeface="Lato"/>
              <a:ea typeface="Lato"/>
              <a:cs typeface="Lato"/>
              <a:sym typeface="Lato"/>
            </a:endParaRPr>
          </a:p>
        </p:txBody>
      </p:sp>
      <p:sp>
        <p:nvSpPr>
          <p:cNvPr id="169" name="Google Shape;169;p18"/>
          <p:cNvSpPr txBox="1"/>
          <p:nvPr>
            <p:ph idx="4294967295" type="title"/>
          </p:nvPr>
        </p:nvSpPr>
        <p:spPr>
          <a:xfrm>
            <a:off x="3660125" y="658300"/>
            <a:ext cx="3804000" cy="39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block5_conv1 (Conv2D)        (None, 14, 14, 512)       2359808</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block5_conv2 (Conv2D)        (None, 14, 14, 512)       2359808</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block5_conv3 (Conv2D)        (None, 14, 14, 512)       2359808</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block5_pool (MaxPooling2D)   (None, 7, 7, 512)         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flatten (Flatten)            (None, 25088)             0</a:t>
            </a:r>
            <a:endParaRPr sz="800"/>
          </a:p>
          <a:p>
            <a:pPr indent="0" lvl="0" marL="0" rtl="0" algn="l">
              <a:spcBef>
                <a:spcPts val="0"/>
              </a:spcBef>
              <a:spcAft>
                <a:spcPts val="0"/>
              </a:spcAft>
              <a:buSzPts val="990"/>
              <a:buNone/>
            </a:pPr>
            <a:r>
              <a:rPr lang="en" sz="800"/>
              <a:t>________________________________________________________________</a:t>
            </a:r>
            <a:endParaRPr sz="800"/>
          </a:p>
          <a:p>
            <a:pPr indent="0" lvl="0" marL="0" rtl="0" algn="l">
              <a:spcBef>
                <a:spcPts val="0"/>
              </a:spcBef>
              <a:spcAft>
                <a:spcPts val="0"/>
              </a:spcAft>
              <a:buSzPts val="990"/>
              <a:buNone/>
            </a:pPr>
            <a:r>
              <a:rPr lang="en" sz="800"/>
              <a:t>dense (Dense)                (None, 2)                 50178</a:t>
            </a:r>
            <a:endParaRPr sz="800"/>
          </a:p>
          <a:p>
            <a:pPr indent="0" lvl="0" marL="0" rtl="0" algn="l">
              <a:spcBef>
                <a:spcPts val="0"/>
              </a:spcBef>
              <a:spcAft>
                <a:spcPts val="0"/>
              </a:spcAft>
              <a:buSzPts val="990"/>
              <a:buNone/>
            </a:pPr>
            <a:r>
              <a:rPr lang="en" sz="800"/>
              <a:t>========================================================</a:t>
            </a:r>
            <a:endParaRPr sz="800"/>
          </a:p>
          <a:p>
            <a:pPr indent="0" lvl="0" marL="0" rtl="0" algn="l">
              <a:lnSpc>
                <a:spcPct val="115000"/>
              </a:lnSpc>
              <a:spcBef>
                <a:spcPts val="0"/>
              </a:spcBef>
              <a:spcAft>
                <a:spcPts val="0"/>
              </a:spcAft>
              <a:buSzPts val="990"/>
              <a:buNone/>
            </a:pPr>
            <a:r>
              <a:t/>
            </a:r>
            <a:endParaRPr sz="800"/>
          </a:p>
          <a:p>
            <a:pPr indent="0" lvl="0" marL="0" rtl="0" algn="l">
              <a:lnSpc>
                <a:spcPct val="115000"/>
              </a:lnSpc>
              <a:spcBef>
                <a:spcPts val="1600"/>
              </a:spcBef>
              <a:spcAft>
                <a:spcPts val="0"/>
              </a:spcAft>
              <a:buSzPts val="990"/>
              <a:buNone/>
            </a:pPr>
            <a:r>
              <a:rPr lang="en" sz="1300"/>
              <a:t>Activation function - Softmax</a:t>
            </a:r>
            <a:endParaRPr sz="1300"/>
          </a:p>
          <a:p>
            <a:pPr indent="0" lvl="0" marL="0" rtl="0" algn="l">
              <a:lnSpc>
                <a:spcPct val="115000"/>
              </a:lnSpc>
              <a:spcBef>
                <a:spcPts val="1600"/>
              </a:spcBef>
              <a:spcAft>
                <a:spcPts val="0"/>
              </a:spcAft>
              <a:buSzPts val="990"/>
              <a:buNone/>
            </a:pPr>
            <a:r>
              <a:rPr lang="en" sz="1300"/>
              <a:t>Optimizer - Adam</a:t>
            </a:r>
            <a:endParaRPr sz="1300"/>
          </a:p>
          <a:p>
            <a:pPr indent="0" lvl="0" marL="0" rtl="0" algn="l">
              <a:lnSpc>
                <a:spcPct val="115000"/>
              </a:lnSpc>
              <a:spcBef>
                <a:spcPts val="1600"/>
              </a:spcBef>
              <a:spcAft>
                <a:spcPts val="0"/>
              </a:spcAft>
              <a:buSzPts val="990"/>
              <a:buNone/>
            </a:pPr>
            <a:r>
              <a:rPr lang="en" sz="1300"/>
              <a:t>Loss Function - Categorical Crossentropy</a:t>
            </a:r>
            <a:endParaRPr sz="1300"/>
          </a:p>
          <a:p>
            <a:pPr indent="0" lvl="0" marL="0" rtl="0" algn="l">
              <a:lnSpc>
                <a:spcPct val="115000"/>
              </a:lnSpc>
              <a:spcBef>
                <a:spcPts val="1600"/>
              </a:spcBef>
              <a:spcAft>
                <a:spcPts val="1600"/>
              </a:spcAft>
              <a:buSzPts val="990"/>
              <a:buNone/>
            </a:pPr>
            <a:r>
              <a:t/>
            </a:r>
            <a:endParaRPr sz="1600"/>
          </a:p>
        </p:txBody>
      </p:sp>
      <p:sp>
        <p:nvSpPr>
          <p:cNvPr id="170" name="Google Shape;170;p18"/>
          <p:cNvSpPr txBox="1"/>
          <p:nvPr>
            <p:ph idx="4294967295" type="title"/>
          </p:nvPr>
        </p:nvSpPr>
        <p:spPr>
          <a:xfrm>
            <a:off x="194225" y="92325"/>
            <a:ext cx="74004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SzPts val="990"/>
              <a:buNone/>
            </a:pPr>
            <a:r>
              <a:rPr lang="en" sz="3140">
                <a:solidFill>
                  <a:schemeClr val="accent5"/>
                </a:solidFill>
              </a:rPr>
              <a:t>Summary of the Model</a:t>
            </a:r>
            <a:endParaRPr sz="206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19"/>
          <p:cNvSpPr/>
          <p:nvPr/>
        </p:nvSpPr>
        <p:spPr>
          <a:xfrm>
            <a:off x="283000" y="297900"/>
            <a:ext cx="44748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idx="4294967295" type="body"/>
          </p:nvPr>
        </p:nvSpPr>
        <p:spPr>
          <a:xfrm>
            <a:off x="283000" y="429800"/>
            <a:ext cx="4151100" cy="4084200"/>
          </a:xfrm>
          <a:prstGeom prst="rect">
            <a:avLst/>
          </a:prstGeom>
        </p:spPr>
        <p:txBody>
          <a:bodyPr anchorCtr="0" anchor="ctr"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2800">
                <a:solidFill>
                  <a:schemeClr val="accent5"/>
                </a:solidFill>
              </a:rPr>
              <a:t>Future of This Project</a:t>
            </a:r>
            <a:endParaRPr b="1" sz="2800">
              <a:solidFill>
                <a:schemeClr val="accent5"/>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sz="1800"/>
              <a:t>As the project collects more images and increase it’s datasets, the accuracy of the ML model will continue to increase. This alone makes it an ever evolving system which will continue to improve and help reduce costs in clinics and hospitals.</a:t>
            </a:r>
            <a:endParaRPr sz="1800"/>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575600" y="1872375"/>
            <a:ext cx="4587000" cy="12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300"/>
              <a:t>Thank You</a:t>
            </a:r>
            <a:endParaRPr sz="6300"/>
          </a:p>
        </p:txBody>
      </p:sp>
      <p:sp>
        <p:nvSpPr>
          <p:cNvPr id="182" name="Google Shape;182;p20"/>
          <p:cNvSpPr txBox="1"/>
          <p:nvPr/>
        </p:nvSpPr>
        <p:spPr>
          <a:xfrm>
            <a:off x="6423900" y="4743300"/>
            <a:ext cx="27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Made by - Me, Myself and I</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