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67" r:id="rId2"/>
    <p:sldMasterId id="2147483774" r:id="rId3"/>
    <p:sldMasterId id="2147483781" r:id="rId4"/>
    <p:sldMasterId id="2147483788" r:id="rId5"/>
    <p:sldMasterId id="2147483795" r:id="rId6"/>
    <p:sldMasterId id="2147483802" r:id="rId7"/>
  </p:sldMasterIdLst>
  <p:notesMasterIdLst>
    <p:notesMasterId r:id="rId17"/>
  </p:notesMasterIdLst>
  <p:handoutMasterIdLst>
    <p:handoutMasterId r:id="rId18"/>
  </p:handoutMasterIdLst>
  <p:sldIdLst>
    <p:sldId id="350" r:id="rId8"/>
    <p:sldId id="351" r:id="rId9"/>
    <p:sldId id="352" r:id="rId10"/>
    <p:sldId id="353" r:id="rId11"/>
    <p:sldId id="354" r:id="rId12"/>
    <p:sldId id="360" r:id="rId13"/>
    <p:sldId id="355" r:id="rId14"/>
    <p:sldId id="357" r:id="rId15"/>
    <p:sldId id="359" r:id="rId16"/>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805" userDrawn="1">
          <p15:clr>
            <a:srgbClr val="A4A3A4"/>
          </p15:clr>
        </p15:guide>
        <p15:guide id="2" orient="horz" pos="204" userDrawn="1">
          <p15:clr>
            <a:srgbClr val="A4A3A4"/>
          </p15:clr>
        </p15:guide>
        <p15:guide id="3" orient="horz" pos="3116" userDrawn="1">
          <p15:clr>
            <a:srgbClr val="A4A3A4"/>
          </p15:clr>
        </p15:guide>
        <p15:guide id="4" pos="302" userDrawn="1">
          <p15:clr>
            <a:srgbClr val="A4A3A4"/>
          </p15:clr>
        </p15:guide>
        <p15:guide id="5" pos="5478" userDrawn="1">
          <p15:clr>
            <a:srgbClr val="A4A3A4"/>
          </p15:clr>
        </p15:guide>
        <p15:guide id="6" pos="40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663"/>
    <a:srgbClr val="00A3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00" autoAdjust="0"/>
    <p:restoredTop sz="94638"/>
  </p:normalViewPr>
  <p:slideViewPr>
    <p:cSldViewPr snapToGrid="0" showGuides="1">
      <p:cViewPr>
        <p:scale>
          <a:sx n="102" d="100"/>
          <a:sy n="102" d="100"/>
        </p:scale>
        <p:origin x="-522" y="-72"/>
      </p:cViewPr>
      <p:guideLst>
        <p:guide orient="horz" pos="805"/>
        <p:guide orient="horz" pos="204"/>
        <p:guide orient="horz" pos="3116"/>
        <p:guide pos="302"/>
        <p:guide pos="5478"/>
        <p:guide pos="4002"/>
      </p:guideLst>
    </p:cSldViewPr>
  </p:slid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5B5A1699-07DC-6341-A542-EDE38A062D5D}" type="datetime1">
              <a:rPr lang="en-US"/>
              <a:pPr>
                <a:defRPr/>
              </a:pPr>
              <a:t>10/3/2018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AB584260-858E-7D42-9572-289239DD66D7}" type="slidenum">
              <a:rPr lang="en-US"/>
              <a:pPr>
                <a:defRPr/>
              </a:pPr>
              <a:t>‹#›</a:t>
            </a:fld>
            <a:endParaRPr lang="en-US" dirty="0"/>
          </a:p>
        </p:txBody>
      </p:sp>
    </p:spTree>
    <p:extLst>
      <p:ext uri="{BB962C8B-B14F-4D97-AF65-F5344CB8AC3E}">
        <p14:creationId xmlns:p14="http://schemas.microsoft.com/office/powerpoint/2010/main" val="14642482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E7882F77-E135-8344-9837-CD6552BB96D3}" type="datetime1">
              <a:rPr lang="en-US"/>
              <a:pPr>
                <a:defRPr/>
              </a:pPr>
              <a:t>10/3/2018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95172E71-CA9A-5B48-9FDB-7CE7372289BC}" type="slidenum">
              <a:rPr lang="en-US"/>
              <a:pPr>
                <a:defRPr/>
              </a:pPr>
              <a:t>‹#›</a:t>
            </a:fld>
            <a:endParaRPr lang="en-US" dirty="0"/>
          </a:p>
        </p:txBody>
      </p:sp>
    </p:spTree>
    <p:extLst>
      <p:ext uri="{BB962C8B-B14F-4D97-AF65-F5344CB8AC3E}">
        <p14:creationId xmlns:p14="http://schemas.microsoft.com/office/powerpoint/2010/main" val="190305384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7676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403249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6292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4202672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434794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endParaRPr lang="en-US" dirty="0">
              <a:ea typeface="+mn-ea"/>
              <a:cs typeface="+mn-cs"/>
            </a:endParaRPr>
          </a:p>
        </p:txBody>
      </p:sp>
      <p:sp>
        <p:nvSpPr>
          <p:cNvPr id="11268" name="Slide Number Placeholder 3"/>
          <p:cNvSpPr>
            <a:spLocks noGrp="1"/>
          </p:cNvSpPr>
          <p:nvPr>
            <p:ph type="sldNum" sz="quarter" idx="5"/>
          </p:nvPr>
        </p:nvSpPr>
        <p:spPr bwMode="auto">
          <a:noFill/>
          <a:ln>
            <a:miter lim="800000"/>
            <a:headEnd/>
            <a:tailEnd/>
          </a:ln>
        </p:spPr>
        <p:txBody>
          <a:bodyPr/>
          <a:lstStyle/>
          <a:p>
            <a:fld id="{FFCF4217-BED4-6C4D-91F9-FB468DF30686}" type="slidenum">
              <a:rPr lang="en-US">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129388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pPr>
                <a:defRPr/>
              </a:pPr>
              <a:t>‹#›</a:t>
            </a:fld>
            <a:endParaRPr lang="en-US" dirty="0"/>
          </a:p>
        </p:txBody>
      </p:sp>
      <p:sp>
        <p:nvSpPr>
          <p:cNvPr id="5"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399730"/>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596315716"/>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4146716648"/>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3066502680"/>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2255390"/>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34206"/>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1147806316"/>
      </p:ext>
    </p:extLst>
  </p:cSld>
  <p:clrMapOvr>
    <a:masterClrMapping/>
  </p:clrMapOvr>
  <p:transition spd="slow"/>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1629871361"/>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237660101"/>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1971256556"/>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7624216"/>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pPr>
                <a:defRPr/>
              </a:pPr>
              <a:t>‹#›</a:t>
            </a:fld>
            <a:endParaRPr lang="en-US" dirty="0"/>
          </a:p>
        </p:txBody>
      </p:sp>
      <p:sp>
        <p:nvSpPr>
          <p:cNvPr id="5"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5829521"/>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592682971"/>
      </p:ext>
    </p:extLst>
  </p:cSld>
  <p:clrMapOvr>
    <a:masterClrMapping/>
  </p:clrMapOvr>
  <p:transition spd="slow"/>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656542633"/>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1877605526"/>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4097146736"/>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9203255"/>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6204645"/>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177330357"/>
      </p:ext>
    </p:extLst>
  </p:cSld>
  <p:clrMapOvr>
    <a:masterClrMapping/>
  </p:clrMapOvr>
  <p:transition spd="slow"/>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3784889086"/>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3642905032"/>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96105" y="4652689"/>
            <a:ext cx="1654233" cy="428875"/>
          </a:xfrm>
          <a:prstGeom prst="rect">
            <a:avLst/>
          </a:prstGeom>
        </p:spPr>
      </p:pic>
    </p:spTree>
  </p:cSld>
  <p:clrMapOvr>
    <a:masterClrMapping/>
  </p:clrMapOvr>
  <p:transition spd="slow"/>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1509450581"/>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6900826"/>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2975121"/>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592323595"/>
      </p:ext>
    </p:extLst>
  </p:cSld>
  <p:clrMapOvr>
    <a:masterClrMapping/>
  </p:clrMapOvr>
  <p:transition spd="slow"/>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2616612655"/>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742144047"/>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818573371"/>
      </p:ext>
    </p:extLst>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5079666"/>
      </p:ext>
    </p:extLst>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5377284"/>
      </p:ext>
    </p:extLst>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3206828716"/>
      </p:ext>
    </p:extLst>
  </p:cSld>
  <p:clrMapOvr>
    <a:masterClrMapping/>
  </p:clrMapOvr>
  <p:transition spd="slow"/>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cSld>
  <p:clrMapOvr>
    <a:masterClrMapping/>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1_Divider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486545354"/>
      </p:ext>
    </p:extLst>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3818701886"/>
      </p:ext>
    </p:extLst>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a:prstGeom prst="rect">
            <a:avLst/>
          </a:prstGeo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extLst>
      <p:ext uri="{BB962C8B-B14F-4D97-AF65-F5344CB8AC3E}">
        <p14:creationId xmlns:p14="http://schemas.microsoft.com/office/powerpoint/2010/main" val="2783476635"/>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3_Divider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p:spPr>
        <p:txBody>
          <a:bodyPr anchor="ctr">
            <a:noAutofit/>
          </a:bodyPr>
          <a:lstStyle>
            <a:lvl1pPr algn="ctr">
              <a:defRPr sz="3500" b="0" i="0" cap="none">
                <a:solidFill>
                  <a:schemeClr val="bg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8087426" y="4085409"/>
            <a:ext cx="529920" cy="529920"/>
          </a:xfrm>
          <a:prstGeom prst="rect">
            <a:avLst/>
          </a:prstGeom>
        </p:spPr>
      </p:pic>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4_Divider Slide">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
          <a:xfrm>
            <a:off x="412749" y="1"/>
            <a:ext cx="8318501" cy="5143500"/>
          </a:xfrm>
        </p:spPr>
        <p:txBody>
          <a:bodyPr anchor="ctr">
            <a:noAutofit/>
          </a:bodyPr>
          <a:lstStyle>
            <a:lvl1pPr algn="ctr">
              <a:defRPr sz="3500" b="0" i="0" cap="none">
                <a:solidFill>
                  <a:schemeClr val="tx1"/>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pic>
        <p:nvPicPr>
          <p:cNvPr id="4" name="Picture 3"/>
          <p:cNvPicPr>
            <a:picLocks noChangeAspect="1"/>
          </p:cNvPicPr>
          <p:nvPr userDrawn="1"/>
        </p:nvPicPr>
        <p:blipFill>
          <a:blip r:embed="rId2"/>
          <a:stretch>
            <a:fillRect/>
          </a:stretch>
        </p:blipFill>
        <p:spPr>
          <a:xfrm>
            <a:off x="8087426" y="4085409"/>
            <a:ext cx="529920" cy="529920"/>
          </a:xfrm>
          <a:prstGeom prst="rect">
            <a:avLst/>
          </a:prstGeom>
        </p:spPr>
      </p:pic>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391994" y="4924481"/>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6" name="Title 1"/>
          <p:cNvSpPr>
            <a:spLocks noGrp="1"/>
          </p:cNvSpPr>
          <p:nvPr>
            <p:ph type="title"/>
          </p:nvPr>
        </p:nvSpPr>
        <p:spPr>
          <a:xfrm>
            <a:off x="387746" y="140582"/>
            <a:ext cx="8229600" cy="747596"/>
          </a:xfrm>
        </p:spPr>
        <p:txBody>
          <a:bodyPr/>
          <a:lstStyle/>
          <a:p>
            <a:r>
              <a:rPr lang="en-US" dirty="0"/>
              <a:t>Click to edit Master title style</a:t>
            </a:r>
          </a:p>
        </p:txBody>
      </p:sp>
      <p:sp>
        <p:nvSpPr>
          <p:cNvPr id="7" name="Text Placeholder 4"/>
          <p:cNvSpPr>
            <a:spLocks noGrp="1"/>
          </p:cNvSpPr>
          <p:nvPr>
            <p:ph type="body" sz="quarter" idx="11"/>
          </p:nvPr>
        </p:nvSpPr>
        <p:spPr>
          <a:xfrm>
            <a:off x="387350" y="1145010"/>
            <a:ext cx="6508750" cy="248721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7535702"/>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7746" y="397414"/>
            <a:ext cx="8229600" cy="747596"/>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a:xfrm>
            <a:off x="8006740" y="4794515"/>
            <a:ext cx="789202" cy="225955"/>
          </a:xfrm>
          <a:prstGeom prst="rect">
            <a:avLst/>
          </a:prstGeom>
        </p:spPr>
        <p:txBody>
          <a:body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sp>
        <p:nvSpPr>
          <p:cNvPr id="5" name="Text Placeholder 4"/>
          <p:cNvSpPr>
            <a:spLocks noGrp="1"/>
          </p:cNvSpPr>
          <p:nvPr>
            <p:ph type="body" sz="quarter" idx="11"/>
          </p:nvPr>
        </p:nvSpPr>
        <p:spPr>
          <a:xfrm>
            <a:off x="387350" y="1145010"/>
            <a:ext cx="6508750" cy="2487216"/>
          </a:xfrm>
          <a:prstGeom prst="rect">
            <a:avLst/>
          </a:prstGeo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8979452"/>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0" y="1"/>
            <a:ext cx="9144000" cy="2563586"/>
          </a:xfrm>
          <a:prstGeom prst="rect">
            <a:avLst/>
          </a:prstGeom>
          <a:effectLst/>
        </p:spPr>
        <p:txBody>
          <a:bodyPr anchor="b">
            <a:noAutofit/>
          </a:bodyPr>
          <a:lstStyle>
            <a:lvl1pPr algn="ctr">
              <a:defRPr sz="3500" b="0" i="0" cap="none">
                <a:solidFill>
                  <a:schemeClr val="tx2"/>
                </a:solidFill>
                <a:effectLst/>
                <a:latin typeface="Guardian Egyp Regular" panose="02060503050503060803" pitchFamily="18" charset="77"/>
                <a:ea typeface="Guardian Egyp Regular" panose="02060503050503060803" pitchFamily="18" charset="77"/>
                <a:cs typeface="Guardian Egyp Regular" panose="02060503050503060803" pitchFamily="18" charset="77"/>
              </a:defRPr>
            </a:lvl1pPr>
          </a:lstStyle>
          <a:p>
            <a:r>
              <a:rPr lang="en-US" dirty="0"/>
              <a:t>Click to edit Master title style</a:t>
            </a:r>
          </a:p>
        </p:txBody>
      </p:sp>
      <p:sp>
        <p:nvSpPr>
          <p:cNvPr id="19" name="Text Placeholder 18"/>
          <p:cNvSpPr>
            <a:spLocks noGrp="1"/>
          </p:cNvSpPr>
          <p:nvPr>
            <p:ph type="body" sz="quarter" idx="11"/>
          </p:nvPr>
        </p:nvSpPr>
        <p:spPr>
          <a:xfrm>
            <a:off x="0" y="2563587"/>
            <a:ext cx="9144000" cy="2579913"/>
          </a:xfrm>
          <a:prstGeom prst="rect">
            <a:avLst/>
          </a:prstGeom>
          <a:effectLst>
            <a:outerShdw blurRad="444500" sx="102000" sy="102000" algn="ctr" rotWithShape="0">
              <a:prstClr val="black">
                <a:alpha val="40000"/>
              </a:prstClr>
            </a:outerShdw>
          </a:effectLst>
        </p:spPr>
        <p:txBody>
          <a:bodyPr tIns="91440"/>
          <a:lstStyle>
            <a:lvl1pPr algn="ctr">
              <a:defRPr sz="2000" b="0" i="0">
                <a:solidFill>
                  <a:schemeClr val="tx1"/>
                </a:solidFill>
                <a:latin typeface="BentonSans Light" charset="0"/>
                <a:ea typeface="BentonSans Light" charset="0"/>
                <a:cs typeface="BentonSans Light" charset="0"/>
              </a:defRPr>
            </a:lvl1pPr>
            <a:lvl2pPr algn="r">
              <a:defRPr b="1">
                <a:solidFill>
                  <a:schemeClr val="bg1"/>
                </a:solidFill>
                <a:latin typeface="BentonSans" charset="0"/>
                <a:ea typeface="BentonSans" charset="0"/>
                <a:cs typeface="BentonSans" charset="0"/>
              </a:defRPr>
            </a:lvl2pPr>
            <a:lvl3pPr algn="r">
              <a:defRPr b="1">
                <a:solidFill>
                  <a:schemeClr val="bg1"/>
                </a:solidFill>
                <a:latin typeface="BentonSans" charset="0"/>
                <a:ea typeface="BentonSans" charset="0"/>
                <a:cs typeface="BentonSans" charset="0"/>
              </a:defRPr>
            </a:lvl3pPr>
            <a:lvl4pPr algn="r">
              <a:defRPr b="1">
                <a:solidFill>
                  <a:schemeClr val="bg1"/>
                </a:solidFill>
                <a:latin typeface="BentonSans" charset="0"/>
                <a:ea typeface="BentonSans" charset="0"/>
                <a:cs typeface="BentonSans" charset="0"/>
              </a:defRPr>
            </a:lvl4pPr>
            <a:lvl5pPr algn="r">
              <a:defRPr b="1">
                <a:solidFill>
                  <a:schemeClr val="bg1"/>
                </a:solidFill>
                <a:latin typeface="BentonSans" charset="0"/>
                <a:ea typeface="BentonSans" charset="0"/>
                <a:cs typeface="BentonSans" charset="0"/>
              </a:defRPr>
            </a:lvl5pPr>
          </a:lstStyle>
          <a:p>
            <a:pPr lvl="0"/>
            <a:r>
              <a:rPr lang="en-US"/>
              <a:t>Click to edit Master text styles</a:t>
            </a:r>
          </a:p>
        </p:txBody>
      </p:sp>
      <p:pic>
        <p:nvPicPr>
          <p:cNvPr id="5" name="Picture 4" descr="Creditandfraudrisk_logo-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77017" y="4533626"/>
            <a:ext cx="1654233" cy="428875"/>
          </a:xfrm>
          <a:prstGeom prst="rect">
            <a:avLst/>
          </a:prstGeom>
        </p:spPr>
      </p:pic>
    </p:spTree>
    <p:extLst>
      <p:ext uri="{BB962C8B-B14F-4D97-AF65-F5344CB8AC3E}">
        <p14:creationId xmlns:p14="http://schemas.microsoft.com/office/powerpoint/2010/main" val="3632969137"/>
      </p:ext>
    </p:extLst>
  </p:cSld>
  <p:clrMapOvr>
    <a:masterClrMapping/>
  </p:clrMapOvr>
  <p:transition spd="slow"/>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1.xml"/><Relationship Id="rId7"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7.xml"/><Relationship Id="rId7"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3.xml"/><Relationship Id="rId7" Type="http://schemas.openxmlformats.org/officeDocument/2006/relationships/theme" Target="../theme/theme6.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9.xml"/><Relationship Id="rId7" Type="http://schemas.openxmlformats.org/officeDocument/2006/relationships/theme" Target="../theme/theme7.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387746" y="397414"/>
            <a:ext cx="8229600" cy="747596"/>
          </a:xfrm>
          <a:prstGeom prst="rect">
            <a:avLst/>
          </a:prstGeom>
        </p:spPr>
        <p:txBody>
          <a:bodyPr vert="horz" lIns="0" tIns="0" rIns="0" bIns="0" rtlCol="0" anchor="t">
            <a:noAutofit/>
          </a:bodyPr>
          <a:lstStyle/>
          <a:p>
            <a:r>
              <a:rPr lang="en-US" dirty="0"/>
              <a:t>Click to edit Master title style</a:t>
            </a:r>
          </a:p>
        </p:txBody>
      </p:sp>
      <p:sp>
        <p:nvSpPr>
          <p:cNvPr id="1027"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769382" y="4757071"/>
            <a:ext cx="1326052" cy="343791"/>
          </a:xfrm>
          <a:prstGeom prst="rect">
            <a:avLst/>
          </a:prstGeom>
        </p:spPr>
      </p:pic>
    </p:spTree>
  </p:cSld>
  <p:clrMap bg1="lt1" tx1="dk1" bg2="lt2" tx2="dk2" accent1="accent1" accent2="accent2" accent3="accent3" accent4="accent4" accent5="accent5" accent6="accent6" hlink="hlink" folHlink="folHlink"/>
  <p:sldLayoutIdLst>
    <p:sldLayoutId id="2147483757" r:id="rId1"/>
    <p:sldLayoutId id="2147483762" r:id="rId2"/>
    <p:sldLayoutId id="2147483754" r:id="rId3"/>
    <p:sldLayoutId id="2147483760" r:id="rId4"/>
    <p:sldLayoutId id="2147483765" r:id="rId5"/>
    <p:sldLayoutId id="2147483766" r:id="rId6"/>
  </p:sldLayoutIdLst>
  <p:transition spd="slow"/>
  <p:hf hdr="0"/>
  <p:txStyles>
    <p:titleStyle>
      <a:lvl1pPr algn="l" defTabSz="457189" rtl="0" eaLnBrk="1" fontAlgn="base" hangingPunct="1">
        <a:lnSpc>
          <a:spcPct val="82000"/>
        </a:lnSpc>
        <a:spcBef>
          <a:spcPct val="0"/>
        </a:spcBef>
        <a:spcAft>
          <a:spcPct val="0"/>
        </a:spcAft>
        <a:defRPr sz="29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1279810886"/>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245365789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351532027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1278920358"/>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860588857"/>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bwMode="white">
          <a:xfrm>
            <a:off x="387746" y="130658"/>
            <a:ext cx="8229600" cy="747596"/>
          </a:xfrm>
          <a:prstGeom prst="rect">
            <a:avLst/>
          </a:prstGeom>
        </p:spPr>
        <p:txBody>
          <a:bodyPr vert="horz" lIns="0" tIns="0" rIns="0" bIns="0" rtlCol="0" anchor="t">
            <a:noAutofit/>
          </a:bodyPr>
          <a:lstStyle/>
          <a:p>
            <a:r>
              <a:rPr lang="en-US" dirty="0"/>
              <a:t>Click to edit Master title style</a:t>
            </a:r>
          </a:p>
        </p:txBody>
      </p:sp>
      <p:sp>
        <p:nvSpPr>
          <p:cNvPr id="8" name="Text Placeholder 2"/>
          <p:cNvSpPr>
            <a:spLocks noGrp="1"/>
          </p:cNvSpPr>
          <p:nvPr>
            <p:ph type="body" idx="1"/>
          </p:nvPr>
        </p:nvSpPr>
        <p:spPr bwMode="gray">
          <a:xfrm>
            <a:off x="387746" y="1145010"/>
            <a:ext cx="8229600" cy="3663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bwMode="gray">
          <a:xfrm>
            <a:off x="8345453" y="4917545"/>
            <a:ext cx="789202" cy="225955"/>
          </a:xfrm>
          <a:prstGeom prst="rect">
            <a:avLst/>
          </a:prstGeom>
        </p:spPr>
        <p:txBody>
          <a:bodyPr vert="horz" wrap="square" lIns="91440" tIns="45720" rIns="91440" bIns="45720" numCol="1" anchor="ctr" anchorCtr="0" compatLnSpc="1">
            <a:prstTxWarp prst="textNoShape">
              <a:avLst/>
            </a:prstTxWarp>
          </a:bodyPr>
          <a:lstStyle>
            <a:lvl1pPr algn="r">
              <a:defRPr sz="1000">
                <a:solidFill>
                  <a:schemeClr val="tx2"/>
                </a:solidFill>
                <a:latin typeface="Guardian Egyp" charset="0"/>
                <a:ea typeface="Guardian Egyp" charset="0"/>
                <a:cs typeface="Guardian Egyp" charset="0"/>
              </a:defRPr>
            </a:lvl1pPr>
          </a:lstStyle>
          <a:p>
            <a:pPr>
              <a:defRPr/>
            </a:pPr>
            <a:fld id="{920384AA-0A71-E644-AEED-65CD2253F2C8}" type="slidenum">
              <a:rPr lang="en-US" smtClean="0">
                <a:solidFill>
                  <a:srgbClr val="006AD2"/>
                </a:solidFill>
              </a:rPr>
              <a:pPr>
                <a:defRPr/>
              </a:pPr>
              <a:t>‹#›</a:t>
            </a:fld>
            <a:endParaRPr lang="en-US" dirty="0">
              <a:solidFill>
                <a:srgbClr val="006AD2"/>
              </a:solidFill>
            </a:endParaRPr>
          </a:p>
        </p:txBody>
      </p:sp>
      <p:pic>
        <p:nvPicPr>
          <p:cNvPr id="11" name="Picture 10" descr="Creditandfraudrisk_logo-RGB.eps"/>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346994" y="4745649"/>
            <a:ext cx="1326052" cy="343791"/>
          </a:xfrm>
          <a:prstGeom prst="rect">
            <a:avLst/>
          </a:prstGeom>
        </p:spPr>
      </p:pic>
    </p:spTree>
    <p:extLst>
      <p:ext uri="{BB962C8B-B14F-4D97-AF65-F5344CB8AC3E}">
        <p14:creationId xmlns:p14="http://schemas.microsoft.com/office/powerpoint/2010/main" val="36001156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Lst>
  <p:transition spd="slow"/>
  <p:hf hdr="0"/>
  <p:txStyles>
    <p:titleStyle>
      <a:lvl1pPr algn="l" defTabSz="457189" rtl="0" eaLnBrk="1" fontAlgn="base" hangingPunct="1">
        <a:lnSpc>
          <a:spcPct val="82000"/>
        </a:lnSpc>
        <a:spcBef>
          <a:spcPct val="0"/>
        </a:spcBef>
        <a:spcAft>
          <a:spcPct val="0"/>
        </a:spcAft>
        <a:defRPr sz="2400" b="0" i="0" kern="1200" cap="none" baseline="0">
          <a:solidFill>
            <a:schemeClr val="tx2"/>
          </a:solidFill>
          <a:latin typeface="Guardian Egyp Regular" panose="02060503050503060803" pitchFamily="18" charset="77"/>
          <a:ea typeface="Guardian Egyp Regular" panose="02060503050503060803" pitchFamily="18" charset="77"/>
          <a:cs typeface="Guardian Egyp Regular" panose="02060503050503060803" pitchFamily="18" charset="77"/>
        </a:defRPr>
      </a:lvl1pPr>
      <a:lvl2pPr algn="l" defTabSz="457189" rtl="0" eaLnBrk="1" fontAlgn="base" hangingPunct="1">
        <a:spcBef>
          <a:spcPct val="0"/>
        </a:spcBef>
        <a:spcAft>
          <a:spcPct val="0"/>
        </a:spcAft>
        <a:defRPr sz="1400">
          <a:solidFill>
            <a:schemeClr val="tx1"/>
          </a:solidFill>
          <a:latin typeface="Arial" charset="0"/>
          <a:ea typeface="Arial" charset="0"/>
          <a:cs typeface="Arial" charset="0"/>
        </a:defRPr>
      </a:lvl2pPr>
      <a:lvl3pPr algn="l" defTabSz="457189" rtl="0" eaLnBrk="1" fontAlgn="base" hangingPunct="1">
        <a:spcBef>
          <a:spcPct val="0"/>
        </a:spcBef>
        <a:spcAft>
          <a:spcPct val="0"/>
        </a:spcAft>
        <a:defRPr sz="1400">
          <a:solidFill>
            <a:schemeClr val="tx1"/>
          </a:solidFill>
          <a:latin typeface="Arial" charset="0"/>
          <a:ea typeface="Arial" charset="0"/>
          <a:cs typeface="Arial" charset="0"/>
        </a:defRPr>
      </a:lvl3pPr>
      <a:lvl4pPr algn="l" defTabSz="457189" rtl="0" eaLnBrk="1" fontAlgn="base" hangingPunct="1">
        <a:spcBef>
          <a:spcPct val="0"/>
        </a:spcBef>
        <a:spcAft>
          <a:spcPct val="0"/>
        </a:spcAft>
        <a:defRPr sz="1400">
          <a:solidFill>
            <a:schemeClr val="tx1"/>
          </a:solidFill>
          <a:latin typeface="Arial" charset="0"/>
          <a:ea typeface="Arial" charset="0"/>
          <a:cs typeface="Arial" charset="0"/>
        </a:defRPr>
      </a:lvl4pPr>
      <a:lvl5pPr algn="l" defTabSz="457189" rtl="0" eaLnBrk="1" fontAlgn="base" hangingPunct="1">
        <a:spcBef>
          <a:spcPct val="0"/>
        </a:spcBef>
        <a:spcAft>
          <a:spcPct val="0"/>
        </a:spcAft>
        <a:defRPr sz="1400">
          <a:solidFill>
            <a:schemeClr val="tx1"/>
          </a:solidFill>
          <a:latin typeface="Arial" charset="0"/>
          <a:ea typeface="Arial" charset="0"/>
          <a:cs typeface="Arial" charset="0"/>
        </a:defRPr>
      </a:lvl5pPr>
      <a:lvl6pPr marL="457189" algn="l" defTabSz="457189" rtl="0" eaLnBrk="1" fontAlgn="base" hangingPunct="1">
        <a:spcBef>
          <a:spcPct val="0"/>
        </a:spcBef>
        <a:spcAft>
          <a:spcPct val="0"/>
        </a:spcAft>
        <a:defRPr sz="1400">
          <a:solidFill>
            <a:schemeClr val="tx1"/>
          </a:solidFill>
          <a:latin typeface="Arial" charset="0"/>
          <a:ea typeface="Arial" charset="0"/>
          <a:cs typeface="Arial" charset="0"/>
        </a:defRPr>
      </a:lvl6pPr>
      <a:lvl7pPr marL="914377" algn="l" defTabSz="457189" rtl="0" eaLnBrk="1" fontAlgn="base" hangingPunct="1">
        <a:spcBef>
          <a:spcPct val="0"/>
        </a:spcBef>
        <a:spcAft>
          <a:spcPct val="0"/>
        </a:spcAft>
        <a:defRPr sz="1400">
          <a:solidFill>
            <a:schemeClr val="tx1"/>
          </a:solidFill>
          <a:latin typeface="Arial" charset="0"/>
          <a:ea typeface="Arial" charset="0"/>
          <a:cs typeface="Arial" charset="0"/>
        </a:defRPr>
      </a:lvl7pPr>
      <a:lvl8pPr marL="1371566" algn="l" defTabSz="457189" rtl="0" eaLnBrk="1" fontAlgn="base" hangingPunct="1">
        <a:spcBef>
          <a:spcPct val="0"/>
        </a:spcBef>
        <a:spcAft>
          <a:spcPct val="0"/>
        </a:spcAft>
        <a:defRPr sz="1400">
          <a:solidFill>
            <a:schemeClr val="tx1"/>
          </a:solidFill>
          <a:latin typeface="Arial" charset="0"/>
          <a:ea typeface="Arial" charset="0"/>
          <a:cs typeface="Arial" charset="0"/>
        </a:defRPr>
      </a:lvl8pPr>
      <a:lvl9pPr marL="1828754" algn="l" defTabSz="457189" rtl="0" eaLnBrk="1" fontAlgn="base" hangingPunct="1">
        <a:spcBef>
          <a:spcPct val="0"/>
        </a:spcBef>
        <a:spcAft>
          <a:spcPct val="0"/>
        </a:spcAft>
        <a:defRPr sz="1400">
          <a:solidFill>
            <a:schemeClr val="tx1"/>
          </a:solidFill>
          <a:latin typeface="Arial" charset="0"/>
          <a:ea typeface="Arial" charset="0"/>
          <a:cs typeface="Arial" charset="0"/>
        </a:defRPr>
      </a:lvl9pPr>
    </p:titleStyle>
    <p:bodyStyle>
      <a:lvl1pPr marL="342891" indent="-342891" algn="l" defTabSz="457189" rtl="0" eaLnBrk="1" fontAlgn="base" hangingPunct="1">
        <a:lnSpc>
          <a:spcPct val="100000"/>
        </a:lnSpc>
        <a:spcBef>
          <a:spcPts val="0"/>
        </a:spcBef>
        <a:spcAft>
          <a:spcPts val="0"/>
        </a:spcAft>
        <a:buFont typeface="Arial" charset="0"/>
        <a:buNone/>
        <a:defRPr sz="1600" b="0" i="0" kern="1200">
          <a:solidFill>
            <a:schemeClr val="tx1"/>
          </a:solidFill>
          <a:latin typeface="BentonSans Light" charset="0"/>
          <a:ea typeface="BentonSans Light" charset="0"/>
          <a:cs typeface="BentonSans Light" charset="0"/>
        </a:defRPr>
      </a:lvl1pPr>
      <a:lvl2pPr marL="0" indent="0" algn="l" defTabSz="457189" rtl="0" eaLnBrk="1" fontAlgn="base" hangingPunct="1">
        <a:lnSpc>
          <a:spcPct val="100000"/>
        </a:lnSpc>
        <a:spcBef>
          <a:spcPts val="0"/>
        </a:spcBef>
        <a:spcAft>
          <a:spcPts val="0"/>
        </a:spcAft>
        <a:buFont typeface="Arial" charset="0"/>
        <a:buNone/>
        <a:tabLst/>
        <a:defRPr sz="1600" b="0" i="0" kern="1200">
          <a:solidFill>
            <a:schemeClr val="accent2">
              <a:lumMod val="75000"/>
            </a:schemeClr>
          </a:solidFill>
          <a:latin typeface="BentonSans Light" charset="0"/>
          <a:ea typeface="BentonSans Light" charset="0"/>
          <a:cs typeface="BentonSans Light" charset="0"/>
        </a:defRPr>
      </a:lvl2pPr>
      <a:lvl3pPr marL="744520" indent="-288918" algn="l" defTabSz="457189" rtl="0" eaLnBrk="1" fontAlgn="base" hangingPunct="1">
        <a:lnSpc>
          <a:spcPct val="100000"/>
        </a:lnSpc>
        <a:spcBef>
          <a:spcPts val="0"/>
        </a:spcBef>
        <a:spcAft>
          <a:spcPts val="0"/>
        </a:spcAft>
        <a:buFont typeface="Arial" pitchFamily="34" charset="0"/>
        <a:buChar char="–"/>
        <a:defRPr sz="1600" b="0" i="0" kern="1200">
          <a:solidFill>
            <a:schemeClr val="accent2">
              <a:lumMod val="75000"/>
            </a:schemeClr>
          </a:solidFill>
          <a:latin typeface="BentonSans Light" charset="0"/>
          <a:ea typeface="BentonSans Light" charset="0"/>
          <a:cs typeface="BentonSans Light" charset="0"/>
        </a:defRPr>
      </a:lvl3pPr>
      <a:lvl4pPr marL="1149322" indent="-228594"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4pPr>
      <a:lvl5pPr marL="1596985" indent="-225420" algn="l" defTabSz="457189" rtl="0" eaLnBrk="1" fontAlgn="base" hangingPunct="1">
        <a:lnSpc>
          <a:spcPct val="100000"/>
        </a:lnSpc>
        <a:spcBef>
          <a:spcPts val="0"/>
        </a:spcBef>
        <a:spcAft>
          <a:spcPts val="0"/>
        </a:spcAft>
        <a:buFont typeface="Arial"/>
        <a:buChar char="−"/>
        <a:defRPr sz="1600" b="0" i="0" kern="1200">
          <a:solidFill>
            <a:schemeClr val="accent2">
              <a:lumMod val="75000"/>
            </a:schemeClr>
          </a:solidFill>
          <a:latin typeface="BentonSans Light" charset="0"/>
          <a:ea typeface="BentonSans Light" charset="0"/>
          <a:cs typeface="BentonSans Light" charset="0"/>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7.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Excel_Worksheet1.xlsx"/></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998F2270-5B8D-4940-B941-06C9E30A41ED}"/>
              </a:ext>
            </a:extLst>
          </p:cNvPr>
          <p:cNvSpPr>
            <a:spLocks noGrp="1"/>
          </p:cNvSpPr>
          <p:nvPr>
            <p:ph type="ctrTitle"/>
          </p:nvPr>
        </p:nvSpPr>
        <p:spPr>
          <a:xfrm>
            <a:off x="0" y="1"/>
            <a:ext cx="9144000" cy="2563586"/>
          </a:xfrm>
        </p:spPr>
        <p:txBody>
          <a:bodyPr/>
          <a:lstStyle/>
          <a:p>
            <a:r>
              <a:rPr lang="en-US" dirty="0"/>
              <a:t>American Express Campus </a:t>
            </a:r>
            <a:r>
              <a:rPr lang="en-US" dirty="0" smtClean="0"/>
              <a:t/>
            </a:r>
            <a:br>
              <a:rPr lang="en-US" dirty="0" smtClean="0"/>
            </a:br>
            <a:r>
              <a:rPr lang="en-US" dirty="0" smtClean="0"/>
              <a:t>Analyze </a:t>
            </a:r>
            <a:r>
              <a:rPr lang="en-US" dirty="0"/>
              <a:t>This </a:t>
            </a:r>
            <a:r>
              <a:rPr lang="en-US" dirty="0" smtClean="0"/>
              <a:t>2018</a:t>
            </a:r>
            <a:endParaRPr lang="en-US" dirty="0"/>
          </a:p>
        </p:txBody>
      </p:sp>
      <p:sp>
        <p:nvSpPr>
          <p:cNvPr id="5" name="Text Placeholder 2">
            <a:extLst>
              <a:ext uri="{FF2B5EF4-FFF2-40B4-BE49-F238E27FC236}">
                <a16:creationId xmlns:a16="http://schemas.microsoft.com/office/drawing/2014/main" xmlns="" id="{182D3EB4-EF3E-B746-BF7F-D358F7C387DB}"/>
              </a:ext>
            </a:extLst>
          </p:cNvPr>
          <p:cNvSpPr>
            <a:spLocks noGrp="1"/>
          </p:cNvSpPr>
          <p:nvPr>
            <p:ph type="body" sz="quarter" idx="11"/>
          </p:nvPr>
        </p:nvSpPr>
        <p:spPr>
          <a:xfrm>
            <a:off x="0" y="2563587"/>
            <a:ext cx="9144000" cy="2579913"/>
          </a:xfrm>
        </p:spPr>
        <p:txBody>
          <a:bodyPr/>
          <a:lstStyle/>
          <a:p>
            <a:r>
              <a:rPr lang="en-US" dirty="0" smtClean="0"/>
              <a:t>Final Submission</a:t>
            </a:r>
            <a:endParaRPr lang="en-US" dirty="0"/>
          </a:p>
        </p:txBody>
      </p:sp>
    </p:spTree>
    <p:extLst>
      <p:ext uri="{BB962C8B-B14F-4D97-AF65-F5344CB8AC3E}">
        <p14:creationId xmlns:p14="http://schemas.microsoft.com/office/powerpoint/2010/main" val="1131725124"/>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87746" y="151214"/>
            <a:ext cx="8229600" cy="747596"/>
          </a:xfrm>
        </p:spPr>
        <p:txBody>
          <a:bodyPr/>
          <a:lstStyle/>
          <a:p>
            <a:r>
              <a:rPr lang="en-US" dirty="0"/>
              <a:t>Team Details</a:t>
            </a:r>
          </a:p>
        </p:txBody>
      </p:sp>
      <p:cxnSp>
        <p:nvCxnSpPr>
          <p:cNvPr id="48" name="Straight Connector 47"/>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graphicFrame>
        <p:nvGraphicFramePr>
          <p:cNvPr id="49" name="Chart Placeholder 4"/>
          <p:cNvGraphicFramePr>
            <a:graphicFrameLocks/>
          </p:cNvGraphicFramePr>
          <p:nvPr>
            <p:extLst>
              <p:ext uri="{D42A27DB-BD31-4B8C-83A1-F6EECF244321}">
                <p14:modId xmlns:p14="http://schemas.microsoft.com/office/powerpoint/2010/main" val="2460624050"/>
              </p:ext>
            </p:extLst>
          </p:nvPr>
        </p:nvGraphicFramePr>
        <p:xfrm>
          <a:off x="584424" y="2530475"/>
          <a:ext cx="8229600" cy="1381760"/>
        </p:xfrm>
        <a:graphic>
          <a:graphicData uri="http://schemas.openxmlformats.org/drawingml/2006/table">
            <a:tbl>
              <a:tblPr firstRow="1" bandRow="1">
                <a:tableStyleId>{073A0DAA-6AF3-43AB-8588-CEC1D06C72B9}</a:tableStyleId>
              </a:tblPr>
              <a:tblGrid>
                <a:gridCol w="1645920"/>
                <a:gridCol w="1645920"/>
                <a:gridCol w="1645920"/>
                <a:gridCol w="1645920"/>
                <a:gridCol w="1645920"/>
              </a:tblGrid>
              <a:tr h="370840">
                <a:tc>
                  <a:txBody>
                    <a:bodyPr/>
                    <a:lstStyle/>
                    <a:p>
                      <a:r>
                        <a:rPr lang="en-US" dirty="0" smtClean="0"/>
                        <a:t>Name </a:t>
                      </a:r>
                      <a:endParaRPr lang="en-US" dirty="0"/>
                    </a:p>
                  </a:txBody>
                  <a:tcPr/>
                </a:tc>
                <a:tc>
                  <a:txBody>
                    <a:bodyPr/>
                    <a:lstStyle/>
                    <a:p>
                      <a:r>
                        <a:rPr lang="en-US" dirty="0" smtClean="0"/>
                        <a:t>Campus</a:t>
                      </a:r>
                      <a:endParaRPr lang="en-US" dirty="0"/>
                    </a:p>
                  </a:txBody>
                  <a:tcPr/>
                </a:tc>
                <a:tc>
                  <a:txBody>
                    <a:bodyPr/>
                    <a:lstStyle/>
                    <a:p>
                      <a:r>
                        <a:rPr lang="en-US" dirty="0" smtClean="0"/>
                        <a:t>Roll No.</a:t>
                      </a:r>
                      <a:endParaRPr lang="en-US" dirty="0"/>
                    </a:p>
                  </a:txBody>
                  <a:tcPr/>
                </a:tc>
                <a:tc>
                  <a:txBody>
                    <a:bodyPr/>
                    <a:lstStyle/>
                    <a:p>
                      <a:r>
                        <a:rPr lang="en-US" dirty="0" smtClean="0"/>
                        <a:t>Mobile No. </a:t>
                      </a:r>
                      <a:endParaRPr lang="en-US" dirty="0"/>
                    </a:p>
                  </a:txBody>
                  <a:tcPr/>
                </a:tc>
                <a:tc>
                  <a:txBody>
                    <a:bodyPr/>
                    <a:lstStyle/>
                    <a:p>
                      <a:r>
                        <a:rPr lang="en-US" dirty="0" smtClean="0"/>
                        <a:t>Email</a:t>
                      </a:r>
                      <a:r>
                        <a:rPr lang="en-US" baseline="0" dirty="0" smtClean="0"/>
                        <a:t> Id</a:t>
                      </a:r>
                      <a:endParaRPr lang="en-US" dirty="0"/>
                    </a:p>
                  </a:txBody>
                  <a:tcPr/>
                </a:tc>
              </a:tr>
              <a:tr h="370840">
                <a:tc>
                  <a:txBody>
                    <a:bodyPr/>
                    <a:lstStyle/>
                    <a:p>
                      <a:r>
                        <a:rPr lang="en-US" dirty="0" err="1" smtClean="0"/>
                        <a:t>Ayush</a:t>
                      </a:r>
                      <a:r>
                        <a:rPr lang="en-US" dirty="0" smtClean="0"/>
                        <a:t> Kumar</a:t>
                      </a:r>
                      <a:endParaRPr lang="en-US" dirty="0"/>
                    </a:p>
                  </a:txBody>
                  <a:tcPr/>
                </a:tc>
                <a:tc>
                  <a:txBody>
                    <a:bodyPr/>
                    <a:lstStyle/>
                    <a:p>
                      <a:r>
                        <a:rPr lang="en-US" dirty="0" smtClean="0"/>
                        <a:t>IIT Guwahati</a:t>
                      </a:r>
                      <a:endParaRPr lang="en-US" dirty="0"/>
                    </a:p>
                  </a:txBody>
                  <a:tcPr/>
                </a:tc>
                <a:tc>
                  <a:txBody>
                    <a:bodyPr/>
                    <a:lstStyle/>
                    <a:p>
                      <a:r>
                        <a:rPr lang="en-US" dirty="0" smtClean="0"/>
                        <a:t>150106014</a:t>
                      </a:r>
                      <a:endParaRPr lang="en-US" dirty="0"/>
                    </a:p>
                  </a:txBody>
                  <a:tcPr/>
                </a:tc>
                <a:tc>
                  <a:txBody>
                    <a:bodyPr/>
                    <a:lstStyle/>
                    <a:p>
                      <a:r>
                        <a:rPr lang="en-US" dirty="0" smtClean="0"/>
                        <a:t>8723920572</a:t>
                      </a:r>
                      <a:endParaRPr lang="en-US" dirty="0"/>
                    </a:p>
                  </a:txBody>
                  <a:tcPr/>
                </a:tc>
                <a:tc>
                  <a:txBody>
                    <a:bodyPr/>
                    <a:lstStyle/>
                    <a:p>
                      <a:r>
                        <a:rPr lang="en-US" dirty="0" smtClean="0"/>
                        <a:t>ayushkum10@gmail.com</a:t>
                      </a:r>
                      <a:endParaRPr lang="en-US" dirty="0"/>
                    </a:p>
                  </a:txBody>
                  <a:tcPr/>
                </a:tc>
              </a:tr>
              <a:tr h="370840">
                <a:tc>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50" name="TextBox 49"/>
          <p:cNvSpPr txBox="1"/>
          <p:nvPr/>
        </p:nvSpPr>
        <p:spPr>
          <a:xfrm>
            <a:off x="600070" y="1244400"/>
            <a:ext cx="3614738" cy="461665"/>
          </a:xfrm>
          <a:prstGeom prst="rect">
            <a:avLst/>
          </a:prstGeom>
          <a:noFill/>
        </p:spPr>
        <p:txBody>
          <a:bodyPr wrap="square" rtlCol="0">
            <a:spAutoFit/>
          </a:bodyPr>
          <a:lstStyle/>
          <a:p>
            <a:r>
              <a:rPr lang="en-US" sz="2400" b="1" u="sng" dirty="0" smtClean="0"/>
              <a:t>Team Name</a:t>
            </a:r>
            <a:r>
              <a:rPr lang="en-US" sz="2400" b="1" dirty="0" smtClean="0"/>
              <a:t> </a:t>
            </a:r>
            <a:r>
              <a:rPr lang="en-US" sz="2400" b="1" dirty="0" smtClean="0"/>
              <a:t>: </a:t>
            </a:r>
            <a:r>
              <a:rPr lang="en-US" sz="2400" b="1" dirty="0" err="1" smtClean="0"/>
              <a:t>Hackdata</a:t>
            </a:r>
            <a:endParaRPr lang="en-US" sz="2400" b="1" u="sng" dirty="0"/>
          </a:p>
        </p:txBody>
      </p:sp>
    </p:spTree>
    <p:extLst>
      <p:ext uri="{BB962C8B-B14F-4D97-AF65-F5344CB8AC3E}">
        <p14:creationId xmlns:p14="http://schemas.microsoft.com/office/powerpoint/2010/main" val="281733225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a:xfrm>
            <a:off x="387746" y="151214"/>
            <a:ext cx="8229600" cy="747596"/>
          </a:xfrm>
        </p:spPr>
        <p:txBody>
          <a:bodyPr/>
          <a:lstStyle/>
          <a:p>
            <a:r>
              <a:rPr lang="en-US" dirty="0"/>
              <a:t>Estimation Technique Used</a:t>
            </a:r>
          </a:p>
        </p:txBody>
      </p:sp>
      <p:cxnSp>
        <p:nvCxnSpPr>
          <p:cNvPr id="67" name="Straight Connector 66"/>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197298" y="752490"/>
            <a:ext cx="8805187" cy="3877985"/>
          </a:xfrm>
          <a:prstGeom prst="rect">
            <a:avLst/>
          </a:prstGeom>
          <a:noFill/>
        </p:spPr>
        <p:txBody>
          <a:bodyPr wrap="square" rtlCol="0">
            <a:spAutoFit/>
          </a:bodyPr>
          <a:lstStyle/>
          <a:p>
            <a:r>
              <a:rPr lang="en-US" sz="2400" b="1" dirty="0" smtClean="0">
                <a:latin typeface="Calibri" pitchFamily="34" charset="0"/>
                <a:cs typeface="Calibri" pitchFamily="34" charset="0"/>
              </a:rPr>
              <a:t>Please provide the estimation/modeling technique(s)/approach used to arrive at the solution/equation</a:t>
            </a:r>
          </a:p>
          <a:p>
            <a:pPr marL="285750" indent="-285750">
              <a:buFont typeface="Wingdings" pitchFamily="2" charset="2"/>
              <a:buChar char="§"/>
            </a:pPr>
            <a:endParaRPr lang="en-US" dirty="0" smtClean="0">
              <a:latin typeface="Calibri" pitchFamily="34" charset="0"/>
              <a:cs typeface="Calibri" pitchFamily="34" charset="0"/>
            </a:endParaRPr>
          </a:p>
          <a:p>
            <a:pPr marL="285750" indent="-285750">
              <a:buFont typeface="Wingdings" pitchFamily="2" charset="2"/>
              <a:buChar char="§"/>
            </a:pPr>
            <a:r>
              <a:rPr lang="en-US" dirty="0" smtClean="0">
                <a:latin typeface="Calibri" pitchFamily="34" charset="0"/>
                <a:cs typeface="Calibri" pitchFamily="34" charset="0"/>
              </a:rPr>
              <a:t>Used </a:t>
            </a:r>
            <a:r>
              <a:rPr lang="en-US" dirty="0" err="1" smtClean="0">
                <a:latin typeface="Calibri" pitchFamily="34" charset="0"/>
                <a:cs typeface="Calibri" pitchFamily="34" charset="0"/>
              </a:rPr>
              <a:t>knn</a:t>
            </a:r>
            <a:r>
              <a:rPr lang="en-US" dirty="0" smtClean="0">
                <a:latin typeface="Calibri" pitchFamily="34" charset="0"/>
                <a:cs typeface="Calibri" pitchFamily="34" charset="0"/>
              </a:rPr>
              <a:t> imputation to get missing values in the dataset.</a:t>
            </a:r>
          </a:p>
          <a:p>
            <a:pPr marL="285750" indent="-285750">
              <a:buFont typeface="Wingdings" pitchFamily="2" charset="2"/>
              <a:buChar char="§"/>
            </a:pPr>
            <a:r>
              <a:rPr lang="en-US" dirty="0" smtClean="0">
                <a:latin typeface="Calibri" pitchFamily="34" charset="0"/>
                <a:cs typeface="Calibri" pitchFamily="34" charset="0"/>
              </a:rPr>
              <a:t>Firstly found the correlation between the variables and then the variables which were correlated they were put in the </a:t>
            </a:r>
            <a:r>
              <a:rPr lang="en-US" dirty="0" err="1" smtClean="0">
                <a:latin typeface="Calibri" pitchFamily="34" charset="0"/>
                <a:cs typeface="Calibri" pitchFamily="34" charset="0"/>
              </a:rPr>
              <a:t>knn</a:t>
            </a:r>
            <a:r>
              <a:rPr lang="en-US" dirty="0" smtClean="0">
                <a:latin typeface="Calibri" pitchFamily="34" charset="0"/>
                <a:cs typeface="Calibri" pitchFamily="34" charset="0"/>
              </a:rPr>
              <a:t> multiple imputation algorithm to get the missing values of those variables.</a:t>
            </a:r>
          </a:p>
          <a:p>
            <a:pPr marL="285750" indent="-285750">
              <a:buFont typeface="Wingdings" pitchFamily="2" charset="2"/>
              <a:buChar char="§"/>
            </a:pPr>
            <a:r>
              <a:rPr lang="en-US" dirty="0" smtClean="0">
                <a:latin typeface="Calibri" pitchFamily="34" charset="0"/>
                <a:cs typeface="Calibri" pitchFamily="34" charset="0"/>
              </a:rPr>
              <a:t>Variables which had more than 30% missing values were removed from the training model.</a:t>
            </a:r>
          </a:p>
          <a:p>
            <a:pPr marL="285750" indent="-285750">
              <a:buFont typeface="Wingdings" pitchFamily="2" charset="2"/>
              <a:buChar char="§"/>
            </a:pPr>
            <a:r>
              <a:rPr lang="en-US" dirty="0" smtClean="0">
                <a:latin typeface="Calibri" pitchFamily="34" charset="0"/>
                <a:cs typeface="Calibri" pitchFamily="34" charset="0"/>
              </a:rPr>
              <a:t>For training various models were used like trees, Random Forest, </a:t>
            </a:r>
            <a:r>
              <a:rPr lang="en-US" dirty="0" err="1" smtClean="0">
                <a:latin typeface="Calibri" pitchFamily="34" charset="0"/>
                <a:cs typeface="Calibri" pitchFamily="34" charset="0"/>
              </a:rPr>
              <a:t>XGBoost</a:t>
            </a:r>
            <a:r>
              <a:rPr lang="en-US" dirty="0" smtClean="0">
                <a:latin typeface="Calibri" pitchFamily="34" charset="0"/>
                <a:cs typeface="Calibri" pitchFamily="34" charset="0"/>
              </a:rPr>
              <a:t>, SVM and Neural Network.</a:t>
            </a:r>
          </a:p>
          <a:p>
            <a:pPr marL="285750" indent="-285750">
              <a:buFont typeface="Wingdings" pitchFamily="2" charset="2"/>
              <a:buChar char="§"/>
            </a:pPr>
            <a:r>
              <a:rPr lang="en-US" dirty="0" smtClean="0">
                <a:latin typeface="Calibri" pitchFamily="34" charset="0"/>
                <a:cs typeface="Calibri" pitchFamily="34" charset="0"/>
              </a:rPr>
              <a:t>Out of all these models Random Forest turned out to be the best model as was expected from the training dataset as it was very large.</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111277439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Strategy to decide final list</a:t>
            </a:r>
          </a:p>
        </p:txBody>
      </p:sp>
      <p:cxnSp>
        <p:nvCxnSpPr>
          <p:cNvPr id="7" name="Straight Connector 6"/>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97298" y="752490"/>
            <a:ext cx="8805187" cy="4062651"/>
          </a:xfrm>
          <a:prstGeom prst="rect">
            <a:avLst/>
          </a:prstGeom>
          <a:noFill/>
        </p:spPr>
        <p:txBody>
          <a:bodyPr wrap="square" rtlCol="0">
            <a:spAutoFit/>
          </a:bodyPr>
          <a:lstStyle/>
          <a:p>
            <a:pPr marL="285750" indent="-285750">
              <a:buFont typeface="Wingdings" pitchFamily="2" charset="2"/>
              <a:buChar char="§"/>
            </a:pPr>
            <a:endParaRPr lang="en-US" sz="2400" b="1" dirty="0">
              <a:latin typeface="Calibri" pitchFamily="34" charset="0"/>
              <a:cs typeface="Calibri" pitchFamily="34" charset="0"/>
            </a:endParaRPr>
          </a:p>
          <a:p>
            <a:pPr marL="285750" indent="-285750">
              <a:buFont typeface="Wingdings" pitchFamily="2" charset="2"/>
              <a:buChar char="§"/>
            </a:pPr>
            <a:r>
              <a:rPr lang="en-US" sz="2400" b="1" dirty="0" smtClean="0">
                <a:latin typeface="Calibri" pitchFamily="34" charset="0"/>
                <a:cs typeface="Calibri" pitchFamily="34" charset="0"/>
              </a:rPr>
              <a:t>By training and tuning Random Forest model on training dataset and then by testing on Leaderboard dataset I first got the probabilities of applicant to default for each application key.</a:t>
            </a:r>
          </a:p>
          <a:p>
            <a:pPr marL="285750" indent="-285750">
              <a:buFont typeface="Wingdings" pitchFamily="2" charset="2"/>
              <a:buChar char="§"/>
            </a:pPr>
            <a:r>
              <a:rPr lang="en-US" sz="2400" b="1" dirty="0" smtClean="0">
                <a:latin typeface="Calibri" pitchFamily="34" charset="0"/>
                <a:cs typeface="Calibri" pitchFamily="34" charset="0"/>
              </a:rPr>
              <a:t>Then I sorted the probabilities in ascending order as in question we had to give the solution of the applicant from lower risk to higher risk of default.</a:t>
            </a:r>
          </a:p>
          <a:p>
            <a:pPr marL="285750" indent="-285750">
              <a:buFont typeface="Wingdings" pitchFamily="2" charset="2"/>
              <a:buChar char="§"/>
            </a:pPr>
            <a:r>
              <a:rPr lang="en-US" sz="2400" b="1" dirty="0" smtClean="0">
                <a:latin typeface="Calibri" pitchFamily="34" charset="0"/>
                <a:cs typeface="Calibri" pitchFamily="34" charset="0"/>
              </a:rPr>
              <a:t>After sorting according to probabilities I turned all those probabilities less than 0.4 to 0 and more than and equal to 0.4  to 1. </a:t>
            </a:r>
            <a:r>
              <a:rPr lang="en-US" sz="2400" b="1" dirty="0" smtClean="0">
                <a:latin typeface="Calibri" pitchFamily="34" charset="0"/>
                <a:cs typeface="Calibri" pitchFamily="34" charset="0"/>
              </a:rPr>
              <a:t>Thus I got the final list of applicant key </a:t>
            </a:r>
            <a:r>
              <a:rPr lang="en-US" sz="2400" b="1" dirty="0" err="1" smtClean="0">
                <a:latin typeface="Calibri" pitchFamily="34" charset="0"/>
                <a:cs typeface="Calibri" pitchFamily="34" charset="0"/>
              </a:rPr>
              <a:t>vs</a:t>
            </a:r>
            <a:r>
              <a:rPr lang="en-US" sz="2400" b="1" dirty="0" smtClean="0">
                <a:latin typeface="Calibri" pitchFamily="34" charset="0"/>
                <a:cs typeface="Calibri" pitchFamily="34" charset="0"/>
              </a:rPr>
              <a:t> indicator for default</a:t>
            </a:r>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spTree>
    <p:extLst>
      <p:ext uri="{BB962C8B-B14F-4D97-AF65-F5344CB8AC3E}">
        <p14:creationId xmlns:p14="http://schemas.microsoft.com/office/powerpoint/2010/main" val="6832106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Details of each Variable used in the </a:t>
            </a:r>
            <a:r>
              <a:rPr lang="en-US" dirty="0" smtClean="0"/>
              <a:t>logic/model/strategy</a:t>
            </a:r>
            <a:endParaRPr lang="en-US" dirty="0"/>
          </a:p>
        </p:txBody>
      </p:sp>
      <p:cxnSp>
        <p:nvCxnSpPr>
          <p:cNvPr id="12" name="Straight Connector 11"/>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Rectangle 1"/>
          <p:cNvSpPr/>
          <p:nvPr/>
        </p:nvSpPr>
        <p:spPr>
          <a:xfrm>
            <a:off x="573577" y="1068270"/>
            <a:ext cx="7329451" cy="4247317"/>
          </a:xfrm>
          <a:prstGeom prst="rect">
            <a:avLst/>
          </a:prstGeom>
        </p:spPr>
        <p:txBody>
          <a:bodyPr wrap="square">
            <a:spAutoFit/>
          </a:bodyPr>
          <a:lstStyle/>
          <a:p>
            <a:r>
              <a:rPr lang="en-US" b="1" dirty="0">
                <a:latin typeface="Calibri" pitchFamily="34" charset="0"/>
                <a:cs typeface="Calibri" pitchFamily="34" charset="0"/>
              </a:rPr>
              <a:t>Please provide details of each variable used in the final </a:t>
            </a:r>
            <a:r>
              <a:rPr lang="en-US" b="1" dirty="0" smtClean="0">
                <a:latin typeface="Calibri" pitchFamily="34" charset="0"/>
                <a:cs typeface="Calibri" pitchFamily="34" charset="0"/>
              </a:rPr>
              <a:t>logic</a:t>
            </a:r>
          </a:p>
          <a:p>
            <a:pPr marL="285750" indent="-285750">
              <a:buFont typeface="Wingdings" pitchFamily="2" charset="2"/>
              <a:buChar char="§"/>
            </a:pPr>
            <a:r>
              <a:rPr lang="en-US" b="1" dirty="0" smtClean="0">
                <a:latin typeface="Calibri" pitchFamily="34" charset="0"/>
                <a:cs typeface="Calibri" pitchFamily="34" charset="0"/>
              </a:rPr>
              <a:t>Mvar1 and mvar2 turned out to be most important variable in the modeling as shown by the plot of variable importance by Random Forest.</a:t>
            </a:r>
          </a:p>
          <a:p>
            <a:pPr marL="285750" indent="-285750">
              <a:buFont typeface="Wingdings" pitchFamily="2" charset="2"/>
              <a:buChar char="§"/>
            </a:pPr>
            <a:r>
              <a:rPr lang="en-US" b="1" dirty="0" smtClean="0">
                <a:latin typeface="Calibri" pitchFamily="34" charset="0"/>
                <a:cs typeface="Calibri" pitchFamily="34" charset="0"/>
              </a:rPr>
              <a:t>Mvar8, mvar6, mvar7, mvar10 also turned out be important. Also they were highly correlated with mvar1.</a:t>
            </a:r>
          </a:p>
          <a:p>
            <a:pPr marL="285750" indent="-285750">
              <a:buFont typeface="Wingdings" pitchFamily="2" charset="2"/>
              <a:buChar char="§"/>
            </a:pPr>
            <a:r>
              <a:rPr lang="en-US" b="1" dirty="0" smtClean="0">
                <a:latin typeface="Calibri" pitchFamily="34" charset="0"/>
                <a:cs typeface="Calibri" pitchFamily="34" charset="0"/>
              </a:rPr>
              <a:t>Mvar28, mvar34 and mvar</a:t>
            </a:r>
            <a:r>
              <a:rPr lang="en-US" b="1" dirty="0" smtClean="0">
                <a:latin typeface="Calibri" pitchFamily="34" charset="0"/>
                <a:cs typeface="Calibri" pitchFamily="34" charset="0"/>
              </a:rPr>
              <a:t>43 were correlated with mvar2. Thus these were used to get missing values of mvar2.</a:t>
            </a:r>
          </a:p>
          <a:p>
            <a:pPr marL="285750" indent="-285750">
              <a:buFont typeface="Wingdings" pitchFamily="2" charset="2"/>
              <a:buChar char="§"/>
            </a:pPr>
            <a:r>
              <a:rPr lang="en-US" b="1" dirty="0" smtClean="0">
                <a:latin typeface="Calibri" pitchFamily="34" charset="0"/>
                <a:cs typeface="Calibri" pitchFamily="34" charset="0"/>
              </a:rPr>
              <a:t>Mvar</a:t>
            </a:r>
            <a:r>
              <a:rPr lang="en-US" b="1" dirty="0" smtClean="0">
                <a:latin typeface="Calibri" pitchFamily="34" charset="0"/>
                <a:cs typeface="Calibri" pitchFamily="34" charset="0"/>
              </a:rPr>
              <a:t>42, mvar29, mvar25, mvar32 also turned out be important.</a:t>
            </a:r>
          </a:p>
          <a:p>
            <a:pPr marL="285750" indent="-285750">
              <a:buFont typeface="Wingdings" pitchFamily="2" charset="2"/>
              <a:buChar char="§"/>
            </a:pPr>
            <a:r>
              <a:rPr lang="en-US" b="1" dirty="0" smtClean="0">
                <a:latin typeface="Calibri" pitchFamily="34" charset="0"/>
                <a:cs typeface="Calibri" pitchFamily="34" charset="0"/>
              </a:rPr>
              <a:t>All remaining variables mvar12,33,36,44,13,3,14,38,28,36,43,37,19,20,4,34 and 39 turned to be moderately important.</a:t>
            </a:r>
          </a:p>
          <a:p>
            <a:pPr marL="285750" indent="-285750">
              <a:buFont typeface="Wingdings" pitchFamily="2" charset="2"/>
              <a:buChar char="§"/>
            </a:pPr>
            <a:r>
              <a:rPr lang="en-US" b="1" dirty="0" smtClean="0">
                <a:latin typeface="Calibri" pitchFamily="34" charset="0"/>
                <a:cs typeface="Calibri" pitchFamily="34" charset="0"/>
              </a:rPr>
              <a:t>See the graph for full details.</a:t>
            </a:r>
            <a:endParaRPr lang="en-US" dirty="0">
              <a:latin typeface="Calibri" pitchFamily="34" charset="0"/>
              <a:cs typeface="Calibri" pitchFamily="34" charset="0"/>
            </a:endParaRPr>
          </a:p>
          <a:p>
            <a:pPr marL="342900" indent="-342900">
              <a:buAutoNum type="arabicParenR"/>
            </a:pPr>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spTree>
    <p:extLst>
      <p:ext uri="{BB962C8B-B14F-4D97-AF65-F5344CB8AC3E}">
        <p14:creationId xmlns:p14="http://schemas.microsoft.com/office/powerpoint/2010/main" val="427228445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of Variable Importance </a:t>
            </a:r>
            <a:endParaRPr lang="en-US" dirty="0"/>
          </a:p>
        </p:txBody>
      </p:sp>
      <p:sp>
        <p:nvSpPr>
          <p:cNvPr id="3" name="Slide Number Placeholder 2"/>
          <p:cNvSpPr>
            <a:spLocks noGrp="1"/>
          </p:cNvSpPr>
          <p:nvPr>
            <p:ph type="sldNum" sz="quarter" idx="10"/>
          </p:nvPr>
        </p:nvSpPr>
        <p:spPr/>
        <p:txBody>
          <a:bodyPr/>
          <a:lstStyle/>
          <a:p>
            <a:pPr>
              <a:defRPr/>
            </a:pPr>
            <a:fld id="{920384AA-0A71-E644-AEED-65CD2253F2C8}" type="slidenum">
              <a:rPr lang="en-US" smtClean="0">
                <a:solidFill>
                  <a:srgbClr val="006AD2"/>
                </a:solidFill>
              </a:rPr>
              <a:pPr>
                <a:defRPr/>
              </a:pPr>
              <a:t>6</a:t>
            </a:fld>
            <a:endParaRPr lang="en-US" dirty="0">
              <a:solidFill>
                <a:srgbClr val="006AD2"/>
              </a:solidFill>
            </a:endParaRPr>
          </a:p>
        </p:txBody>
      </p:sp>
      <p:sp>
        <p:nvSpPr>
          <p:cNvPr id="4" name="Text Placeholder 3"/>
          <p:cNvSpPr>
            <a:spLocks noGrp="1"/>
          </p:cNvSpPr>
          <p:nvPr>
            <p:ph type="body" sz="quarter" idx="11"/>
          </p:nvPr>
        </p:nvSpPr>
        <p:spPr>
          <a:xfrm>
            <a:off x="387350" y="1145010"/>
            <a:ext cx="7170446" cy="3053766"/>
          </a:xfrm>
        </p:spPr>
        <p:txBody>
          <a:bodyPr/>
          <a:lstStyle/>
          <a:p>
            <a:r>
              <a:rPr lang="en-US" dirty="0" smtClean="0"/>
              <a:t>This plot can easily summarize above slide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4669" y="298579"/>
            <a:ext cx="3817523" cy="3893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608459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Reasons for Technique(s) Used</a:t>
            </a:r>
          </a:p>
        </p:txBody>
      </p:sp>
      <p:cxnSp>
        <p:nvCxnSpPr>
          <p:cNvPr id="29" name="Straight Connector 28"/>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97298" y="752490"/>
            <a:ext cx="8805187" cy="4955203"/>
          </a:xfrm>
          <a:prstGeom prst="rect">
            <a:avLst/>
          </a:prstGeom>
          <a:noFill/>
        </p:spPr>
        <p:txBody>
          <a:bodyPr wrap="square" rtlCol="0">
            <a:spAutoFit/>
          </a:bodyPr>
          <a:lstStyle/>
          <a:p>
            <a:pPr marL="342900" indent="-342900">
              <a:buFont typeface="Wingdings" pitchFamily="2" charset="2"/>
              <a:buChar char="§"/>
            </a:pPr>
            <a:r>
              <a:rPr lang="en-US" sz="2000" b="1" dirty="0" smtClean="0">
                <a:latin typeface="Calibri" pitchFamily="34" charset="0"/>
                <a:cs typeface="Calibri" pitchFamily="34" charset="0"/>
              </a:rPr>
              <a:t>KNN imputation is the best technique for finding missing values because in this algorithm a point value is approximated by the values of the points that are closest to it. Thus there in this problem there are many variables which are correlated and are close to </a:t>
            </a:r>
            <a:r>
              <a:rPr lang="en-US" sz="2000" b="1" dirty="0" err="1" smtClean="0">
                <a:latin typeface="Calibri" pitchFamily="34" charset="0"/>
                <a:cs typeface="Calibri" pitchFamily="34" charset="0"/>
              </a:rPr>
              <a:t>eachother</a:t>
            </a:r>
            <a:r>
              <a:rPr lang="en-US" sz="2000" b="1" dirty="0" smtClean="0">
                <a:latin typeface="Calibri" pitchFamily="34" charset="0"/>
                <a:cs typeface="Calibri" pitchFamily="34" charset="0"/>
              </a:rPr>
              <a:t>.</a:t>
            </a:r>
          </a:p>
          <a:p>
            <a:pPr marL="342900" indent="-342900">
              <a:buFont typeface="Wingdings" pitchFamily="2" charset="2"/>
              <a:buChar char="§"/>
            </a:pPr>
            <a:endParaRPr lang="en-US" sz="2000" b="1" dirty="0">
              <a:latin typeface="Calibri" pitchFamily="34" charset="0"/>
              <a:cs typeface="Calibri" pitchFamily="34" charset="0"/>
            </a:endParaRPr>
          </a:p>
          <a:p>
            <a:pPr marL="342900" indent="-342900">
              <a:buFont typeface="Wingdings" pitchFamily="2" charset="2"/>
              <a:buChar char="§"/>
            </a:pPr>
            <a:r>
              <a:rPr lang="en-US" sz="2000" b="1" dirty="0" smtClean="0">
                <a:latin typeface="Calibri" pitchFamily="34" charset="0"/>
                <a:cs typeface="Calibri" pitchFamily="34" charset="0"/>
              </a:rPr>
              <a:t>Random Forest algorithm is one of the best model when you have large dataset and many variables. It can deal with outliers and randomness in the data and do not need normalization. </a:t>
            </a:r>
            <a:r>
              <a:rPr lang="en-US" sz="2000" dirty="0"/>
              <a:t>Random forests are a way of averaging multiple deep decision trees, trained on different parts of the same training set, with the goal of overcoming over-fitting problem of individual decision tree</a:t>
            </a:r>
            <a:r>
              <a:rPr lang="en-US" sz="2000" dirty="0" smtClean="0"/>
              <a:t>. Thus in this problem there is a high chance of </a:t>
            </a:r>
            <a:r>
              <a:rPr lang="en-US" sz="2000" dirty="0" err="1" smtClean="0"/>
              <a:t>overfitting</a:t>
            </a:r>
            <a:r>
              <a:rPr lang="en-US" sz="2000" dirty="0" smtClean="0"/>
              <a:t> and random forest will work best on it by tuning it. Tuning is very simple in random forest and can easily tell on which parameter value it will show best result. </a:t>
            </a:r>
            <a:endParaRPr lang="en-US" sz="2000" b="1"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spTree>
    <p:extLst>
      <p:ext uri="{BB962C8B-B14F-4D97-AF65-F5344CB8AC3E}">
        <p14:creationId xmlns:p14="http://schemas.microsoft.com/office/powerpoint/2010/main" val="26693512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p:cNvSpPr>
            <a:spLocks noGrp="1"/>
          </p:cNvSpPr>
          <p:nvPr>
            <p:ph type="title"/>
          </p:nvPr>
        </p:nvSpPr>
        <p:spPr>
          <a:xfrm>
            <a:off x="387746" y="151214"/>
            <a:ext cx="8229600" cy="747596"/>
          </a:xfrm>
        </p:spPr>
        <p:txBody>
          <a:bodyPr/>
          <a:lstStyle/>
          <a:p>
            <a:r>
              <a:rPr lang="en-US" dirty="0"/>
              <a:t>Final Submission File</a:t>
            </a:r>
          </a:p>
        </p:txBody>
      </p:sp>
      <p:sp>
        <p:nvSpPr>
          <p:cNvPr id="27" name="TextBox 26"/>
          <p:cNvSpPr txBox="1"/>
          <p:nvPr/>
        </p:nvSpPr>
        <p:spPr>
          <a:xfrm>
            <a:off x="197298" y="1456302"/>
            <a:ext cx="8805187" cy="1015663"/>
          </a:xfrm>
          <a:prstGeom prst="rect">
            <a:avLst/>
          </a:prstGeom>
          <a:noFill/>
        </p:spPr>
        <p:txBody>
          <a:bodyPr wrap="square" rtlCol="0">
            <a:spAutoFit/>
          </a:bodyPr>
          <a:lstStyle/>
          <a:p>
            <a:r>
              <a:rPr lang="en-US" sz="2400" b="1" dirty="0" smtClean="0">
                <a:latin typeface="Calibri" pitchFamily="34" charset="0"/>
                <a:cs typeface="Calibri" pitchFamily="34" charset="0"/>
              </a:rPr>
              <a:t> </a:t>
            </a:r>
            <a:endParaRPr lang="en-US" sz="2400" b="1"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cxnSp>
        <p:nvCxnSpPr>
          <p:cNvPr id="34" name="Straight Connector 33"/>
          <p:cNvCxnSpPr/>
          <p:nvPr/>
        </p:nvCxnSpPr>
        <p:spPr>
          <a:xfrm>
            <a:off x="0" y="653898"/>
            <a:ext cx="9144000" cy="0"/>
          </a:xfrm>
          <a:prstGeom prst="line">
            <a:avLst/>
          </a:prstGeom>
          <a:effectLst/>
        </p:spPr>
        <p:style>
          <a:lnRef idx="2">
            <a:schemeClr val="accent1"/>
          </a:lnRef>
          <a:fillRef idx="0">
            <a:schemeClr val="accent1"/>
          </a:fillRef>
          <a:effectRef idx="1">
            <a:schemeClr val="accent1"/>
          </a:effectRef>
          <a:fontRef idx="minor">
            <a:schemeClr val="tx1"/>
          </a:fontRef>
        </p:style>
      </p:cxnSp>
      <p:graphicFrame>
        <p:nvGraphicFramePr>
          <p:cNvPr id="2" name="Object 1"/>
          <p:cNvGraphicFramePr>
            <a:graphicFrameLocks noChangeAspect="1"/>
          </p:cNvGraphicFramePr>
          <p:nvPr>
            <p:extLst>
              <p:ext uri="{D42A27DB-BD31-4B8C-83A1-F6EECF244321}">
                <p14:modId xmlns:p14="http://schemas.microsoft.com/office/powerpoint/2010/main" val="2785552825"/>
              </p:ext>
            </p:extLst>
          </p:nvPr>
        </p:nvGraphicFramePr>
        <p:xfrm>
          <a:off x="4360863" y="539750"/>
          <a:ext cx="422275" cy="4064000"/>
        </p:xfrm>
        <a:graphic>
          <a:graphicData uri="http://schemas.openxmlformats.org/presentationml/2006/ole">
            <mc:AlternateContent xmlns:mc="http://schemas.openxmlformats.org/markup-compatibility/2006">
              <mc:Choice xmlns:v="urn:schemas-microsoft-com:vml" Requires="v">
                <p:oleObj spid="_x0000_s1028" name="Worksheet" r:id="rId4" imgW="1228873" imgH="11820458" progId="Excel.Sheet.12">
                  <p:embed/>
                </p:oleObj>
              </mc:Choice>
              <mc:Fallback>
                <p:oleObj name="Worksheet" r:id="rId4" imgW="1228873" imgH="11820458" progId="Excel.Sheet.12">
                  <p:embed/>
                  <p:pic>
                    <p:nvPicPr>
                      <p:cNvPr id="0" name=""/>
                      <p:cNvPicPr/>
                      <p:nvPr/>
                    </p:nvPicPr>
                    <p:blipFill>
                      <a:blip r:embed="rId5"/>
                      <a:stretch>
                        <a:fillRect/>
                      </a:stretch>
                    </p:blipFill>
                    <p:spPr>
                      <a:xfrm>
                        <a:off x="4360863" y="539750"/>
                        <a:ext cx="422275" cy="4064000"/>
                      </a:xfrm>
                      <a:prstGeom prst="rect">
                        <a:avLst/>
                      </a:prstGeom>
                    </p:spPr>
                  </p:pic>
                </p:oleObj>
              </mc:Fallback>
            </mc:AlternateContent>
          </a:graphicData>
        </a:graphic>
      </p:graphicFrame>
    </p:spTree>
    <p:extLst>
      <p:ext uri="{BB962C8B-B14F-4D97-AF65-F5344CB8AC3E}">
        <p14:creationId xmlns:p14="http://schemas.microsoft.com/office/powerpoint/2010/main" val="81651851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4188608322"/>
      </p:ext>
    </p:extLst>
  </p:cSld>
  <p:clrMapOvr>
    <a:masterClrMapping/>
  </p:clrMapOvr>
  <p:transition spd="slow"/>
</p:sld>
</file>

<file path=ppt/theme/theme1.xml><?xml version="1.0" encoding="utf-8"?>
<a:theme xmlns:a="http://schemas.openxmlformats.org/drawingml/2006/main" name="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2.xml><?xml version="1.0" encoding="utf-8"?>
<a:theme xmlns:a="http://schemas.openxmlformats.org/drawingml/2006/main" name="1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3.xml><?xml version="1.0" encoding="utf-8"?>
<a:theme xmlns:a="http://schemas.openxmlformats.org/drawingml/2006/main" name="2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4.xml><?xml version="1.0" encoding="utf-8"?>
<a:theme xmlns:a="http://schemas.openxmlformats.org/drawingml/2006/main" name="3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5.xml><?xml version="1.0" encoding="utf-8"?>
<a:theme xmlns:a="http://schemas.openxmlformats.org/drawingml/2006/main" name="4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6.xml><?xml version="1.0" encoding="utf-8"?>
<a:theme xmlns:a="http://schemas.openxmlformats.org/drawingml/2006/main" name="5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7.xml><?xml version="1.0" encoding="utf-8"?>
<a:theme xmlns:a="http://schemas.openxmlformats.org/drawingml/2006/main" name="6_Enterprise CorpID version 2">
  <a:themeElements>
    <a:clrScheme name="Custom 121">
      <a:dk1>
        <a:srgbClr val="002663"/>
      </a:dk1>
      <a:lt1>
        <a:srgbClr val="FFFFFF"/>
      </a:lt1>
      <a:dk2>
        <a:srgbClr val="006AD2"/>
      </a:dk2>
      <a:lt2>
        <a:srgbClr val="162B73"/>
      </a:lt2>
      <a:accent1>
        <a:srgbClr val="0968CE"/>
      </a:accent1>
      <a:accent2>
        <a:srgbClr val="6F7879"/>
      </a:accent2>
      <a:accent3>
        <a:srgbClr val="13276E"/>
      </a:accent3>
      <a:accent4>
        <a:srgbClr val="D6E6FE"/>
      </a:accent4>
      <a:accent5>
        <a:srgbClr val="BECAF1"/>
      </a:accent5>
      <a:accent6>
        <a:srgbClr val="C7C8C7"/>
      </a:accent6>
      <a:hlink>
        <a:srgbClr val="0069D0"/>
      </a:hlink>
      <a:folHlink>
        <a:srgbClr val="00266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defRPr b="0" i="0" dirty="0" smtClean="0">
            <a:solidFill>
              <a:schemeClr val="bg2"/>
            </a:solidFill>
            <a:latin typeface="BentonSans Light" panose="02000503000000020004" pitchFamily="2" charset="0"/>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EnterpriseCorpID_PPT_PRINTtemplate_v1</Template>
  <TotalTime>1801</TotalTime>
  <Words>560</Words>
  <Application>Microsoft Office PowerPoint</Application>
  <PresentationFormat>On-screen Show (16:9)</PresentationFormat>
  <Paragraphs>51</Paragraphs>
  <Slides>9</Slides>
  <Notes>6</Notes>
  <HiddenSlides>0</HiddenSlides>
  <MMClips>0</MMClips>
  <ScaleCrop>false</ScaleCrop>
  <HeadingPairs>
    <vt:vector size="6" baseType="variant">
      <vt:variant>
        <vt:lpstr>Theme</vt:lpstr>
      </vt:variant>
      <vt:variant>
        <vt:i4>7</vt:i4>
      </vt:variant>
      <vt:variant>
        <vt:lpstr>Embedded OLE Servers</vt:lpstr>
      </vt:variant>
      <vt:variant>
        <vt:i4>1</vt:i4>
      </vt:variant>
      <vt:variant>
        <vt:lpstr>Slide Titles</vt:lpstr>
      </vt:variant>
      <vt:variant>
        <vt:i4>9</vt:i4>
      </vt:variant>
    </vt:vector>
  </HeadingPairs>
  <TitlesOfParts>
    <vt:vector size="17" baseType="lpstr">
      <vt:lpstr>Enterprise CorpID version 2</vt:lpstr>
      <vt:lpstr>1_Enterprise CorpID version 2</vt:lpstr>
      <vt:lpstr>2_Enterprise CorpID version 2</vt:lpstr>
      <vt:lpstr>3_Enterprise CorpID version 2</vt:lpstr>
      <vt:lpstr>4_Enterprise CorpID version 2</vt:lpstr>
      <vt:lpstr>5_Enterprise CorpID version 2</vt:lpstr>
      <vt:lpstr>6_Enterprise CorpID version 2</vt:lpstr>
      <vt:lpstr>Microsoft Excel Worksheet</vt:lpstr>
      <vt:lpstr>American Express Campus  Analyze This 2018</vt:lpstr>
      <vt:lpstr>Team Details</vt:lpstr>
      <vt:lpstr>Estimation Technique Used</vt:lpstr>
      <vt:lpstr>Strategy to decide final list</vt:lpstr>
      <vt:lpstr>Details of each Variable used in the logic/model/strategy</vt:lpstr>
      <vt:lpstr>Plot of Variable Importance </vt:lpstr>
      <vt:lpstr>Reasons for Technique(s) Used</vt:lpstr>
      <vt:lpstr>Final Submission File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Title—Do not alter this design template</dc:title>
  <dc:creator>Jared Weinberger</dc:creator>
  <cp:lastModifiedBy>lenovo</cp:lastModifiedBy>
  <cp:revision>54</cp:revision>
  <cp:lastPrinted>2017-11-21T21:34:38Z</cp:lastPrinted>
  <dcterms:created xsi:type="dcterms:W3CDTF">2017-11-20T16:47:07Z</dcterms:created>
  <dcterms:modified xsi:type="dcterms:W3CDTF">2018-10-03T17:31:47Z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Christina Zullo</vt:lpwstr>
  </property>
  <property fmtid="{D5CDD505-2E9C-101B-9397-08002B2CF9AE}" pid="3" name="AXPDataClassification">
    <vt:lpwstr>AXP Internal</vt:lpwstr>
  </property>
  <property fmtid="{D5CDD505-2E9C-101B-9397-08002B2CF9AE}" pid="4" name="AXPDataClassificationForSearch">
    <vt:lpwstr>AXPInternal_UniqueSearchString</vt:lpwstr>
  </property>
  <property fmtid="{D5CDD505-2E9C-101B-9397-08002B2CF9AE}" pid="5" name="Offisync_ProviderInitializationData">
    <vt:lpwstr>https://square.americanexpress.com</vt:lpwstr>
  </property>
  <property fmtid="{D5CDD505-2E9C-101B-9397-08002B2CF9AE}" pid="6" name="Jive_LatestUserAccountName">
    <vt:lpwstr>aasishpi</vt:lpwstr>
  </property>
  <property fmtid="{D5CDD505-2E9C-101B-9397-08002B2CF9AE}" pid="7" name="Offisync_UpdateToken">
    <vt:lpwstr>2</vt:lpwstr>
  </property>
  <property fmtid="{D5CDD505-2E9C-101B-9397-08002B2CF9AE}" pid="8" name="Offisync_UniqueId">
    <vt:lpwstr>19478</vt:lpwstr>
  </property>
  <property fmtid="{D5CDD505-2E9C-101B-9397-08002B2CF9AE}" pid="9" name="Offisync_ServerID">
    <vt:lpwstr>1705d9cf-de7c-4d04-92a9-b248fa970c4a</vt:lpwstr>
  </property>
  <property fmtid="{D5CDD505-2E9C-101B-9397-08002B2CF9AE}" pid="10" name="Jive_VersionGuid">
    <vt:lpwstr>6db0c164-02a4-4cea-8625-665d9d52b6f4</vt:lpwstr>
  </property>
</Properties>
</file>