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embeddedFontLst>
    <p:embeddedFont>
      <p:font typeface="Gill Sans"/>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0EBA7B-EFBC-431B-8EE8-F64C9C74F9C1}">
  <a:tblStyle styleId="{A00EBA7B-EFBC-431B-8EE8-F64C9C74F9C1}" styleName="Table_0">
    <a:wholeTbl>
      <a:tcTxStyle>
        <a:font>
          <a:latin typeface="Arial"/>
          <a:ea typeface="Arial"/>
          <a:cs typeface="Arial"/>
        </a:font>
        <a:srgbClr val="000000"/>
      </a:tcTxStyle>
      <a:tcStyle>
        <a:tcBdr>
          <a:left>
            <a:ln cap="flat" cmpd="sng" w="12700">
              <a:solidFill>
                <a:srgbClr val="F6B26B"/>
              </a:solidFill>
              <a:prstDash val="solid"/>
              <a:round/>
              <a:headEnd len="sm" w="sm" type="none"/>
              <a:tailEnd len="sm" w="sm" type="none"/>
            </a:ln>
          </a:left>
          <a:right>
            <a:ln cap="flat" cmpd="sng" w="12700">
              <a:solidFill>
                <a:srgbClr val="F6B26B"/>
              </a:solidFill>
              <a:prstDash val="solid"/>
              <a:round/>
              <a:headEnd len="sm" w="sm" type="none"/>
              <a:tailEnd len="sm" w="sm" type="none"/>
            </a:ln>
          </a:right>
          <a:top>
            <a:ln cap="flat" cmpd="sng" w="12700">
              <a:solidFill>
                <a:srgbClr val="F6B26B"/>
              </a:solidFill>
              <a:prstDash val="solid"/>
              <a:round/>
              <a:headEnd len="sm" w="sm" type="none"/>
              <a:tailEnd len="sm" w="sm" type="none"/>
            </a:ln>
          </a:top>
          <a:bottom>
            <a:ln cap="flat" cmpd="sng" w="12700">
              <a:solidFill>
                <a:srgbClr val="F6B26B"/>
              </a:solidFill>
              <a:prstDash val="solid"/>
              <a:round/>
              <a:headEnd len="sm" w="sm" type="none"/>
              <a:tailEnd len="sm" w="sm" type="none"/>
            </a:ln>
          </a:bottom>
          <a:insideH>
            <a:ln cap="flat" cmpd="sng" w="12700">
              <a:solidFill>
                <a:srgbClr val="F6B26B"/>
              </a:solidFill>
              <a:prstDash val="solid"/>
              <a:round/>
              <a:headEnd len="sm" w="sm" type="none"/>
              <a:tailEnd len="sm" w="sm" type="none"/>
            </a:ln>
          </a:insideH>
          <a:insideV>
            <a:ln cap="flat" cmpd="sng" w="12700">
              <a:solidFill>
                <a:srgbClr val="F6B26B"/>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GillSans-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Gill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Gill Sans"/>
              <a:buNone/>
            </a:pPr>
            <a:r>
              <a:t/>
            </a:r>
            <a:endParaRPr/>
          </a:p>
        </p:txBody>
      </p:sp>
      <p:sp>
        <p:nvSpPr>
          <p:cNvPr id="82" name="Google Shape;8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9ae21c5c5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9ae21c5c5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a9ae21c5c5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9ae21c5c5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9ae21c5c5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Not valid since fraction missed = 1</a:t>
            </a:r>
            <a:endParaRPr/>
          </a:p>
        </p:txBody>
      </p:sp>
      <p:sp>
        <p:nvSpPr>
          <p:cNvPr id="159" name="Google Shape;159;ga9ae21c5c5_0_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9ae21c63a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9ae21c63a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Confidence level = 0.12 (98%)</a:t>
            </a:r>
            <a:endParaRPr/>
          </a:p>
        </p:txBody>
      </p:sp>
      <p:sp>
        <p:nvSpPr>
          <p:cNvPr id="167" name="Google Shape;167;ga9ae21c63a_0_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9ae21c63a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9ae21c63a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alpha = 0.02: Similar for other 2 distributions as well</a:t>
            </a:r>
            <a:endParaRPr/>
          </a:p>
        </p:txBody>
      </p:sp>
      <p:sp>
        <p:nvSpPr>
          <p:cNvPr id="175" name="Google Shape;175;ga9ae21c63a_0_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9ae21c63a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9ae21c63a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Asymptotic: alpha = 0.02</a:t>
            </a:r>
            <a:endParaRPr/>
          </a:p>
        </p:txBody>
      </p:sp>
      <p:sp>
        <p:nvSpPr>
          <p:cNvPr id="183" name="Google Shape;183;ga9ae21c63a_0_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9ae21c63a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9ae21c63a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alpha = 0.05</a:t>
            </a:r>
            <a:endParaRPr/>
          </a:p>
        </p:txBody>
      </p:sp>
      <p:sp>
        <p:nvSpPr>
          <p:cNvPr id="191" name="Google Shape;191;ga9ae21c63a_0_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9ae21c63a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9ae21c63a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99" name="Google Shape;199;ga9ae21c63a_0_3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9b48774c7_1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9b48774c7_1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a9b48774c7_1_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r>
              <a:t/>
            </a:r>
            <a:endParaRPr/>
          </a:p>
        </p:txBody>
      </p:sp>
      <p:sp>
        <p:nvSpPr>
          <p:cNvPr id="97" name="Google Shape;97;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9ae21c5c5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9ae21c5c5_0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457200" rtl="0" algn="just">
              <a:lnSpc>
                <a:spcPct val="130000"/>
              </a:lnSpc>
              <a:spcBef>
                <a:spcPts val="0"/>
              </a:spcBef>
              <a:spcAft>
                <a:spcPts val="0"/>
              </a:spcAft>
              <a:buClr>
                <a:schemeClr val="dk1"/>
              </a:buClr>
              <a:buSzPts val="1100"/>
              <a:buFont typeface="Arial"/>
              <a:buNone/>
            </a:pPr>
            <a:r>
              <a:rPr lang="en-US" sz="1300">
                <a:latin typeface="Droid Serif"/>
                <a:ea typeface="Droid Serif"/>
                <a:cs typeface="Droid Serif"/>
                <a:sym typeface="Droid Serif"/>
              </a:rPr>
              <a:t>We used different distributions since for the confidence interval generated by the functions to be valid, it must satisfy the definition irrespective of the distribution chosen. The result turns to be no significant difference.</a:t>
            </a:r>
            <a:endParaRPr sz="1300">
              <a:latin typeface="Droid Serif"/>
              <a:ea typeface="Droid Serif"/>
              <a:cs typeface="Droid Serif"/>
              <a:sym typeface="Droid Serif"/>
            </a:endParaRPr>
          </a:p>
          <a:p>
            <a:pPr indent="0" lvl="0" marL="0" rtl="0" algn="l">
              <a:spcBef>
                <a:spcPts val="1000"/>
              </a:spcBef>
              <a:spcAft>
                <a:spcPts val="0"/>
              </a:spcAft>
              <a:buNone/>
            </a:pPr>
            <a:r>
              <a:t/>
            </a:r>
            <a:endParaRPr sz="1200"/>
          </a:p>
        </p:txBody>
      </p:sp>
      <p:sp>
        <p:nvSpPr>
          <p:cNvPr id="105" name="Google Shape;105;ga9ae21c5c5_0_5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9ae21c5c5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9ae21c5c5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720"/>
              </a:spcBef>
              <a:spcAft>
                <a:spcPts val="0"/>
              </a:spcAft>
              <a:buClr>
                <a:schemeClr val="dk1"/>
              </a:buClr>
              <a:buSzPts val="1100"/>
              <a:buFont typeface="Arial"/>
              <a:buNone/>
            </a:pPr>
            <a:r>
              <a:rPr lang="en-US" sz="1700">
                <a:latin typeface="Georgia"/>
                <a:ea typeface="Georgia"/>
                <a:cs typeface="Georgia"/>
                <a:sym typeface="Georgia"/>
              </a:rPr>
              <a:t>For example, if we find that it reaches the level of 0.1 and does not reach the level of 0.05, then we compare the missed fractions with 0.06, 0.07, 0.08, 0.09, 0.1 to get the more concrete level.</a:t>
            </a:r>
            <a:endParaRPr sz="1700">
              <a:latin typeface="Georgia"/>
              <a:ea typeface="Georgia"/>
              <a:cs typeface="Georgia"/>
              <a:sym typeface="Georgia"/>
            </a:endParaRPr>
          </a:p>
          <a:p>
            <a:pPr indent="457200" lvl="0" marL="0" rtl="0" algn="l">
              <a:spcBef>
                <a:spcPts val="720"/>
              </a:spcBef>
              <a:spcAft>
                <a:spcPts val="0"/>
              </a:spcAft>
              <a:buNone/>
            </a:pPr>
            <a:r>
              <a:rPr lang="en-US" sz="1700">
                <a:latin typeface="Georgia"/>
                <a:ea typeface="Georgia"/>
                <a:cs typeface="Georgia"/>
                <a:sym typeface="Georgia"/>
              </a:rPr>
              <a:t>If the fraction missed is more for small data sizes like 10 but less for larger data sizes like 10000, we conclude that the confidence interval generated by the function is asymptotic. On the other hand, if the fraction missed is less than alpha for all values of N, then we conclude that the confidence interval is exact (for all data sizes).</a:t>
            </a:r>
            <a:endParaRPr sz="1700">
              <a:latin typeface="Georgia"/>
              <a:ea typeface="Georgia"/>
              <a:cs typeface="Georgia"/>
              <a:sym typeface="Georgia"/>
            </a:endParaRPr>
          </a:p>
          <a:p>
            <a:pPr indent="0" lvl="0" marL="0" rtl="0" algn="l">
              <a:spcBef>
                <a:spcPts val="720"/>
              </a:spcBef>
              <a:spcAft>
                <a:spcPts val="0"/>
              </a:spcAft>
              <a:buClr>
                <a:schemeClr val="dk1"/>
              </a:buClr>
              <a:buSzPts val="1100"/>
              <a:buFont typeface="Arial"/>
              <a:buNone/>
            </a:pPr>
            <a:r>
              <a:t/>
            </a:r>
            <a:endParaRPr sz="1700">
              <a:latin typeface="Gill Sans"/>
              <a:ea typeface="Gill Sans"/>
              <a:cs typeface="Gill Sans"/>
              <a:sym typeface="Gill Sans"/>
            </a:endParaRPr>
          </a:p>
          <a:p>
            <a:pPr indent="0" lvl="0" marL="0" rtl="0" algn="l">
              <a:spcBef>
                <a:spcPts val="0"/>
              </a:spcBef>
              <a:spcAft>
                <a:spcPts val="0"/>
              </a:spcAft>
              <a:buNone/>
            </a:pPr>
            <a:r>
              <a:t/>
            </a:r>
            <a:endParaRPr sz="1700"/>
          </a:p>
        </p:txBody>
      </p:sp>
      <p:sp>
        <p:nvSpPr>
          <p:cNvPr id="112" name="Google Shape;112;ga9ae21c5c5_0_4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9b48774c7_1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9b48774c7_1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a9b48774c7_1_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9b48774c7_1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9b48774c7_1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a9b48774c7_1_3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9ae21c5c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9ae21c5c5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a9ae21c5c5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9ae21c5c5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9ae21c5c5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a9ae21c5c5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b="0" l="0" r="0" t="0"/>
          <a:stretch/>
        </p:blipFill>
        <p:spPr>
          <a:xfrm>
            <a:off x="11155829" y="124631"/>
            <a:ext cx="694943" cy="217259"/>
          </a:xfrm>
          <a:prstGeom prst="rect">
            <a:avLst/>
          </a:prstGeom>
          <a:noFill/>
          <a:ln>
            <a:noFill/>
          </a:ln>
        </p:spPr>
      </p:pic>
      <p:sp>
        <p:nvSpPr>
          <p:cNvPr id="15" name="Google Shape;15;p2"/>
          <p:cNvSpPr/>
          <p:nvPr/>
        </p:nvSpPr>
        <p:spPr>
          <a:xfrm>
            <a:off x="0" y="-3131"/>
            <a:ext cx="12188952" cy="502920"/>
          </a:xfrm>
          <a:prstGeom prst="rect">
            <a:avLst/>
          </a:prstGeom>
          <a:solidFill>
            <a:srgbClr val="E4610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Arial"/>
              <a:ea typeface="Arial"/>
              <a:cs typeface="Arial"/>
              <a:sym typeface="Arial"/>
            </a:endParaRPr>
          </a:p>
        </p:txBody>
      </p:sp>
      <p:sp>
        <p:nvSpPr>
          <p:cNvPr id="16" name="Google Shape;16;p2"/>
          <p:cNvSpPr txBox="1"/>
          <p:nvPr>
            <p:ph idx="1" type="body"/>
          </p:nvPr>
        </p:nvSpPr>
        <p:spPr>
          <a:xfrm>
            <a:off x="564048" y="4383205"/>
            <a:ext cx="7724037" cy="476761"/>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7" name="Google Shape;17;p2"/>
          <p:cNvSpPr txBox="1"/>
          <p:nvPr>
            <p:ph idx="2" type="body"/>
          </p:nvPr>
        </p:nvSpPr>
        <p:spPr>
          <a:xfrm>
            <a:off x="564049" y="4894068"/>
            <a:ext cx="7724036" cy="54543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8" name="Google Shape;18;p2"/>
          <p:cNvSpPr txBox="1"/>
          <p:nvPr>
            <p:ph idx="3" type="body"/>
          </p:nvPr>
        </p:nvSpPr>
        <p:spPr>
          <a:xfrm>
            <a:off x="0" y="5511801"/>
            <a:ext cx="12192000" cy="134619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id="19" name="Google Shape;19;p2"/>
          <p:cNvPicPr preferRelativeResize="0"/>
          <p:nvPr/>
        </p:nvPicPr>
        <p:blipFill rotWithShape="1">
          <a:blip r:embed="rId3">
            <a:alphaModFix/>
          </a:blip>
          <a:srcRect b="0" l="0" r="0" t="0"/>
          <a:stretch/>
        </p:blipFill>
        <p:spPr>
          <a:xfrm>
            <a:off x="11218095" y="72011"/>
            <a:ext cx="902177" cy="352635"/>
          </a:xfrm>
          <a:prstGeom prst="rect">
            <a:avLst/>
          </a:prstGeom>
          <a:noFill/>
          <a:ln>
            <a:noFill/>
          </a:ln>
        </p:spPr>
      </p:pic>
      <p:sp>
        <p:nvSpPr>
          <p:cNvPr id="20" name="Google Shape;20;p2"/>
          <p:cNvSpPr txBox="1"/>
          <p:nvPr>
            <p:ph idx="4" type="body"/>
          </p:nvPr>
        </p:nvSpPr>
        <p:spPr>
          <a:xfrm>
            <a:off x="564048" y="1128925"/>
            <a:ext cx="5928147" cy="307338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1280"/>
              </a:spcBef>
              <a:spcAft>
                <a:spcPts val="0"/>
              </a:spcAft>
              <a:buClr>
                <a:srgbClr val="E46102"/>
              </a:buClr>
              <a:buSzPts val="6400"/>
              <a:buFont typeface="Arial"/>
              <a:buNone/>
              <a:defRPr b="1" i="0" sz="6400" u="none" cap="none" strike="noStrike">
                <a:solidFill>
                  <a:srgbClr val="E46102"/>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6" name="Shape 66"/>
        <p:cNvGrpSpPr/>
        <p:nvPr/>
      </p:nvGrpSpPr>
      <p:grpSpPr>
        <a:xfrm>
          <a:off x="0" y="0"/>
          <a:ext cx="0" cy="0"/>
          <a:chOff x="0" y="0"/>
          <a:chExt cx="0" cy="0"/>
        </a:xfrm>
      </p:grpSpPr>
      <p:cxnSp>
        <p:nvCxnSpPr>
          <p:cNvPr id="67" name="Google Shape;67;p11"/>
          <p:cNvCxnSpPr/>
          <p:nvPr/>
        </p:nvCxnSpPr>
        <p:spPr>
          <a:xfrm>
            <a:off x="272085" y="513092"/>
            <a:ext cx="2674747" cy="0"/>
          </a:xfrm>
          <a:prstGeom prst="straightConnector1">
            <a:avLst/>
          </a:prstGeom>
          <a:noFill/>
          <a:ln cap="flat" cmpd="sng" w="25400">
            <a:solidFill>
              <a:schemeClr val="dk1"/>
            </a:solidFill>
            <a:prstDash val="solid"/>
            <a:round/>
            <a:headEnd len="sm" w="sm" type="none"/>
            <a:tailEnd len="sm" w="sm" type="none"/>
          </a:ln>
        </p:spPr>
      </p:cxnSp>
      <p:cxnSp>
        <p:nvCxnSpPr>
          <p:cNvPr id="68" name="Google Shape;68;p11"/>
          <p:cNvCxnSpPr/>
          <p:nvPr/>
        </p:nvCxnSpPr>
        <p:spPr>
          <a:xfrm>
            <a:off x="3376635" y="513092"/>
            <a:ext cx="8485403" cy="0"/>
          </a:xfrm>
          <a:prstGeom prst="straightConnector1">
            <a:avLst/>
          </a:prstGeom>
          <a:noFill/>
          <a:ln cap="flat" cmpd="sng" w="12700">
            <a:solidFill>
              <a:schemeClr val="dk1"/>
            </a:solidFill>
            <a:prstDash val="solid"/>
            <a:round/>
            <a:headEnd len="sm" w="sm" type="none"/>
            <a:tailEnd len="sm" w="sm" type="none"/>
          </a:ln>
        </p:spPr>
      </p:cxnSp>
      <p:sp>
        <p:nvSpPr>
          <p:cNvPr id="69" name="Google Shape;69;p11"/>
          <p:cNvSpPr txBox="1"/>
          <p:nvPr>
            <p:ph idx="1" type="body"/>
          </p:nvPr>
        </p:nvSpPr>
        <p:spPr>
          <a:xfrm>
            <a:off x="0" y="5511801"/>
            <a:ext cx="12192000" cy="1401233"/>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70" name="Google Shape;70;p11"/>
          <p:cNvSpPr txBox="1"/>
          <p:nvPr>
            <p:ph idx="2" type="body"/>
          </p:nvPr>
        </p:nvSpPr>
        <p:spPr>
          <a:xfrm>
            <a:off x="264584" y="862676"/>
            <a:ext cx="3471333" cy="7957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853"/>
              </a:spcBef>
              <a:spcAft>
                <a:spcPts val="0"/>
              </a:spcAft>
              <a:buClr>
                <a:srgbClr val="E46102"/>
              </a:buClr>
              <a:buSzPts val="4267"/>
              <a:buFont typeface="Arial"/>
              <a:buNone/>
              <a:defRPr b="1" i="0" sz="4267" u="none" cap="none" strike="noStrike">
                <a:solidFill>
                  <a:srgbClr val="E46102"/>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71" name="Google Shape;71;p11"/>
          <p:cNvSpPr txBox="1"/>
          <p:nvPr>
            <p:ph idx="3" type="body"/>
          </p:nvPr>
        </p:nvSpPr>
        <p:spPr>
          <a:xfrm>
            <a:off x="264584" y="1873340"/>
            <a:ext cx="3471333" cy="3638461"/>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72" name="Google Shape;72;p11"/>
          <p:cNvSpPr txBox="1"/>
          <p:nvPr>
            <p:ph idx="4" type="body"/>
          </p:nvPr>
        </p:nvSpPr>
        <p:spPr>
          <a:xfrm>
            <a:off x="4000501" y="863692"/>
            <a:ext cx="7861300" cy="4639642"/>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853"/>
              </a:spcBef>
              <a:spcAft>
                <a:spcPts val="0"/>
              </a:spcAft>
              <a:buClr>
                <a:schemeClr val="dk1"/>
              </a:buClr>
              <a:buSzPts val="4267"/>
              <a:buFont typeface="Arial"/>
              <a:buNone/>
              <a:defRPr b="0" i="1" sz="4267"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howMasterSp="0">
  <p:cSld name="Transition">
    <p:spTree>
      <p:nvGrpSpPr>
        <p:cNvPr id="73" name="Shape 73"/>
        <p:cNvGrpSpPr/>
        <p:nvPr/>
      </p:nvGrpSpPr>
      <p:grpSpPr>
        <a:xfrm>
          <a:off x="0" y="0"/>
          <a:ext cx="0" cy="0"/>
          <a:chOff x="0" y="0"/>
          <a:chExt cx="0" cy="0"/>
        </a:xfrm>
      </p:grpSpPr>
      <p:cxnSp>
        <p:nvCxnSpPr>
          <p:cNvPr id="74" name="Google Shape;74;p12"/>
          <p:cNvCxnSpPr/>
          <p:nvPr/>
        </p:nvCxnSpPr>
        <p:spPr>
          <a:xfrm>
            <a:off x="272085" y="513091"/>
            <a:ext cx="2674747" cy="0"/>
          </a:xfrm>
          <a:prstGeom prst="straightConnector1">
            <a:avLst/>
          </a:prstGeom>
          <a:noFill/>
          <a:ln cap="flat" cmpd="sng" w="25400">
            <a:solidFill>
              <a:srgbClr val="E46102"/>
            </a:solidFill>
            <a:prstDash val="solid"/>
            <a:round/>
            <a:headEnd len="sm" w="sm" type="none"/>
            <a:tailEnd len="sm" w="sm" type="none"/>
          </a:ln>
        </p:spPr>
      </p:cxnSp>
      <p:cxnSp>
        <p:nvCxnSpPr>
          <p:cNvPr id="75" name="Google Shape;75;p12"/>
          <p:cNvCxnSpPr/>
          <p:nvPr/>
        </p:nvCxnSpPr>
        <p:spPr>
          <a:xfrm>
            <a:off x="3376635" y="513091"/>
            <a:ext cx="8485403" cy="0"/>
          </a:xfrm>
          <a:prstGeom prst="straightConnector1">
            <a:avLst/>
          </a:prstGeom>
          <a:noFill/>
          <a:ln cap="flat" cmpd="sng" w="12700">
            <a:solidFill>
              <a:srgbClr val="E46102"/>
            </a:solidFill>
            <a:prstDash val="solid"/>
            <a:round/>
            <a:headEnd len="sm" w="sm" type="none"/>
            <a:tailEnd len="sm" w="sm" type="none"/>
          </a:ln>
        </p:spPr>
      </p:cxnSp>
      <p:sp>
        <p:nvSpPr>
          <p:cNvPr id="76" name="Google Shape;76;p12"/>
          <p:cNvSpPr txBox="1"/>
          <p:nvPr>
            <p:ph idx="1" type="body"/>
          </p:nvPr>
        </p:nvSpPr>
        <p:spPr>
          <a:xfrm>
            <a:off x="0" y="5511801"/>
            <a:ext cx="12192000" cy="1401233"/>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77" name="Google Shape;77;p12"/>
          <p:cNvSpPr txBox="1"/>
          <p:nvPr>
            <p:ph idx="2" type="body"/>
          </p:nvPr>
        </p:nvSpPr>
        <p:spPr>
          <a:xfrm>
            <a:off x="272085" y="3987800"/>
            <a:ext cx="11589952" cy="1524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067"/>
              </a:spcBef>
              <a:spcAft>
                <a:spcPts val="0"/>
              </a:spcAft>
              <a:buClr>
                <a:schemeClr val="dk1"/>
              </a:buClr>
              <a:buSzPts val="5333"/>
              <a:buFont typeface="Arial"/>
              <a:buNone/>
              <a:defRPr b="1" i="0" sz="5333"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id="78" name="Google Shape;78;p12"/>
          <p:cNvPicPr preferRelativeResize="0"/>
          <p:nvPr/>
        </p:nvPicPr>
        <p:blipFill rotWithShape="1">
          <a:blip r:embed="rId2">
            <a:alphaModFix/>
          </a:blip>
          <a:srcRect b="0" l="0" r="0" t="0"/>
          <a:stretch/>
        </p:blipFill>
        <p:spPr>
          <a:xfrm>
            <a:off x="358433" y="198708"/>
            <a:ext cx="556192" cy="2185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showMasterSp="0">
  <p:cSld name="Custom Layout">
    <p:spTree>
      <p:nvGrpSpPr>
        <p:cNvPr id="21" name="Shape 21"/>
        <p:cNvGrpSpPr/>
        <p:nvPr/>
      </p:nvGrpSpPr>
      <p:grpSpPr>
        <a:xfrm>
          <a:off x="0" y="0"/>
          <a:ext cx="0" cy="0"/>
          <a:chOff x="0" y="0"/>
          <a:chExt cx="0" cy="0"/>
        </a:xfrm>
      </p:grpSpPr>
      <p:pic>
        <p:nvPicPr>
          <p:cNvPr id="22" name="Google Shape;22;p3"/>
          <p:cNvPicPr preferRelativeResize="0"/>
          <p:nvPr/>
        </p:nvPicPr>
        <p:blipFill rotWithShape="1">
          <a:blip r:embed="rId2">
            <a:alphaModFix/>
          </a:blip>
          <a:srcRect b="0" l="0" r="0" t="0"/>
          <a:stretch/>
        </p:blipFill>
        <p:spPr>
          <a:xfrm>
            <a:off x="11173834" y="13220"/>
            <a:ext cx="977125" cy="505526"/>
          </a:xfrm>
          <a:prstGeom prst="rect">
            <a:avLst/>
          </a:prstGeom>
          <a:noFill/>
          <a:ln>
            <a:noFill/>
          </a:ln>
        </p:spPr>
      </p:pic>
      <p:sp>
        <p:nvSpPr>
          <p:cNvPr id="23" name="Google Shape;23;p3"/>
          <p:cNvSpPr txBox="1"/>
          <p:nvPr>
            <p:ph type="title"/>
          </p:nvPr>
        </p:nvSpPr>
        <p:spPr>
          <a:xfrm>
            <a:off x="8792" y="81728"/>
            <a:ext cx="11271738" cy="75353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4800"/>
              <a:buFont typeface="Gill Sans"/>
              <a:buNone/>
              <a:defRPr b="1" i="0" sz="48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3"/>
          <p:cNvSpPr txBox="1"/>
          <p:nvPr/>
        </p:nvSpPr>
        <p:spPr>
          <a:xfrm>
            <a:off x="11740673" y="6488722"/>
            <a:ext cx="454259"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600" u="none" cap="none" strike="noStrike">
                <a:solidFill>
                  <a:schemeClr val="dk1"/>
                </a:solidFill>
                <a:latin typeface="Arial"/>
                <a:ea typeface="Arial"/>
                <a:cs typeface="Arial"/>
                <a:sym typeface="Arial"/>
              </a:rPr>
              <a:t>‹#›</a:t>
            </a:fld>
            <a:endParaRPr sz="1600">
              <a:solidFill>
                <a:schemeClr val="dk1"/>
              </a:solidFill>
              <a:latin typeface="Arial"/>
              <a:ea typeface="Arial"/>
              <a:cs typeface="Arial"/>
              <a:sym typeface="Arial"/>
            </a:endParaRPr>
          </a:p>
        </p:txBody>
      </p:sp>
      <p:cxnSp>
        <p:nvCxnSpPr>
          <p:cNvPr id="25" name="Google Shape;25;p3"/>
          <p:cNvCxnSpPr/>
          <p:nvPr/>
        </p:nvCxnSpPr>
        <p:spPr>
          <a:xfrm>
            <a:off x="0" y="879228"/>
            <a:ext cx="12192000" cy="0"/>
          </a:xfrm>
          <a:prstGeom prst="straightConnector1">
            <a:avLst/>
          </a:prstGeom>
          <a:noFill/>
          <a:ln cap="flat" cmpd="sng" w="57150">
            <a:solidFill>
              <a:srgbClr val="E46102"/>
            </a:solidFill>
            <a:prstDash val="solid"/>
            <a:round/>
            <a:headEnd len="sm" w="sm" type="none"/>
            <a:tailEnd len="sm" w="sm" type="none"/>
          </a:ln>
          <a:effectLst>
            <a:outerShdw blurRad="40000" rotWithShape="0" dir="5400000" dist="20000">
              <a:srgbClr val="000000">
                <a:alpha val="37647"/>
              </a:srgbClr>
            </a:outerShdw>
          </a:effectLst>
        </p:spPr>
      </p:cxnSp>
      <p:sp>
        <p:nvSpPr>
          <p:cNvPr id="26" name="Google Shape;26;p3"/>
          <p:cNvSpPr txBox="1"/>
          <p:nvPr>
            <p:ph idx="1" type="body"/>
          </p:nvPr>
        </p:nvSpPr>
        <p:spPr>
          <a:xfrm>
            <a:off x="410540" y="1178047"/>
            <a:ext cx="11089798" cy="4897431"/>
          </a:xfrm>
          <a:prstGeom prst="rect">
            <a:avLst/>
          </a:prstGeom>
          <a:noFill/>
          <a:ln>
            <a:noFill/>
          </a:ln>
        </p:spPr>
        <p:txBody>
          <a:bodyPr anchorCtr="0" anchor="t" bIns="45700" lIns="91425" spcFirstLastPara="1" rIns="91425" wrap="square" tIns="45700">
            <a:noAutofit/>
          </a:bodyPr>
          <a:lstStyle>
            <a:lvl1pPr indent="-457200" lvl="0" marL="457200" marR="0" rtl="0" algn="l">
              <a:spcBef>
                <a:spcPts val="720"/>
              </a:spcBef>
              <a:spcAft>
                <a:spcPts val="0"/>
              </a:spcAft>
              <a:buClr>
                <a:schemeClr val="dk1"/>
              </a:buClr>
              <a:buSzPts val="3600"/>
              <a:buFont typeface="Arial"/>
              <a:buChar char="•"/>
              <a:defRPr b="0" i="0" sz="3600" u="none" cap="none" strike="noStrike">
                <a:solidFill>
                  <a:schemeClr val="dk1"/>
                </a:solidFill>
                <a:latin typeface="Gill Sans"/>
                <a:ea typeface="Gill Sans"/>
                <a:cs typeface="Gill Sans"/>
                <a:sym typeface="Gill Sans"/>
              </a:defRPr>
            </a:lvl1pPr>
            <a:lvl2pPr indent="-457200" lvl="1" marL="914400" marR="0" rtl="0" algn="l">
              <a:spcBef>
                <a:spcPts val="720"/>
              </a:spcBef>
              <a:spcAft>
                <a:spcPts val="0"/>
              </a:spcAft>
              <a:buClr>
                <a:schemeClr val="dk1"/>
              </a:buClr>
              <a:buSzPts val="3600"/>
              <a:buFont typeface="Arial"/>
              <a:buChar char="–"/>
              <a:defRPr b="0" i="0" sz="3600" u="none" cap="none" strike="noStrike">
                <a:solidFill>
                  <a:schemeClr val="dk1"/>
                </a:solidFill>
                <a:latin typeface="Gill Sans"/>
                <a:ea typeface="Gill Sans"/>
                <a:cs typeface="Gill Sans"/>
                <a:sym typeface="Gill Sans"/>
              </a:defRPr>
            </a:lvl2pPr>
            <a:lvl3pPr indent="-457200" lvl="2" marL="1371600" marR="0" rtl="0" algn="l">
              <a:spcBef>
                <a:spcPts val="720"/>
              </a:spcBef>
              <a:spcAft>
                <a:spcPts val="0"/>
              </a:spcAft>
              <a:buClr>
                <a:schemeClr val="dk1"/>
              </a:buClr>
              <a:buSzPts val="3600"/>
              <a:buFont typeface="Arial"/>
              <a:buChar char="•"/>
              <a:defRPr b="0" i="0" sz="3600" u="none" cap="none" strike="noStrike">
                <a:solidFill>
                  <a:schemeClr val="dk1"/>
                </a:solidFill>
                <a:latin typeface="Gill Sans"/>
                <a:ea typeface="Gill Sans"/>
                <a:cs typeface="Gill Sans"/>
                <a:sym typeface="Gill Sans"/>
              </a:defRPr>
            </a:lvl3pPr>
            <a:lvl4pPr indent="-457200" lvl="3" marL="1828800" marR="0" rtl="0" algn="l">
              <a:spcBef>
                <a:spcPts val="720"/>
              </a:spcBef>
              <a:spcAft>
                <a:spcPts val="0"/>
              </a:spcAft>
              <a:buClr>
                <a:schemeClr val="dk1"/>
              </a:buClr>
              <a:buSzPts val="3600"/>
              <a:buFont typeface="Arial"/>
              <a:buChar char="–"/>
              <a:defRPr b="0" i="0" sz="3600" u="none" cap="none" strike="noStrike">
                <a:solidFill>
                  <a:schemeClr val="dk1"/>
                </a:solidFill>
                <a:latin typeface="Gill Sans"/>
                <a:ea typeface="Gill Sans"/>
                <a:cs typeface="Gill Sans"/>
                <a:sym typeface="Gill Sans"/>
              </a:defRPr>
            </a:lvl4pPr>
            <a:lvl5pPr indent="-457200" lvl="4" marL="2286000" marR="0" rtl="0" algn="l">
              <a:spcBef>
                <a:spcPts val="720"/>
              </a:spcBef>
              <a:spcAft>
                <a:spcPts val="0"/>
              </a:spcAft>
              <a:buClr>
                <a:schemeClr val="dk1"/>
              </a:buClr>
              <a:buSzPts val="3600"/>
              <a:buFont typeface="Arial"/>
              <a:buChar char="»"/>
              <a:defRPr b="0" i="0" sz="3600" u="none" cap="none" strike="noStrike">
                <a:solidFill>
                  <a:schemeClr val="dk1"/>
                </a:solidFill>
                <a:latin typeface="Gill Sans"/>
                <a:ea typeface="Gill Sans"/>
                <a:cs typeface="Gill Sans"/>
                <a:sym typeface="Gill Sans"/>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or End Slide">
  <p:cSld name="Section Header or End Slide">
    <p:spTree>
      <p:nvGrpSpPr>
        <p:cNvPr id="27" name="Shape 27"/>
        <p:cNvGrpSpPr/>
        <p:nvPr/>
      </p:nvGrpSpPr>
      <p:grpSpPr>
        <a:xfrm>
          <a:off x="0" y="0"/>
          <a:ext cx="0" cy="0"/>
          <a:chOff x="0" y="0"/>
          <a:chExt cx="0" cy="0"/>
        </a:xfrm>
      </p:grpSpPr>
      <p:sp>
        <p:nvSpPr>
          <p:cNvPr id="28" name="Google Shape;28;p4"/>
          <p:cNvSpPr/>
          <p:nvPr/>
        </p:nvSpPr>
        <p:spPr>
          <a:xfrm>
            <a:off x="0" y="0"/>
            <a:ext cx="12188952" cy="6858000"/>
          </a:xfrm>
          <a:prstGeom prst="rect">
            <a:avLst/>
          </a:prstGeom>
          <a:solidFill>
            <a:srgbClr val="E4610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Arial"/>
              <a:ea typeface="Arial"/>
              <a:cs typeface="Arial"/>
              <a:sym typeface="Arial"/>
            </a:endParaRPr>
          </a:p>
        </p:txBody>
      </p:sp>
      <p:cxnSp>
        <p:nvCxnSpPr>
          <p:cNvPr id="29" name="Google Shape;29;p4"/>
          <p:cNvCxnSpPr/>
          <p:nvPr/>
        </p:nvCxnSpPr>
        <p:spPr>
          <a:xfrm>
            <a:off x="272085" y="513091"/>
            <a:ext cx="2674747" cy="0"/>
          </a:xfrm>
          <a:prstGeom prst="straightConnector1">
            <a:avLst/>
          </a:prstGeom>
          <a:noFill/>
          <a:ln cap="flat" cmpd="sng" w="25400">
            <a:solidFill>
              <a:schemeClr val="lt1"/>
            </a:solidFill>
            <a:prstDash val="solid"/>
            <a:round/>
            <a:headEnd len="sm" w="sm" type="none"/>
            <a:tailEnd len="sm" w="sm" type="none"/>
          </a:ln>
        </p:spPr>
      </p:cxnSp>
      <p:cxnSp>
        <p:nvCxnSpPr>
          <p:cNvPr id="30" name="Google Shape;30;p4"/>
          <p:cNvCxnSpPr/>
          <p:nvPr/>
        </p:nvCxnSpPr>
        <p:spPr>
          <a:xfrm>
            <a:off x="3376635" y="513091"/>
            <a:ext cx="8485403" cy="0"/>
          </a:xfrm>
          <a:prstGeom prst="straightConnector1">
            <a:avLst/>
          </a:prstGeom>
          <a:noFill/>
          <a:ln cap="flat" cmpd="sng" w="12700">
            <a:solidFill>
              <a:schemeClr val="lt1"/>
            </a:solidFill>
            <a:prstDash val="solid"/>
            <a:round/>
            <a:headEnd len="sm" w="sm" type="none"/>
            <a:tailEnd len="sm" w="sm" type="none"/>
          </a:ln>
        </p:spPr>
      </p:cxnSp>
      <p:sp>
        <p:nvSpPr>
          <p:cNvPr id="31" name="Google Shape;31;p4"/>
          <p:cNvSpPr txBox="1"/>
          <p:nvPr>
            <p:ph idx="1" type="body"/>
          </p:nvPr>
        </p:nvSpPr>
        <p:spPr>
          <a:xfrm>
            <a:off x="272085" y="4258733"/>
            <a:ext cx="11589952" cy="125306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44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32" name="Google Shape;32;p4"/>
          <p:cNvSpPr txBox="1"/>
          <p:nvPr>
            <p:ph idx="2" type="body"/>
          </p:nvPr>
        </p:nvSpPr>
        <p:spPr>
          <a:xfrm>
            <a:off x="0" y="5511801"/>
            <a:ext cx="12192000" cy="1401233"/>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id="33" name="Google Shape;33;p4"/>
          <p:cNvPicPr preferRelativeResize="0"/>
          <p:nvPr/>
        </p:nvPicPr>
        <p:blipFill rotWithShape="1">
          <a:blip r:embed="rId2">
            <a:alphaModFix/>
          </a:blip>
          <a:srcRect b="0" l="0" r="0" t="0"/>
          <a:stretch/>
        </p:blipFill>
        <p:spPr>
          <a:xfrm>
            <a:off x="358433" y="198708"/>
            <a:ext cx="556192" cy="21859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showMasterSp="0">
  <p:cSld name="2_Custom Layout">
    <p:spTree>
      <p:nvGrpSpPr>
        <p:cNvPr id="34" name="Shape 34"/>
        <p:cNvGrpSpPr/>
        <p:nvPr/>
      </p:nvGrpSpPr>
      <p:grpSpPr>
        <a:xfrm>
          <a:off x="0" y="0"/>
          <a:ext cx="0" cy="0"/>
          <a:chOff x="0" y="0"/>
          <a:chExt cx="0" cy="0"/>
        </a:xfrm>
      </p:grpSpPr>
      <p:sp>
        <p:nvSpPr>
          <p:cNvPr id="35" name="Google Shape;35;p5"/>
          <p:cNvSpPr txBox="1"/>
          <p:nvPr>
            <p:ph type="title"/>
          </p:nvPr>
        </p:nvSpPr>
        <p:spPr>
          <a:xfrm>
            <a:off x="8792" y="81728"/>
            <a:ext cx="11271738" cy="75353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4800"/>
              <a:buFont typeface="Gill Sans"/>
              <a:buNone/>
              <a:defRPr b="1" i="0" sz="48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Google Shape;36;p5"/>
          <p:cNvSpPr txBox="1"/>
          <p:nvPr/>
        </p:nvSpPr>
        <p:spPr>
          <a:xfrm>
            <a:off x="11740673" y="6488722"/>
            <a:ext cx="454259"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600">
                <a:solidFill>
                  <a:schemeClr val="dk1"/>
                </a:solidFill>
                <a:latin typeface="Arial"/>
                <a:ea typeface="Arial"/>
                <a:cs typeface="Arial"/>
                <a:sym typeface="Arial"/>
              </a:rPr>
              <a:t>‹#›</a:t>
            </a:fld>
            <a:endParaRPr sz="1600">
              <a:solidFill>
                <a:schemeClr val="dk1"/>
              </a:solidFill>
              <a:latin typeface="Arial"/>
              <a:ea typeface="Arial"/>
              <a:cs typeface="Arial"/>
              <a:sym typeface="Arial"/>
            </a:endParaRPr>
          </a:p>
        </p:txBody>
      </p:sp>
      <p:cxnSp>
        <p:nvCxnSpPr>
          <p:cNvPr id="37" name="Google Shape;37;p5"/>
          <p:cNvCxnSpPr/>
          <p:nvPr/>
        </p:nvCxnSpPr>
        <p:spPr>
          <a:xfrm>
            <a:off x="0" y="879228"/>
            <a:ext cx="12194932" cy="0"/>
          </a:xfrm>
          <a:prstGeom prst="straightConnector1">
            <a:avLst/>
          </a:prstGeom>
          <a:noFill/>
          <a:ln cap="flat" cmpd="sng" w="57150">
            <a:solidFill>
              <a:srgbClr val="E46102"/>
            </a:solidFill>
            <a:prstDash val="solid"/>
            <a:round/>
            <a:headEnd len="sm" w="sm" type="none"/>
            <a:tailEnd len="sm" w="sm" type="none"/>
          </a:ln>
          <a:effectLst>
            <a:outerShdw blurRad="40000" rotWithShape="0" dir="5400000" dist="20000">
              <a:srgbClr val="000000">
                <a:alpha val="37647"/>
              </a:srgbClr>
            </a:outerShdw>
          </a:effectLst>
        </p:spPr>
      </p:cxnSp>
      <p:sp>
        <p:nvSpPr>
          <p:cNvPr id="38" name="Google Shape;38;p5"/>
          <p:cNvSpPr txBox="1"/>
          <p:nvPr>
            <p:ph idx="1" type="body"/>
          </p:nvPr>
        </p:nvSpPr>
        <p:spPr>
          <a:xfrm>
            <a:off x="492003" y="1160892"/>
            <a:ext cx="11248670" cy="5257489"/>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Gill Sans"/>
                <a:ea typeface="Gill Sans"/>
                <a:cs typeface="Gill Sans"/>
                <a:sym typeface="Gill Sans"/>
              </a:defRPr>
            </a:lvl1pPr>
            <a:lvl2pPr indent="-431800" lvl="1" marL="914400" marR="0" rtl="0" algn="l">
              <a:spcBef>
                <a:spcPts val="640"/>
              </a:spcBef>
              <a:spcAft>
                <a:spcPts val="0"/>
              </a:spcAft>
              <a:buClr>
                <a:schemeClr val="dk1"/>
              </a:buClr>
              <a:buSzPts val="3200"/>
              <a:buFont typeface="Arial"/>
              <a:buChar char="–"/>
              <a:defRPr b="0" i="0" sz="3200" u="none" cap="none" strike="noStrike">
                <a:solidFill>
                  <a:schemeClr val="dk1"/>
                </a:solidFill>
                <a:latin typeface="Gill Sans"/>
                <a:ea typeface="Gill Sans"/>
                <a:cs typeface="Gill Sans"/>
                <a:sym typeface="Gill Sans"/>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Gill Sans"/>
                <a:ea typeface="Gill Sans"/>
                <a:cs typeface="Gill Sans"/>
                <a:sym typeface="Gill Sans"/>
              </a:defRPr>
            </a:lvl3pPr>
            <a:lvl4pPr indent="-431800" lvl="3" marL="1828800" marR="0" rtl="0" algn="l">
              <a:spcBef>
                <a:spcPts val="640"/>
              </a:spcBef>
              <a:spcAft>
                <a:spcPts val="0"/>
              </a:spcAft>
              <a:buClr>
                <a:schemeClr val="dk1"/>
              </a:buClr>
              <a:buSzPts val="3200"/>
              <a:buFont typeface="Arial"/>
              <a:buChar char="–"/>
              <a:defRPr b="0" i="0" sz="3200" u="none" cap="none" strike="noStrike">
                <a:solidFill>
                  <a:schemeClr val="dk1"/>
                </a:solidFill>
                <a:latin typeface="Gill Sans"/>
                <a:ea typeface="Gill Sans"/>
                <a:cs typeface="Gill Sans"/>
                <a:sym typeface="Gill Sans"/>
              </a:defRPr>
            </a:lvl4pPr>
            <a:lvl5pPr indent="-431800" lvl="4" marL="2286000" marR="0" rtl="0" algn="l">
              <a:spcBef>
                <a:spcPts val="640"/>
              </a:spcBef>
              <a:spcAft>
                <a:spcPts val="0"/>
              </a:spcAft>
              <a:buClr>
                <a:schemeClr val="dk1"/>
              </a:buClr>
              <a:buSzPts val="3200"/>
              <a:buFont typeface="Arial"/>
              <a:buChar char="»"/>
              <a:defRPr b="0" i="0" sz="3200" u="none" cap="none" strike="noStrike">
                <a:solidFill>
                  <a:schemeClr val="dk1"/>
                </a:solidFill>
                <a:latin typeface="Gill Sans"/>
                <a:ea typeface="Gill Sans"/>
                <a:cs typeface="Gill Sans"/>
                <a:sym typeface="Gill Sans"/>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id="39" name="Google Shape;39;p5"/>
          <p:cNvPicPr preferRelativeResize="0"/>
          <p:nvPr/>
        </p:nvPicPr>
        <p:blipFill rotWithShape="1">
          <a:blip r:embed="rId2">
            <a:alphaModFix/>
          </a:blip>
          <a:srcRect b="0" l="0" r="0" t="0"/>
          <a:stretch/>
        </p:blipFill>
        <p:spPr>
          <a:xfrm>
            <a:off x="11173834" y="13220"/>
            <a:ext cx="977125" cy="50552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verview">
  <p:cSld name="Overview">
    <p:bg>
      <p:bgPr>
        <a:solidFill>
          <a:schemeClr val="lt1"/>
        </a:solidFill>
      </p:bgPr>
    </p:bg>
    <p:spTree>
      <p:nvGrpSpPr>
        <p:cNvPr id="40" name="Shape 40"/>
        <p:cNvGrpSpPr/>
        <p:nvPr/>
      </p:nvGrpSpPr>
      <p:grpSpPr>
        <a:xfrm>
          <a:off x="0" y="0"/>
          <a:ext cx="0" cy="0"/>
          <a:chOff x="0" y="0"/>
          <a:chExt cx="0" cy="0"/>
        </a:xfrm>
      </p:grpSpPr>
      <p:cxnSp>
        <p:nvCxnSpPr>
          <p:cNvPr id="41" name="Google Shape;41;p6"/>
          <p:cNvCxnSpPr/>
          <p:nvPr/>
        </p:nvCxnSpPr>
        <p:spPr>
          <a:xfrm>
            <a:off x="272085" y="512494"/>
            <a:ext cx="2674747" cy="0"/>
          </a:xfrm>
          <a:prstGeom prst="straightConnector1">
            <a:avLst/>
          </a:prstGeom>
          <a:noFill/>
          <a:ln cap="flat" cmpd="sng" w="25400">
            <a:solidFill>
              <a:srgbClr val="E46102"/>
            </a:solidFill>
            <a:prstDash val="solid"/>
            <a:round/>
            <a:headEnd len="sm" w="sm" type="none"/>
            <a:tailEnd len="sm" w="sm" type="none"/>
          </a:ln>
        </p:spPr>
      </p:cxnSp>
      <p:cxnSp>
        <p:nvCxnSpPr>
          <p:cNvPr id="42" name="Google Shape;42;p6"/>
          <p:cNvCxnSpPr/>
          <p:nvPr/>
        </p:nvCxnSpPr>
        <p:spPr>
          <a:xfrm>
            <a:off x="3376635" y="512494"/>
            <a:ext cx="8485403" cy="0"/>
          </a:xfrm>
          <a:prstGeom prst="straightConnector1">
            <a:avLst/>
          </a:prstGeom>
          <a:noFill/>
          <a:ln cap="flat" cmpd="sng" w="12700">
            <a:solidFill>
              <a:srgbClr val="E46102"/>
            </a:solidFill>
            <a:prstDash val="solid"/>
            <a:round/>
            <a:headEnd len="sm" w="sm" type="none"/>
            <a:tailEnd len="sm" w="sm" type="none"/>
          </a:ln>
        </p:spPr>
      </p:cxnSp>
      <p:sp>
        <p:nvSpPr>
          <p:cNvPr id="43" name="Google Shape;43;p6"/>
          <p:cNvSpPr txBox="1"/>
          <p:nvPr>
            <p:ph idx="1" type="body"/>
          </p:nvPr>
        </p:nvSpPr>
        <p:spPr>
          <a:xfrm>
            <a:off x="272086" y="987157"/>
            <a:ext cx="3607765" cy="45228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853"/>
              </a:spcBef>
              <a:spcAft>
                <a:spcPts val="0"/>
              </a:spcAft>
              <a:buClr>
                <a:srgbClr val="E46102"/>
              </a:buClr>
              <a:buSzPts val="4267"/>
              <a:buFont typeface="Arial"/>
              <a:buNone/>
              <a:defRPr b="1" i="0" sz="4267" u="none" cap="none" strike="noStrike">
                <a:solidFill>
                  <a:srgbClr val="E46102"/>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44" name="Google Shape;44;p6"/>
          <p:cNvSpPr txBox="1"/>
          <p:nvPr>
            <p:ph idx="2" type="body"/>
          </p:nvPr>
        </p:nvSpPr>
        <p:spPr>
          <a:xfrm>
            <a:off x="4336704" y="1741012"/>
            <a:ext cx="7525333" cy="62290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45" name="Google Shape;45;p6"/>
          <p:cNvSpPr txBox="1"/>
          <p:nvPr>
            <p:ph idx="3" type="body"/>
          </p:nvPr>
        </p:nvSpPr>
        <p:spPr>
          <a:xfrm>
            <a:off x="4328701" y="2560825"/>
            <a:ext cx="7533337" cy="2949193"/>
          </a:xfrm>
          <a:prstGeom prst="rect">
            <a:avLst/>
          </a:prstGeom>
          <a:noFill/>
          <a:ln>
            <a:noFill/>
          </a:ln>
        </p:spPr>
        <p:txBody>
          <a:bodyPr anchorCtr="0" anchor="t" bIns="45700" lIns="91425" spcFirstLastPara="1" rIns="91425" wrap="square" tIns="45700">
            <a:noAutofit/>
          </a:bodyPr>
          <a:lstStyle>
            <a:lvl1pPr indent="-397954" lvl="0" marL="457200" marR="0" rtl="0" algn="l">
              <a:spcBef>
                <a:spcPts val="533"/>
              </a:spcBef>
              <a:spcAft>
                <a:spcPts val="0"/>
              </a:spcAft>
              <a:buClr>
                <a:srgbClr val="E46102"/>
              </a:buClr>
              <a:buSzPts val="2667"/>
              <a:buFont typeface="Noto Sans Symbols"/>
              <a:buChar char="▪"/>
              <a:defRPr b="0" i="0" sz="2667"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rgbClr val="E46102"/>
              </a:buClr>
              <a:buSzPts val="2400"/>
              <a:buFont typeface="Arial"/>
              <a:buChar char="•"/>
              <a:defRPr b="0" i="0" sz="2400" u="none" cap="none" strike="noStrike">
                <a:solidFill>
                  <a:schemeClr val="dk1"/>
                </a:solidFill>
                <a:latin typeface="Arial"/>
                <a:ea typeface="Arial"/>
                <a:cs typeface="Arial"/>
                <a:sym typeface="Arial"/>
              </a:defRPr>
            </a:lvl2pPr>
            <a:lvl3pPr indent="-364045" lvl="2" marL="1371600" marR="0" rtl="0" algn="l">
              <a:spcBef>
                <a:spcPts val="427"/>
              </a:spcBef>
              <a:spcAft>
                <a:spcPts val="0"/>
              </a:spcAft>
              <a:buClr>
                <a:srgbClr val="E46102"/>
              </a:buClr>
              <a:buSzPts val="2133"/>
              <a:buFont typeface="Noto Sans Symbols"/>
              <a:buChar char="▪"/>
              <a:defRPr b="0" i="0" sz="2133" u="none" cap="none" strike="noStrike">
                <a:solidFill>
                  <a:schemeClr val="dk1"/>
                </a:solidFill>
                <a:latin typeface="Arial"/>
                <a:ea typeface="Arial"/>
                <a:cs typeface="Arial"/>
                <a:sym typeface="Arial"/>
              </a:defRPr>
            </a:lvl3pPr>
            <a:lvl4pPr indent="-347154" lvl="3" marL="1828800" marR="0" rtl="0" algn="l">
              <a:spcBef>
                <a:spcPts val="373"/>
              </a:spcBef>
              <a:spcAft>
                <a:spcPts val="0"/>
              </a:spcAft>
              <a:buClr>
                <a:srgbClr val="D95E00"/>
              </a:buClr>
              <a:buSzPts val="1867"/>
              <a:buFont typeface="NTR"/>
              <a:buChar char="&gt;"/>
              <a:defRPr b="0" i="0" sz="1867"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rgbClr val="D95E00"/>
              </a:buClr>
              <a:buSzPts val="1600"/>
              <a:buFont typeface="Noto Sans Symbols"/>
              <a:buChar char="▪"/>
              <a:defRPr b="0" i="0" sz="1600" u="none" cap="none" strike="noStrike">
                <a:solidFill>
                  <a:schemeClr val="dk1"/>
                </a:solidFill>
                <a:latin typeface="Arial"/>
                <a:ea typeface="Arial"/>
                <a:cs typeface="Arial"/>
                <a:sym typeface="Arial"/>
              </a:defRPr>
            </a:lvl5pPr>
            <a:lvl6pPr indent="-228600" lvl="5" marL="2743200" marR="0" rtl="0" algn="l">
              <a:spcBef>
                <a:spcPts val="293"/>
              </a:spcBef>
              <a:spcAft>
                <a:spcPts val="0"/>
              </a:spcAft>
              <a:buClr>
                <a:srgbClr val="D95E00"/>
              </a:buClr>
              <a:buSzPts val="1467"/>
              <a:buFont typeface="NTR"/>
              <a:buNone/>
              <a:defRPr b="0" i="0" sz="1467" u="none" cap="none" strike="noStrike">
                <a:solidFill>
                  <a:schemeClr val="dk1"/>
                </a:solidFill>
                <a:latin typeface="Arial"/>
                <a:ea typeface="Arial"/>
                <a:cs typeface="Arial"/>
                <a:sym typeface="Arial"/>
              </a:defRPr>
            </a:lvl6pPr>
            <a:lvl7pPr indent="-228600" lvl="6" marL="3200400" marR="0" rtl="0" algn="l">
              <a:spcBef>
                <a:spcPts val="267"/>
              </a:spcBef>
              <a:spcAft>
                <a:spcPts val="0"/>
              </a:spcAft>
              <a:buClr>
                <a:srgbClr val="D95E00"/>
              </a:buClr>
              <a:buSzPts val="1333"/>
              <a:buFont typeface="Noto Sans Symbols"/>
              <a:buNone/>
              <a:defRPr b="0" i="0" sz="1333"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46" name="Google Shape;46;p6"/>
          <p:cNvSpPr txBox="1"/>
          <p:nvPr>
            <p:ph idx="4" type="body"/>
          </p:nvPr>
        </p:nvSpPr>
        <p:spPr>
          <a:xfrm>
            <a:off x="0" y="5511800"/>
            <a:ext cx="12192000" cy="13462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47" name="Shape 47"/>
        <p:cNvGrpSpPr/>
        <p:nvPr/>
      </p:nvGrpSpPr>
      <p:grpSpPr>
        <a:xfrm>
          <a:off x="0" y="0"/>
          <a:ext cx="0" cy="0"/>
          <a:chOff x="0" y="0"/>
          <a:chExt cx="0" cy="0"/>
        </a:xfrm>
      </p:grpSpPr>
      <p:sp>
        <p:nvSpPr>
          <p:cNvPr id="48" name="Google Shape;48;p7"/>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800"/>
              <a:buFont typeface="Gill Sans"/>
              <a:buNone/>
              <a:defRPr b="1" i="0" sz="48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9" name="Shape 49"/>
        <p:cNvGrpSpPr/>
        <p:nvPr/>
      </p:nvGrpSpPr>
      <p:grpSpPr>
        <a:xfrm>
          <a:off x="0" y="0"/>
          <a:ext cx="0" cy="0"/>
          <a:chOff x="0" y="0"/>
          <a:chExt cx="0" cy="0"/>
        </a:xfrm>
      </p:grpSpPr>
      <p:cxnSp>
        <p:nvCxnSpPr>
          <p:cNvPr id="50" name="Google Shape;50;p8"/>
          <p:cNvCxnSpPr/>
          <p:nvPr/>
        </p:nvCxnSpPr>
        <p:spPr>
          <a:xfrm>
            <a:off x="272085" y="513092"/>
            <a:ext cx="2674747" cy="0"/>
          </a:xfrm>
          <a:prstGeom prst="straightConnector1">
            <a:avLst/>
          </a:prstGeom>
          <a:noFill/>
          <a:ln cap="flat" cmpd="sng" w="25400">
            <a:solidFill>
              <a:schemeClr val="dk1"/>
            </a:solidFill>
            <a:prstDash val="solid"/>
            <a:round/>
            <a:headEnd len="sm" w="sm" type="none"/>
            <a:tailEnd len="sm" w="sm" type="none"/>
          </a:ln>
        </p:spPr>
      </p:cxnSp>
      <p:cxnSp>
        <p:nvCxnSpPr>
          <p:cNvPr id="51" name="Google Shape;51;p8"/>
          <p:cNvCxnSpPr/>
          <p:nvPr/>
        </p:nvCxnSpPr>
        <p:spPr>
          <a:xfrm>
            <a:off x="3376635" y="513092"/>
            <a:ext cx="8485403" cy="0"/>
          </a:xfrm>
          <a:prstGeom prst="straightConnector1">
            <a:avLst/>
          </a:prstGeom>
          <a:noFill/>
          <a:ln cap="flat" cmpd="sng" w="12700">
            <a:solidFill>
              <a:schemeClr val="dk1"/>
            </a:solidFill>
            <a:prstDash val="solid"/>
            <a:round/>
            <a:headEnd len="sm" w="sm" type="none"/>
            <a:tailEnd len="sm" w="sm" type="none"/>
          </a:ln>
        </p:spPr>
      </p:cxnSp>
      <p:sp>
        <p:nvSpPr>
          <p:cNvPr id="52" name="Google Shape;52;p8"/>
          <p:cNvSpPr txBox="1"/>
          <p:nvPr>
            <p:ph idx="1" type="body"/>
          </p:nvPr>
        </p:nvSpPr>
        <p:spPr>
          <a:xfrm>
            <a:off x="0" y="5511801"/>
            <a:ext cx="12192000" cy="1401233"/>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53" name="Google Shape;53;p8"/>
          <p:cNvSpPr txBox="1"/>
          <p:nvPr>
            <p:ph idx="2" type="body"/>
          </p:nvPr>
        </p:nvSpPr>
        <p:spPr>
          <a:xfrm>
            <a:off x="272085" y="958452"/>
            <a:ext cx="11589952" cy="69638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747"/>
              </a:spcBef>
              <a:spcAft>
                <a:spcPts val="0"/>
              </a:spcAft>
              <a:buClr>
                <a:srgbClr val="E46102"/>
              </a:buClr>
              <a:buSzPts val="3733"/>
              <a:buFont typeface="Arial"/>
              <a:buNone/>
              <a:defRPr b="1" i="0" sz="3733" u="none" cap="none" strike="noStrike">
                <a:solidFill>
                  <a:srgbClr val="E46102"/>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54" name="Google Shape;54;p8"/>
          <p:cNvSpPr txBox="1"/>
          <p:nvPr>
            <p:ph idx="3" type="body"/>
          </p:nvPr>
        </p:nvSpPr>
        <p:spPr>
          <a:xfrm>
            <a:off x="272085" y="1744225"/>
            <a:ext cx="11589952" cy="3767575"/>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E46102"/>
              </a:buClr>
              <a:buSzPts val="3200"/>
              <a:buFont typeface="Noto Sans Symbols"/>
              <a:buChar char="▪"/>
              <a:defRPr b="1" i="0" sz="3200" u="none" cap="none" strike="noStrike">
                <a:solidFill>
                  <a:schemeClr val="dk1"/>
                </a:solidFill>
                <a:latin typeface="Arial"/>
                <a:ea typeface="Arial"/>
                <a:cs typeface="Arial"/>
                <a:sym typeface="Arial"/>
              </a:defRPr>
            </a:lvl1pPr>
            <a:lvl2pPr indent="-397954" lvl="1" marL="914400" marR="0" rtl="0" algn="l">
              <a:spcBef>
                <a:spcPts val="533"/>
              </a:spcBef>
              <a:spcAft>
                <a:spcPts val="0"/>
              </a:spcAft>
              <a:buClr>
                <a:srgbClr val="E46102"/>
              </a:buClr>
              <a:buSzPts val="2667"/>
              <a:buFont typeface="Arial"/>
              <a:buChar char="•"/>
              <a:defRPr b="0" i="0" sz="2667"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rgbClr val="E46102"/>
              </a:buClr>
              <a:buSzPts val="2400"/>
              <a:buFont typeface="Noto Sans Symbols"/>
              <a:buChar char="▪"/>
              <a:defRPr b="0" i="0" sz="2400" u="none" cap="none" strike="noStrike">
                <a:solidFill>
                  <a:schemeClr val="dk1"/>
                </a:solidFill>
                <a:latin typeface="Arial"/>
                <a:ea typeface="Arial"/>
                <a:cs typeface="Arial"/>
                <a:sym typeface="Arial"/>
              </a:defRPr>
            </a:lvl3pPr>
            <a:lvl4pPr indent="-364045" lvl="3" marL="1828800" marR="0" rtl="0" algn="l">
              <a:spcBef>
                <a:spcPts val="427"/>
              </a:spcBef>
              <a:spcAft>
                <a:spcPts val="0"/>
              </a:spcAft>
              <a:buClr>
                <a:srgbClr val="D95E00"/>
              </a:buClr>
              <a:buSzPts val="2133"/>
              <a:buFont typeface="NTR"/>
              <a:buChar char="&gt;"/>
              <a:defRPr b="0" i="0" sz="2133" u="none" cap="none" strike="noStrike">
                <a:solidFill>
                  <a:schemeClr val="dk1"/>
                </a:solidFill>
                <a:latin typeface="Arial"/>
                <a:ea typeface="Arial"/>
                <a:cs typeface="Arial"/>
                <a:sym typeface="Arial"/>
              </a:defRPr>
            </a:lvl4pPr>
            <a:lvl5pPr indent="-347154" lvl="4" marL="2286000" marR="0" rtl="0" algn="l">
              <a:spcBef>
                <a:spcPts val="373"/>
              </a:spcBef>
              <a:spcAft>
                <a:spcPts val="0"/>
              </a:spcAft>
              <a:buClr>
                <a:srgbClr val="D95E00"/>
              </a:buClr>
              <a:buSzPts val="1867"/>
              <a:buFont typeface="Noto Sans Symbols"/>
              <a:buChar char="▪"/>
              <a:defRPr b="0" i="0" sz="1867"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rgbClr val="D95E00"/>
              </a:buClr>
              <a:buSzPts val="1600"/>
              <a:buFont typeface="NTR"/>
              <a:buChar char="&gt;"/>
              <a:defRPr b="0" i="0" sz="1600" u="none" cap="none" strike="noStrike">
                <a:solidFill>
                  <a:schemeClr val="dk1"/>
                </a:solidFill>
                <a:latin typeface="Arial"/>
                <a:ea typeface="Arial"/>
                <a:cs typeface="Arial"/>
                <a:sym typeface="Arial"/>
              </a:defRPr>
            </a:lvl6pPr>
            <a:lvl7pPr indent="-313245" lvl="6" marL="3200400" marR="0" rtl="0" algn="l">
              <a:spcBef>
                <a:spcPts val="267"/>
              </a:spcBef>
              <a:spcAft>
                <a:spcPts val="0"/>
              </a:spcAft>
              <a:buClr>
                <a:srgbClr val="D95E00"/>
              </a:buClr>
              <a:buSzPts val="1333"/>
              <a:buFont typeface="Noto Sans Symbols"/>
              <a:buChar char="▪"/>
              <a:defRPr b="0" i="0" sz="1333" u="none" cap="none" strike="noStrike">
                <a:solidFill>
                  <a:schemeClr val="dk1"/>
                </a:solidFill>
                <a:latin typeface="Arial"/>
                <a:ea typeface="Arial"/>
                <a:cs typeface="Arial"/>
                <a:sym typeface="Arial"/>
              </a:defRPr>
            </a:lvl7pPr>
            <a:lvl8pPr indent="-304800" lvl="7" marL="3657600" marR="0" rtl="0" algn="l">
              <a:spcBef>
                <a:spcPts val="240"/>
              </a:spcBef>
              <a:spcAft>
                <a:spcPts val="0"/>
              </a:spcAft>
              <a:buClr>
                <a:srgbClr val="D95E00"/>
              </a:buClr>
              <a:buSzPts val="1200"/>
              <a:buFont typeface="NTR"/>
              <a:buChar char="&gt;"/>
              <a:defRPr b="0" i="0" sz="1200"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Page Content">
  <p:cSld name="Full-Page Content">
    <p:spTree>
      <p:nvGrpSpPr>
        <p:cNvPr id="55" name="Shape 55"/>
        <p:cNvGrpSpPr/>
        <p:nvPr/>
      </p:nvGrpSpPr>
      <p:grpSpPr>
        <a:xfrm>
          <a:off x="0" y="0"/>
          <a:ext cx="0" cy="0"/>
          <a:chOff x="0" y="0"/>
          <a:chExt cx="0" cy="0"/>
        </a:xfrm>
      </p:grpSpPr>
      <p:cxnSp>
        <p:nvCxnSpPr>
          <p:cNvPr id="56" name="Google Shape;56;p9"/>
          <p:cNvCxnSpPr/>
          <p:nvPr/>
        </p:nvCxnSpPr>
        <p:spPr>
          <a:xfrm>
            <a:off x="272085" y="513092"/>
            <a:ext cx="2674747" cy="0"/>
          </a:xfrm>
          <a:prstGeom prst="straightConnector1">
            <a:avLst/>
          </a:prstGeom>
          <a:noFill/>
          <a:ln cap="flat" cmpd="sng" w="25400">
            <a:solidFill>
              <a:schemeClr val="dk1"/>
            </a:solidFill>
            <a:prstDash val="solid"/>
            <a:round/>
            <a:headEnd len="sm" w="sm" type="none"/>
            <a:tailEnd len="sm" w="sm" type="none"/>
          </a:ln>
        </p:spPr>
      </p:cxnSp>
      <p:cxnSp>
        <p:nvCxnSpPr>
          <p:cNvPr id="57" name="Google Shape;57;p9"/>
          <p:cNvCxnSpPr/>
          <p:nvPr/>
        </p:nvCxnSpPr>
        <p:spPr>
          <a:xfrm>
            <a:off x="3376635" y="513092"/>
            <a:ext cx="8485403" cy="0"/>
          </a:xfrm>
          <a:prstGeom prst="straightConnector1">
            <a:avLst/>
          </a:prstGeom>
          <a:noFill/>
          <a:ln cap="flat" cmpd="sng" w="12700">
            <a:solidFill>
              <a:schemeClr val="dk1"/>
            </a:solidFill>
            <a:prstDash val="solid"/>
            <a:round/>
            <a:headEnd len="sm" w="sm" type="none"/>
            <a:tailEnd len="sm" w="sm" type="none"/>
          </a:ln>
        </p:spPr>
      </p:cxnSp>
      <p:sp>
        <p:nvSpPr>
          <p:cNvPr id="58" name="Google Shape;58;p9"/>
          <p:cNvSpPr txBox="1"/>
          <p:nvPr>
            <p:ph idx="1" type="body"/>
          </p:nvPr>
        </p:nvSpPr>
        <p:spPr>
          <a:xfrm>
            <a:off x="0" y="5511801"/>
            <a:ext cx="12192000" cy="1401233"/>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59" name="Google Shape;59;p9"/>
          <p:cNvSpPr txBox="1"/>
          <p:nvPr>
            <p:ph idx="2" type="body"/>
          </p:nvPr>
        </p:nvSpPr>
        <p:spPr>
          <a:xfrm>
            <a:off x="272085" y="863428"/>
            <a:ext cx="11589952" cy="4639906"/>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853"/>
              </a:spcBef>
              <a:spcAft>
                <a:spcPts val="0"/>
              </a:spcAft>
              <a:buClr>
                <a:schemeClr val="dk1"/>
              </a:buClr>
              <a:buSzPts val="4267"/>
              <a:buFont typeface="Arial"/>
              <a:buNone/>
              <a:defRPr b="0" i="1" sz="4267"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0" name="Shape 60"/>
        <p:cNvGrpSpPr/>
        <p:nvPr/>
      </p:nvGrpSpPr>
      <p:grpSpPr>
        <a:xfrm>
          <a:off x="0" y="0"/>
          <a:ext cx="0" cy="0"/>
          <a:chOff x="0" y="0"/>
          <a:chExt cx="0" cy="0"/>
        </a:xfrm>
      </p:grpSpPr>
      <p:cxnSp>
        <p:nvCxnSpPr>
          <p:cNvPr id="61" name="Google Shape;61;p10"/>
          <p:cNvCxnSpPr/>
          <p:nvPr/>
        </p:nvCxnSpPr>
        <p:spPr>
          <a:xfrm>
            <a:off x="272085" y="513092"/>
            <a:ext cx="2674747" cy="0"/>
          </a:xfrm>
          <a:prstGeom prst="straightConnector1">
            <a:avLst/>
          </a:prstGeom>
          <a:noFill/>
          <a:ln cap="flat" cmpd="sng" w="25400">
            <a:solidFill>
              <a:schemeClr val="dk1"/>
            </a:solidFill>
            <a:prstDash val="solid"/>
            <a:round/>
            <a:headEnd len="sm" w="sm" type="none"/>
            <a:tailEnd len="sm" w="sm" type="none"/>
          </a:ln>
        </p:spPr>
      </p:cxnSp>
      <p:cxnSp>
        <p:nvCxnSpPr>
          <p:cNvPr id="62" name="Google Shape;62;p10"/>
          <p:cNvCxnSpPr/>
          <p:nvPr/>
        </p:nvCxnSpPr>
        <p:spPr>
          <a:xfrm>
            <a:off x="3376635" y="513092"/>
            <a:ext cx="8485403" cy="0"/>
          </a:xfrm>
          <a:prstGeom prst="straightConnector1">
            <a:avLst/>
          </a:prstGeom>
          <a:noFill/>
          <a:ln cap="flat" cmpd="sng" w="12700">
            <a:solidFill>
              <a:schemeClr val="dk1"/>
            </a:solidFill>
            <a:prstDash val="solid"/>
            <a:round/>
            <a:headEnd len="sm" w="sm" type="none"/>
            <a:tailEnd len="sm" w="sm" type="none"/>
          </a:ln>
        </p:spPr>
      </p:cxnSp>
      <p:sp>
        <p:nvSpPr>
          <p:cNvPr id="63" name="Google Shape;63;p10"/>
          <p:cNvSpPr txBox="1"/>
          <p:nvPr>
            <p:ph idx="1" type="body"/>
          </p:nvPr>
        </p:nvSpPr>
        <p:spPr>
          <a:xfrm>
            <a:off x="0" y="5511801"/>
            <a:ext cx="12192000" cy="1401233"/>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64" name="Google Shape;64;p10"/>
          <p:cNvSpPr txBox="1"/>
          <p:nvPr>
            <p:ph idx="2" type="body"/>
          </p:nvPr>
        </p:nvSpPr>
        <p:spPr>
          <a:xfrm>
            <a:off x="6256867" y="863692"/>
            <a:ext cx="5604933" cy="4639642"/>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853"/>
              </a:spcBef>
              <a:spcAft>
                <a:spcPts val="0"/>
              </a:spcAft>
              <a:buClr>
                <a:schemeClr val="dk1"/>
              </a:buClr>
              <a:buSzPts val="4267"/>
              <a:buFont typeface="Arial"/>
              <a:buNone/>
              <a:defRPr b="0" i="1" sz="4267"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65" name="Google Shape;65;p10"/>
          <p:cNvSpPr txBox="1"/>
          <p:nvPr>
            <p:ph idx="3" type="body"/>
          </p:nvPr>
        </p:nvSpPr>
        <p:spPr>
          <a:xfrm>
            <a:off x="272085" y="863428"/>
            <a:ext cx="5612248" cy="4639906"/>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853"/>
              </a:spcBef>
              <a:spcAft>
                <a:spcPts val="0"/>
              </a:spcAft>
              <a:buClr>
                <a:schemeClr val="dk1"/>
              </a:buClr>
              <a:buSzPts val="4267"/>
              <a:buFont typeface="Arial"/>
              <a:buNone/>
              <a:defRPr b="0" i="1" sz="4267"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10703378" y="257543"/>
            <a:ext cx="1241077" cy="240066"/>
          </a:xfrm>
          <a:prstGeom prst="rect">
            <a:avLst/>
          </a:prstGeom>
          <a:noFill/>
          <a:ln>
            <a:noFill/>
          </a:ln>
        </p:spPr>
        <p:txBody>
          <a:bodyPr anchorCtr="0" anchor="t" bIns="45700" lIns="91425" spcFirstLastPara="1" rIns="91425" wrap="square" tIns="45700">
            <a:noAutofit/>
          </a:bodyPr>
          <a:lstStyle/>
          <a:p>
            <a:pPr indent="0" lvl="0" marL="0" marR="0" rtl="0" algn="r">
              <a:lnSpc>
                <a:spcPct val="80000"/>
              </a:lnSpc>
              <a:spcBef>
                <a:spcPts val="0"/>
              </a:spcBef>
              <a:spcAft>
                <a:spcPts val="0"/>
              </a:spcAft>
              <a:buNone/>
            </a:pPr>
            <a:r>
              <a:rPr b="0" i="0" lang="en-US" sz="1200" u="none" cap="none" strike="noStrike">
                <a:solidFill>
                  <a:schemeClr val="dk1"/>
                </a:solidFill>
                <a:latin typeface="Georgia"/>
                <a:ea typeface="Georgia"/>
                <a:cs typeface="Georgia"/>
                <a:sym typeface="Georgia"/>
              </a:rPr>
              <a:t>|  </a:t>
            </a:r>
            <a:fld id="{00000000-1234-1234-1234-123412341234}" type="slidenum">
              <a:rPr b="0" i="0" lang="en-US" sz="1133" u="none" cap="none" strike="noStrike">
                <a:solidFill>
                  <a:schemeClr val="dk1"/>
                </a:solidFill>
                <a:latin typeface="Arial"/>
                <a:ea typeface="Arial"/>
                <a:cs typeface="Arial"/>
                <a:sym typeface="Arial"/>
              </a:rPr>
              <a:t>‹#›</a:t>
            </a:fld>
            <a:endParaRPr b="0" i="0" sz="1133" u="none" cap="none" strike="noStrike">
              <a:solidFill>
                <a:srgbClr val="000000"/>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358433" y="198708"/>
            <a:ext cx="556192" cy="218591"/>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9148992" y="304811"/>
            <a:ext cx="2258261" cy="134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3"/>
          <p:cNvSpPr txBox="1"/>
          <p:nvPr>
            <p:ph idx="1" type="body"/>
          </p:nvPr>
        </p:nvSpPr>
        <p:spPr>
          <a:xfrm>
            <a:off x="489001" y="3269742"/>
            <a:ext cx="11314500" cy="1321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2400">
                <a:latin typeface="Gill Sans"/>
                <a:ea typeface="Gill Sans"/>
                <a:cs typeface="Gill Sans"/>
                <a:sym typeface="Gill Sans"/>
              </a:rPr>
              <a:t>Ayush Kumar Shah</a:t>
            </a:r>
            <a:endParaRPr sz="2400">
              <a:latin typeface="Gill Sans"/>
              <a:ea typeface="Gill Sans"/>
              <a:cs typeface="Gill Sans"/>
              <a:sym typeface="Gill Sans"/>
            </a:endParaRPr>
          </a:p>
          <a:p>
            <a:pPr indent="0" lvl="0" marL="0" rtl="0" algn="ctr">
              <a:spcBef>
                <a:spcPts val="0"/>
              </a:spcBef>
              <a:spcAft>
                <a:spcPts val="0"/>
              </a:spcAft>
              <a:buClr>
                <a:schemeClr val="dk1"/>
              </a:buClr>
              <a:buSzPts val="2400"/>
              <a:buNone/>
            </a:pPr>
            <a:r>
              <a:rPr lang="en-US" sz="2400">
                <a:latin typeface="Gill Sans"/>
                <a:ea typeface="Gill Sans"/>
                <a:cs typeface="Gill Sans"/>
                <a:sym typeface="Gill Sans"/>
              </a:rPr>
              <a:t>Xiaofu Jin</a:t>
            </a:r>
            <a:endParaRPr/>
          </a:p>
        </p:txBody>
      </p:sp>
      <p:sp>
        <p:nvSpPr>
          <p:cNvPr id="85" name="Google Shape;85;p13"/>
          <p:cNvSpPr txBox="1"/>
          <p:nvPr>
            <p:ph idx="2" type="body"/>
          </p:nvPr>
        </p:nvSpPr>
        <p:spPr>
          <a:xfrm>
            <a:off x="1780697" y="5150586"/>
            <a:ext cx="8553600" cy="657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7F7F7F"/>
              </a:buClr>
              <a:buSzPts val="1800"/>
              <a:buNone/>
            </a:pPr>
            <a:br>
              <a:rPr b="1" lang="en-US" sz="1800">
                <a:solidFill>
                  <a:srgbClr val="7F7F7F"/>
                </a:solidFill>
                <a:latin typeface="Gill Sans"/>
                <a:ea typeface="Gill Sans"/>
                <a:cs typeface="Gill Sans"/>
                <a:sym typeface="Gill Sans"/>
              </a:rPr>
            </a:br>
            <a:r>
              <a:rPr b="1" lang="en-US" sz="1800">
                <a:solidFill>
                  <a:srgbClr val="7F7F7F"/>
                </a:solidFill>
                <a:latin typeface="Gill Sans"/>
                <a:ea typeface="Gill Sans"/>
                <a:cs typeface="Gill Sans"/>
                <a:sym typeface="Gill Sans"/>
              </a:rPr>
              <a:t>Date: 12 Nov 2020</a:t>
            </a:r>
            <a:endParaRPr sz="1800">
              <a:solidFill>
                <a:srgbClr val="7F7F7F"/>
              </a:solidFill>
              <a:latin typeface="Gill Sans"/>
              <a:ea typeface="Gill Sans"/>
              <a:cs typeface="Gill Sans"/>
              <a:sym typeface="Gill Sans"/>
            </a:endParaRPr>
          </a:p>
        </p:txBody>
      </p:sp>
      <p:sp>
        <p:nvSpPr>
          <p:cNvPr id="86" name="Google Shape;86;p13"/>
          <p:cNvSpPr txBox="1"/>
          <p:nvPr>
            <p:ph idx="4" type="body"/>
          </p:nvPr>
        </p:nvSpPr>
        <p:spPr>
          <a:xfrm>
            <a:off x="100362" y="865574"/>
            <a:ext cx="12091639" cy="1517141"/>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chemeClr val="dk1"/>
              </a:buClr>
              <a:buSzPts val="4000"/>
              <a:buNone/>
            </a:pPr>
            <a:r>
              <a:rPr lang="en-US" sz="4000">
                <a:solidFill>
                  <a:schemeClr val="dk1"/>
                </a:solidFill>
                <a:latin typeface="Gill Sans"/>
                <a:ea typeface="Gill Sans"/>
                <a:cs typeface="Gill Sans"/>
                <a:sym typeface="Gill Sans"/>
              </a:rPr>
              <a:t>Quantitative Foundations</a:t>
            </a:r>
            <a:endParaRPr sz="4000">
              <a:solidFill>
                <a:schemeClr val="dk1"/>
              </a:solidFill>
              <a:latin typeface="Gill Sans"/>
              <a:ea typeface="Gill Sans"/>
              <a:cs typeface="Gill Sans"/>
              <a:sym typeface="Gill Sans"/>
            </a:endParaRPr>
          </a:p>
          <a:p>
            <a:pPr indent="0" lvl="0" marL="0" rtl="0" algn="ctr">
              <a:lnSpc>
                <a:spcPct val="80000"/>
              </a:lnSpc>
              <a:spcBef>
                <a:spcPts val="0"/>
              </a:spcBef>
              <a:spcAft>
                <a:spcPts val="0"/>
              </a:spcAft>
              <a:buClr>
                <a:schemeClr val="dk1"/>
              </a:buClr>
              <a:buSzPts val="4000"/>
              <a:buNone/>
            </a:pPr>
            <a:r>
              <a:rPr lang="en-US" sz="4000">
                <a:solidFill>
                  <a:schemeClr val="dk1"/>
                </a:solidFill>
                <a:latin typeface="Gill Sans"/>
                <a:ea typeface="Gill Sans"/>
                <a:cs typeface="Gill Sans"/>
                <a:sym typeface="Gill Sans"/>
              </a:rPr>
              <a:t>Project 3: Confidence Interval</a:t>
            </a:r>
            <a:endParaRPr sz="4000">
              <a:solidFill>
                <a:schemeClr val="dk1"/>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8792" y="81728"/>
            <a:ext cx="11271600" cy="753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Function5</a:t>
            </a:r>
            <a:endParaRPr/>
          </a:p>
        </p:txBody>
      </p:sp>
      <p:sp>
        <p:nvSpPr>
          <p:cNvPr id="154" name="Google Shape;154;p22"/>
          <p:cNvSpPr txBox="1"/>
          <p:nvPr>
            <p:ph idx="1" type="body"/>
          </p:nvPr>
        </p:nvSpPr>
        <p:spPr>
          <a:xfrm>
            <a:off x="410545" y="1189475"/>
            <a:ext cx="5109300" cy="48861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300">
                <a:latin typeface="Droid Serif"/>
                <a:ea typeface="Droid Serif"/>
                <a:cs typeface="Droid Serif"/>
                <a:sym typeface="Droid Serif"/>
              </a:rPr>
              <a:t>Using bernoulli distribution with theta = 0.5 as input</a:t>
            </a:r>
            <a:endParaRPr b="1"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lang="en-US" sz="1300">
                <a:latin typeface="Droid Serif"/>
                <a:ea typeface="Droid Serif"/>
                <a:cs typeface="Droid Serif"/>
                <a:sym typeface="Droid Serif"/>
              </a:rPr>
              <a:t>-------------------------------------------------------------------------------------</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lang="en-US" sz="1300">
                <a:latin typeface="Droid Serif"/>
                <a:ea typeface="Droid Serif"/>
                <a:cs typeface="Droid Serif"/>
                <a:sym typeface="Droid Serif"/>
              </a:rPr>
              <a:t>alpha: 0.25	 N:    10	 fraction missed: 0.077</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lang="en-US" sz="1300">
                <a:latin typeface="Droid Serif"/>
                <a:ea typeface="Droid Serif"/>
                <a:cs typeface="Droid Serif"/>
                <a:sym typeface="Droid Serif"/>
              </a:rPr>
              <a:t>alpha: 0.25	 N:   100	 fraction missed: 0.094</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lang="en-US" sz="1300">
                <a:latin typeface="Droid Serif"/>
                <a:ea typeface="Droid Serif"/>
                <a:cs typeface="Droid Serif"/>
                <a:sym typeface="Droid Serif"/>
              </a:rPr>
              <a:t>alpha: 0.25	 N:  1000	 fraction missed: 0.095</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lang="en-US" sz="1300">
                <a:latin typeface="Droid Serif"/>
                <a:ea typeface="Droid Serif"/>
                <a:cs typeface="Droid Serif"/>
                <a:sym typeface="Droid Serif"/>
              </a:rPr>
              <a:t>alpha: 0.25	 N: 10000	 fraction missed: 0.098</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b="1" lang="en-US" sz="1300">
                <a:latin typeface="Droid Serif"/>
                <a:ea typeface="Droid Serif"/>
                <a:cs typeface="Droid Serif"/>
                <a:sym typeface="Droid Serif"/>
              </a:rPr>
              <a:t>alpha: 0.10	 N:    10	 fraction missed: 0.077</a:t>
            </a:r>
            <a:endParaRPr b="1"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b="1" lang="en-US" sz="1300">
                <a:latin typeface="Droid Serif"/>
                <a:ea typeface="Droid Serif"/>
                <a:cs typeface="Droid Serif"/>
                <a:sym typeface="Droid Serif"/>
              </a:rPr>
              <a:t>alpha: 0.10	 N:   100	 fraction missed: 0.094</a:t>
            </a:r>
            <a:endParaRPr b="1"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b="1" lang="en-US" sz="1300">
                <a:latin typeface="Droid Serif"/>
                <a:ea typeface="Droid Serif"/>
                <a:cs typeface="Droid Serif"/>
                <a:sym typeface="Droid Serif"/>
              </a:rPr>
              <a:t>alpha: 0.10	 N:  1000	 fraction missed: 0.095</a:t>
            </a:r>
            <a:endParaRPr b="1"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b="1" lang="en-US" sz="1300">
                <a:latin typeface="Droid Serif"/>
                <a:ea typeface="Droid Serif"/>
                <a:cs typeface="Droid Serif"/>
                <a:sym typeface="Droid Serif"/>
              </a:rPr>
              <a:t>alpha: 0.10	 N: 10000	 fraction missed: 0.098</a:t>
            </a:r>
            <a:endParaRPr b="1"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lang="en-US" sz="1300">
                <a:latin typeface="Droid Serif"/>
                <a:ea typeface="Droid Serif"/>
                <a:cs typeface="Droid Serif"/>
                <a:sym typeface="Droid Serif"/>
              </a:rPr>
              <a:t>alpha: 0.05	 N:    10	 fraction missed: 0.077</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lang="en-US" sz="1300">
                <a:latin typeface="Droid Serif"/>
                <a:ea typeface="Droid Serif"/>
                <a:cs typeface="Droid Serif"/>
                <a:sym typeface="Droid Serif"/>
              </a:rPr>
              <a:t>alpha: 0.05	 N:   100	 fraction missed: 0.094</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lang="en-US" sz="1300">
                <a:latin typeface="Droid Serif"/>
                <a:ea typeface="Droid Serif"/>
                <a:cs typeface="Droid Serif"/>
                <a:sym typeface="Droid Serif"/>
              </a:rPr>
              <a:t>alpha: 0.05	 N:  1000	 fraction missed: 0.095</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lang="en-US" sz="1300">
                <a:latin typeface="Droid Serif"/>
                <a:ea typeface="Droid Serif"/>
                <a:cs typeface="Droid Serif"/>
                <a:sym typeface="Droid Serif"/>
              </a:rPr>
              <a:t>alpha: 0.05	 N: 10000	 fraction missed: 0.098</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lang="en-US" sz="1300">
                <a:latin typeface="Droid Serif"/>
                <a:ea typeface="Droid Serif"/>
                <a:cs typeface="Droid Serif"/>
                <a:sym typeface="Droid Serif"/>
              </a:rPr>
              <a:t>alpha: 0.01	 N:    10	 fraction missed: 0.077</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lang="en-US" sz="1300">
                <a:latin typeface="Droid Serif"/>
                <a:ea typeface="Droid Serif"/>
                <a:cs typeface="Droid Serif"/>
                <a:sym typeface="Droid Serif"/>
              </a:rPr>
              <a:t>alpha: 0.01	 N:   100	 fraction missed: 0.094</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lang="en-US" sz="1300">
                <a:latin typeface="Droid Serif"/>
                <a:ea typeface="Droid Serif"/>
                <a:cs typeface="Droid Serif"/>
                <a:sym typeface="Droid Serif"/>
              </a:rPr>
              <a:t>alpha: 0.01	 N:  1000	 fraction missed: 0.095</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lang="en-US" sz="1300">
                <a:latin typeface="Droid Serif"/>
                <a:ea typeface="Droid Serif"/>
                <a:cs typeface="Droid Serif"/>
                <a:sym typeface="Droid Serif"/>
              </a:rPr>
              <a:t>alpha: 0.01	 N: 10000	 fraction missed: 0.098</a:t>
            </a:r>
            <a:endParaRPr sz="1300">
              <a:latin typeface="Droid Serif"/>
              <a:ea typeface="Droid Serif"/>
              <a:cs typeface="Droid Serif"/>
              <a:sym typeface="Droid Serif"/>
            </a:endParaRPr>
          </a:p>
          <a:p>
            <a:pPr indent="0" lvl="0" marL="0" rtl="0" algn="l">
              <a:spcBef>
                <a:spcPts val="720"/>
              </a:spcBef>
              <a:spcAft>
                <a:spcPts val="0"/>
              </a:spcAft>
              <a:buNone/>
            </a:pPr>
            <a:r>
              <a:t/>
            </a:r>
            <a:endParaRPr sz="1300">
              <a:latin typeface="Droid Serif"/>
              <a:ea typeface="Droid Serif"/>
              <a:cs typeface="Droid Serif"/>
              <a:sym typeface="Droid Serif"/>
            </a:endParaRPr>
          </a:p>
        </p:txBody>
      </p:sp>
      <p:sp>
        <p:nvSpPr>
          <p:cNvPr id="155" name="Google Shape;155;p22"/>
          <p:cNvSpPr txBox="1"/>
          <p:nvPr/>
        </p:nvSpPr>
        <p:spPr>
          <a:xfrm>
            <a:off x="6564350" y="1189475"/>
            <a:ext cx="4716000" cy="477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300">
                <a:solidFill>
                  <a:schemeClr val="dk1"/>
                </a:solidFill>
                <a:latin typeface="Droid Serif"/>
                <a:ea typeface="Droid Serif"/>
                <a:cs typeface="Droid Serif"/>
                <a:sym typeface="Droid Serif"/>
              </a:rPr>
              <a:t>Using uniform distribution (0, 0.05) as input</a:t>
            </a:r>
            <a:endParaRPr b="1"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0.25	 N:    10	 fraction missed: 0.106</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0.25	 N:   100	 fraction missed: 0.108</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0.25	 N:  1000	 fraction missed: 0.097</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0.25	 N: 10000	 fraction missed: 0.101</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solidFill>
                  <a:schemeClr val="dk1"/>
                </a:solidFill>
                <a:latin typeface="Droid Serif"/>
                <a:ea typeface="Droid Serif"/>
                <a:cs typeface="Droid Serif"/>
                <a:sym typeface="Droid Serif"/>
              </a:rPr>
              <a:t>alpha: 0.10	 N:    10	 fraction missed: 0.106</a:t>
            </a:r>
            <a:endParaRPr b="1"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solidFill>
                  <a:schemeClr val="dk1"/>
                </a:solidFill>
                <a:latin typeface="Droid Serif"/>
                <a:ea typeface="Droid Serif"/>
                <a:cs typeface="Droid Serif"/>
                <a:sym typeface="Droid Serif"/>
              </a:rPr>
              <a:t>alpha: 0.10	 N:   100	 fraction missed: 0.108</a:t>
            </a:r>
            <a:endParaRPr b="1"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solidFill>
                  <a:schemeClr val="dk1"/>
                </a:solidFill>
                <a:latin typeface="Droid Serif"/>
                <a:ea typeface="Droid Serif"/>
                <a:cs typeface="Droid Serif"/>
                <a:sym typeface="Droid Serif"/>
              </a:rPr>
              <a:t>alpha: 0.10	 N:  1000	 fraction missed: 0.097</a:t>
            </a:r>
            <a:endParaRPr b="1"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solidFill>
                  <a:schemeClr val="dk1"/>
                </a:solidFill>
                <a:latin typeface="Droid Serif"/>
                <a:ea typeface="Droid Serif"/>
                <a:cs typeface="Droid Serif"/>
                <a:sym typeface="Droid Serif"/>
              </a:rPr>
              <a:t>alpha: 0.10	 N: 10000	 fraction missed: 0.101</a:t>
            </a:r>
            <a:endParaRPr b="1"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0.05	 N:    10	 fraction missed: 0.106</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0.05	 N:   100	 fraction missed: 0.108</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0.05	 N:  1000	 fraction missed: 0.097</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0.05	 N: 10000	 fraction missed: 0.101</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0.01	 N:    10	 fraction missed: 0.106</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0.01	 N:   100	 fraction missed: 0.108</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0.01	 N:  1000	 fraction missed: 0.097</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0.01	 N: 10000	 fraction missed: 0.101</a:t>
            </a:r>
            <a:endParaRPr sz="1300">
              <a:solidFill>
                <a:schemeClr val="dk1"/>
              </a:solidFill>
              <a:latin typeface="Droid Serif"/>
              <a:ea typeface="Droid Serif"/>
              <a:cs typeface="Droid Serif"/>
              <a:sym typeface="Droid Serif"/>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8792" y="81728"/>
            <a:ext cx="11271600" cy="753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Function6</a:t>
            </a:r>
            <a:endParaRPr/>
          </a:p>
        </p:txBody>
      </p:sp>
      <p:sp>
        <p:nvSpPr>
          <p:cNvPr id="162" name="Google Shape;162;p23"/>
          <p:cNvSpPr txBox="1"/>
          <p:nvPr>
            <p:ph idx="1" type="body"/>
          </p:nvPr>
        </p:nvSpPr>
        <p:spPr>
          <a:xfrm>
            <a:off x="410544" y="1178050"/>
            <a:ext cx="4042500" cy="48975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300">
                <a:latin typeface="Droid Serif"/>
                <a:ea typeface="Droid Serif"/>
                <a:cs typeface="Droid Serif"/>
                <a:sym typeface="Droid Serif"/>
              </a:rPr>
              <a:t>Using uniform distribution (0, 0.05) as input</a:t>
            </a:r>
            <a:endParaRPr b="1"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lang="en-US" sz="1300">
                <a:latin typeface="Droid Serif"/>
                <a:ea typeface="Droid Serif"/>
                <a:cs typeface="Droid Serif"/>
                <a:sym typeface="Droid Serif"/>
              </a:rPr>
              <a:t>-----------------------------------------------------------------------</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lang="en-US" sz="1300">
                <a:latin typeface="Droid Serif"/>
                <a:ea typeface="Droid Serif"/>
                <a:cs typeface="Droid Serif"/>
                <a:sym typeface="Droid Serif"/>
              </a:rPr>
              <a:t>alpha: 0.25	 N:    10	 fraction missed: 1.000</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lang="en-US" sz="1300">
                <a:latin typeface="Droid Serif"/>
                <a:ea typeface="Droid Serif"/>
                <a:cs typeface="Droid Serif"/>
                <a:sym typeface="Droid Serif"/>
              </a:rPr>
              <a:t>alpha: 0.25	 N:   100	 fraction missed: 1.000</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lang="en-US" sz="1300">
                <a:latin typeface="Droid Serif"/>
                <a:ea typeface="Droid Serif"/>
                <a:cs typeface="Droid Serif"/>
                <a:sym typeface="Droid Serif"/>
              </a:rPr>
              <a:t>alpha: 0.25	 N:  1000	 fraction missed: 1.000</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lang="en-US" sz="1300">
                <a:latin typeface="Droid Serif"/>
                <a:ea typeface="Droid Serif"/>
                <a:cs typeface="Droid Serif"/>
                <a:sym typeface="Droid Serif"/>
              </a:rPr>
              <a:t>alpha: 0.25	 N: 10000	 fraction missed: 1.000</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lang="en-US" sz="1300">
                <a:latin typeface="Droid Serif"/>
                <a:ea typeface="Droid Serif"/>
                <a:cs typeface="Droid Serif"/>
                <a:sym typeface="Droid Serif"/>
              </a:rPr>
              <a:t>alpha: 0.10	 N:    10	 fraction missed: 1.000</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lang="en-US" sz="1300">
                <a:latin typeface="Droid Serif"/>
                <a:ea typeface="Droid Serif"/>
                <a:cs typeface="Droid Serif"/>
                <a:sym typeface="Droid Serif"/>
              </a:rPr>
              <a:t>alpha: 0.10	 N:   100	 fraction missed: 1.000</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lang="en-US" sz="1300">
                <a:latin typeface="Droid Serif"/>
                <a:ea typeface="Droid Serif"/>
                <a:cs typeface="Droid Serif"/>
                <a:sym typeface="Droid Serif"/>
              </a:rPr>
              <a:t>alpha: 0.10	 N:  1000	 fraction missed: 1.000</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lang="en-US" sz="1300">
                <a:latin typeface="Droid Serif"/>
                <a:ea typeface="Droid Serif"/>
                <a:cs typeface="Droid Serif"/>
                <a:sym typeface="Droid Serif"/>
              </a:rPr>
              <a:t>alpha: 0.10	 N: 10000	 fraction missed: 1.000</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lang="en-US" sz="1300">
                <a:latin typeface="Droid Serif"/>
                <a:ea typeface="Droid Serif"/>
                <a:cs typeface="Droid Serif"/>
                <a:sym typeface="Droid Serif"/>
              </a:rPr>
              <a:t>alpha: 0.05	 N:    10	 fraction missed: 1.000</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lang="en-US" sz="1300">
                <a:latin typeface="Droid Serif"/>
                <a:ea typeface="Droid Serif"/>
                <a:cs typeface="Droid Serif"/>
                <a:sym typeface="Droid Serif"/>
              </a:rPr>
              <a:t>alpha: 0.05	 N:   100	 fraction missed: 1.000</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lang="en-US" sz="1300">
                <a:latin typeface="Droid Serif"/>
                <a:ea typeface="Droid Serif"/>
                <a:cs typeface="Droid Serif"/>
                <a:sym typeface="Droid Serif"/>
              </a:rPr>
              <a:t>alpha: 0.05	 N:  1000	 fraction missed: 1.000</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lang="en-US" sz="1300">
                <a:latin typeface="Droid Serif"/>
                <a:ea typeface="Droid Serif"/>
                <a:cs typeface="Droid Serif"/>
                <a:sym typeface="Droid Serif"/>
              </a:rPr>
              <a:t>alpha: 0.05	 N: 10000	 fraction missed: 1.000</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lang="en-US" sz="1300">
                <a:latin typeface="Droid Serif"/>
                <a:ea typeface="Droid Serif"/>
                <a:cs typeface="Droid Serif"/>
                <a:sym typeface="Droid Serif"/>
              </a:rPr>
              <a:t>alpha: 0.01	 N:    10	 fraction missed: 1.000</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lang="en-US" sz="1300">
                <a:latin typeface="Droid Serif"/>
                <a:ea typeface="Droid Serif"/>
                <a:cs typeface="Droid Serif"/>
                <a:sym typeface="Droid Serif"/>
              </a:rPr>
              <a:t>alpha: 0.01	 N:   100	 fraction missed: 1.000</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lang="en-US" sz="1300">
                <a:latin typeface="Droid Serif"/>
                <a:ea typeface="Droid Serif"/>
                <a:cs typeface="Droid Serif"/>
                <a:sym typeface="Droid Serif"/>
              </a:rPr>
              <a:t>alpha: 0.01	 N:  1000	 fraction missed: 1.000</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lang="en-US" sz="1300">
                <a:latin typeface="Droid Serif"/>
                <a:ea typeface="Droid Serif"/>
                <a:cs typeface="Droid Serif"/>
                <a:sym typeface="Droid Serif"/>
              </a:rPr>
              <a:t>alpha: 0.01	 N: 10000	 fraction missed: 1.000</a:t>
            </a:r>
            <a:endParaRPr sz="3800">
              <a:latin typeface="Droid Serif"/>
              <a:ea typeface="Droid Serif"/>
              <a:cs typeface="Droid Serif"/>
              <a:sym typeface="Droid Serif"/>
            </a:endParaRPr>
          </a:p>
        </p:txBody>
      </p:sp>
      <p:sp>
        <p:nvSpPr>
          <p:cNvPr id="163" name="Google Shape;163;p23"/>
          <p:cNvSpPr txBox="1"/>
          <p:nvPr>
            <p:ph idx="1" type="body"/>
          </p:nvPr>
        </p:nvSpPr>
        <p:spPr>
          <a:xfrm>
            <a:off x="7004669" y="1178050"/>
            <a:ext cx="4042500" cy="48975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300">
                <a:latin typeface="Droid Serif"/>
                <a:ea typeface="Droid Serif"/>
                <a:cs typeface="Droid Serif"/>
                <a:sym typeface="Droid Serif"/>
              </a:rPr>
              <a:t>Using uniform distribution (0, 1) as input</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8792" y="81728"/>
            <a:ext cx="11271600" cy="753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Function7</a:t>
            </a:r>
            <a:endParaRPr/>
          </a:p>
        </p:txBody>
      </p:sp>
      <p:sp>
        <p:nvSpPr>
          <p:cNvPr id="170" name="Google Shape;170;p24"/>
          <p:cNvSpPr txBox="1"/>
          <p:nvPr>
            <p:ph idx="1" type="body"/>
          </p:nvPr>
        </p:nvSpPr>
        <p:spPr>
          <a:xfrm>
            <a:off x="410552" y="1178050"/>
            <a:ext cx="5062500" cy="48975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300">
                <a:latin typeface="Droid Serif"/>
                <a:ea typeface="Droid Serif"/>
                <a:cs typeface="Droid Serif"/>
                <a:sym typeface="Droid Serif"/>
              </a:rPr>
              <a:t>Using bernoulli distribution with theta = 0.5 as input</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	 fraction missed: 0.111</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	 fraction missed: 0.091</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1000	 fraction missed: 0.095</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10000	 fraction missed: 0.100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0.10	 N:    10	 fraction missed: 0.111</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0.10	 N:   100	 fraction missed: 0.091</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0.10	 N:  1000	 fraction missed: 0.095</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0.10	 N: 10000	 fraction missed: 0.100</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	 fraction missed: 0.111</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100	 fraction missed: 0.091</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1000	 fraction missed: 0.095</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10000	 fraction missed: 0.100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	 fraction missed: 0.111</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100	 fraction missed: 0.091</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1000	 fraction missed: 0.095</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10000	 fraction missed: 0.100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p:txBody>
      </p:sp>
      <p:sp>
        <p:nvSpPr>
          <p:cNvPr id="171" name="Google Shape;171;p24"/>
          <p:cNvSpPr txBox="1"/>
          <p:nvPr>
            <p:ph idx="1" type="body"/>
          </p:nvPr>
        </p:nvSpPr>
        <p:spPr>
          <a:xfrm>
            <a:off x="7004675" y="1178050"/>
            <a:ext cx="4160700" cy="48975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300">
                <a:latin typeface="Droid Serif"/>
                <a:ea typeface="Droid Serif"/>
                <a:cs typeface="Droid Serif"/>
                <a:sym typeface="Droid Serif"/>
              </a:rPr>
              <a:t>Using uniform distribution (0, 1) as input</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	 fraction missed: 0.004</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	 fraction missed: 0.003</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1000	 fraction missed: 0.006</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10000	 fraction missed: 0.003</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0.10	 N:    10	 fraction missed: 0.004</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0.10	 N:   100	 fraction missed: 0.003</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0.10	 N:  1000	 fraction missed: 0.006</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0.10	 N: 10000	 fraction missed: 0.003</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	 fraction missed: 0.004</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100	 fraction missed: 0.003</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1000	 fraction missed: 0.006</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10000	 fraction missed: 0.003</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	 fraction missed: 0.004</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100	 fraction missed: 0.003</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1000	 fraction missed: 0.006</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10000	 fraction missed: 0.003</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b="1" sz="1300">
              <a:latin typeface="Droid Serif"/>
              <a:ea typeface="Droid Serif"/>
              <a:cs typeface="Droid Serif"/>
              <a:sym typeface="Droid Serif"/>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8792" y="81728"/>
            <a:ext cx="11271600" cy="753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Function8</a:t>
            </a:r>
            <a:endParaRPr/>
          </a:p>
        </p:txBody>
      </p:sp>
      <p:sp>
        <p:nvSpPr>
          <p:cNvPr id="178" name="Google Shape;178;p25"/>
          <p:cNvSpPr txBox="1"/>
          <p:nvPr>
            <p:ph idx="1" type="body"/>
          </p:nvPr>
        </p:nvSpPr>
        <p:spPr>
          <a:xfrm>
            <a:off x="410550" y="1178050"/>
            <a:ext cx="5010300" cy="52065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300">
                <a:latin typeface="Droid Serif"/>
                <a:ea typeface="Droid Serif"/>
                <a:cs typeface="Droid Serif"/>
                <a:sym typeface="Droid Serif"/>
              </a:rPr>
              <a:t>Using bernoulli distribution with theta = 0.5 as input</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	 fraction missed: 0.013</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	 fraction missed: 0.013</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	 fraction missed: 0.013</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0.01	 N:    10	 fraction missed: 0.013</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0.01	 N:   100	 fraction missed: 0.000</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0.01	 N:  1000	 fraction missed: 0.000</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0.01	 N: 10000	 fraction missed: 0.000</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b="1" sz="1300">
              <a:latin typeface="Droid Serif"/>
              <a:ea typeface="Droid Serif"/>
              <a:cs typeface="Droid Serif"/>
              <a:sym typeface="Droid Serif"/>
            </a:endParaRPr>
          </a:p>
        </p:txBody>
      </p:sp>
      <p:sp>
        <p:nvSpPr>
          <p:cNvPr id="179" name="Google Shape;179;p25"/>
          <p:cNvSpPr txBox="1"/>
          <p:nvPr>
            <p:ph idx="1" type="body"/>
          </p:nvPr>
        </p:nvSpPr>
        <p:spPr>
          <a:xfrm>
            <a:off x="7004669" y="1178050"/>
            <a:ext cx="4042500" cy="48975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300">
                <a:latin typeface="Droid Serif"/>
                <a:ea typeface="Droid Serif"/>
                <a:cs typeface="Droid Serif"/>
                <a:sym typeface="Droid Serif"/>
              </a:rPr>
              <a:t>Using uniform distribution (0, 1) as input</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	 fraction missed: 0.013</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	 fraction missed: 0.013</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	 fraction missed: 0.013</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0.01	 N:    10	 fraction missed: 0.013</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0.01	 N:   100	 fraction missed: 0.000</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0.01	 N:  1000	 fraction missed: 0.000</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0.01	 N: 10000	 fraction missed: 0.000</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b="1" sz="1300">
              <a:latin typeface="Droid Serif"/>
              <a:ea typeface="Droid Serif"/>
              <a:cs typeface="Droid Serif"/>
              <a:sym typeface="Droid Serif"/>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8792" y="81728"/>
            <a:ext cx="11271600" cy="753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Function9</a:t>
            </a:r>
            <a:endParaRPr/>
          </a:p>
        </p:txBody>
      </p:sp>
      <p:sp>
        <p:nvSpPr>
          <p:cNvPr id="186" name="Google Shape;186;p26"/>
          <p:cNvSpPr txBox="1"/>
          <p:nvPr>
            <p:ph idx="1" type="body"/>
          </p:nvPr>
        </p:nvSpPr>
        <p:spPr>
          <a:xfrm>
            <a:off x="410552" y="1178050"/>
            <a:ext cx="5280900" cy="48975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300">
                <a:latin typeface="Droid Serif"/>
                <a:ea typeface="Droid Serif"/>
                <a:cs typeface="Droid Serif"/>
                <a:sym typeface="Droid Serif"/>
              </a:rPr>
              <a:t>Using beta distribution with a = 1, b = 3 as input</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	 fraction missed: 0.054</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	 fraction missed: 0.014</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1000	 fraction missed: 0.011</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10000	 fraction missed: 0.009</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	 fraction missed: 0.054</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	 fraction missed: 0.014</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1000	 fraction missed: 0.011</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10000	 fraction missed: 0.009</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0.05	 N:    10	 fraction missed: 0.054</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0.05	 N:   100	 fraction missed: 0.014</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0.05	 N:  1000	 fraction missed: 0.011</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0.05	 N: 10000	 fraction missed: 0.009</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	 fraction missed: 0.054</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100	 fraction missed: 0.014</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1000	 fraction missed: 0.011</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10000	 fraction missed: 0.009</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b="1" sz="1300">
              <a:latin typeface="Droid Serif"/>
              <a:ea typeface="Droid Serif"/>
              <a:cs typeface="Droid Serif"/>
              <a:sym typeface="Droid Serif"/>
            </a:endParaRPr>
          </a:p>
        </p:txBody>
      </p:sp>
      <p:sp>
        <p:nvSpPr>
          <p:cNvPr id="187" name="Google Shape;187;p26"/>
          <p:cNvSpPr txBox="1"/>
          <p:nvPr>
            <p:ph idx="1" type="body"/>
          </p:nvPr>
        </p:nvSpPr>
        <p:spPr>
          <a:xfrm>
            <a:off x="7004669" y="1178050"/>
            <a:ext cx="4042500" cy="48975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300">
                <a:latin typeface="Droid Serif"/>
                <a:ea typeface="Droid Serif"/>
                <a:cs typeface="Droid Serif"/>
                <a:sym typeface="Droid Serif"/>
              </a:rPr>
              <a:t>Using uniform distribution (0, 1) as input</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	 fraction missed: 0.045</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	 fraction missed: 0.013</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1000	 fraction missed: 0.011</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10000	 fraction missed: 0.008</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	 fraction missed: 0.045</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	 fraction missed: 0.013</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1000	 fraction missed: 0.011</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10000	 fraction missed: 0.008</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0.05	 N:    10	 fraction missed: 0.045</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0.05	 N:   100	 fraction missed: 0.013</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0.05	 N:  1000	 fraction missed: 0.011</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0.05	 N: 10000	 fraction missed: 0.008</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	 fraction missed: 0.045</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100	 fraction missed: 0.013</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1000	 fraction missed: 0.011</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10000	 fraction missed: 0.008</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b="1" sz="1300">
              <a:latin typeface="Droid Serif"/>
              <a:ea typeface="Droid Serif"/>
              <a:cs typeface="Droid Serif"/>
              <a:sym typeface="Droid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8792" y="81728"/>
            <a:ext cx="11271600" cy="753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Function10</a:t>
            </a:r>
            <a:endParaRPr/>
          </a:p>
        </p:txBody>
      </p:sp>
      <p:sp>
        <p:nvSpPr>
          <p:cNvPr id="194" name="Google Shape;194;p27"/>
          <p:cNvSpPr txBox="1"/>
          <p:nvPr>
            <p:ph idx="1" type="body"/>
          </p:nvPr>
        </p:nvSpPr>
        <p:spPr>
          <a:xfrm>
            <a:off x="410553" y="1178050"/>
            <a:ext cx="5780400" cy="48975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300">
                <a:latin typeface="Droid Serif"/>
                <a:ea typeface="Droid Serif"/>
                <a:cs typeface="Droid Serif"/>
                <a:sym typeface="Droid Serif"/>
              </a:rPr>
              <a:t>Using bernoulli distribution with theta = 0.5 as input</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	 fraction missed: 0.021</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	 fraction missed: 0.038</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1000	 fraction missed: 0.046</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10000	 fraction missed: 0.043</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	 fraction missed: 0.021</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	 fraction missed: 0.038</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1000	 fraction missed: 0.046</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10000	 fraction missed: 0.043</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0.05	 N:    10	 fraction missed: 0.021</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0.05	 N:   100	 fraction missed: 0.038</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0.05	 N:  1000	 fraction missed: 0.046</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0.05	 N: 10000	 fraction missed: 0.043</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	 fraction missed: 0.021</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100	 fraction missed: 0.038</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1000	 fraction missed: 0.046</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10000	 fraction missed: 0.043</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b="1" sz="1300">
              <a:latin typeface="Droid Serif"/>
              <a:ea typeface="Droid Serif"/>
              <a:cs typeface="Droid Serif"/>
              <a:sym typeface="Droid Serif"/>
            </a:endParaRPr>
          </a:p>
        </p:txBody>
      </p:sp>
      <p:sp>
        <p:nvSpPr>
          <p:cNvPr id="195" name="Google Shape;195;p27"/>
          <p:cNvSpPr txBox="1"/>
          <p:nvPr>
            <p:ph idx="1" type="body"/>
          </p:nvPr>
        </p:nvSpPr>
        <p:spPr>
          <a:xfrm>
            <a:off x="7004669" y="1178050"/>
            <a:ext cx="4042500" cy="48975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300">
                <a:latin typeface="Droid Serif"/>
                <a:ea typeface="Droid Serif"/>
                <a:cs typeface="Droid Serif"/>
                <a:sym typeface="Droid Serif"/>
              </a:rPr>
              <a:t>Using uniform distribution (0, 1) as input</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1000	 fraction missed: 0.001</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10000	 fraction missed: 0.001</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1000	 fraction missed: 0.001</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10000	 fraction missed: 0.001</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0.05	 N:    10	 fraction missed: 0.000</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0.05	 N:   100	 fraction missed: 0.000</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0.05	 N:  1000	 fraction missed: 0.001</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0.05	 N: 10000	 fraction missed: 0.001</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1000	 fraction missed: 0.001</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10000	 fraction missed: 0.001</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8792" y="81728"/>
            <a:ext cx="11271600" cy="753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Conclusion</a:t>
            </a:r>
            <a:endParaRPr/>
          </a:p>
        </p:txBody>
      </p:sp>
      <p:sp>
        <p:nvSpPr>
          <p:cNvPr id="202" name="Google Shape;202;p28"/>
          <p:cNvSpPr txBox="1"/>
          <p:nvPr>
            <p:ph idx="1" type="body"/>
          </p:nvPr>
        </p:nvSpPr>
        <p:spPr>
          <a:xfrm>
            <a:off x="410540" y="1178047"/>
            <a:ext cx="11089800" cy="4897500"/>
          </a:xfrm>
          <a:prstGeom prst="rect">
            <a:avLst/>
          </a:prstGeom>
        </p:spPr>
        <p:txBody>
          <a:bodyPr anchorCtr="0" anchor="t" bIns="45700" lIns="91425" spcFirstLastPara="1" rIns="91425" wrap="square" tIns="45700">
            <a:noAutofit/>
          </a:bodyPr>
          <a:lstStyle/>
          <a:p>
            <a:pPr indent="-355600" lvl="0" marL="457200" rtl="0" algn="just">
              <a:lnSpc>
                <a:spcPct val="130000"/>
              </a:lnSpc>
              <a:spcBef>
                <a:spcPts val="1000"/>
              </a:spcBef>
              <a:spcAft>
                <a:spcPts val="0"/>
              </a:spcAft>
              <a:buSzPts val="2000"/>
              <a:buFont typeface="Droid Serif"/>
              <a:buAutoNum type="arabicPeriod"/>
            </a:pPr>
            <a:r>
              <a:rPr lang="en-US" sz="2000">
                <a:latin typeface="Droid Serif"/>
                <a:ea typeface="Droid Serif"/>
                <a:cs typeface="Droid Serif"/>
                <a:sym typeface="Droid Serif"/>
              </a:rPr>
              <a:t>We </a:t>
            </a:r>
            <a:r>
              <a:rPr lang="en-US" sz="2000">
                <a:latin typeface="Droid Serif"/>
                <a:ea typeface="Droid Serif"/>
                <a:cs typeface="Droid Serif"/>
                <a:sym typeface="Droid Serif"/>
              </a:rPr>
              <a:t>determined the validity and nature of the confidence intervals generated by the given 10 functions by </a:t>
            </a:r>
            <a:r>
              <a:rPr lang="en-US" sz="2000">
                <a:latin typeface="Droid Serif"/>
                <a:ea typeface="Droid Serif"/>
                <a:cs typeface="Droid Serif"/>
                <a:sym typeface="Droid Serif"/>
              </a:rPr>
              <a:t>generating 10,000 samples of confidence intervals and comparing with different values of confidence levels and data sizes.</a:t>
            </a:r>
            <a:endParaRPr sz="2000">
              <a:latin typeface="Droid Serif"/>
              <a:ea typeface="Droid Serif"/>
              <a:cs typeface="Droid Serif"/>
              <a:sym typeface="Droid Serif"/>
            </a:endParaRPr>
          </a:p>
          <a:p>
            <a:pPr indent="-355600" lvl="0" marL="457200" rtl="0" algn="just">
              <a:lnSpc>
                <a:spcPct val="130000"/>
              </a:lnSpc>
              <a:spcBef>
                <a:spcPts val="1000"/>
              </a:spcBef>
              <a:spcAft>
                <a:spcPts val="0"/>
              </a:spcAft>
              <a:buSzPts val="2000"/>
              <a:buFont typeface="Droid Serif"/>
              <a:buAutoNum type="arabicPeriod"/>
            </a:pPr>
            <a:r>
              <a:rPr lang="en-US" sz="2000">
                <a:latin typeface="Droid Serif"/>
                <a:ea typeface="Droid Serif"/>
                <a:cs typeface="Droid Serif"/>
                <a:sym typeface="Droid Serif"/>
              </a:rPr>
              <a:t>By using input from different distributions, we also find that it would have an effect on our final judgment to detect some invalid confidence intervals.</a:t>
            </a:r>
            <a:endParaRPr sz="2000">
              <a:latin typeface="Droid Serif"/>
              <a:ea typeface="Droid Serif"/>
              <a:cs typeface="Droid Serif"/>
              <a:sym typeface="Droid Serif"/>
            </a:endParaRPr>
          </a:p>
          <a:p>
            <a:pPr indent="0" lvl="0" marL="457200" rtl="0" algn="just">
              <a:lnSpc>
                <a:spcPct val="130000"/>
              </a:lnSpc>
              <a:spcBef>
                <a:spcPts val="1000"/>
              </a:spcBef>
              <a:spcAft>
                <a:spcPts val="1000"/>
              </a:spcAft>
              <a:buNone/>
            </a:pPr>
            <a:r>
              <a:t/>
            </a:r>
            <a:endParaRPr sz="1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idx="1" type="body"/>
          </p:nvPr>
        </p:nvSpPr>
        <p:spPr>
          <a:xfrm>
            <a:off x="272085" y="2095825"/>
            <a:ext cx="11589952" cy="125306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7200"/>
              <a:buNone/>
            </a:pPr>
            <a:r>
              <a:rPr lang="en-US"/>
              <a:t>Questions?</a:t>
            </a:r>
            <a:endParaRPr/>
          </a:p>
        </p:txBody>
      </p:sp>
      <p:sp>
        <p:nvSpPr>
          <p:cNvPr id="209" name="Google Shape;209;p29"/>
          <p:cNvSpPr txBox="1"/>
          <p:nvPr/>
        </p:nvSpPr>
        <p:spPr>
          <a:xfrm>
            <a:off x="1596762" y="4204678"/>
            <a:ext cx="8745779"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br>
              <a:rPr lang="en-US" sz="2400">
                <a:solidFill>
                  <a:schemeClr val="lt1"/>
                </a:solidFill>
                <a:latin typeface="Arial"/>
                <a:ea typeface="Arial"/>
                <a:cs typeface="Arial"/>
                <a:sym typeface="Arial"/>
              </a:rPr>
            </a:br>
            <a:endParaRPr sz="24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1" type="body"/>
          </p:nvPr>
        </p:nvSpPr>
        <p:spPr>
          <a:xfrm>
            <a:off x="301060" y="4102633"/>
            <a:ext cx="11589900" cy="1253100"/>
          </a:xfrm>
          <a:prstGeom prst="rect">
            <a:avLst/>
          </a:prstGeom>
        </p:spPr>
        <p:txBody>
          <a:bodyPr anchorCtr="0" anchor="t" bIns="45700" lIns="91425" spcFirstLastPara="1" rIns="91425" wrap="square" tIns="45700">
            <a:noAutofit/>
          </a:bodyPr>
          <a:lstStyle/>
          <a:p>
            <a:pPr indent="0" lvl="0" marL="0" rtl="0" algn="l">
              <a:spcBef>
                <a:spcPts val="1440"/>
              </a:spcBef>
              <a:spcAft>
                <a:spcPts val="0"/>
              </a:spcAft>
              <a:buNone/>
            </a:pPr>
            <a:r>
              <a:rPr lang="en-US"/>
              <a:t>Results Table</a:t>
            </a:r>
            <a:endParaRPr/>
          </a:p>
        </p:txBody>
      </p:sp>
      <p:sp>
        <p:nvSpPr>
          <p:cNvPr id="93" name="Google Shape;93;p14"/>
          <p:cNvSpPr txBox="1"/>
          <p:nvPr>
            <p:ph idx="2" type="body"/>
          </p:nvPr>
        </p:nvSpPr>
        <p:spPr>
          <a:xfrm>
            <a:off x="272075" y="5511826"/>
            <a:ext cx="12192000" cy="1401300"/>
          </a:xfrm>
          <a:prstGeom prst="rect">
            <a:avLst/>
          </a:prstGeom>
        </p:spPr>
        <p:txBody>
          <a:bodyPr anchorCtr="0" anchor="t" bIns="45700" lIns="91425" spcFirstLastPara="1" rIns="91425" wrap="square" tIns="45700">
            <a:noAutofit/>
          </a:bodyPr>
          <a:lstStyle/>
          <a:p>
            <a:pPr indent="0" lvl="0" marL="0" rtl="0" algn="l">
              <a:lnSpc>
                <a:spcPct val="100000"/>
              </a:lnSpc>
              <a:spcBef>
                <a:spcPts val="720"/>
              </a:spcBef>
              <a:spcAft>
                <a:spcPts val="0"/>
              </a:spcAft>
              <a:buClr>
                <a:schemeClr val="dk1"/>
              </a:buClr>
              <a:buSzPts val="1100"/>
              <a:buFont typeface="Arial"/>
              <a:buNone/>
            </a:pPr>
            <a:r>
              <a:rPr i="0" lang="en-US" sz="2300">
                <a:solidFill>
                  <a:schemeClr val="lt1"/>
                </a:solidFill>
                <a:latin typeface="Georgia"/>
                <a:ea typeface="Georgia"/>
                <a:cs typeface="Georgia"/>
                <a:sym typeface="Georgia"/>
              </a:rPr>
              <a:t>We define that if the fraction missed was less than the </a:t>
            </a:r>
            <a:r>
              <a:rPr b="1" i="0" lang="en-US" sz="2300">
                <a:solidFill>
                  <a:schemeClr val="lt1"/>
                </a:solidFill>
                <a:latin typeface="Georgia"/>
                <a:ea typeface="Georgia"/>
                <a:cs typeface="Georgia"/>
                <a:sym typeface="Georgia"/>
              </a:rPr>
              <a:t>alpha = 0.25 (75% confidence interval)</a:t>
            </a:r>
            <a:r>
              <a:rPr i="0" lang="en-US" sz="2300">
                <a:solidFill>
                  <a:schemeClr val="lt1"/>
                </a:solidFill>
                <a:latin typeface="Georgia"/>
                <a:ea typeface="Georgia"/>
                <a:cs typeface="Georgia"/>
                <a:sym typeface="Georgia"/>
              </a:rPr>
              <a:t>, then we declare the corresponding function valid, otherwise invalid.</a:t>
            </a:r>
            <a:r>
              <a:rPr i="0" lang="en-US" sz="3600">
                <a:solidFill>
                  <a:schemeClr val="lt1"/>
                </a:solidFill>
                <a:latin typeface="Georgia"/>
                <a:ea typeface="Georgia"/>
                <a:cs typeface="Georgia"/>
                <a:sym typeface="Georgia"/>
              </a:rPr>
              <a:t>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8792" y="81728"/>
            <a:ext cx="11271738" cy="7535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800"/>
              <a:buFont typeface="Gill Sans"/>
              <a:buNone/>
            </a:pPr>
            <a:r>
              <a:rPr lang="en-US"/>
              <a:t>Results</a:t>
            </a:r>
            <a:endParaRPr/>
          </a:p>
        </p:txBody>
      </p:sp>
      <p:sp>
        <p:nvSpPr>
          <p:cNvPr id="100" name="Google Shape;100;p15"/>
          <p:cNvSpPr txBox="1"/>
          <p:nvPr/>
        </p:nvSpPr>
        <p:spPr>
          <a:xfrm>
            <a:off x="1240175" y="3857750"/>
            <a:ext cx="3290100" cy="11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01" name="Google Shape;101;p15"/>
          <p:cNvGraphicFramePr/>
          <p:nvPr/>
        </p:nvGraphicFramePr>
        <p:xfrm>
          <a:off x="1416200" y="1081675"/>
          <a:ext cx="3000000" cy="3000000"/>
        </p:xfrm>
        <a:graphic>
          <a:graphicData uri="http://schemas.openxmlformats.org/drawingml/2006/table">
            <a:tbl>
              <a:tblPr>
                <a:noFill/>
                <a:tableStyleId>{A00EBA7B-EFBC-431B-8EE8-F64C9C74F9C1}</a:tableStyleId>
              </a:tblPr>
              <a:tblGrid>
                <a:gridCol w="2132625"/>
                <a:gridCol w="2000250"/>
                <a:gridCol w="2500325"/>
                <a:gridCol w="2438475"/>
              </a:tblGrid>
              <a:tr h="818425">
                <a:tc>
                  <a:txBody>
                    <a:bodyPr/>
                    <a:lstStyle/>
                    <a:p>
                      <a:pPr indent="0" lvl="0" marL="0" rtl="0" algn="ctr">
                        <a:spcBef>
                          <a:spcPts val="0"/>
                        </a:spcBef>
                        <a:spcAft>
                          <a:spcPts val="0"/>
                        </a:spcAft>
                        <a:buNone/>
                      </a:pPr>
                      <a:r>
                        <a:rPr b="1" lang="en-US" sz="1100">
                          <a:solidFill>
                            <a:srgbClr val="783F04"/>
                          </a:solidFill>
                          <a:latin typeface="Droid Serif"/>
                          <a:ea typeface="Droid Serif"/>
                          <a:cs typeface="Droid Serif"/>
                          <a:sym typeface="Droid Serif"/>
                        </a:rPr>
                        <a:t>Confidence Interval generated by given functions</a:t>
                      </a:r>
                      <a:endParaRPr b="1" sz="1100">
                        <a:solidFill>
                          <a:srgbClr val="783F04"/>
                        </a:solidFill>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solidFill>
                      <a:srgbClr val="F3E9D3"/>
                    </a:solidFill>
                  </a:tcPr>
                </a:tc>
                <a:tc>
                  <a:txBody>
                    <a:bodyPr/>
                    <a:lstStyle/>
                    <a:p>
                      <a:pPr indent="0" lvl="0" marL="0" rtl="0" algn="ctr">
                        <a:spcBef>
                          <a:spcPts val="0"/>
                        </a:spcBef>
                        <a:spcAft>
                          <a:spcPts val="0"/>
                        </a:spcAft>
                        <a:buNone/>
                      </a:pPr>
                      <a:r>
                        <a:rPr b="1" lang="en-US" sz="1100">
                          <a:solidFill>
                            <a:srgbClr val="783F04"/>
                          </a:solidFill>
                          <a:latin typeface="Droid Serif"/>
                          <a:ea typeface="Droid Serif"/>
                          <a:cs typeface="Droid Serif"/>
                          <a:sym typeface="Droid Serif"/>
                        </a:rPr>
                        <a:t>Confidence Interval - Valid?</a:t>
                      </a:r>
                      <a:endParaRPr b="1" sz="1100">
                        <a:solidFill>
                          <a:srgbClr val="783F04"/>
                        </a:solidFill>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solidFill>
                      <a:srgbClr val="F3E9D3"/>
                    </a:solidFill>
                  </a:tcPr>
                </a:tc>
                <a:tc>
                  <a:txBody>
                    <a:bodyPr/>
                    <a:lstStyle/>
                    <a:p>
                      <a:pPr indent="0" lvl="0" marL="0" rtl="0" algn="ctr">
                        <a:spcBef>
                          <a:spcPts val="0"/>
                        </a:spcBef>
                        <a:spcAft>
                          <a:spcPts val="0"/>
                        </a:spcAft>
                        <a:buNone/>
                      </a:pPr>
                      <a:r>
                        <a:rPr b="1" lang="en-US" sz="1100">
                          <a:solidFill>
                            <a:srgbClr val="783F04"/>
                          </a:solidFill>
                          <a:latin typeface="Droid Serif"/>
                          <a:ea typeface="Droid Serif"/>
                          <a:cs typeface="Droid Serif"/>
                          <a:sym typeface="Droid Serif"/>
                        </a:rPr>
                        <a:t>Confidence Level (α)</a:t>
                      </a:r>
                      <a:endParaRPr b="1" sz="1100">
                        <a:solidFill>
                          <a:srgbClr val="783F04"/>
                        </a:solidFill>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solidFill>
                      <a:srgbClr val="F3E9D3"/>
                    </a:solidFill>
                  </a:tcPr>
                </a:tc>
                <a:tc>
                  <a:txBody>
                    <a:bodyPr/>
                    <a:lstStyle/>
                    <a:p>
                      <a:pPr indent="0" lvl="0" marL="0" rtl="0" algn="ctr">
                        <a:spcBef>
                          <a:spcPts val="0"/>
                        </a:spcBef>
                        <a:spcAft>
                          <a:spcPts val="0"/>
                        </a:spcAft>
                        <a:buNone/>
                      </a:pPr>
                      <a:r>
                        <a:rPr b="1" lang="en-US" sz="1100">
                          <a:solidFill>
                            <a:srgbClr val="783F04"/>
                          </a:solidFill>
                          <a:latin typeface="Droid Serif"/>
                          <a:ea typeface="Droid Serif"/>
                          <a:cs typeface="Droid Serif"/>
                          <a:sym typeface="Droid Serif"/>
                        </a:rPr>
                        <a:t>Exact (All data sizes) / Asymptotic Confidence Interval (CI)</a:t>
                      </a:r>
                      <a:endParaRPr b="1" sz="1100">
                        <a:solidFill>
                          <a:srgbClr val="783F04"/>
                        </a:solidFill>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solidFill>
                      <a:srgbClr val="F3E9D3"/>
                    </a:solidFill>
                  </a:tcPr>
                </a:tc>
              </a:tr>
              <a:tr h="460350">
                <a:tc>
                  <a:txBody>
                    <a:bodyPr/>
                    <a:lstStyle/>
                    <a:p>
                      <a:pPr indent="0" lvl="0" marL="0" rtl="0" algn="ctr">
                        <a:spcBef>
                          <a:spcPts val="0"/>
                        </a:spcBef>
                        <a:spcAft>
                          <a:spcPts val="0"/>
                        </a:spcAft>
                        <a:buNone/>
                      </a:pPr>
                      <a:r>
                        <a:rPr b="1" lang="en-US" sz="1100">
                          <a:latin typeface="Droid Serif"/>
                          <a:ea typeface="Droid Serif"/>
                          <a:cs typeface="Droid Serif"/>
                          <a:sym typeface="Droid Serif"/>
                        </a:rPr>
                        <a:t>Function 1</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c>
                  <a:txBody>
                    <a:bodyPr/>
                    <a:lstStyle/>
                    <a:p>
                      <a:pPr indent="0" lvl="0" marL="0" rtl="0" algn="ctr">
                        <a:spcBef>
                          <a:spcPts val="0"/>
                        </a:spcBef>
                        <a:spcAft>
                          <a:spcPts val="0"/>
                        </a:spcAft>
                        <a:buNone/>
                      </a:pPr>
                      <a:r>
                        <a:rPr b="1" lang="en-US" sz="1100">
                          <a:latin typeface="Droid Serif"/>
                          <a:ea typeface="Droid Serif"/>
                          <a:cs typeface="Droid Serif"/>
                          <a:sym typeface="Droid Serif"/>
                        </a:rPr>
                        <a:t>Yes</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c>
                  <a:txBody>
                    <a:bodyPr/>
                    <a:lstStyle/>
                    <a:p>
                      <a:pPr indent="0" lvl="0" marL="0" rtl="0" algn="ctr">
                        <a:spcBef>
                          <a:spcPts val="1000"/>
                        </a:spcBef>
                        <a:spcAft>
                          <a:spcPts val="0"/>
                        </a:spcAft>
                        <a:buNone/>
                      </a:pPr>
                      <a:r>
                        <a:rPr b="1" lang="en-US" sz="1100">
                          <a:latin typeface="Droid Serif"/>
                          <a:ea typeface="Droid Serif"/>
                          <a:cs typeface="Droid Serif"/>
                          <a:sym typeface="Droid Serif"/>
                        </a:rPr>
                        <a:t>0.01 (99%)</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c>
                  <a:txBody>
                    <a:bodyPr/>
                    <a:lstStyle/>
                    <a:p>
                      <a:pPr indent="0" lvl="0" marL="0" rtl="0" algn="ctr">
                        <a:spcBef>
                          <a:spcPts val="1000"/>
                        </a:spcBef>
                        <a:spcAft>
                          <a:spcPts val="0"/>
                        </a:spcAft>
                        <a:buNone/>
                      </a:pPr>
                      <a:r>
                        <a:rPr b="1" lang="en-US" sz="1100">
                          <a:latin typeface="Droid Serif"/>
                          <a:ea typeface="Droid Serif"/>
                          <a:cs typeface="Droid Serif"/>
                          <a:sym typeface="Droid Serif"/>
                        </a:rPr>
                        <a:t>Exact C.I. (All)</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r>
              <a:tr h="460350">
                <a:tc>
                  <a:txBody>
                    <a:bodyPr/>
                    <a:lstStyle/>
                    <a:p>
                      <a:pPr indent="0" lvl="0" marL="0" rtl="0" algn="ctr">
                        <a:spcBef>
                          <a:spcPts val="0"/>
                        </a:spcBef>
                        <a:spcAft>
                          <a:spcPts val="0"/>
                        </a:spcAft>
                        <a:buNone/>
                      </a:pPr>
                      <a:r>
                        <a:rPr b="1" lang="en-US" sz="1100">
                          <a:latin typeface="Droid Serif"/>
                          <a:ea typeface="Droid Serif"/>
                          <a:cs typeface="Droid Serif"/>
                          <a:sym typeface="Droid Serif"/>
                        </a:rPr>
                        <a:t>Function 2</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c>
                  <a:txBody>
                    <a:bodyPr/>
                    <a:lstStyle/>
                    <a:p>
                      <a:pPr indent="0" lvl="0" marL="0" rtl="0" algn="ctr">
                        <a:spcBef>
                          <a:spcPts val="0"/>
                        </a:spcBef>
                        <a:spcAft>
                          <a:spcPts val="0"/>
                        </a:spcAft>
                        <a:buNone/>
                      </a:pPr>
                      <a:r>
                        <a:rPr b="1" lang="en-US" sz="1100">
                          <a:latin typeface="Droid Serif"/>
                          <a:ea typeface="Droid Serif"/>
                          <a:cs typeface="Droid Serif"/>
                          <a:sym typeface="Droid Serif"/>
                        </a:rPr>
                        <a:t>Yes</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c>
                  <a:txBody>
                    <a:bodyPr/>
                    <a:lstStyle/>
                    <a:p>
                      <a:pPr indent="0" lvl="0" marL="0" rtl="0" algn="ctr">
                        <a:spcBef>
                          <a:spcPts val="1000"/>
                        </a:spcBef>
                        <a:spcAft>
                          <a:spcPts val="0"/>
                        </a:spcAft>
                        <a:buNone/>
                      </a:pPr>
                      <a:r>
                        <a:rPr b="1" lang="en-US" sz="1100">
                          <a:latin typeface="Droid Serif"/>
                          <a:ea typeface="Droid Serif"/>
                          <a:cs typeface="Droid Serif"/>
                          <a:sym typeface="Droid Serif"/>
                        </a:rPr>
                        <a:t>0.01 (99%)</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c>
                  <a:txBody>
                    <a:bodyPr/>
                    <a:lstStyle/>
                    <a:p>
                      <a:pPr indent="0" lvl="0" marL="0" rtl="0" algn="ctr">
                        <a:spcBef>
                          <a:spcPts val="1000"/>
                        </a:spcBef>
                        <a:spcAft>
                          <a:spcPts val="0"/>
                        </a:spcAft>
                        <a:buNone/>
                      </a:pPr>
                      <a:r>
                        <a:rPr b="1" lang="en-US" sz="1100">
                          <a:latin typeface="Droid Serif"/>
                          <a:ea typeface="Droid Serif"/>
                          <a:cs typeface="Droid Serif"/>
                          <a:sym typeface="Droid Serif"/>
                        </a:rPr>
                        <a:t>Exact C.I. (All)</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r>
              <a:tr h="460350">
                <a:tc>
                  <a:txBody>
                    <a:bodyPr/>
                    <a:lstStyle/>
                    <a:p>
                      <a:pPr indent="0" lvl="0" marL="0" rtl="0" algn="ctr">
                        <a:spcBef>
                          <a:spcPts val="0"/>
                        </a:spcBef>
                        <a:spcAft>
                          <a:spcPts val="0"/>
                        </a:spcAft>
                        <a:buNone/>
                      </a:pPr>
                      <a:r>
                        <a:rPr b="1" lang="en-US" sz="1100">
                          <a:latin typeface="Droid Serif"/>
                          <a:ea typeface="Droid Serif"/>
                          <a:cs typeface="Droid Serif"/>
                          <a:sym typeface="Droid Serif"/>
                        </a:rPr>
                        <a:t>Function 3</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c>
                  <a:txBody>
                    <a:bodyPr/>
                    <a:lstStyle/>
                    <a:p>
                      <a:pPr indent="0" lvl="0" marL="0" rtl="0" algn="ctr">
                        <a:spcBef>
                          <a:spcPts val="0"/>
                        </a:spcBef>
                        <a:spcAft>
                          <a:spcPts val="0"/>
                        </a:spcAft>
                        <a:buNone/>
                      </a:pPr>
                      <a:r>
                        <a:rPr b="1" lang="en-US" sz="1100">
                          <a:latin typeface="Droid Serif"/>
                          <a:ea typeface="Droid Serif"/>
                          <a:cs typeface="Droid Serif"/>
                          <a:sym typeface="Droid Serif"/>
                        </a:rPr>
                        <a:t>Yes</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c>
                  <a:txBody>
                    <a:bodyPr/>
                    <a:lstStyle/>
                    <a:p>
                      <a:pPr indent="0" lvl="0" marL="0" rtl="0" algn="ctr">
                        <a:spcBef>
                          <a:spcPts val="1000"/>
                        </a:spcBef>
                        <a:spcAft>
                          <a:spcPts val="0"/>
                        </a:spcAft>
                        <a:buNone/>
                      </a:pPr>
                      <a:r>
                        <a:rPr b="1" lang="en-US" sz="1100">
                          <a:latin typeface="Droid Serif"/>
                          <a:ea typeface="Droid Serif"/>
                          <a:cs typeface="Droid Serif"/>
                          <a:sym typeface="Droid Serif"/>
                        </a:rPr>
                        <a:t>0.06 (94%)</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c>
                  <a:txBody>
                    <a:bodyPr/>
                    <a:lstStyle/>
                    <a:p>
                      <a:pPr indent="0" lvl="0" marL="0" rtl="0" algn="ctr">
                        <a:spcBef>
                          <a:spcPts val="1000"/>
                        </a:spcBef>
                        <a:spcAft>
                          <a:spcPts val="0"/>
                        </a:spcAft>
                        <a:buNone/>
                      </a:pPr>
                      <a:r>
                        <a:rPr b="1" lang="en-US" sz="1100">
                          <a:latin typeface="Droid Serif"/>
                          <a:ea typeface="Droid Serif"/>
                          <a:cs typeface="Droid Serif"/>
                          <a:sym typeface="Droid Serif"/>
                        </a:rPr>
                        <a:t>Asymptotic C.I.</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r>
              <a:tr h="460350">
                <a:tc>
                  <a:txBody>
                    <a:bodyPr/>
                    <a:lstStyle/>
                    <a:p>
                      <a:pPr indent="0" lvl="0" marL="0" rtl="0" algn="ctr">
                        <a:spcBef>
                          <a:spcPts val="0"/>
                        </a:spcBef>
                        <a:spcAft>
                          <a:spcPts val="0"/>
                        </a:spcAft>
                        <a:buNone/>
                      </a:pPr>
                      <a:r>
                        <a:rPr b="1" lang="en-US" sz="1100">
                          <a:latin typeface="Droid Serif"/>
                          <a:ea typeface="Droid Serif"/>
                          <a:cs typeface="Droid Serif"/>
                          <a:sym typeface="Droid Serif"/>
                        </a:rPr>
                        <a:t>Function 4</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solidFill>
                      <a:srgbClr val="E6B8AF"/>
                    </a:solidFill>
                  </a:tcPr>
                </a:tc>
                <a:tc>
                  <a:txBody>
                    <a:bodyPr/>
                    <a:lstStyle/>
                    <a:p>
                      <a:pPr indent="0" lvl="0" marL="0" rtl="0" algn="ctr">
                        <a:spcBef>
                          <a:spcPts val="0"/>
                        </a:spcBef>
                        <a:spcAft>
                          <a:spcPts val="0"/>
                        </a:spcAft>
                        <a:buNone/>
                      </a:pPr>
                      <a:r>
                        <a:rPr b="1" lang="en-US" sz="1100">
                          <a:latin typeface="Droid Serif"/>
                          <a:ea typeface="Droid Serif"/>
                          <a:cs typeface="Droid Serif"/>
                          <a:sym typeface="Droid Serif"/>
                        </a:rPr>
                        <a:t>No</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solidFill>
                      <a:srgbClr val="E6B8AF"/>
                    </a:solidFill>
                  </a:tcPr>
                </a:tc>
                <a:tc>
                  <a:txBody>
                    <a:bodyPr/>
                    <a:lstStyle/>
                    <a:p>
                      <a:pPr indent="0" lvl="0" marL="0" rtl="0" algn="ctr">
                        <a:spcBef>
                          <a:spcPts val="1000"/>
                        </a:spcBef>
                        <a:spcAft>
                          <a:spcPts val="0"/>
                        </a:spcAft>
                        <a:buNone/>
                      </a:pPr>
                      <a:r>
                        <a:rPr b="1" lang="en-US" sz="1100">
                          <a:latin typeface="Droid Serif"/>
                          <a:ea typeface="Droid Serif"/>
                          <a:cs typeface="Droid Serif"/>
                          <a:sym typeface="Droid Serif"/>
                        </a:rPr>
                        <a:t>-</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solidFill>
                      <a:srgbClr val="E6B8AF"/>
                    </a:solidFill>
                  </a:tcPr>
                </a:tc>
                <a:tc>
                  <a:txBody>
                    <a:bodyPr/>
                    <a:lstStyle/>
                    <a:p>
                      <a:pPr indent="0" lvl="0" marL="0" rtl="0" algn="ctr">
                        <a:spcBef>
                          <a:spcPts val="1000"/>
                        </a:spcBef>
                        <a:spcAft>
                          <a:spcPts val="0"/>
                        </a:spcAft>
                        <a:buNone/>
                      </a:pPr>
                      <a:r>
                        <a:rPr b="1" lang="en-US" sz="1100">
                          <a:latin typeface="Droid Serif"/>
                          <a:ea typeface="Droid Serif"/>
                          <a:cs typeface="Droid Serif"/>
                          <a:sym typeface="Droid Serif"/>
                        </a:rPr>
                        <a:t>-</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solidFill>
                      <a:srgbClr val="E6B8AF"/>
                    </a:solidFill>
                  </a:tcPr>
                </a:tc>
              </a:tr>
              <a:tr h="460350">
                <a:tc>
                  <a:txBody>
                    <a:bodyPr/>
                    <a:lstStyle/>
                    <a:p>
                      <a:pPr indent="0" lvl="0" marL="0" rtl="0" algn="ctr">
                        <a:spcBef>
                          <a:spcPts val="0"/>
                        </a:spcBef>
                        <a:spcAft>
                          <a:spcPts val="0"/>
                        </a:spcAft>
                        <a:buNone/>
                      </a:pPr>
                      <a:r>
                        <a:rPr b="1" lang="en-US" sz="1100">
                          <a:latin typeface="Droid Serif"/>
                          <a:ea typeface="Droid Serif"/>
                          <a:cs typeface="Droid Serif"/>
                          <a:sym typeface="Droid Serif"/>
                        </a:rPr>
                        <a:t>Function 5</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c>
                  <a:txBody>
                    <a:bodyPr/>
                    <a:lstStyle/>
                    <a:p>
                      <a:pPr indent="0" lvl="0" marL="0" rtl="0" algn="ctr">
                        <a:spcBef>
                          <a:spcPts val="0"/>
                        </a:spcBef>
                        <a:spcAft>
                          <a:spcPts val="0"/>
                        </a:spcAft>
                        <a:buNone/>
                      </a:pPr>
                      <a:r>
                        <a:rPr b="1" lang="en-US" sz="1100">
                          <a:latin typeface="Droid Serif"/>
                          <a:ea typeface="Droid Serif"/>
                          <a:cs typeface="Droid Serif"/>
                          <a:sym typeface="Droid Serif"/>
                        </a:rPr>
                        <a:t>Yes</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c>
                  <a:txBody>
                    <a:bodyPr/>
                    <a:lstStyle/>
                    <a:p>
                      <a:pPr indent="0" lvl="0" marL="0" rtl="0" algn="ctr">
                        <a:spcBef>
                          <a:spcPts val="1000"/>
                        </a:spcBef>
                        <a:spcAft>
                          <a:spcPts val="0"/>
                        </a:spcAft>
                        <a:buNone/>
                      </a:pPr>
                      <a:r>
                        <a:rPr b="1" lang="en-US" sz="1100">
                          <a:latin typeface="Droid Serif"/>
                          <a:ea typeface="Droid Serif"/>
                          <a:cs typeface="Droid Serif"/>
                          <a:sym typeface="Droid Serif"/>
                        </a:rPr>
                        <a:t>0.11 (89%)</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c>
                  <a:txBody>
                    <a:bodyPr/>
                    <a:lstStyle/>
                    <a:p>
                      <a:pPr indent="0" lvl="0" marL="0" rtl="0" algn="ctr">
                        <a:spcBef>
                          <a:spcPts val="1000"/>
                        </a:spcBef>
                        <a:spcAft>
                          <a:spcPts val="0"/>
                        </a:spcAft>
                        <a:buNone/>
                      </a:pPr>
                      <a:r>
                        <a:rPr b="1" lang="en-US" sz="1100">
                          <a:latin typeface="Droid Serif"/>
                          <a:ea typeface="Droid Serif"/>
                          <a:cs typeface="Droid Serif"/>
                          <a:sym typeface="Droid Serif"/>
                        </a:rPr>
                        <a:t>Exact C.I. (All)</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r>
              <a:tr h="460350">
                <a:tc>
                  <a:txBody>
                    <a:bodyPr/>
                    <a:lstStyle/>
                    <a:p>
                      <a:pPr indent="0" lvl="0" marL="0" rtl="0" algn="ctr">
                        <a:spcBef>
                          <a:spcPts val="0"/>
                        </a:spcBef>
                        <a:spcAft>
                          <a:spcPts val="0"/>
                        </a:spcAft>
                        <a:buNone/>
                      </a:pPr>
                      <a:r>
                        <a:rPr b="1" lang="en-US" sz="1100">
                          <a:latin typeface="Droid Serif"/>
                          <a:ea typeface="Droid Serif"/>
                          <a:cs typeface="Droid Serif"/>
                          <a:sym typeface="Droid Serif"/>
                        </a:rPr>
                        <a:t>Function 6</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solidFill>
                      <a:srgbClr val="E6B8AF"/>
                    </a:solidFill>
                  </a:tcPr>
                </a:tc>
                <a:tc>
                  <a:txBody>
                    <a:bodyPr/>
                    <a:lstStyle/>
                    <a:p>
                      <a:pPr indent="0" lvl="0" marL="0" rtl="0" algn="ctr">
                        <a:spcBef>
                          <a:spcPts val="0"/>
                        </a:spcBef>
                        <a:spcAft>
                          <a:spcPts val="0"/>
                        </a:spcAft>
                        <a:buNone/>
                      </a:pPr>
                      <a:r>
                        <a:rPr b="1" lang="en-US" sz="1100">
                          <a:latin typeface="Droid Serif"/>
                          <a:ea typeface="Droid Serif"/>
                          <a:cs typeface="Droid Serif"/>
                          <a:sym typeface="Droid Serif"/>
                        </a:rPr>
                        <a:t>No</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solidFill>
                      <a:srgbClr val="E6B8AF"/>
                    </a:solidFill>
                  </a:tcPr>
                </a:tc>
                <a:tc>
                  <a:txBody>
                    <a:bodyPr/>
                    <a:lstStyle/>
                    <a:p>
                      <a:pPr indent="0" lvl="0" marL="0" rtl="0" algn="ctr">
                        <a:spcBef>
                          <a:spcPts val="1000"/>
                        </a:spcBef>
                        <a:spcAft>
                          <a:spcPts val="0"/>
                        </a:spcAft>
                        <a:buNone/>
                      </a:pPr>
                      <a:r>
                        <a:rPr b="1" lang="en-US" sz="1100">
                          <a:latin typeface="Droid Serif"/>
                          <a:ea typeface="Droid Serif"/>
                          <a:cs typeface="Droid Serif"/>
                          <a:sym typeface="Droid Serif"/>
                        </a:rPr>
                        <a:t>-</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solidFill>
                      <a:srgbClr val="E6B8AF"/>
                    </a:solidFill>
                  </a:tcPr>
                </a:tc>
                <a:tc>
                  <a:txBody>
                    <a:bodyPr/>
                    <a:lstStyle/>
                    <a:p>
                      <a:pPr indent="0" lvl="0" marL="0" rtl="0" algn="ctr">
                        <a:spcBef>
                          <a:spcPts val="1000"/>
                        </a:spcBef>
                        <a:spcAft>
                          <a:spcPts val="0"/>
                        </a:spcAft>
                        <a:buNone/>
                      </a:pPr>
                      <a:r>
                        <a:rPr b="1" lang="en-US" sz="1100">
                          <a:latin typeface="Droid Serif"/>
                          <a:ea typeface="Droid Serif"/>
                          <a:cs typeface="Droid Serif"/>
                          <a:sym typeface="Droid Serif"/>
                        </a:rPr>
                        <a:t>-</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solidFill>
                      <a:srgbClr val="E6B8AF"/>
                    </a:solidFill>
                  </a:tcPr>
                </a:tc>
              </a:tr>
              <a:tr h="460350">
                <a:tc>
                  <a:txBody>
                    <a:bodyPr/>
                    <a:lstStyle/>
                    <a:p>
                      <a:pPr indent="0" lvl="0" marL="0" rtl="0" algn="ctr">
                        <a:spcBef>
                          <a:spcPts val="0"/>
                        </a:spcBef>
                        <a:spcAft>
                          <a:spcPts val="0"/>
                        </a:spcAft>
                        <a:buNone/>
                      </a:pPr>
                      <a:r>
                        <a:rPr b="1" lang="en-US" sz="1100">
                          <a:latin typeface="Droid Serif"/>
                          <a:ea typeface="Droid Serif"/>
                          <a:cs typeface="Droid Serif"/>
                          <a:sym typeface="Droid Serif"/>
                        </a:rPr>
                        <a:t>Function 7</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c>
                  <a:txBody>
                    <a:bodyPr/>
                    <a:lstStyle/>
                    <a:p>
                      <a:pPr indent="0" lvl="0" marL="0" rtl="0" algn="ctr">
                        <a:spcBef>
                          <a:spcPts val="0"/>
                        </a:spcBef>
                        <a:spcAft>
                          <a:spcPts val="0"/>
                        </a:spcAft>
                        <a:buNone/>
                      </a:pPr>
                      <a:r>
                        <a:rPr b="1" lang="en-US" sz="1100">
                          <a:latin typeface="Droid Serif"/>
                          <a:ea typeface="Droid Serif"/>
                          <a:cs typeface="Droid Serif"/>
                          <a:sym typeface="Droid Serif"/>
                        </a:rPr>
                        <a:t>Yes</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c>
                  <a:txBody>
                    <a:bodyPr/>
                    <a:lstStyle/>
                    <a:p>
                      <a:pPr indent="0" lvl="0" marL="0" rtl="0" algn="ctr">
                        <a:spcBef>
                          <a:spcPts val="1000"/>
                        </a:spcBef>
                        <a:spcAft>
                          <a:spcPts val="0"/>
                        </a:spcAft>
                        <a:buNone/>
                      </a:pPr>
                      <a:r>
                        <a:rPr b="1" lang="en-US" sz="1100">
                          <a:latin typeface="Droid Serif"/>
                          <a:ea typeface="Droid Serif"/>
                          <a:cs typeface="Droid Serif"/>
                          <a:sym typeface="Droid Serif"/>
                        </a:rPr>
                        <a:t>0.12 (88%)</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c>
                  <a:txBody>
                    <a:bodyPr/>
                    <a:lstStyle/>
                    <a:p>
                      <a:pPr indent="0" lvl="0" marL="0" rtl="0" algn="ctr">
                        <a:spcBef>
                          <a:spcPts val="1000"/>
                        </a:spcBef>
                        <a:spcAft>
                          <a:spcPts val="0"/>
                        </a:spcAft>
                        <a:buNone/>
                      </a:pPr>
                      <a:r>
                        <a:rPr b="1" lang="en-US" sz="1100">
                          <a:latin typeface="Droid Serif"/>
                          <a:ea typeface="Droid Serif"/>
                          <a:cs typeface="Droid Serif"/>
                          <a:sym typeface="Droid Serif"/>
                        </a:rPr>
                        <a:t>Exact C.I. (All)</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r>
              <a:tr h="460350">
                <a:tc>
                  <a:txBody>
                    <a:bodyPr/>
                    <a:lstStyle/>
                    <a:p>
                      <a:pPr indent="0" lvl="0" marL="0" rtl="0" algn="ctr">
                        <a:spcBef>
                          <a:spcPts val="0"/>
                        </a:spcBef>
                        <a:spcAft>
                          <a:spcPts val="0"/>
                        </a:spcAft>
                        <a:buNone/>
                      </a:pPr>
                      <a:r>
                        <a:rPr b="1" lang="en-US" sz="1100">
                          <a:latin typeface="Droid Serif"/>
                          <a:ea typeface="Droid Serif"/>
                          <a:cs typeface="Droid Serif"/>
                          <a:sym typeface="Droid Serif"/>
                        </a:rPr>
                        <a:t>Function 8</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c>
                  <a:txBody>
                    <a:bodyPr/>
                    <a:lstStyle/>
                    <a:p>
                      <a:pPr indent="0" lvl="0" marL="0" rtl="0" algn="ctr">
                        <a:spcBef>
                          <a:spcPts val="0"/>
                        </a:spcBef>
                        <a:spcAft>
                          <a:spcPts val="0"/>
                        </a:spcAft>
                        <a:buNone/>
                      </a:pPr>
                      <a:r>
                        <a:rPr b="1" lang="en-US" sz="1100">
                          <a:latin typeface="Droid Serif"/>
                          <a:ea typeface="Droid Serif"/>
                          <a:cs typeface="Droid Serif"/>
                          <a:sym typeface="Droid Serif"/>
                        </a:rPr>
                        <a:t>Yes</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c>
                  <a:txBody>
                    <a:bodyPr/>
                    <a:lstStyle/>
                    <a:p>
                      <a:pPr indent="0" lvl="0" marL="0" rtl="0" algn="ctr">
                        <a:spcBef>
                          <a:spcPts val="1000"/>
                        </a:spcBef>
                        <a:spcAft>
                          <a:spcPts val="0"/>
                        </a:spcAft>
                        <a:buNone/>
                      </a:pPr>
                      <a:r>
                        <a:rPr b="1" lang="en-US" sz="1100">
                          <a:latin typeface="Droid Serif"/>
                          <a:ea typeface="Droid Serif"/>
                          <a:cs typeface="Droid Serif"/>
                          <a:sym typeface="Droid Serif"/>
                        </a:rPr>
                        <a:t>0.02 (98%)</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c>
                  <a:txBody>
                    <a:bodyPr/>
                    <a:lstStyle/>
                    <a:p>
                      <a:pPr indent="0" lvl="0" marL="0" rtl="0" algn="ctr">
                        <a:spcBef>
                          <a:spcPts val="1000"/>
                        </a:spcBef>
                        <a:spcAft>
                          <a:spcPts val="0"/>
                        </a:spcAft>
                        <a:buNone/>
                      </a:pPr>
                      <a:r>
                        <a:rPr b="1" lang="en-US" sz="1100">
                          <a:latin typeface="Droid Serif"/>
                          <a:ea typeface="Droid Serif"/>
                          <a:cs typeface="Droid Serif"/>
                          <a:sym typeface="Droid Serif"/>
                        </a:rPr>
                        <a:t>Exact C.I. (All)</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r>
              <a:tr h="460350">
                <a:tc>
                  <a:txBody>
                    <a:bodyPr/>
                    <a:lstStyle/>
                    <a:p>
                      <a:pPr indent="0" lvl="0" marL="0" rtl="0" algn="ctr">
                        <a:spcBef>
                          <a:spcPts val="0"/>
                        </a:spcBef>
                        <a:spcAft>
                          <a:spcPts val="0"/>
                        </a:spcAft>
                        <a:buNone/>
                      </a:pPr>
                      <a:r>
                        <a:rPr b="1" lang="en-US" sz="1100">
                          <a:latin typeface="Droid Serif"/>
                          <a:ea typeface="Droid Serif"/>
                          <a:cs typeface="Droid Serif"/>
                          <a:sym typeface="Droid Serif"/>
                        </a:rPr>
                        <a:t>Function 9</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c>
                  <a:txBody>
                    <a:bodyPr/>
                    <a:lstStyle/>
                    <a:p>
                      <a:pPr indent="0" lvl="0" marL="0" rtl="0" algn="ctr">
                        <a:spcBef>
                          <a:spcPts val="0"/>
                        </a:spcBef>
                        <a:spcAft>
                          <a:spcPts val="0"/>
                        </a:spcAft>
                        <a:buNone/>
                      </a:pPr>
                      <a:r>
                        <a:rPr b="1" lang="en-US" sz="1100">
                          <a:latin typeface="Droid Serif"/>
                          <a:ea typeface="Droid Serif"/>
                          <a:cs typeface="Droid Serif"/>
                          <a:sym typeface="Droid Serif"/>
                        </a:rPr>
                        <a:t>Yes</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c>
                  <a:txBody>
                    <a:bodyPr/>
                    <a:lstStyle/>
                    <a:p>
                      <a:pPr indent="0" lvl="0" marL="0" rtl="0" algn="ctr">
                        <a:spcBef>
                          <a:spcPts val="1000"/>
                        </a:spcBef>
                        <a:spcAft>
                          <a:spcPts val="0"/>
                        </a:spcAft>
                        <a:buNone/>
                      </a:pPr>
                      <a:r>
                        <a:rPr b="1" lang="en-US" sz="1100">
                          <a:latin typeface="Droid Serif"/>
                          <a:ea typeface="Droid Serif"/>
                          <a:cs typeface="Droid Serif"/>
                          <a:sym typeface="Droid Serif"/>
                        </a:rPr>
                        <a:t>0.05 (95%)</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c>
                  <a:txBody>
                    <a:bodyPr/>
                    <a:lstStyle/>
                    <a:p>
                      <a:pPr indent="0" lvl="0" marL="0" rtl="0" algn="ctr">
                        <a:spcBef>
                          <a:spcPts val="1000"/>
                        </a:spcBef>
                        <a:spcAft>
                          <a:spcPts val="0"/>
                        </a:spcAft>
                        <a:buNone/>
                      </a:pPr>
                      <a:r>
                        <a:rPr b="1" lang="en-US" sz="1100">
                          <a:latin typeface="Droid Serif"/>
                          <a:ea typeface="Droid Serif"/>
                          <a:cs typeface="Droid Serif"/>
                          <a:sym typeface="Droid Serif"/>
                        </a:rPr>
                        <a:t>Asymptotic C.I.</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r>
              <a:tr h="460350">
                <a:tc>
                  <a:txBody>
                    <a:bodyPr/>
                    <a:lstStyle/>
                    <a:p>
                      <a:pPr indent="0" lvl="0" marL="0" rtl="0" algn="ctr">
                        <a:spcBef>
                          <a:spcPts val="0"/>
                        </a:spcBef>
                        <a:spcAft>
                          <a:spcPts val="0"/>
                        </a:spcAft>
                        <a:buNone/>
                      </a:pPr>
                      <a:r>
                        <a:rPr b="1" lang="en-US" sz="1100">
                          <a:latin typeface="Droid Serif"/>
                          <a:ea typeface="Droid Serif"/>
                          <a:cs typeface="Droid Serif"/>
                          <a:sym typeface="Droid Serif"/>
                        </a:rPr>
                        <a:t>Function 10</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c>
                  <a:txBody>
                    <a:bodyPr/>
                    <a:lstStyle/>
                    <a:p>
                      <a:pPr indent="0" lvl="0" marL="0" rtl="0" algn="ctr">
                        <a:spcBef>
                          <a:spcPts val="0"/>
                        </a:spcBef>
                        <a:spcAft>
                          <a:spcPts val="0"/>
                        </a:spcAft>
                        <a:buNone/>
                      </a:pPr>
                      <a:r>
                        <a:rPr b="1" lang="en-US" sz="1100">
                          <a:latin typeface="Droid Serif"/>
                          <a:ea typeface="Droid Serif"/>
                          <a:cs typeface="Droid Serif"/>
                          <a:sym typeface="Droid Serif"/>
                        </a:rPr>
                        <a:t>Yes</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c>
                  <a:txBody>
                    <a:bodyPr/>
                    <a:lstStyle/>
                    <a:p>
                      <a:pPr indent="0" lvl="0" marL="0" rtl="0" algn="ctr">
                        <a:spcBef>
                          <a:spcPts val="1000"/>
                        </a:spcBef>
                        <a:spcAft>
                          <a:spcPts val="0"/>
                        </a:spcAft>
                        <a:buNone/>
                      </a:pPr>
                      <a:r>
                        <a:rPr b="1" lang="en-US" sz="1100">
                          <a:latin typeface="Droid Serif"/>
                          <a:ea typeface="Droid Serif"/>
                          <a:cs typeface="Droid Serif"/>
                          <a:sym typeface="Droid Serif"/>
                        </a:rPr>
                        <a:t>0.05 (95%)</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c>
                  <a:txBody>
                    <a:bodyPr/>
                    <a:lstStyle/>
                    <a:p>
                      <a:pPr indent="0" lvl="0" marL="0" rtl="0" algn="ctr">
                        <a:spcBef>
                          <a:spcPts val="1000"/>
                        </a:spcBef>
                        <a:spcAft>
                          <a:spcPts val="0"/>
                        </a:spcAft>
                        <a:buNone/>
                      </a:pPr>
                      <a:r>
                        <a:rPr b="1" lang="en-US" sz="1100">
                          <a:latin typeface="Droid Serif"/>
                          <a:ea typeface="Droid Serif"/>
                          <a:cs typeface="Droid Serif"/>
                          <a:sym typeface="Droid Serif"/>
                        </a:rPr>
                        <a:t>Exact C.I. (All)</a:t>
                      </a:r>
                      <a:endParaRPr b="1" sz="1100">
                        <a:latin typeface="Droid Serif"/>
                        <a:ea typeface="Droid Serif"/>
                        <a:cs typeface="Droid Serif"/>
                        <a:sym typeface="Droid Serif"/>
                      </a:endParaRPr>
                    </a:p>
                  </a:txBody>
                  <a:tcPr marT="63500" marB="63500" marR="63500" marL="63500" anchor="ctr">
                    <a:lnL cap="flat" cmpd="sng" w="12700">
                      <a:solidFill>
                        <a:srgbClr val="C8AD73"/>
                      </a:solidFill>
                      <a:prstDash val="solid"/>
                      <a:round/>
                      <a:headEnd len="sm" w="sm" type="none"/>
                      <a:tailEnd len="sm" w="sm" type="none"/>
                    </a:lnL>
                    <a:lnR cap="flat" cmpd="sng" w="12700">
                      <a:solidFill>
                        <a:srgbClr val="C8AD73"/>
                      </a:solidFill>
                      <a:prstDash val="solid"/>
                      <a:round/>
                      <a:headEnd len="sm" w="sm" type="none"/>
                      <a:tailEnd len="sm" w="sm" type="none"/>
                    </a:lnR>
                    <a:lnT cap="flat" cmpd="sng" w="12700">
                      <a:solidFill>
                        <a:srgbClr val="C8AD73"/>
                      </a:solidFill>
                      <a:prstDash val="solid"/>
                      <a:round/>
                      <a:headEnd len="sm" w="sm" type="none"/>
                      <a:tailEnd len="sm" w="sm" type="none"/>
                    </a:lnT>
                    <a:lnB cap="flat" cmpd="sng" w="12700">
                      <a:solidFill>
                        <a:srgbClr val="C8AD73"/>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8792" y="81728"/>
            <a:ext cx="11271600" cy="753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Data design</a:t>
            </a:r>
            <a:endParaRPr/>
          </a:p>
        </p:txBody>
      </p:sp>
      <p:sp>
        <p:nvSpPr>
          <p:cNvPr id="108" name="Google Shape;108;p16"/>
          <p:cNvSpPr txBox="1"/>
          <p:nvPr>
            <p:ph idx="1" type="body"/>
          </p:nvPr>
        </p:nvSpPr>
        <p:spPr>
          <a:xfrm>
            <a:off x="410540" y="1178047"/>
            <a:ext cx="11089800" cy="4897500"/>
          </a:xfrm>
          <a:prstGeom prst="rect">
            <a:avLst/>
          </a:prstGeom>
        </p:spPr>
        <p:txBody>
          <a:bodyPr anchorCtr="0" anchor="t" bIns="45700" lIns="91425" spcFirstLastPara="1" rIns="91425" wrap="square" tIns="45700">
            <a:noAutofit/>
          </a:bodyPr>
          <a:lstStyle/>
          <a:p>
            <a:pPr indent="0" lvl="0" marL="457200" rtl="0" algn="just">
              <a:lnSpc>
                <a:spcPct val="130000"/>
              </a:lnSpc>
              <a:spcBef>
                <a:spcPts val="1000"/>
              </a:spcBef>
              <a:spcAft>
                <a:spcPts val="0"/>
              </a:spcAft>
              <a:buClr>
                <a:schemeClr val="dk1"/>
              </a:buClr>
              <a:buSzPts val="1100"/>
              <a:buFont typeface="Arial"/>
              <a:buNone/>
            </a:pPr>
            <a:r>
              <a:rPr lang="en-US" sz="2100">
                <a:latin typeface="Droid Serif"/>
                <a:ea typeface="Droid Serif"/>
                <a:cs typeface="Droid Serif"/>
                <a:sym typeface="Droid Serif"/>
              </a:rPr>
              <a:t>We sampled data using three different distributions:</a:t>
            </a:r>
            <a:endParaRPr sz="2100">
              <a:latin typeface="Droid Serif"/>
              <a:ea typeface="Droid Serif"/>
              <a:cs typeface="Droid Serif"/>
              <a:sym typeface="Droid Serif"/>
            </a:endParaRPr>
          </a:p>
          <a:p>
            <a:pPr indent="0" lvl="0" marL="0" rtl="0" algn="just">
              <a:lnSpc>
                <a:spcPct val="130000"/>
              </a:lnSpc>
              <a:spcBef>
                <a:spcPts val="1000"/>
              </a:spcBef>
              <a:spcAft>
                <a:spcPts val="0"/>
              </a:spcAft>
              <a:buClr>
                <a:schemeClr val="dk1"/>
              </a:buClr>
              <a:buSzPts val="1100"/>
              <a:buFont typeface="Arial"/>
              <a:buNone/>
            </a:pPr>
            <a:r>
              <a:t/>
            </a:r>
            <a:endParaRPr sz="800">
              <a:latin typeface="Droid Serif"/>
              <a:ea typeface="Droid Serif"/>
              <a:cs typeface="Droid Serif"/>
              <a:sym typeface="Droid Serif"/>
            </a:endParaRPr>
          </a:p>
          <a:p>
            <a:pPr indent="-361950" lvl="0" marL="685800" rtl="0" algn="just">
              <a:lnSpc>
                <a:spcPct val="130000"/>
              </a:lnSpc>
              <a:spcBef>
                <a:spcPts val="1000"/>
              </a:spcBef>
              <a:spcAft>
                <a:spcPts val="0"/>
              </a:spcAft>
              <a:buSzPts val="2100"/>
              <a:buFont typeface="Droid Serif"/>
              <a:buAutoNum type="arabicPeriod"/>
            </a:pPr>
            <a:r>
              <a:rPr lang="en-US" sz="2100">
                <a:latin typeface="Droid Serif"/>
                <a:ea typeface="Droid Serif"/>
                <a:cs typeface="Droid Serif"/>
                <a:sym typeface="Droid Serif"/>
              </a:rPr>
              <a:t>Bernoulli distribution with theta = 0.5 (True Mean = 0.5)</a:t>
            </a:r>
            <a:endParaRPr sz="2100">
              <a:latin typeface="Droid Serif"/>
              <a:ea typeface="Droid Serif"/>
              <a:cs typeface="Droid Serif"/>
              <a:sym typeface="Droid Serif"/>
            </a:endParaRPr>
          </a:p>
          <a:p>
            <a:pPr indent="-361950" lvl="0" marL="685800" rtl="0" algn="just">
              <a:lnSpc>
                <a:spcPct val="130000"/>
              </a:lnSpc>
              <a:spcBef>
                <a:spcPts val="1000"/>
              </a:spcBef>
              <a:spcAft>
                <a:spcPts val="0"/>
              </a:spcAft>
              <a:buSzPts val="2100"/>
              <a:buFont typeface="Droid Serif"/>
              <a:buAutoNum type="arabicPeriod"/>
            </a:pPr>
            <a:r>
              <a:rPr lang="en-US" sz="2100">
                <a:latin typeface="Droid Serif"/>
                <a:ea typeface="Droid Serif"/>
                <a:cs typeface="Droid Serif"/>
                <a:sym typeface="Droid Serif"/>
              </a:rPr>
              <a:t>Uniform distribution with a = 0, b = 1. (True Mean = 0.5)</a:t>
            </a:r>
            <a:endParaRPr sz="2100">
              <a:latin typeface="Droid Serif"/>
              <a:ea typeface="Droid Serif"/>
              <a:cs typeface="Droid Serif"/>
              <a:sym typeface="Droid Serif"/>
            </a:endParaRPr>
          </a:p>
          <a:p>
            <a:pPr indent="-361950" lvl="0" marL="685800" rtl="0" algn="just">
              <a:lnSpc>
                <a:spcPct val="130000"/>
              </a:lnSpc>
              <a:spcBef>
                <a:spcPts val="1000"/>
              </a:spcBef>
              <a:spcAft>
                <a:spcPts val="0"/>
              </a:spcAft>
              <a:buSzPts val="2100"/>
              <a:buFont typeface="Droid Serif"/>
              <a:buAutoNum type="arabicPeriod"/>
            </a:pPr>
            <a:r>
              <a:rPr lang="en-US" sz="2100">
                <a:latin typeface="Droid Serif"/>
                <a:ea typeface="Droid Serif"/>
                <a:cs typeface="Droid Serif"/>
                <a:sym typeface="Droid Serif"/>
              </a:rPr>
              <a:t>Uniform distribution with a = 0, b = 0.05. (True Mean = 0.025)</a:t>
            </a:r>
            <a:endParaRPr sz="2100">
              <a:latin typeface="Droid Serif"/>
              <a:ea typeface="Droid Serif"/>
              <a:cs typeface="Droid Serif"/>
              <a:sym typeface="Droid Serif"/>
            </a:endParaRPr>
          </a:p>
          <a:p>
            <a:pPr indent="-361950" lvl="0" marL="685800" rtl="0" algn="just">
              <a:lnSpc>
                <a:spcPct val="130000"/>
              </a:lnSpc>
              <a:spcBef>
                <a:spcPts val="1000"/>
              </a:spcBef>
              <a:spcAft>
                <a:spcPts val="0"/>
              </a:spcAft>
              <a:buSzPts val="2100"/>
              <a:buFont typeface="Droid Serif"/>
              <a:buAutoNum type="arabicPeriod"/>
            </a:pPr>
            <a:r>
              <a:rPr lang="en-US" sz="2100">
                <a:latin typeface="Droid Serif"/>
                <a:ea typeface="Droid Serif"/>
                <a:cs typeface="Droid Serif"/>
                <a:sym typeface="Droid Serif"/>
              </a:rPr>
              <a:t>Beta distribution with a = 1, b = 3 (True Mean = 0.25)</a:t>
            </a:r>
            <a:endParaRPr sz="2100">
              <a:latin typeface="Droid Serif"/>
              <a:ea typeface="Droid Serif"/>
              <a:cs typeface="Droid Serif"/>
              <a:sym typeface="Droid Serif"/>
            </a:endParaRPr>
          </a:p>
          <a:p>
            <a:pPr indent="0" lvl="0" marL="457200" rtl="0" algn="just">
              <a:lnSpc>
                <a:spcPct val="130000"/>
              </a:lnSpc>
              <a:spcBef>
                <a:spcPts val="1000"/>
              </a:spcBef>
              <a:spcAft>
                <a:spcPts val="1000"/>
              </a:spcAft>
              <a:buNone/>
            </a:pPr>
            <a:r>
              <a:rPr lang="en-US" sz="2100">
                <a:latin typeface="Droid Serif"/>
                <a:ea typeface="Droid Serif"/>
                <a:cs typeface="Droid Serif"/>
                <a:sym typeface="Droid Serif"/>
              </a:rPr>
              <a:t>	</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8792" y="81728"/>
            <a:ext cx="11271600" cy="753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Procedure</a:t>
            </a:r>
            <a:endParaRPr/>
          </a:p>
        </p:txBody>
      </p:sp>
      <p:sp>
        <p:nvSpPr>
          <p:cNvPr id="115" name="Google Shape;115;p17"/>
          <p:cNvSpPr txBox="1"/>
          <p:nvPr>
            <p:ph idx="1" type="body"/>
          </p:nvPr>
        </p:nvSpPr>
        <p:spPr>
          <a:xfrm>
            <a:off x="706900" y="1397550"/>
            <a:ext cx="10573500" cy="4560300"/>
          </a:xfrm>
          <a:prstGeom prst="rect">
            <a:avLst/>
          </a:prstGeom>
        </p:spPr>
        <p:txBody>
          <a:bodyPr anchorCtr="0" anchor="t" bIns="45700" lIns="91425" spcFirstLastPara="1" rIns="91425" wrap="square" tIns="45700">
            <a:noAutofit/>
          </a:bodyPr>
          <a:lstStyle/>
          <a:p>
            <a:pPr indent="-361950" lvl="0" marL="457200" rtl="0" algn="just">
              <a:spcBef>
                <a:spcPts val="720"/>
              </a:spcBef>
              <a:spcAft>
                <a:spcPts val="0"/>
              </a:spcAft>
              <a:buSzPts val="2100"/>
              <a:buFont typeface="Droid Serif"/>
              <a:buAutoNum type="arabicPeriod"/>
            </a:pPr>
            <a:r>
              <a:rPr lang="en-US" sz="2100">
                <a:latin typeface="Droid Serif"/>
                <a:ea typeface="Droid Serif"/>
                <a:cs typeface="Droid Serif"/>
                <a:sym typeface="Droid Serif"/>
              </a:rPr>
              <a:t>R</a:t>
            </a:r>
            <a:r>
              <a:rPr lang="en-US" sz="2100">
                <a:latin typeface="Droid Serif"/>
                <a:ea typeface="Droid Serif"/>
                <a:cs typeface="Droid Serif"/>
                <a:sym typeface="Droid Serif"/>
              </a:rPr>
              <a:t>epeat 10,000 times to generate intervals from 10 functions.</a:t>
            </a:r>
            <a:endParaRPr sz="2100">
              <a:latin typeface="Droid Serif"/>
              <a:ea typeface="Droid Serif"/>
              <a:cs typeface="Droid Serif"/>
              <a:sym typeface="Droid Serif"/>
            </a:endParaRPr>
          </a:p>
          <a:p>
            <a:pPr indent="-361950" lvl="0" marL="457200" rtl="0" algn="just">
              <a:spcBef>
                <a:spcPts val="1000"/>
              </a:spcBef>
              <a:spcAft>
                <a:spcPts val="0"/>
              </a:spcAft>
              <a:buSzPts val="2100"/>
              <a:buFont typeface="Droid Serif"/>
              <a:buAutoNum type="arabicPeriod"/>
            </a:pPr>
            <a:r>
              <a:rPr lang="en-US" sz="2100">
                <a:latin typeface="Droid Serif"/>
                <a:ea typeface="Droid Serif"/>
                <a:cs typeface="Droid Serif"/>
                <a:sym typeface="Droid Serif"/>
              </a:rPr>
              <a:t>Compare the fraction </a:t>
            </a:r>
            <a:r>
              <a:rPr lang="en-US" sz="2100">
                <a:latin typeface="Droid Serif"/>
                <a:ea typeface="Droid Serif"/>
                <a:cs typeface="Droid Serif"/>
                <a:sym typeface="Droid Serif"/>
              </a:rPr>
              <a:t>of the </a:t>
            </a:r>
            <a:r>
              <a:rPr b="1" lang="en-US" sz="2100">
                <a:latin typeface="Droid Serif"/>
                <a:ea typeface="Droid Serif"/>
                <a:cs typeface="Droid Serif"/>
                <a:sym typeface="Droid Serif"/>
              </a:rPr>
              <a:t>10,000 confidence intervals</a:t>
            </a:r>
            <a:r>
              <a:rPr lang="en-US" sz="2100">
                <a:latin typeface="Droid Serif"/>
                <a:ea typeface="Droid Serif"/>
                <a:cs typeface="Droid Serif"/>
                <a:sym typeface="Droid Serif"/>
              </a:rPr>
              <a:t> that missed the true mean for each case with 4 different values of </a:t>
            </a:r>
            <a:r>
              <a:rPr b="1" lang="en-US" sz="2100">
                <a:latin typeface="Droid Serif"/>
                <a:ea typeface="Droid Serif"/>
                <a:cs typeface="Droid Serif"/>
                <a:sym typeface="Droid Serif"/>
              </a:rPr>
              <a:t>alpha: 0.25, 0.1, 0.05 and 0.01</a:t>
            </a:r>
            <a:r>
              <a:rPr lang="en-US" sz="2100">
                <a:latin typeface="Droid Serif"/>
                <a:ea typeface="Droid Serif"/>
                <a:cs typeface="Droid Serif"/>
                <a:sym typeface="Droid Serif"/>
              </a:rPr>
              <a:t>.</a:t>
            </a:r>
            <a:endParaRPr sz="2100">
              <a:latin typeface="Droid Serif"/>
              <a:ea typeface="Droid Serif"/>
              <a:cs typeface="Droid Serif"/>
              <a:sym typeface="Droid Serif"/>
            </a:endParaRPr>
          </a:p>
          <a:p>
            <a:pPr indent="-361950" lvl="0" marL="457200" rtl="0" algn="just">
              <a:spcBef>
                <a:spcPts val="1000"/>
              </a:spcBef>
              <a:spcAft>
                <a:spcPts val="0"/>
              </a:spcAft>
              <a:buSzPts val="2100"/>
              <a:buFont typeface="Droid Serif"/>
              <a:buAutoNum type="arabicPeriod"/>
            </a:pPr>
            <a:r>
              <a:rPr lang="en-US" sz="2100">
                <a:latin typeface="Droid Serif"/>
                <a:ea typeface="Droid Serif"/>
                <a:cs typeface="Droid Serif"/>
                <a:sym typeface="Droid Serif"/>
              </a:rPr>
              <a:t>If the fraction missed was less than the </a:t>
            </a:r>
            <a:r>
              <a:rPr b="1" lang="en-US" sz="2100">
                <a:latin typeface="Droid Serif"/>
                <a:ea typeface="Droid Serif"/>
                <a:cs typeface="Droid Serif"/>
                <a:sym typeface="Droid Serif"/>
              </a:rPr>
              <a:t>alpha = 0.25 (75% confidence interval)</a:t>
            </a:r>
            <a:r>
              <a:rPr lang="en-US" sz="2100">
                <a:latin typeface="Droid Serif"/>
                <a:ea typeface="Droid Serif"/>
                <a:cs typeface="Droid Serif"/>
                <a:sym typeface="Droid Serif"/>
              </a:rPr>
              <a:t>, then we declare the corresponding function valid, otherwise invalid.  </a:t>
            </a:r>
            <a:endParaRPr sz="2100">
              <a:latin typeface="Droid Serif"/>
              <a:ea typeface="Droid Serif"/>
              <a:cs typeface="Droid Serif"/>
              <a:sym typeface="Droid Serif"/>
            </a:endParaRPr>
          </a:p>
          <a:p>
            <a:pPr indent="-361950" lvl="0" marL="457200" rtl="0" algn="just">
              <a:spcBef>
                <a:spcPts val="1000"/>
              </a:spcBef>
              <a:spcAft>
                <a:spcPts val="0"/>
              </a:spcAft>
              <a:buSzPts val="2100"/>
              <a:buFont typeface="Droid Serif"/>
              <a:buAutoNum type="arabicPeriod"/>
            </a:pPr>
            <a:r>
              <a:rPr lang="en-US" sz="2100">
                <a:latin typeface="Droid Serif"/>
                <a:ea typeface="Droid Serif"/>
                <a:cs typeface="Droid Serif"/>
                <a:sym typeface="Droid Serif"/>
              </a:rPr>
              <a:t>For valid one, further compare the missed fractions with more concrete values of alpha to determine the specific confidence level. </a:t>
            </a:r>
            <a:endParaRPr sz="2100">
              <a:latin typeface="Droid Serif"/>
              <a:ea typeface="Droid Serif"/>
              <a:cs typeface="Droid Serif"/>
              <a:sym typeface="Droid Serif"/>
            </a:endParaRPr>
          </a:p>
          <a:p>
            <a:pPr indent="-361950" lvl="0" marL="457200" rtl="0" algn="just">
              <a:spcBef>
                <a:spcPts val="1000"/>
              </a:spcBef>
              <a:spcAft>
                <a:spcPts val="0"/>
              </a:spcAft>
              <a:buSzPts val="2100"/>
              <a:buFont typeface="Droid Serif"/>
              <a:buAutoNum type="arabicPeriod"/>
            </a:pPr>
            <a:r>
              <a:rPr lang="en-US" sz="2100">
                <a:latin typeface="Droid Serif"/>
                <a:ea typeface="Droid Serif"/>
                <a:cs typeface="Droid Serif"/>
                <a:sym typeface="Droid Serif"/>
              </a:rPr>
              <a:t>For valid one, we compare the fraction of the 10,000 confidence intervals that missed the true mean with alpha for different values of data size: </a:t>
            </a:r>
            <a:r>
              <a:rPr b="1" lang="en-US" sz="2100">
                <a:latin typeface="Droid Serif"/>
                <a:ea typeface="Droid Serif"/>
                <a:cs typeface="Droid Serif"/>
                <a:sym typeface="Droid Serif"/>
              </a:rPr>
              <a:t>N = 10, 100, 1000, 10000. </a:t>
            </a:r>
            <a:endParaRPr b="1" sz="2100">
              <a:latin typeface="Droid Serif"/>
              <a:ea typeface="Droid Serif"/>
              <a:cs typeface="Droid Serif"/>
              <a:sym typeface="Droid Serif"/>
            </a:endParaRPr>
          </a:p>
          <a:p>
            <a:pPr indent="0" lvl="0" marL="0" rtl="0" algn="just">
              <a:spcBef>
                <a:spcPts val="1000"/>
              </a:spcBef>
              <a:spcAft>
                <a:spcPts val="1000"/>
              </a:spcAft>
              <a:buNone/>
            </a:pPr>
            <a:r>
              <a:t/>
            </a:r>
            <a:endParaRPr sz="2100">
              <a:latin typeface="Droid Serif"/>
              <a:ea typeface="Droid Serif"/>
              <a:cs typeface="Droid Serif"/>
              <a:sym typeface="Droid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8792" y="81728"/>
            <a:ext cx="11271600" cy="753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Function1</a:t>
            </a:r>
            <a:endParaRPr/>
          </a:p>
        </p:txBody>
      </p:sp>
      <p:sp>
        <p:nvSpPr>
          <p:cNvPr id="122" name="Google Shape;122;p18"/>
          <p:cNvSpPr txBox="1"/>
          <p:nvPr>
            <p:ph idx="1" type="body"/>
          </p:nvPr>
        </p:nvSpPr>
        <p:spPr>
          <a:xfrm>
            <a:off x="559200" y="1168325"/>
            <a:ext cx="5536800" cy="54141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Using bernoulli distribution with theta = 0.5 as input</a:t>
            </a:r>
            <a:endParaRPr b="1"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b="1" lang="en-US" sz="1300">
                <a:latin typeface="Droid Serif"/>
                <a:ea typeface="Droid Serif"/>
                <a:cs typeface="Droid Serif"/>
                <a:sym typeface="Droid Serif"/>
              </a:rPr>
              <a:t>-------------------------------------------------------------------------------------</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	 fraction missed: 0.001</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1000	 fraction missed: 0.000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	 fraction missed: 0.001</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	 fraction missed: 0.001</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0.01	 N:    10	 fraction missed: 0.001</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0.01	 N:   100	 fraction missed: 0.000</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0.01	 N:  1000	 fraction missed: 0.000</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0.01	 N: 10000	 fraction missed: 0.000</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p:txBody>
      </p:sp>
      <p:sp>
        <p:nvSpPr>
          <p:cNvPr id="123" name="Google Shape;123;p18"/>
          <p:cNvSpPr txBox="1"/>
          <p:nvPr/>
        </p:nvSpPr>
        <p:spPr>
          <a:xfrm>
            <a:off x="6300400" y="1386300"/>
            <a:ext cx="4980000" cy="527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300">
                <a:solidFill>
                  <a:schemeClr val="dk1"/>
                </a:solidFill>
                <a:latin typeface="Droid Serif"/>
                <a:ea typeface="Droid Serif"/>
                <a:cs typeface="Droid Serif"/>
                <a:sym typeface="Droid Serif"/>
              </a:rPr>
              <a:t>Using uniform distribution (0, 0.05) as input</a:t>
            </a:r>
            <a:endParaRPr b="1"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solidFill>
                  <a:schemeClr val="dk1"/>
                </a:solidFill>
                <a:latin typeface="Droid Serif"/>
                <a:ea typeface="Droid Serif"/>
                <a:cs typeface="Droid Serif"/>
                <a:sym typeface="Droid Serif"/>
              </a:rPr>
              <a:t>------------------------------------------------------------------------</a:t>
            </a:r>
            <a:endParaRPr b="1"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b="1"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0.25	 N:    10	 fraction missed: 0.002</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0.25	 N:   100	 fraction missed: 0.000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0.25	 N:  1000	 fraction missed: 0.000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0.25	 N: 10000	 fraction missed: 0.000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0.10	 N:    10	 fraction missed: 0.002</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0.10	 N:   100	 fraction missed: 0.000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0.10	 N:  1000	 fraction missed: 0.000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0.10	 N: 10000	 fraction missed: 0.000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0.05	 N:    10	 fraction missed: 0.002</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0.05	 N:   100	 fraction missed: 0.000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0.05	 N:  1000	 fraction missed: 0.000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0.05	 N: 10000	 fraction missed: 0.000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solidFill>
                  <a:schemeClr val="dk1"/>
                </a:solidFill>
                <a:latin typeface="Droid Serif"/>
                <a:ea typeface="Droid Serif"/>
                <a:cs typeface="Droid Serif"/>
                <a:sym typeface="Droid Serif"/>
              </a:rPr>
              <a:t>alpha: 0.01	 N:    10	 fraction missed: 0.002</a:t>
            </a:r>
            <a:endParaRPr b="1"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solidFill>
                  <a:schemeClr val="dk1"/>
                </a:solidFill>
                <a:latin typeface="Droid Serif"/>
                <a:ea typeface="Droid Serif"/>
                <a:cs typeface="Droid Serif"/>
                <a:sym typeface="Droid Serif"/>
              </a:rPr>
              <a:t>alpha: 0.01	 N:   100	 fraction missed: 0.000</a:t>
            </a:r>
            <a:endParaRPr b="1"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solidFill>
                  <a:schemeClr val="dk1"/>
                </a:solidFill>
                <a:latin typeface="Droid Serif"/>
                <a:ea typeface="Droid Serif"/>
                <a:cs typeface="Droid Serif"/>
                <a:sym typeface="Droid Serif"/>
              </a:rPr>
              <a:t>alpha: 0.01	 N:  1000	 fraction missed: 0.000</a:t>
            </a:r>
            <a:endParaRPr b="1"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solidFill>
                  <a:schemeClr val="dk1"/>
                </a:solidFill>
                <a:latin typeface="Droid Serif"/>
                <a:ea typeface="Droid Serif"/>
                <a:cs typeface="Droid Serif"/>
                <a:sym typeface="Droid Serif"/>
              </a:rPr>
              <a:t>alpha: 0.01	 N: 10000	 fraction missed: 0.000</a:t>
            </a:r>
            <a:endParaRPr b="1"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solidFill>
                <a:schemeClr val="dk1"/>
              </a:solidFill>
              <a:latin typeface="Droid Serif"/>
              <a:ea typeface="Droid Serif"/>
              <a:cs typeface="Droid Serif"/>
              <a:sym typeface="Droid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8792" y="81728"/>
            <a:ext cx="11271600" cy="753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Function2</a:t>
            </a:r>
            <a:endParaRPr/>
          </a:p>
        </p:txBody>
      </p:sp>
      <p:sp>
        <p:nvSpPr>
          <p:cNvPr id="130" name="Google Shape;130;p19"/>
          <p:cNvSpPr txBox="1"/>
          <p:nvPr>
            <p:ph idx="1" type="body"/>
          </p:nvPr>
        </p:nvSpPr>
        <p:spPr>
          <a:xfrm>
            <a:off x="410551" y="1040775"/>
            <a:ext cx="4958400" cy="50349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300">
                <a:latin typeface="Droid Serif"/>
                <a:ea typeface="Droid Serif"/>
                <a:cs typeface="Droid Serif"/>
                <a:sym typeface="Droid Serif"/>
              </a:rPr>
              <a:t>Using bernoulli distribution with theta = 0.5 as input</a:t>
            </a:r>
            <a:endParaRPr b="1"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b="1" lang="en-US" sz="1300">
                <a:latin typeface="Droid Serif"/>
                <a:ea typeface="Droid Serif"/>
                <a:cs typeface="Droid Serif"/>
                <a:sym typeface="Droid Serif"/>
              </a:rPr>
              <a:t>-------------------------------------------------------------------------------------</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	 fraction missed: 0.001</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	 fraction missed: 0.001</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	 fraction missed: 0.001</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0.01	 N:    10	 fraction missed: 0.001</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0.01	 N:   100	 fraction missed: 0.000</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0.01	 N:  1000	 fraction missed: 0.000</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0.01	 N: 10000	 fraction missed: 0.000</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p:txBody>
      </p:sp>
      <p:sp>
        <p:nvSpPr>
          <p:cNvPr id="131" name="Google Shape;131;p19"/>
          <p:cNvSpPr txBox="1"/>
          <p:nvPr/>
        </p:nvSpPr>
        <p:spPr>
          <a:xfrm>
            <a:off x="6096000" y="1040775"/>
            <a:ext cx="5259600" cy="518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300">
                <a:solidFill>
                  <a:schemeClr val="dk1"/>
                </a:solidFill>
                <a:latin typeface="Droid Serif"/>
                <a:ea typeface="Droid Serif"/>
                <a:cs typeface="Droid Serif"/>
                <a:sym typeface="Droid Serif"/>
              </a:rPr>
              <a:t>Using uniform distribution (0, 0.05) as input</a:t>
            </a:r>
            <a:endParaRPr b="1"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b="1" lang="en-US" sz="1300">
                <a:solidFill>
                  <a:schemeClr val="dk1"/>
                </a:solidFill>
                <a:latin typeface="Droid Serif"/>
                <a:ea typeface="Droid Serif"/>
                <a:cs typeface="Droid Serif"/>
                <a:sym typeface="Droid Serif"/>
              </a:rPr>
              <a:t>-------------------------------------------------------------------------------------</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0.25	 N:    10	 fraction missed: 0.001</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0.25	 N:   100	 fraction missed: 0.000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0.25	 N:  1000	 fraction missed: 0.000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0.25	 N: 10000	 fraction missed: 0.000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0.10	 N:    10	 fraction missed: 0.001</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0.10	 N:   100	 fraction missed: 0.000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0.10	 N:  1000	 fraction missed: 0.000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0.10	 N: 10000	 fraction missed: 0.000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0.05	 N:    10	 fraction missed: 0.001</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0.05	 N:   100	 fraction missed: 0.000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0.05	 N:  1000	 fraction missed: 0.000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0.05	 N: 10000	 fraction missed: 0.000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solidFill>
                  <a:schemeClr val="dk1"/>
                </a:solidFill>
                <a:latin typeface="Droid Serif"/>
                <a:ea typeface="Droid Serif"/>
                <a:cs typeface="Droid Serif"/>
                <a:sym typeface="Droid Serif"/>
              </a:rPr>
              <a:t>alpha: 0.01	 N:    10	 fraction missed: 0.001</a:t>
            </a:r>
            <a:endParaRPr b="1"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solidFill>
                  <a:schemeClr val="dk1"/>
                </a:solidFill>
                <a:latin typeface="Droid Serif"/>
                <a:ea typeface="Droid Serif"/>
                <a:cs typeface="Droid Serif"/>
                <a:sym typeface="Droid Serif"/>
              </a:rPr>
              <a:t>alpha: 0.01	 N:   100	 fraction missed: 0.000</a:t>
            </a:r>
            <a:endParaRPr b="1"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solidFill>
                  <a:schemeClr val="dk1"/>
                </a:solidFill>
                <a:latin typeface="Droid Serif"/>
                <a:ea typeface="Droid Serif"/>
                <a:cs typeface="Droid Serif"/>
                <a:sym typeface="Droid Serif"/>
              </a:rPr>
              <a:t>alpha: 0.01	 N:  1000	 fraction missed: 0.000</a:t>
            </a:r>
            <a:endParaRPr b="1"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solidFill>
                  <a:schemeClr val="dk1"/>
                </a:solidFill>
                <a:latin typeface="Droid Serif"/>
                <a:ea typeface="Droid Serif"/>
                <a:cs typeface="Droid Serif"/>
                <a:sym typeface="Droid Serif"/>
              </a:rPr>
              <a:t>alpha: 0.01	 N: 10000	 fraction missed: 0.000</a:t>
            </a:r>
            <a:endParaRPr b="1" sz="1300">
              <a:solidFill>
                <a:schemeClr val="dk1"/>
              </a:solidFill>
              <a:latin typeface="Droid Serif"/>
              <a:ea typeface="Droid Serif"/>
              <a:cs typeface="Droid Serif"/>
              <a:sym typeface="Droid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8792" y="81728"/>
            <a:ext cx="11271600" cy="753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Function3</a:t>
            </a:r>
            <a:endParaRPr/>
          </a:p>
        </p:txBody>
      </p:sp>
      <p:sp>
        <p:nvSpPr>
          <p:cNvPr id="138" name="Google Shape;138;p20"/>
          <p:cNvSpPr txBox="1"/>
          <p:nvPr>
            <p:ph idx="1" type="body"/>
          </p:nvPr>
        </p:nvSpPr>
        <p:spPr>
          <a:xfrm>
            <a:off x="410544" y="1115125"/>
            <a:ext cx="4719000" cy="49605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300">
                <a:latin typeface="Droid Serif"/>
                <a:ea typeface="Droid Serif"/>
                <a:cs typeface="Droid Serif"/>
                <a:sym typeface="Droid Serif"/>
              </a:rPr>
              <a:t>Using bernoulli distribution with theta = 0.5 as input</a:t>
            </a:r>
            <a:endParaRPr b="1"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b="1" lang="en-US" sz="1300">
                <a:latin typeface="Droid Serif"/>
                <a:ea typeface="Droid Serif"/>
                <a:cs typeface="Droid Serif"/>
                <a:sym typeface="Droid Serif"/>
              </a:rPr>
              <a:t>-------------------------------------------------------------------------------------</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	 fraction missed: 0.108</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	 fraction missed: 0.055</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1000	 fraction missed: 0.055</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10000	 fraction missed: 0.054</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	 fraction missed: 0.108</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	 fraction missed: 0.055</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1000	 fraction missed: 0.055</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10000	 fraction missed: 0.054</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0.05	 N:    10	 fraction missed: 0.108</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0.05	 N:   100	 fraction missed: 0.055</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0.05	 N:  1000	 fraction missed: 0.055</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latin typeface="Droid Serif"/>
                <a:ea typeface="Droid Serif"/>
                <a:cs typeface="Droid Serif"/>
                <a:sym typeface="Droid Serif"/>
              </a:rPr>
              <a:t>alpha: 0.05	 N: 10000	 fraction missed: 0.054</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	 fraction missed: 0.108</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100	 fraction missed: 0.055</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1000	 fraction missed: 0.055</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10000	 fraction missed: 0.054</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1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t/>
            </a:r>
            <a:endParaRPr sz="2000">
              <a:latin typeface="Droid Serif"/>
              <a:ea typeface="Droid Serif"/>
              <a:cs typeface="Droid Serif"/>
              <a:sym typeface="Droid Serif"/>
            </a:endParaRPr>
          </a:p>
          <a:p>
            <a:pPr indent="0" lvl="0" marL="0" rtl="0" algn="l">
              <a:spcBef>
                <a:spcPts val="720"/>
              </a:spcBef>
              <a:spcAft>
                <a:spcPts val="0"/>
              </a:spcAft>
              <a:buNone/>
            </a:pPr>
            <a:r>
              <a:t/>
            </a:r>
            <a:endParaRPr/>
          </a:p>
        </p:txBody>
      </p:sp>
      <p:sp>
        <p:nvSpPr>
          <p:cNvPr id="139" name="Google Shape;139;p20"/>
          <p:cNvSpPr txBox="1"/>
          <p:nvPr/>
        </p:nvSpPr>
        <p:spPr>
          <a:xfrm>
            <a:off x="5820075" y="1115125"/>
            <a:ext cx="5777100" cy="496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300">
                <a:solidFill>
                  <a:schemeClr val="dk1"/>
                </a:solidFill>
                <a:latin typeface="Droid Serif"/>
                <a:ea typeface="Droid Serif"/>
                <a:cs typeface="Droid Serif"/>
                <a:sym typeface="Droid Serif"/>
              </a:rPr>
              <a:t>Using uniform distribution (0, 0.05) as input</a:t>
            </a:r>
            <a:endParaRPr b="1"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rPr b="1" lang="en-US" sz="1300">
                <a:solidFill>
                  <a:schemeClr val="dk1"/>
                </a:solidFill>
                <a:latin typeface="Droid Serif"/>
                <a:ea typeface="Droid Serif"/>
                <a:cs typeface="Droid Serif"/>
                <a:sym typeface="Droid Serif"/>
              </a:rPr>
              <a:t>-----------------------------------------------------------------------</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0.25	 N:    10	 fraction missed: 0.095</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0.25	 N:   100	 fraction missed: 0.056</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0.25	 N:  1000	 fraction missed: 0.049</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0.25	 N: 10000	 fraction missed: 0.051</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0.10	 N:    10	 fraction missed: 0.095</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0.10	 N:   100	 fraction missed: 0.056</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0.10	 N:  1000	 fraction missed: 0.049</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0.10	 N: 10000	 fraction missed: 0.051</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solidFill>
                  <a:schemeClr val="dk1"/>
                </a:solidFill>
                <a:latin typeface="Droid Serif"/>
                <a:ea typeface="Droid Serif"/>
                <a:cs typeface="Droid Serif"/>
                <a:sym typeface="Droid Serif"/>
              </a:rPr>
              <a:t>alpha: 0.05	 N:    10	 fraction missed: 0.095</a:t>
            </a:r>
            <a:endParaRPr b="1"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solidFill>
                  <a:schemeClr val="dk1"/>
                </a:solidFill>
                <a:latin typeface="Droid Serif"/>
                <a:ea typeface="Droid Serif"/>
                <a:cs typeface="Droid Serif"/>
                <a:sym typeface="Droid Serif"/>
              </a:rPr>
              <a:t>alpha: 0.05	 N:   100	 fraction missed: 0.056</a:t>
            </a:r>
            <a:endParaRPr b="1"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solidFill>
                  <a:schemeClr val="dk1"/>
                </a:solidFill>
                <a:latin typeface="Droid Serif"/>
                <a:ea typeface="Droid Serif"/>
                <a:cs typeface="Droid Serif"/>
                <a:sym typeface="Droid Serif"/>
              </a:rPr>
              <a:t>alpha: 0.05	 N:  1000	 fraction missed: 0.049</a:t>
            </a:r>
            <a:endParaRPr b="1"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b="1" lang="en-US" sz="1300">
                <a:solidFill>
                  <a:schemeClr val="dk1"/>
                </a:solidFill>
                <a:latin typeface="Droid Serif"/>
                <a:ea typeface="Droid Serif"/>
                <a:cs typeface="Droid Serif"/>
                <a:sym typeface="Droid Serif"/>
              </a:rPr>
              <a:t>alpha: 0.05	 N: 10000	 fraction missed: 0.051</a:t>
            </a:r>
            <a:endParaRPr b="1"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0.01	 N:    10	 fraction missed: 0.095</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0.01	 N:   100	 fraction missed: 0.056</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0.01	 N:  1000	 fraction missed: 0.049</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0.01	 N: 10000	 fraction missed: 0.051</a:t>
            </a:r>
            <a:endParaRPr sz="1300">
              <a:solidFill>
                <a:schemeClr val="dk1"/>
              </a:solidFill>
              <a:latin typeface="Droid Serif"/>
              <a:ea typeface="Droid Serif"/>
              <a:cs typeface="Droid Serif"/>
              <a:sym typeface="Droid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8792" y="81728"/>
            <a:ext cx="11271600" cy="753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Function4</a:t>
            </a:r>
            <a:endParaRPr/>
          </a:p>
        </p:txBody>
      </p:sp>
      <p:sp>
        <p:nvSpPr>
          <p:cNvPr id="146" name="Google Shape;146;p21"/>
          <p:cNvSpPr txBox="1"/>
          <p:nvPr>
            <p:ph idx="1" type="body"/>
          </p:nvPr>
        </p:nvSpPr>
        <p:spPr>
          <a:xfrm>
            <a:off x="410545" y="1133700"/>
            <a:ext cx="5165100" cy="49419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300">
                <a:latin typeface="Droid Serif"/>
                <a:ea typeface="Droid Serif"/>
                <a:cs typeface="Droid Serif"/>
                <a:sym typeface="Droid Serif"/>
              </a:rPr>
              <a:t>Using bernoulli distribution with theta = 0.5 as input</a:t>
            </a:r>
            <a:endParaRPr b="1"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0.25	 N: 10000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0.10	 N: 10000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0.05	 N: 10000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latin typeface="Droid Serif"/>
                <a:ea typeface="Droid Serif"/>
                <a:cs typeface="Droid Serif"/>
                <a:sym typeface="Droid Serif"/>
              </a:rPr>
              <a:t>alpha: 0.01	 N: 10000	 fraction missed: 0.000</a:t>
            </a:r>
            <a:endParaRPr sz="1300">
              <a:latin typeface="Droid Serif"/>
              <a:ea typeface="Droid Serif"/>
              <a:cs typeface="Droid Serif"/>
              <a:sym typeface="Droid Serif"/>
            </a:endParaRPr>
          </a:p>
          <a:p>
            <a:pPr indent="0" lvl="0" marL="0" rtl="0" algn="l">
              <a:lnSpc>
                <a:spcPct val="115000"/>
              </a:lnSpc>
              <a:spcBef>
                <a:spcPts val="0"/>
              </a:spcBef>
              <a:spcAft>
                <a:spcPts val="0"/>
              </a:spcAft>
              <a:buClr>
                <a:schemeClr val="dk1"/>
              </a:buClr>
              <a:buSzPts val="1100"/>
              <a:buFont typeface="Arial"/>
              <a:buNone/>
            </a:pPr>
            <a:r>
              <a:t/>
            </a:r>
            <a:endParaRPr sz="2000">
              <a:latin typeface="Droid Serif"/>
              <a:ea typeface="Droid Serif"/>
              <a:cs typeface="Droid Serif"/>
              <a:sym typeface="Droid Serif"/>
            </a:endParaRPr>
          </a:p>
          <a:p>
            <a:pPr indent="0" lvl="0" marL="0" rtl="0" algn="l">
              <a:spcBef>
                <a:spcPts val="720"/>
              </a:spcBef>
              <a:spcAft>
                <a:spcPts val="0"/>
              </a:spcAft>
              <a:buNone/>
            </a:pPr>
            <a:r>
              <a:t/>
            </a:r>
            <a:endParaRPr/>
          </a:p>
        </p:txBody>
      </p:sp>
      <p:sp>
        <p:nvSpPr>
          <p:cNvPr id="147" name="Google Shape;147;p21"/>
          <p:cNvSpPr txBox="1"/>
          <p:nvPr/>
        </p:nvSpPr>
        <p:spPr>
          <a:xfrm>
            <a:off x="6430525" y="1133700"/>
            <a:ext cx="4849800" cy="464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300">
                <a:solidFill>
                  <a:schemeClr val="dk1"/>
                </a:solidFill>
                <a:latin typeface="Droid Serif"/>
                <a:ea typeface="Droid Serif"/>
                <a:cs typeface="Droid Serif"/>
                <a:sym typeface="Droid Serif"/>
              </a:rPr>
              <a:t>Using uniform distribution (0, 0.05) as input</a:t>
            </a:r>
            <a:endParaRPr b="1"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0.25	 N:    10	 fraction missed: 1.000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0.25	 N:   100	 fraction missed: 1.000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0.25	 N:  1000	 fraction missed: 1.000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0.25	 N: 10000	 fraction missed: 1.000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0.10	 N:    10	 fraction missed: 1.000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0.10	 N:   100	 fraction missed: 1.000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0.10	 N:  1000	 fraction missed: 1.000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0.10	 N: 10000	 fraction missed: 1.000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0.05	 N:    10	 fraction missed: 1.000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0.05	 N:   100	 fraction missed: 1.000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0.05	 N:  1000	 fraction missed: 1.000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0.05	 N: 10000	 fraction missed: 1.000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0.01	 N:    10	 fraction missed: 1.000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0.01	 N:   100	 fraction missed: 1.000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0.01	 N:  1000	 fraction missed: 1.000</a:t>
            </a:r>
            <a:endParaRPr sz="13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US" sz="1300">
                <a:solidFill>
                  <a:schemeClr val="dk1"/>
                </a:solidFill>
                <a:latin typeface="Droid Serif"/>
                <a:ea typeface="Droid Serif"/>
                <a:cs typeface="Droid Serif"/>
                <a:sym typeface="Droid Serif"/>
              </a:rPr>
              <a:t>alpha: 0.01	 N: 10000	 fraction missed: 1.000</a:t>
            </a:r>
            <a:endParaRPr sz="1300">
              <a:solidFill>
                <a:schemeClr val="dk1"/>
              </a:solidFill>
              <a:latin typeface="Droid Serif"/>
              <a:ea typeface="Droid Serif"/>
              <a:cs typeface="Droid Serif"/>
              <a:sym typeface="Droid Serif"/>
            </a:endParaRPr>
          </a:p>
        </p:txBody>
      </p:sp>
    </p:spTree>
  </p:cSld>
  <p:clrMapOvr>
    <a:masterClrMapping/>
  </p:clrMapOvr>
</p:sld>
</file>

<file path=ppt/theme/theme1.xml><?xml version="1.0" encoding="utf-8"?>
<a:theme xmlns:a="http://schemas.openxmlformats.org/drawingml/2006/main" xmlns:r="http://schemas.openxmlformats.org/officeDocument/2006/relationships" name="RIT">
  <a:themeElements>
    <a:clrScheme name="RIT">
      <a:dk1>
        <a:srgbClr val="000000"/>
      </a:dk1>
      <a:lt1>
        <a:srgbClr val="FFFFFF"/>
      </a:lt1>
      <a:dk2>
        <a:srgbClr val="E36102"/>
      </a:dk2>
      <a:lt2>
        <a:srgbClr val="EEEEEE"/>
      </a:lt2>
      <a:accent1>
        <a:srgbClr val="83BD00"/>
      </a:accent1>
      <a:accent2>
        <a:srgbClr val="C3D600"/>
      </a:accent2>
      <a:accent3>
        <a:srgbClr val="009CBD"/>
      </a:accent3>
      <a:accent4>
        <a:srgbClr val="7D55C7"/>
      </a:accent4>
      <a:accent5>
        <a:srgbClr val="DA281C"/>
      </a:accent5>
      <a:accent6>
        <a:srgbClr val="F6BE00"/>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