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Oswald"/>
      <p:regular r:id="rId42"/>
      <p:bold r:id="rId43"/>
    </p:embeddedFont>
    <p:embeddedFont>
      <p:font typeface="Roboto Mono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DC93F5-E580-45B9-867B-4424B62B69A4}">
  <a:tblStyle styleId="{88DC93F5-E580-45B9-867B-4424B62B69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Oswald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RobotoMono-regular.fntdata"/><Relationship Id="rId43" Type="http://schemas.openxmlformats.org/officeDocument/2006/relationships/font" Target="fonts/Oswald-bold.fntdata"/><Relationship Id="rId46" Type="http://schemas.openxmlformats.org/officeDocument/2006/relationships/font" Target="fonts/RobotoMono-italic.fntdata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RobotoMono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771a443de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771a443de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8a4a037ec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8a4a037ec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771a443d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771a443d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8a4a037e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8a4a037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8a4a037e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8a4a037e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7b31aaa1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7b31aaa1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771a443de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771a443de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 all the features follow the same distribution, features were divided into non-overlapping training and validation sets.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Since validation errors were calculated on the features not seen by the model during training, overfitting was reduced.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8a4a037ec_3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8a4a037ec_3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771a443de_0_1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771a443de_0_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8a4a037ec_3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8a4a037ec_3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771a443d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771a443d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8a4a037ec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8a4a037ec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8a4a037ec_3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8a4a037ec_3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771a443de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771a443de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771a443de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771a443de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8a4a037ec_3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8a4a037ec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771a443de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771a443de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771a443de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771a443de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8a4a037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8a4a037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7b31aaa1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7b31aaa1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771a443de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771a443de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7b31aaa1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7b31aaa1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771a443de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771a443de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771a443d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771a443d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8a4a037e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8a4a037e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Figure (a): A matrix of scatter plots and histograms of the data. Each off-diagonal plot in the resulting figure is a scatter plot of a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against another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. It also plots the distribution of each column in the diagonal plots of the plot matrix.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7b31aaa1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7b31aaa1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Figure (a): A matrix of scatter plots and histograms of the data. Each off-diagonal plot in the resulting figure is a scatter plot of a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 against another column of 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. It also plots the distribution of each column in the diagonal plots of the plot matrix.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  <a:highlight>
                  <a:srgbClr val="FFFFFF"/>
                </a:highlight>
              </a:rPr>
              <a:t>Figure (b): Scatter plots between each input feature and the target feature.</a:t>
            </a:r>
            <a:endParaRPr sz="10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0" name="Google Shape;60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4777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28477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6CA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6CA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4800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05920"/>
            <a:ext cx="8229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457200" y="120024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2"/>
                </a:solidFill>
              </a:defRPr>
            </a:lvl1pPr>
            <a:lvl2pPr lvl="1">
              <a:buNone/>
              <a:defRPr sz="1300">
                <a:solidFill>
                  <a:schemeClr val="dk2"/>
                </a:solidFill>
              </a:defRPr>
            </a:lvl2pPr>
            <a:lvl3pPr lvl="2">
              <a:buNone/>
              <a:defRPr sz="1300">
                <a:solidFill>
                  <a:schemeClr val="dk2"/>
                </a:solidFill>
              </a:defRPr>
            </a:lvl3pPr>
            <a:lvl4pPr lvl="3">
              <a:buNone/>
              <a:defRPr sz="1300">
                <a:solidFill>
                  <a:schemeClr val="dk2"/>
                </a:solidFill>
              </a:defRPr>
            </a:lvl4pPr>
            <a:lvl5pPr lvl="4">
              <a:buNone/>
              <a:defRPr sz="1300">
                <a:solidFill>
                  <a:schemeClr val="dk2"/>
                </a:solidFill>
              </a:defRPr>
            </a:lvl5pPr>
            <a:lvl6pPr lvl="5">
              <a:buNone/>
              <a:defRPr sz="1300">
                <a:solidFill>
                  <a:schemeClr val="dk2"/>
                </a:solidFill>
              </a:defRPr>
            </a:lvl6pPr>
            <a:lvl7pPr lvl="6">
              <a:buNone/>
              <a:defRPr sz="1300">
                <a:solidFill>
                  <a:schemeClr val="dk2"/>
                </a:solidFill>
              </a:defRPr>
            </a:lvl7pPr>
            <a:lvl8pPr lvl="7">
              <a:buNone/>
              <a:defRPr sz="1300">
                <a:solidFill>
                  <a:schemeClr val="dk2"/>
                </a:solidFill>
              </a:defRPr>
            </a:lvl8pPr>
            <a:lvl9pPr lvl="8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5" name="Google Shape;15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1" name="Google Shape;41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74B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598100" y="646577"/>
            <a:ext cx="8222100" cy="14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Quantitative Foundations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1</a:t>
            </a:r>
            <a:endParaRPr sz="40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598088" y="21825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Linear Feature Engineering</a:t>
            </a:r>
            <a:endParaRPr sz="3600">
              <a:solidFill>
                <a:srgbClr val="F1C232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5029200" y="3393900"/>
            <a:ext cx="41529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Presented by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Ayush Kumar Shah (as1211@rit.edu)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Akib Shahriyar (as8751@rit.edu)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2508900" y="4697613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3: Data Visualization using PCA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509600" y="4282025"/>
            <a:ext cx="177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/>
              <a:t>a)</a:t>
            </a:r>
            <a:r>
              <a:rPr b="1" lang="en" sz="1000"/>
              <a:t> </a:t>
            </a:r>
            <a:r>
              <a:rPr b="1" lang="en" sz="1000"/>
              <a:t>3D scatter plot </a:t>
            </a:r>
            <a:endParaRPr sz="8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4624100" y="1094000"/>
            <a:ext cx="4149099" cy="311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5881700" y="4282025"/>
            <a:ext cx="177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000"/>
              <a:t>b</a:t>
            </a:r>
            <a:r>
              <a:rPr b="1" lang="en" sz="1000"/>
              <a:t>) 2D scatter plot </a:t>
            </a:r>
            <a:endParaRPr sz="800"/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25" y="1324788"/>
            <a:ext cx="4242150" cy="280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246" name="Google Shape;246;p25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247" name="Google Shape;247;p25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0" name="Google Shape;250;p25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251" name="Google Shape;251;p25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255" name="Google Shape;255;p25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58" name="Google Shape;258;p25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5"/>
          <p:cNvGrpSpPr/>
          <p:nvPr/>
        </p:nvGrpSpPr>
        <p:grpSpPr>
          <a:xfrm>
            <a:off x="5825987" y="975788"/>
            <a:ext cx="2831675" cy="348600"/>
            <a:chOff x="712693" y="1608034"/>
            <a:chExt cx="1513779" cy="348600"/>
          </a:xfrm>
        </p:grpSpPr>
        <p:sp>
          <p:nvSpPr>
            <p:cNvPr id="260" name="Google Shape;260;p25"/>
            <p:cNvSpPr txBox="1"/>
            <p:nvPr/>
          </p:nvSpPr>
          <p:spPr>
            <a:xfrm>
              <a:off x="1030372" y="165925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63" name="Google Shape;263;p25"/>
          <p:cNvSpPr txBox="1"/>
          <p:nvPr/>
        </p:nvSpPr>
        <p:spPr>
          <a:xfrm>
            <a:off x="5981700" y="1474250"/>
            <a:ext cx="30273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Polynomial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Fractional powers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Negative powers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Logarithmic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Trigonometric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Automation of model selection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5" name="Google Shape;265;p25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266" name="Google Shape;266;p25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9" name="Google Shape;269;p25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270" name="Google Shape;270;p25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3" name="Google Shape;273;p25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274" name="Google Shape;274;p25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82" name="Google Shape;28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Multiple functions were tested to find the </a:t>
            </a:r>
            <a:r>
              <a:rPr lang="en"/>
              <a:t>best model to fit the data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</a:t>
            </a:r>
            <a:r>
              <a:rPr lang="en" sz="1800"/>
              <a:t>olynomial functions of orders </a:t>
            </a:r>
            <a:r>
              <a:rPr b="1" lang="en" sz="1800"/>
              <a:t>0 to 10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 sz="1800"/>
              <a:t>unctions </a:t>
            </a:r>
            <a:r>
              <a:rPr lang="en"/>
              <a:t>with fractional powers of input features:</a:t>
            </a:r>
            <a:r>
              <a:rPr lang="en" sz="1800"/>
              <a:t> </a:t>
            </a:r>
            <a:r>
              <a:rPr b="1" lang="en" sz="1800"/>
              <a:t>1/10 to 9/10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with negative powers </a:t>
            </a:r>
            <a:r>
              <a:rPr lang="en"/>
              <a:t>and</a:t>
            </a:r>
            <a:r>
              <a:rPr lang="en" sz="1800"/>
              <a:t> log.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Trigonometric functions.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K-Fold cross-validation </a:t>
            </a:r>
            <a:r>
              <a:rPr b="1" lang="en"/>
              <a:t>(K=10)</a:t>
            </a:r>
            <a:r>
              <a:rPr lang="en" sz="1800"/>
              <a:t> used </a:t>
            </a:r>
            <a:r>
              <a:rPr lang="en"/>
              <a:t>for</a:t>
            </a:r>
            <a:r>
              <a:rPr lang="en" sz="1800"/>
              <a:t> </a:t>
            </a:r>
            <a:r>
              <a:rPr lang="en"/>
              <a:t>selecting the</a:t>
            </a:r>
            <a:r>
              <a:rPr lang="en" sz="1800"/>
              <a:t> </a:t>
            </a:r>
            <a:r>
              <a:rPr lang="en"/>
              <a:t>best</a:t>
            </a:r>
            <a:r>
              <a:rPr lang="en" sz="1800"/>
              <a:t> function. </a:t>
            </a:r>
            <a:endParaRPr sz="1800"/>
          </a:p>
        </p:txBody>
      </p:sp>
      <p:sp>
        <p:nvSpPr>
          <p:cNvPr id="283" name="Google Shape;283;p26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311700" y="133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380250" y="741275"/>
            <a:ext cx="7749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'Z_01'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0.4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0.6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'Z_02'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'Z_03'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'Z_04'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'Z_05'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'Z_06'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'Z_07'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'Z_08'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'Z_09'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'Z_10'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'Z_11'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'Z_12'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'Z_13'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'Z_14'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[log10(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'Z_15'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log10(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'Z_16'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311700" y="133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380250" y="741275"/>
            <a:ext cx="7749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Automation of best model selection performed.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Based on least validation error in K-fold cross validation step.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fitted using least squares method.</a:t>
            </a:r>
            <a:b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First, best polynomial model selected on training data.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 models added and evaluated on training data.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 best model selected among best polynomial and custom functions.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303" name="Google Shape;303;p29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304" name="Google Shape;304;p2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07" name="Google Shape;307;p29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308" name="Google Shape;308;p2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1" name="Google Shape;311;p29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29"/>
          <p:cNvGrpSpPr/>
          <p:nvPr/>
        </p:nvGrpSpPr>
        <p:grpSpPr>
          <a:xfrm>
            <a:off x="5825987" y="975788"/>
            <a:ext cx="3006189" cy="348600"/>
            <a:chOff x="712693" y="1608034"/>
            <a:chExt cx="1607072" cy="348600"/>
          </a:xfrm>
        </p:grpSpPr>
        <p:sp>
          <p:nvSpPr>
            <p:cNvPr id="313" name="Google Shape;313;p29"/>
            <p:cNvSpPr txBox="1"/>
            <p:nvPr/>
          </p:nvSpPr>
          <p:spPr>
            <a:xfrm>
              <a:off x="1030365" y="1659271"/>
              <a:ext cx="1289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6" name="Google Shape;316;p29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K-fold cross validation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9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8" name="Google Shape;318;p29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319" name="Google Shape;319;p29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22" name="Google Shape;322;p29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323" name="Google Shape;323;p2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26" name="Google Shape;326;p29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327" name="Google Shape;327;p29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0" name="Google Shape;330;p29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331" name="Google Shape;331;p29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Overfitting</a:t>
            </a:r>
            <a:endParaRPr/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311700" y="1153675"/>
            <a:ext cx="4330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K-fold cross-validation implemented to select the best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 sz="1800"/>
              <a:t>eatures divided into non-overlapping training and validation sets.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on features created from the training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 sz="1800"/>
              <a:t>esting on features built from the unseen validation set.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o</a:t>
            </a:r>
            <a:r>
              <a:rPr lang="en" sz="1800"/>
              <a:t>verfitting was reduced.</a:t>
            </a:r>
            <a:endParaRPr sz="1800"/>
          </a:p>
        </p:txBody>
      </p:sp>
      <p:sp>
        <p:nvSpPr>
          <p:cNvPr id="340" name="Google Shape;340;p30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99" y="1292650"/>
            <a:ext cx="4221249" cy="316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347" name="Google Shape;347;p31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348" name="Google Shape;348;p31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51" name="Google Shape;351;p31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352" name="Google Shape;352;p31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55" name="Google Shape;355;p31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31"/>
          <p:cNvGrpSpPr/>
          <p:nvPr/>
        </p:nvGrpSpPr>
        <p:grpSpPr>
          <a:xfrm>
            <a:off x="5825987" y="975788"/>
            <a:ext cx="3006189" cy="348600"/>
            <a:chOff x="712693" y="1608034"/>
            <a:chExt cx="1607072" cy="348600"/>
          </a:xfrm>
        </p:grpSpPr>
        <p:sp>
          <p:nvSpPr>
            <p:cNvPr id="357" name="Google Shape;357;p31"/>
            <p:cNvSpPr txBox="1"/>
            <p:nvPr/>
          </p:nvSpPr>
          <p:spPr>
            <a:xfrm>
              <a:off x="1030365" y="1659271"/>
              <a:ext cx="1289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60" name="Google Shape;360;p31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Polynomial functions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Overall results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Errors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2" name="Google Shape;362;p31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363" name="Google Shape;363;p31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66" name="Google Shape;366;p31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367" name="Google Shape;367;p31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0" name="Google Shape;370;p31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371" name="Google Shape;371;p31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4" name="Google Shape;374;p31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375" name="Google Shape;375;p31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1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383" name="Google Shape;383;p32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379625" y="807825"/>
            <a:ext cx="77562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Running the main function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&gt;&gt; y_pred = get_predictions();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%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&gt;&gt; y_pred = get_predictions(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code runs the training on the training data by calling the train() function.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Selects the best model automatically with least validation error using K-fold cross validation.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Reads the test data.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Calculates the predictions on test data using the trained model.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Writes the prediction to the file predictions.txt.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33"/>
          <p:cNvGraphicFramePr/>
          <p:nvPr/>
        </p:nvGraphicFramePr>
        <p:xfrm>
          <a:off x="576894" y="7893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{88DC93F5-E580-45B9-867B-4424B62B69A4}</a:tableStyleId>
              </a:tblPr>
              <a:tblGrid>
                <a:gridCol w="953050"/>
                <a:gridCol w="953050"/>
                <a:gridCol w="953050"/>
              </a:tblGrid>
              <a:tr h="36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R_train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R_val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281.69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303.95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108.02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137.02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62.48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82.855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43.757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64.327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35.496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52.742*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33.541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61.466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30.428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69.468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30.856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203.35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28.564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84.398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28.872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172.92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3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28.984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19813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33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Polynomial functions</a:t>
            </a:r>
            <a:endParaRPr/>
          </a:p>
        </p:txBody>
      </p:sp>
      <p:pic>
        <p:nvPicPr>
          <p:cNvPr id="391" name="Google Shape;3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690" y="858425"/>
            <a:ext cx="4865676" cy="364785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3"/>
          <p:cNvSpPr/>
          <p:nvPr/>
        </p:nvSpPr>
        <p:spPr>
          <a:xfrm>
            <a:off x="6138439" y="3321233"/>
            <a:ext cx="320700" cy="54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3595200" y="2536639"/>
            <a:ext cx="595800" cy="297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457167" y="2572634"/>
            <a:ext cx="3848467" cy="301434"/>
            <a:chOff x="712693" y="1608034"/>
            <a:chExt cx="2562570" cy="348600"/>
          </a:xfrm>
        </p:grpSpPr>
        <p:sp>
          <p:nvSpPr>
            <p:cNvPr id="101" name="Google Shape;101;p16"/>
            <p:cNvSpPr txBox="1"/>
            <p:nvPr/>
          </p:nvSpPr>
          <p:spPr>
            <a:xfrm>
              <a:off x="1030363" y="1624272"/>
              <a:ext cx="2244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457167" y="2953634"/>
            <a:ext cx="3233933" cy="301434"/>
            <a:chOff x="712693" y="1608034"/>
            <a:chExt cx="2153371" cy="348600"/>
          </a:xfrm>
        </p:grpSpPr>
        <p:sp>
          <p:nvSpPr>
            <p:cNvPr id="109" name="Google Shape;109;p16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457167" y="3334634"/>
            <a:ext cx="2931622" cy="301434"/>
            <a:chOff x="712693" y="1608034"/>
            <a:chExt cx="1952072" cy="348600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34"/>
          <p:cNvGraphicFramePr/>
          <p:nvPr/>
        </p:nvGraphicFramePr>
        <p:xfrm>
          <a:off x="432319" y="1055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{88DC93F5-E580-45B9-867B-4424B62B69A4}</a:tableStyleId>
              </a:tblPr>
              <a:tblGrid>
                <a:gridCol w="1646775"/>
                <a:gridCol w="869675"/>
                <a:gridCol w="1036300"/>
              </a:tblGrid>
              <a:tr h="34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R_train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R_val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Z_03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32.551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51.664*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30.73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52.31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Polynomial of order 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35.496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52.742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31.856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53.11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33.718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55.084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32.408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56.069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29.972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57.128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29.646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59.613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0" name="Google Shape;400;p34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Overall</a:t>
            </a:r>
            <a:endParaRPr/>
          </a:p>
        </p:txBody>
      </p:sp>
      <p:sp>
        <p:nvSpPr>
          <p:cNvPr id="401" name="Google Shape;401;p34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34"/>
          <p:cNvSpPr txBox="1"/>
          <p:nvPr/>
        </p:nvSpPr>
        <p:spPr>
          <a:xfrm>
            <a:off x="4171275" y="1081600"/>
            <a:ext cx="46185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b="1"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'Z_03'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b="1"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'Z_09'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'Z_07'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'Z_08'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'Z_02'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'Z_10'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'Z_11'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tan(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35"/>
          <p:cNvGraphicFramePr/>
          <p:nvPr/>
        </p:nvGraphicFramePr>
        <p:xfrm>
          <a:off x="429768" y="1051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{88DC93F5-E580-45B9-867B-4424B62B69A4}</a:tableStyleId>
              </a:tblPr>
              <a:tblGrid>
                <a:gridCol w="1646775"/>
                <a:gridCol w="869675"/>
                <a:gridCol w="1036300"/>
              </a:tblGrid>
              <a:tr h="34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R_train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R_val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41.181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64.841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221.72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278.85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258.52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305.1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Z_01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68.538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371.08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Z_16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8" name="Google Shape;408;p35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Overall</a:t>
            </a:r>
            <a:endParaRPr/>
          </a:p>
        </p:txBody>
      </p:sp>
      <p:sp>
        <p:nvSpPr>
          <p:cNvPr id="409" name="Google Shape;409;p35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5"/>
          <p:cNvSpPr txBox="1"/>
          <p:nvPr/>
        </p:nvSpPr>
        <p:spPr>
          <a:xfrm>
            <a:off x="4169664" y="1078992"/>
            <a:ext cx="4618500" cy="3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'Z_06'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'Z_04'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'Z_05'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[sin(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cos(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'Z_01'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0.4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0.6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3716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1085850" lvl="0" marL="10858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'Z_12'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'Z_13'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'Z_14'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[log10(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'Z_15'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log10(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models(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'Z_16'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 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.^-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ones(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)];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4th order polynomial function had the least validation error</a:t>
            </a:r>
            <a:r>
              <a:rPr lang="en"/>
              <a:t> among the polynomials.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Fractional powers</a:t>
            </a:r>
            <a:r>
              <a:rPr lang="en" sz="1800"/>
              <a:t> reduced the validation error.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with negative powers </a:t>
            </a:r>
            <a:r>
              <a:rPr lang="en"/>
              <a:t>and</a:t>
            </a:r>
            <a:r>
              <a:rPr lang="en" sz="1800"/>
              <a:t> log failed (Error: NaN).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sin() and cos() functions also resulted in a low validation error.</a:t>
            </a:r>
            <a:endParaRPr sz="1800"/>
          </a:p>
        </p:txBody>
      </p:sp>
      <p:pic>
        <p:nvPicPr>
          <p:cNvPr id="417" name="Google Shape;4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265" y="2931111"/>
            <a:ext cx="4223825" cy="5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6"/>
          <p:cNvSpPr txBox="1"/>
          <p:nvPr>
            <p:ph idx="1" type="body"/>
          </p:nvPr>
        </p:nvSpPr>
        <p:spPr>
          <a:xfrm>
            <a:off x="846100" y="2959125"/>
            <a:ext cx="29823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Final selected</a:t>
            </a:r>
            <a:r>
              <a:rPr b="1" lang="en"/>
              <a:t> </a:t>
            </a:r>
            <a:r>
              <a:rPr b="1" lang="en" sz="1800"/>
              <a:t>Function: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19" name="Google Shape;419;p36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425" name="Google Shape;425;p37"/>
          <p:cNvSpPr txBox="1"/>
          <p:nvPr>
            <p:ph idx="1" type="body"/>
          </p:nvPr>
        </p:nvSpPr>
        <p:spPr>
          <a:xfrm>
            <a:off x="544200" y="1891450"/>
            <a:ext cx="3858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Test MSE error </a:t>
            </a:r>
            <a:r>
              <a:rPr lang="en"/>
              <a:t>predicted</a:t>
            </a:r>
            <a:r>
              <a:rPr lang="en" sz="1800"/>
              <a:t>: </a:t>
            </a:r>
            <a:endParaRPr b="1" sz="1800">
              <a:solidFill>
                <a:srgbClr val="6FA8D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Train MSE error achieved: </a:t>
            </a:r>
            <a:endParaRPr sz="1800"/>
          </a:p>
        </p:txBody>
      </p:sp>
      <p:sp>
        <p:nvSpPr>
          <p:cNvPr id="426" name="Google Shape;426;p37"/>
          <p:cNvSpPr txBox="1"/>
          <p:nvPr>
            <p:ph idx="1" type="body"/>
          </p:nvPr>
        </p:nvSpPr>
        <p:spPr>
          <a:xfrm>
            <a:off x="4250725" y="1891446"/>
            <a:ext cx="18828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51.664</a:t>
            </a:r>
            <a:endParaRPr b="1"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33.211</a:t>
            </a:r>
            <a:endParaRPr b="1" sz="1800">
              <a:solidFill>
                <a:srgbClr val="6FA8DC"/>
              </a:solidFill>
              <a:highlight>
                <a:srgbClr val="FFFFFF"/>
              </a:highlight>
            </a:endParaRPr>
          </a:p>
        </p:txBody>
      </p:sp>
      <p:sp>
        <p:nvSpPr>
          <p:cNvPr id="427" name="Google Shape;427;p37"/>
          <p:cNvSpPr txBox="1"/>
          <p:nvPr/>
        </p:nvSpPr>
        <p:spPr>
          <a:xfrm>
            <a:off x="532750" y="1128774"/>
            <a:ext cx="7812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 training done on the whole data using the best model.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7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37"/>
          <p:cNvSpPr txBox="1"/>
          <p:nvPr/>
        </p:nvSpPr>
        <p:spPr>
          <a:xfrm>
            <a:off x="532750" y="2782900"/>
            <a:ext cx="78123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Mean absolute error predicted: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7.18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Range of target values: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80.27</a:t>
            </a:r>
            <a:b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Overall, the model is a good approximation since t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 predicted test mean absolute error is within 10% of the range of target values (Y).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435" name="Google Shape;435;p38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436" name="Google Shape;436;p38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440" name="Google Shape;440;p38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3" name="Google Shape;443;p38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4" name="Google Shape;444;p38"/>
          <p:cNvGrpSpPr/>
          <p:nvPr/>
        </p:nvGrpSpPr>
        <p:grpSpPr>
          <a:xfrm>
            <a:off x="5825987" y="975788"/>
            <a:ext cx="3006189" cy="348600"/>
            <a:chOff x="712693" y="1608034"/>
            <a:chExt cx="1607072" cy="348600"/>
          </a:xfrm>
        </p:grpSpPr>
        <p:sp>
          <p:nvSpPr>
            <p:cNvPr id="445" name="Google Shape;445;p38"/>
            <p:cNvSpPr txBox="1"/>
            <p:nvPr/>
          </p:nvSpPr>
          <p:spPr>
            <a:xfrm>
              <a:off x="1030365" y="1659271"/>
              <a:ext cx="1289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8" name="Google Shape;448;p38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Takeaways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8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0" name="Google Shape;450;p38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451" name="Google Shape;451;p38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455" name="Google Shape;455;p38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8" name="Google Shape;458;p38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459" name="Google Shape;459;p38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463" name="Google Shape;463;p38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8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71" name="Google Shape;471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 Linear Regression from scratch in MATLAB.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Performed Feature Engineering on given dataset.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Experimented with multiple models based on non-linear functions.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model selection based on validation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Successfully</a:t>
            </a:r>
            <a:r>
              <a:rPr lang="en" sz="1800"/>
              <a:t> leveraged K-fold cross validation to reduce overfitting.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can be improved by using more complex models and overfitting techniques like regularization.</a:t>
            </a:r>
            <a:endParaRPr/>
          </a:p>
        </p:txBody>
      </p:sp>
      <p:sp>
        <p:nvSpPr>
          <p:cNvPr id="472" name="Google Shape;472;p39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8" name="Google Shape;4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975" y="1132338"/>
            <a:ext cx="4068050" cy="28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84" name="Google Shape;4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1597876"/>
            <a:ext cx="3961200" cy="28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1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127" name="Google Shape;127;p1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131" name="Google Shape;131;p17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135" name="Google Shape;135;p17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139" name="Google Shape;139;p17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143" name="Google Shape;143;p17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6" name="Google Shape;146;p17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7"/>
          <p:cNvGrpSpPr/>
          <p:nvPr/>
        </p:nvGrpSpPr>
        <p:grpSpPr>
          <a:xfrm>
            <a:off x="5825987" y="975788"/>
            <a:ext cx="2831675" cy="348600"/>
            <a:chOff x="712693" y="1608034"/>
            <a:chExt cx="1513779" cy="348600"/>
          </a:xfrm>
        </p:grpSpPr>
        <p:sp>
          <p:nvSpPr>
            <p:cNvPr id="148" name="Google Shape;148;p17"/>
            <p:cNvSpPr txBox="1"/>
            <p:nvPr/>
          </p:nvSpPr>
          <p:spPr>
            <a:xfrm>
              <a:off x="1030372" y="165925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1" name="Google Shape;151;p17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 to the project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Problems implemented</a:t>
            </a:r>
            <a:r>
              <a:rPr b="1" lang="en" sz="1800"/>
              <a:t>: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Linear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 Engineering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Automation of model selection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Overfitting reduction (using K-fold Cross Validation)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Dataset</a:t>
            </a:r>
            <a:r>
              <a:rPr lang="en"/>
              <a:t>: </a:t>
            </a:r>
            <a:r>
              <a:rPr lang="en" sz="1800"/>
              <a:t>926 training samples and </a:t>
            </a:r>
            <a:r>
              <a:rPr lang="en" sz="1800"/>
              <a:t>103 test samples.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T</a:t>
            </a:r>
            <a:r>
              <a:rPr b="1" lang="en" sz="1800"/>
              <a:t>raining sample</a:t>
            </a:r>
            <a:r>
              <a:rPr lang="en"/>
              <a:t>: </a:t>
            </a:r>
            <a:r>
              <a:rPr lang="en" sz="1800"/>
              <a:t>8 attributes and 1 target value.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T</a:t>
            </a:r>
            <a:r>
              <a:rPr b="1" lang="en" sz="1800"/>
              <a:t>est sample</a:t>
            </a:r>
            <a:r>
              <a:rPr lang="en" sz="1800"/>
              <a:t>: 8 attributes (without target value).</a:t>
            </a:r>
            <a:endParaRPr sz="1800"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457167" y="1810634"/>
            <a:ext cx="2273393" cy="301434"/>
            <a:chOff x="712693" y="1608034"/>
            <a:chExt cx="1513779" cy="348600"/>
          </a:xfrm>
        </p:grpSpPr>
        <p:sp>
          <p:nvSpPr>
            <p:cNvPr id="166" name="Google Shape;166;p1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457167" y="1429634"/>
            <a:ext cx="2273393" cy="301434"/>
            <a:chOff x="712693" y="1608034"/>
            <a:chExt cx="1513779" cy="348600"/>
          </a:xfrm>
        </p:grpSpPr>
        <p:sp>
          <p:nvSpPr>
            <p:cNvPr id="170" name="Google Shape;170;p1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457167" y="2191634"/>
            <a:ext cx="2508116" cy="301434"/>
            <a:chOff x="712693" y="1608034"/>
            <a:chExt cx="1670073" cy="348600"/>
          </a:xfrm>
        </p:grpSpPr>
        <p:sp>
          <p:nvSpPr>
            <p:cNvPr id="174" name="Google Shape;174;p19"/>
            <p:cNvSpPr txBox="1"/>
            <p:nvPr/>
          </p:nvSpPr>
          <p:spPr>
            <a:xfrm>
              <a:off x="1030366" y="1624272"/>
              <a:ext cx="1352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457167" y="2572634"/>
            <a:ext cx="3233933" cy="301434"/>
            <a:chOff x="712693" y="1608034"/>
            <a:chExt cx="2153371" cy="348600"/>
          </a:xfrm>
        </p:grpSpPr>
        <p:sp>
          <p:nvSpPr>
            <p:cNvPr id="178" name="Google Shape;178;p19"/>
            <p:cNvSpPr txBox="1"/>
            <p:nvPr/>
          </p:nvSpPr>
          <p:spPr>
            <a:xfrm>
              <a:off x="1030364" y="1624272"/>
              <a:ext cx="183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Dealing with Overfitting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457167" y="3334634"/>
            <a:ext cx="2273393" cy="301434"/>
            <a:chOff x="712693" y="1608034"/>
            <a:chExt cx="1513779" cy="348600"/>
          </a:xfrm>
        </p:grpSpPr>
        <p:sp>
          <p:nvSpPr>
            <p:cNvPr id="182" name="Google Shape;182;p19"/>
            <p:cNvSpPr txBox="1"/>
            <p:nvPr/>
          </p:nvSpPr>
          <p:spPr>
            <a:xfrm>
              <a:off x="1030372" y="162426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5" name="Google Shape;185;p19"/>
          <p:cNvGrpSpPr/>
          <p:nvPr/>
        </p:nvGrpSpPr>
        <p:grpSpPr>
          <a:xfrm>
            <a:off x="457167" y="2953634"/>
            <a:ext cx="2931622" cy="301434"/>
            <a:chOff x="712693" y="1608034"/>
            <a:chExt cx="1952072" cy="348600"/>
          </a:xfrm>
        </p:grpSpPr>
        <p:sp>
          <p:nvSpPr>
            <p:cNvPr id="186" name="Google Shape;186;p19"/>
            <p:cNvSpPr txBox="1"/>
            <p:nvPr/>
          </p:nvSpPr>
          <p:spPr>
            <a:xfrm>
              <a:off x="1030365" y="1624272"/>
              <a:ext cx="1634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b="1" i="0" sz="16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9" name="Google Shape;189;p19"/>
          <p:cNvSpPr/>
          <p:nvPr/>
        </p:nvSpPr>
        <p:spPr>
          <a:xfrm>
            <a:off x="5509175" y="0"/>
            <a:ext cx="3634800" cy="5143500"/>
          </a:xfrm>
          <a:prstGeom prst="rect">
            <a:avLst/>
          </a:prstGeom>
          <a:solidFill>
            <a:srgbClr val="2074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19"/>
          <p:cNvGrpSpPr/>
          <p:nvPr/>
        </p:nvGrpSpPr>
        <p:grpSpPr>
          <a:xfrm>
            <a:off x="5825987" y="975788"/>
            <a:ext cx="2831675" cy="348600"/>
            <a:chOff x="712693" y="1608034"/>
            <a:chExt cx="1513779" cy="348600"/>
          </a:xfrm>
        </p:grpSpPr>
        <p:sp>
          <p:nvSpPr>
            <p:cNvPr id="191" name="Google Shape;191;p19"/>
            <p:cNvSpPr txBox="1"/>
            <p:nvPr/>
          </p:nvSpPr>
          <p:spPr>
            <a:xfrm>
              <a:off x="1030372" y="1659259"/>
              <a:ext cx="1196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712693" y="1608034"/>
              <a:ext cx="183600" cy="348600"/>
            </a:xfrm>
            <a:prstGeom prst="rect">
              <a:avLst/>
            </a:prstGeom>
            <a:solidFill>
              <a:srgbClr val="2074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784851" y="1659259"/>
              <a:ext cx="111600" cy="24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4" name="Google Shape;194;p19"/>
          <p:cNvSpPr txBox="1"/>
          <p:nvPr/>
        </p:nvSpPr>
        <p:spPr>
          <a:xfrm>
            <a:off x="6134100" y="1474250"/>
            <a:ext cx="2643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Correlation plots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 using PCA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Analyzed the training data to </a:t>
            </a:r>
            <a:r>
              <a:rPr lang="en" sz="1800"/>
              <a:t>understand</a:t>
            </a:r>
            <a:r>
              <a:rPr lang="en" sz="1800"/>
              <a:t> the relationship between the attributes and the target.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Performed the following analysis: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Kendall’s Correlation Coefficients matrix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Correlation plots between input features and target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Principal Component Analysis (PCA)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Minimal benefit due to the lack of domain knowledge.</a:t>
            </a:r>
            <a:endParaRPr sz="1800"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2661300" y="45662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1: Kendall’s Correlation Coefficient Matrix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7475" l="9775" r="5371" t="3524"/>
          <a:stretch/>
        </p:blipFill>
        <p:spPr>
          <a:xfrm>
            <a:off x="2627125" y="1017800"/>
            <a:ext cx="4457899" cy="350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460431" y="48035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third feature had very low correlation with the target (-0.05).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after removing the third feature, the cross validation error increased from </a:t>
            </a:r>
            <a:r>
              <a:rPr b="1" lang="en" sz="1800"/>
              <a:t>51.664</a:t>
            </a:r>
            <a:r>
              <a:rPr lang="en" sz="1800"/>
              <a:t> to </a:t>
            </a:r>
            <a:r>
              <a:rPr b="1" lang="en" sz="1800"/>
              <a:t>53.728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So, all eight features are important in the dataset.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2813700" y="46424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 2: Feature Correlation plots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 b="7136" l="9231" r="8349" t="5618"/>
          <a:stretch/>
        </p:blipFill>
        <p:spPr>
          <a:xfrm>
            <a:off x="457804" y="1064325"/>
            <a:ext cx="3914445" cy="310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4801250" y="32877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Figure (b): Correlation between input features and target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381650" y="4202150"/>
            <a:ext cx="39906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Figure (a): Correlation among all features</a:t>
            </a:r>
            <a:endParaRPr b="1"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4">
            <a:alphaModFix/>
          </a:blip>
          <a:srcRect b="48143" l="9327" r="8563" t="4080"/>
          <a:stretch/>
        </p:blipFill>
        <p:spPr>
          <a:xfrm>
            <a:off x="4514450" y="2012787"/>
            <a:ext cx="4448522" cy="10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