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Oswald"/>
      <p:regular r:id="rId41"/>
      <p:bold r:id="rId42"/>
    </p:embeddedFont>
    <p:embeddedFont>
      <p:font typeface="Roboto Mono"/>
      <p:regular r:id="rId43"/>
      <p:bold r:id="rId44"/>
      <p:italic r:id="rId45"/>
      <p:boldItalic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483F10-4186-4F37-9A7A-42602BA6B658}">
  <a:tblStyle styleId="{9E483F10-4186-4F37-9A7A-42602BA6B6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44" Type="http://schemas.openxmlformats.org/officeDocument/2006/relationships/font" Target="fonts/RobotoMono-bold.fntdata"/><Relationship Id="rId43" Type="http://schemas.openxmlformats.org/officeDocument/2006/relationships/font" Target="fonts/RobotoMono-regular.fntdata"/><Relationship Id="rId46" Type="http://schemas.openxmlformats.org/officeDocument/2006/relationships/font" Target="fonts/RobotoMono-boldItalic.fntdata"/><Relationship Id="rId45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Roboto-regular.fntdata"/><Relationship Id="rId32" Type="http://schemas.openxmlformats.org/officeDocument/2006/relationships/slide" Target="slides/slide26.xml"/><Relationship Id="rId35" Type="http://schemas.openxmlformats.org/officeDocument/2006/relationships/font" Target="fonts/Roboto-italic.fntdata"/><Relationship Id="rId34" Type="http://schemas.openxmlformats.org/officeDocument/2006/relationships/font" Target="fonts/Roboto-bold.fntdata"/><Relationship Id="rId37" Type="http://schemas.openxmlformats.org/officeDocument/2006/relationships/font" Target="fonts/Montserrat-regular.fntdata"/><Relationship Id="rId36" Type="http://schemas.openxmlformats.org/officeDocument/2006/relationships/font" Target="fonts/Roboto-boldItalic.fntdata"/><Relationship Id="rId39" Type="http://schemas.openxmlformats.org/officeDocument/2006/relationships/font" Target="fonts/Montserrat-italic.fntdata"/><Relationship Id="rId38" Type="http://schemas.openxmlformats.org/officeDocument/2006/relationships/font" Target="fonts/Montserrat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771a443de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771a443de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8a4a037ec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8a4a037ec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771a443de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9771a443de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8a4a037e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8a4a037e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8a4a037ec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8a4a037ec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7b31aaa1c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97b31aaa1c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9771a443de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9771a443de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As all the features follow the same distribution, features were divided into non-overlapping training and validation sets.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Since validation errors were calculated on the features not seen by the model during training, overfitting was reduced.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8a4a037ec_3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98a4a037ec_3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771a443de_0_1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771a443de_0_1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98a4a037ec_3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98a4a037ec_3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771a443d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771a443d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8a4a037ec_3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8a4a037ec_3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771a443de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9771a443de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9771a443de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9771a443de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98a4a037ec_3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98a4a037ec_3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771a443de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771a443de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9771a443de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9771a443de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98a4a037e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98a4a037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7b31aaa1c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7b31aaa1c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771a443de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771a443de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7b31aaa1c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7b31aaa1c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771a443de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771a443de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771a443de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771a443de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8a4a037e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8a4a037e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Figure (a): A matrix of scatter plots and histograms of the data. Each off-diagonal plot in the resulting figure is a scatter plot of a column of 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 against another column of 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. It also plots the distribution of each column in the diagonal plots of the plot matrix.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7b31aaa1c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7b31aaa1c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Figure (a): A matrix of scatter plots and histograms of the data. Each off-diagonal plot in the resulting figure is a scatter plot of a column of 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 against another column of 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. It also plots the distribution of each column in the diagonal plots of the plot matrix.</a:t>
            </a:r>
            <a:endParaRPr sz="10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Figure (b): Scatter plots between each input feature and the target feature.</a:t>
            </a:r>
            <a:endParaRPr sz="100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0" name="Google Shape;60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4777"/>
              </a:buClr>
              <a:buSzPts val="4400"/>
              <a:buFont typeface="Open Sans"/>
              <a:buNone/>
              <a:defRPr b="0" i="0" sz="4400" u="none" cap="none" strike="noStrike">
                <a:solidFill>
                  <a:srgbClr val="28477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6CA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F6CA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457200" y="48006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57200" y="205920"/>
            <a:ext cx="8229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457200" y="1200240"/>
            <a:ext cx="82293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2"/>
                </a:solidFill>
              </a:defRPr>
            </a:lvl1pPr>
            <a:lvl2pPr lvl="1">
              <a:buNone/>
              <a:defRPr sz="1300">
                <a:solidFill>
                  <a:schemeClr val="dk2"/>
                </a:solidFill>
              </a:defRPr>
            </a:lvl2pPr>
            <a:lvl3pPr lvl="2">
              <a:buNone/>
              <a:defRPr sz="1300">
                <a:solidFill>
                  <a:schemeClr val="dk2"/>
                </a:solidFill>
              </a:defRPr>
            </a:lvl3pPr>
            <a:lvl4pPr lvl="3">
              <a:buNone/>
              <a:defRPr sz="1300">
                <a:solidFill>
                  <a:schemeClr val="dk2"/>
                </a:solidFill>
              </a:defRPr>
            </a:lvl4pPr>
            <a:lvl5pPr lvl="4">
              <a:buNone/>
              <a:defRPr sz="1300">
                <a:solidFill>
                  <a:schemeClr val="dk2"/>
                </a:solidFill>
              </a:defRPr>
            </a:lvl5pPr>
            <a:lvl6pPr lvl="5">
              <a:buNone/>
              <a:defRPr sz="1300">
                <a:solidFill>
                  <a:schemeClr val="dk2"/>
                </a:solidFill>
              </a:defRPr>
            </a:lvl6pPr>
            <a:lvl7pPr lvl="6">
              <a:buNone/>
              <a:defRPr sz="1300">
                <a:solidFill>
                  <a:schemeClr val="dk2"/>
                </a:solidFill>
              </a:defRPr>
            </a:lvl7pPr>
            <a:lvl8pPr lvl="7">
              <a:buNone/>
              <a:defRPr sz="1300">
                <a:solidFill>
                  <a:schemeClr val="dk2"/>
                </a:solidFill>
              </a:defRPr>
            </a:lvl8pPr>
            <a:lvl9pPr lvl="8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5" name="Google Shape;15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2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b="1" sz="12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b="1" sz="12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b="1" sz="12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b="1" sz="12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b="1" sz="12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b="1" sz="12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b="1" sz="12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b="1"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4891594"/>
            <a:ext cx="9144000" cy="2520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41" name="Google Shape;41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74B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598100" y="646577"/>
            <a:ext cx="8222100" cy="14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Quantitative Foundations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Project 1</a:t>
            </a:r>
            <a:endParaRPr sz="4000"/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598088" y="21825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Linear Feature Engineering</a:t>
            </a:r>
            <a:endParaRPr sz="3600">
              <a:solidFill>
                <a:srgbClr val="F1C232"/>
              </a:solidFill>
            </a:endParaRPr>
          </a:p>
        </p:txBody>
      </p: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5029200" y="3393900"/>
            <a:ext cx="4152900" cy="14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Presented by 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Ayush Kumar Shah (as1211@rit.edu)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Akib Shahriyar (as8751@rit.edu)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234" name="Google Shape;234;p2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5" name="Google Shape;235;p24"/>
          <p:cNvSpPr txBox="1"/>
          <p:nvPr>
            <p:ph idx="1" type="body"/>
          </p:nvPr>
        </p:nvSpPr>
        <p:spPr>
          <a:xfrm>
            <a:off x="2508900" y="4697613"/>
            <a:ext cx="3990600" cy="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Figure 3: Data Visualization using PCA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1509600" y="4282025"/>
            <a:ext cx="1770600" cy="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/>
              <a:t>a)</a:t>
            </a:r>
            <a:r>
              <a:rPr b="1" lang="en" sz="1000"/>
              <a:t> </a:t>
            </a:r>
            <a:r>
              <a:rPr b="1" lang="en" sz="1000"/>
              <a:t>3D scatter plot </a:t>
            </a:r>
            <a:endParaRPr sz="800"/>
          </a:p>
        </p:txBody>
      </p:sp>
      <p:sp>
        <p:nvSpPr>
          <p:cNvPr id="237" name="Google Shape;237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8" name="Google Shape;238;p24"/>
          <p:cNvPicPr preferRelativeResize="0"/>
          <p:nvPr/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4624100" y="1094000"/>
            <a:ext cx="4149099" cy="311182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5881700" y="4282025"/>
            <a:ext cx="1770600" cy="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/>
              <a:t>b</a:t>
            </a:r>
            <a:r>
              <a:rPr b="1" lang="en" sz="1000"/>
              <a:t>) 2D scatter plot </a:t>
            </a:r>
            <a:endParaRPr sz="800"/>
          </a:p>
        </p:txBody>
      </p:sp>
      <p:pic>
        <p:nvPicPr>
          <p:cNvPr id="240" name="Google Shape;2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25" y="1324788"/>
            <a:ext cx="4242150" cy="280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246" name="Google Shape;246;p25"/>
          <p:cNvGrpSpPr/>
          <p:nvPr/>
        </p:nvGrpSpPr>
        <p:grpSpPr>
          <a:xfrm>
            <a:off x="457167" y="1810634"/>
            <a:ext cx="2273393" cy="301434"/>
            <a:chOff x="712693" y="1608034"/>
            <a:chExt cx="1513779" cy="348600"/>
          </a:xfrm>
        </p:grpSpPr>
        <p:sp>
          <p:nvSpPr>
            <p:cNvPr id="247" name="Google Shape;247;p25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5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50" name="Google Shape;250;p25"/>
          <p:cNvGrpSpPr/>
          <p:nvPr/>
        </p:nvGrpSpPr>
        <p:grpSpPr>
          <a:xfrm>
            <a:off x="457167" y="1429634"/>
            <a:ext cx="2273393" cy="301434"/>
            <a:chOff x="712693" y="1608034"/>
            <a:chExt cx="1513779" cy="348600"/>
          </a:xfrm>
        </p:grpSpPr>
        <p:sp>
          <p:nvSpPr>
            <p:cNvPr id="251" name="Google Shape;251;p25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5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54" name="Google Shape;254;p25"/>
          <p:cNvGrpSpPr/>
          <p:nvPr/>
        </p:nvGrpSpPr>
        <p:grpSpPr>
          <a:xfrm>
            <a:off x="457167" y="2191634"/>
            <a:ext cx="2508116" cy="301434"/>
            <a:chOff x="712693" y="1608034"/>
            <a:chExt cx="1670073" cy="348600"/>
          </a:xfrm>
        </p:grpSpPr>
        <p:sp>
          <p:nvSpPr>
            <p:cNvPr id="255" name="Google Shape;255;p25"/>
            <p:cNvSpPr txBox="1"/>
            <p:nvPr/>
          </p:nvSpPr>
          <p:spPr>
            <a:xfrm>
              <a:off x="1030366" y="1624272"/>
              <a:ext cx="1352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Feature Selection</a:t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5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58" name="Google Shape;258;p25"/>
          <p:cNvSpPr/>
          <p:nvPr/>
        </p:nvSpPr>
        <p:spPr>
          <a:xfrm>
            <a:off x="5509175" y="0"/>
            <a:ext cx="3634800" cy="51435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" name="Google Shape;259;p25"/>
          <p:cNvGrpSpPr/>
          <p:nvPr/>
        </p:nvGrpSpPr>
        <p:grpSpPr>
          <a:xfrm>
            <a:off x="5825987" y="975788"/>
            <a:ext cx="2831675" cy="348600"/>
            <a:chOff x="712693" y="1608034"/>
            <a:chExt cx="1513779" cy="348600"/>
          </a:xfrm>
        </p:grpSpPr>
        <p:sp>
          <p:nvSpPr>
            <p:cNvPr id="260" name="Google Shape;260;p25"/>
            <p:cNvSpPr txBox="1"/>
            <p:nvPr/>
          </p:nvSpPr>
          <p:spPr>
            <a:xfrm>
              <a:off x="1030372" y="165925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lang="en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 Selection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5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b="1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63" name="Google Shape;263;p25"/>
          <p:cNvSpPr txBox="1"/>
          <p:nvPr/>
        </p:nvSpPr>
        <p:spPr>
          <a:xfrm>
            <a:off x="5981700" y="1474250"/>
            <a:ext cx="30273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Polynomial functions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Fractional powers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Negative powers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Logarithmic functions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Trigonometric functions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Automation of model selection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5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5" name="Google Shape;265;p25"/>
          <p:cNvGrpSpPr/>
          <p:nvPr/>
        </p:nvGrpSpPr>
        <p:grpSpPr>
          <a:xfrm>
            <a:off x="457167" y="2572634"/>
            <a:ext cx="3233933" cy="301434"/>
            <a:chOff x="712693" y="1608034"/>
            <a:chExt cx="2153371" cy="348600"/>
          </a:xfrm>
        </p:grpSpPr>
        <p:sp>
          <p:nvSpPr>
            <p:cNvPr id="266" name="Google Shape;266;p25"/>
            <p:cNvSpPr txBox="1"/>
            <p:nvPr/>
          </p:nvSpPr>
          <p:spPr>
            <a:xfrm>
              <a:off x="1030364" y="1624272"/>
              <a:ext cx="183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Dealing with Overfitting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5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69" name="Google Shape;269;p25"/>
          <p:cNvGrpSpPr/>
          <p:nvPr/>
        </p:nvGrpSpPr>
        <p:grpSpPr>
          <a:xfrm>
            <a:off x="457167" y="3334634"/>
            <a:ext cx="2273393" cy="301434"/>
            <a:chOff x="712693" y="1608034"/>
            <a:chExt cx="1513779" cy="348600"/>
          </a:xfrm>
        </p:grpSpPr>
        <p:sp>
          <p:nvSpPr>
            <p:cNvPr id="270" name="Google Shape;270;p25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5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73" name="Google Shape;273;p25"/>
          <p:cNvGrpSpPr/>
          <p:nvPr/>
        </p:nvGrpSpPr>
        <p:grpSpPr>
          <a:xfrm>
            <a:off x="457167" y="2953634"/>
            <a:ext cx="2931622" cy="301434"/>
            <a:chOff x="712693" y="1608034"/>
            <a:chExt cx="1952072" cy="348600"/>
          </a:xfrm>
        </p:grpSpPr>
        <p:sp>
          <p:nvSpPr>
            <p:cNvPr id="274" name="Google Shape;274;p25"/>
            <p:cNvSpPr txBox="1"/>
            <p:nvPr/>
          </p:nvSpPr>
          <p:spPr>
            <a:xfrm>
              <a:off x="1030365" y="1624272"/>
              <a:ext cx="1634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Results and Discussion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282" name="Google Shape;282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Multiple functions were tested to find the </a:t>
            </a:r>
            <a:r>
              <a:rPr lang="en"/>
              <a:t>best model to fit the data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</a:t>
            </a:r>
            <a:r>
              <a:rPr lang="en" sz="1800"/>
              <a:t>olynomial functions of orders </a:t>
            </a:r>
            <a:r>
              <a:rPr b="1" lang="en" sz="1800"/>
              <a:t>0 to 10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 sz="1800"/>
              <a:t>unctions </a:t>
            </a:r>
            <a:r>
              <a:rPr lang="en"/>
              <a:t>with fractional powers of input features:</a:t>
            </a:r>
            <a:r>
              <a:rPr lang="en" sz="1800"/>
              <a:t> </a:t>
            </a:r>
            <a:r>
              <a:rPr b="1" lang="en" sz="1800"/>
              <a:t>1/10 to 9/10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Functions with negative powers </a:t>
            </a:r>
            <a:r>
              <a:rPr lang="en"/>
              <a:t>and</a:t>
            </a:r>
            <a:r>
              <a:rPr lang="en" sz="1800"/>
              <a:t> log.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Trigonometric functions.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K-Fold cross-validation </a:t>
            </a:r>
            <a:r>
              <a:rPr b="1" lang="en"/>
              <a:t>(K=10)</a:t>
            </a:r>
            <a:r>
              <a:rPr lang="en" sz="1800"/>
              <a:t> used </a:t>
            </a:r>
            <a:r>
              <a:rPr lang="en"/>
              <a:t>for</a:t>
            </a:r>
            <a:r>
              <a:rPr lang="en" sz="1800"/>
              <a:t> </a:t>
            </a:r>
            <a:r>
              <a:rPr lang="en"/>
              <a:t>selecting the</a:t>
            </a:r>
            <a:r>
              <a:rPr lang="en" sz="1800"/>
              <a:t> </a:t>
            </a:r>
            <a:r>
              <a:rPr lang="en"/>
              <a:t>best</a:t>
            </a:r>
            <a:r>
              <a:rPr lang="en" sz="1800"/>
              <a:t> function. </a:t>
            </a:r>
            <a:endParaRPr sz="1800"/>
          </a:p>
        </p:txBody>
      </p:sp>
      <p:sp>
        <p:nvSpPr>
          <p:cNvPr id="283" name="Google Shape;283;p26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/>
          <p:nvPr>
            <p:ph type="title"/>
          </p:nvPr>
        </p:nvSpPr>
        <p:spPr>
          <a:xfrm>
            <a:off x="311700" y="1334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289" name="Google Shape;289;p27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27"/>
          <p:cNvSpPr txBox="1"/>
          <p:nvPr/>
        </p:nvSpPr>
        <p:spPr>
          <a:xfrm>
            <a:off x="380250" y="741275"/>
            <a:ext cx="77499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'Z_01'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0.4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0.6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0.7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'Z_02'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'Z_03'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'Z_04'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'Z_05'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[sin(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cos(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'Z_06'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'Z_07'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'Z_08'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'Z_09'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'Z_10'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tan(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'Z_11'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tan(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'Z_12'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.^-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'Z_13'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.^-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.^-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'Z_14'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[log10(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'Z_15'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log10(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'Z_16'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.^-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/>
          <p:nvPr>
            <p:ph type="title"/>
          </p:nvPr>
        </p:nvSpPr>
        <p:spPr>
          <a:xfrm>
            <a:off x="311700" y="1334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296" name="Google Shape;296;p28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28"/>
          <p:cNvSpPr txBox="1"/>
          <p:nvPr/>
        </p:nvSpPr>
        <p:spPr>
          <a:xfrm>
            <a:off x="380250" y="741275"/>
            <a:ext cx="77499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Automation of best model selection performed.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Based on least validation error in K-fold cross validation step.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Model fitted using least squares method.</a:t>
            </a:r>
            <a:b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First, best polynomial model selected.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Custom models added and evaluated on training data.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Final best model selected among best polynomial and custom functions.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303" name="Google Shape;303;p29"/>
          <p:cNvGrpSpPr/>
          <p:nvPr/>
        </p:nvGrpSpPr>
        <p:grpSpPr>
          <a:xfrm>
            <a:off x="457167" y="1810634"/>
            <a:ext cx="2273393" cy="301434"/>
            <a:chOff x="712693" y="1608034"/>
            <a:chExt cx="1513779" cy="348600"/>
          </a:xfrm>
        </p:grpSpPr>
        <p:sp>
          <p:nvSpPr>
            <p:cNvPr id="304" name="Google Shape;304;p29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07" name="Google Shape;307;p29"/>
          <p:cNvGrpSpPr/>
          <p:nvPr/>
        </p:nvGrpSpPr>
        <p:grpSpPr>
          <a:xfrm>
            <a:off x="457167" y="1429634"/>
            <a:ext cx="2273393" cy="301434"/>
            <a:chOff x="712693" y="1608034"/>
            <a:chExt cx="1513779" cy="348600"/>
          </a:xfrm>
        </p:grpSpPr>
        <p:sp>
          <p:nvSpPr>
            <p:cNvPr id="308" name="Google Shape;308;p29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11" name="Google Shape;311;p29"/>
          <p:cNvSpPr/>
          <p:nvPr/>
        </p:nvSpPr>
        <p:spPr>
          <a:xfrm>
            <a:off x="5509175" y="0"/>
            <a:ext cx="3634800" cy="51435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p29"/>
          <p:cNvGrpSpPr/>
          <p:nvPr/>
        </p:nvGrpSpPr>
        <p:grpSpPr>
          <a:xfrm>
            <a:off x="5825987" y="975788"/>
            <a:ext cx="3006189" cy="348600"/>
            <a:chOff x="712693" y="1608034"/>
            <a:chExt cx="1607072" cy="348600"/>
          </a:xfrm>
        </p:grpSpPr>
        <p:sp>
          <p:nvSpPr>
            <p:cNvPr id="313" name="Google Shape;313;p29"/>
            <p:cNvSpPr txBox="1"/>
            <p:nvPr/>
          </p:nvSpPr>
          <p:spPr>
            <a:xfrm>
              <a:off x="1030365" y="1659271"/>
              <a:ext cx="1289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lang="en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Dealing with Overfitting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b="1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16" name="Google Shape;316;p29"/>
          <p:cNvSpPr txBox="1"/>
          <p:nvPr/>
        </p:nvSpPr>
        <p:spPr>
          <a:xfrm>
            <a:off x="6134100" y="1474250"/>
            <a:ext cx="26436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K-fold cross validation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9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8" name="Google Shape;318;p29"/>
          <p:cNvGrpSpPr/>
          <p:nvPr/>
        </p:nvGrpSpPr>
        <p:grpSpPr>
          <a:xfrm>
            <a:off x="457167" y="2572634"/>
            <a:ext cx="3233933" cy="301434"/>
            <a:chOff x="712693" y="1608034"/>
            <a:chExt cx="2153371" cy="348600"/>
          </a:xfrm>
        </p:grpSpPr>
        <p:sp>
          <p:nvSpPr>
            <p:cNvPr id="319" name="Google Shape;319;p29"/>
            <p:cNvSpPr txBox="1"/>
            <p:nvPr/>
          </p:nvSpPr>
          <p:spPr>
            <a:xfrm>
              <a:off x="1030364" y="1624272"/>
              <a:ext cx="183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Dealing with Overfitting</a:t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22" name="Google Shape;322;p29"/>
          <p:cNvGrpSpPr/>
          <p:nvPr/>
        </p:nvGrpSpPr>
        <p:grpSpPr>
          <a:xfrm>
            <a:off x="457167" y="3334634"/>
            <a:ext cx="2273393" cy="301434"/>
            <a:chOff x="712693" y="1608034"/>
            <a:chExt cx="1513779" cy="348600"/>
          </a:xfrm>
        </p:grpSpPr>
        <p:sp>
          <p:nvSpPr>
            <p:cNvPr id="323" name="Google Shape;323;p29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26" name="Google Shape;326;p29"/>
          <p:cNvGrpSpPr/>
          <p:nvPr/>
        </p:nvGrpSpPr>
        <p:grpSpPr>
          <a:xfrm>
            <a:off x="457167" y="2953634"/>
            <a:ext cx="2931622" cy="301434"/>
            <a:chOff x="712693" y="1608034"/>
            <a:chExt cx="1952072" cy="348600"/>
          </a:xfrm>
        </p:grpSpPr>
        <p:sp>
          <p:nvSpPr>
            <p:cNvPr id="327" name="Google Shape;327;p29"/>
            <p:cNvSpPr txBox="1"/>
            <p:nvPr/>
          </p:nvSpPr>
          <p:spPr>
            <a:xfrm>
              <a:off x="1030365" y="1624272"/>
              <a:ext cx="1634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Results and Discussion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30" name="Google Shape;330;p29"/>
          <p:cNvGrpSpPr/>
          <p:nvPr/>
        </p:nvGrpSpPr>
        <p:grpSpPr>
          <a:xfrm>
            <a:off x="457167" y="2191634"/>
            <a:ext cx="2508116" cy="301434"/>
            <a:chOff x="712693" y="1608034"/>
            <a:chExt cx="1670073" cy="348600"/>
          </a:xfrm>
        </p:grpSpPr>
        <p:sp>
          <p:nvSpPr>
            <p:cNvPr id="331" name="Google Shape;331;p29"/>
            <p:cNvSpPr txBox="1"/>
            <p:nvPr/>
          </p:nvSpPr>
          <p:spPr>
            <a:xfrm>
              <a:off x="1030366" y="1624272"/>
              <a:ext cx="1352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Feature Selection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Overfitting</a:t>
            </a:r>
            <a:endParaRPr/>
          </a:p>
        </p:txBody>
      </p:sp>
      <p:sp>
        <p:nvSpPr>
          <p:cNvPr id="339" name="Google Shape;339;p30"/>
          <p:cNvSpPr txBox="1"/>
          <p:nvPr>
            <p:ph idx="1" type="body"/>
          </p:nvPr>
        </p:nvSpPr>
        <p:spPr>
          <a:xfrm>
            <a:off x="311700" y="1153675"/>
            <a:ext cx="4330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K-fold cross-validation implemented to select the best model.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 sz="1800"/>
              <a:t>eatures divided into non-overlapping training and validation sets.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Training on features created from the training 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 sz="1800"/>
              <a:t>esting on features built from the unseen validation set.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Hence, o</a:t>
            </a:r>
            <a:r>
              <a:rPr lang="en" sz="1800"/>
              <a:t>verfitting was reduced.</a:t>
            </a:r>
            <a:endParaRPr sz="1800"/>
          </a:p>
        </p:txBody>
      </p:sp>
      <p:sp>
        <p:nvSpPr>
          <p:cNvPr id="340" name="Google Shape;340;p30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199" y="1292650"/>
            <a:ext cx="4221249" cy="316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347" name="Google Shape;347;p31"/>
          <p:cNvGrpSpPr/>
          <p:nvPr/>
        </p:nvGrpSpPr>
        <p:grpSpPr>
          <a:xfrm>
            <a:off x="457167" y="1810634"/>
            <a:ext cx="2273393" cy="301434"/>
            <a:chOff x="712693" y="1608034"/>
            <a:chExt cx="1513779" cy="348600"/>
          </a:xfrm>
        </p:grpSpPr>
        <p:sp>
          <p:nvSpPr>
            <p:cNvPr id="348" name="Google Shape;348;p31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1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51" name="Google Shape;351;p31"/>
          <p:cNvGrpSpPr/>
          <p:nvPr/>
        </p:nvGrpSpPr>
        <p:grpSpPr>
          <a:xfrm>
            <a:off x="457167" y="1429634"/>
            <a:ext cx="2273393" cy="301434"/>
            <a:chOff x="712693" y="1608034"/>
            <a:chExt cx="1513779" cy="348600"/>
          </a:xfrm>
        </p:grpSpPr>
        <p:sp>
          <p:nvSpPr>
            <p:cNvPr id="352" name="Google Shape;352;p31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1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55" name="Google Shape;355;p31"/>
          <p:cNvSpPr/>
          <p:nvPr/>
        </p:nvSpPr>
        <p:spPr>
          <a:xfrm>
            <a:off x="5509175" y="0"/>
            <a:ext cx="3634800" cy="51435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6" name="Google Shape;356;p31"/>
          <p:cNvGrpSpPr/>
          <p:nvPr/>
        </p:nvGrpSpPr>
        <p:grpSpPr>
          <a:xfrm>
            <a:off x="5825987" y="975788"/>
            <a:ext cx="3006189" cy="348600"/>
            <a:chOff x="712693" y="1608034"/>
            <a:chExt cx="1607072" cy="348600"/>
          </a:xfrm>
        </p:grpSpPr>
        <p:sp>
          <p:nvSpPr>
            <p:cNvPr id="357" name="Google Shape;357;p31"/>
            <p:cNvSpPr txBox="1"/>
            <p:nvPr/>
          </p:nvSpPr>
          <p:spPr>
            <a:xfrm>
              <a:off x="1030365" y="1659271"/>
              <a:ext cx="1289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lang="en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Results and Discussion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1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b="1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60" name="Google Shape;360;p31"/>
          <p:cNvSpPr txBox="1"/>
          <p:nvPr/>
        </p:nvSpPr>
        <p:spPr>
          <a:xfrm>
            <a:off x="6134100" y="1474250"/>
            <a:ext cx="26436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Polynomial functions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Overall results 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 Errors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1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2" name="Google Shape;362;p31"/>
          <p:cNvGrpSpPr/>
          <p:nvPr/>
        </p:nvGrpSpPr>
        <p:grpSpPr>
          <a:xfrm>
            <a:off x="457167" y="3334634"/>
            <a:ext cx="2273393" cy="301434"/>
            <a:chOff x="712693" y="1608034"/>
            <a:chExt cx="1513779" cy="348600"/>
          </a:xfrm>
        </p:grpSpPr>
        <p:sp>
          <p:nvSpPr>
            <p:cNvPr id="363" name="Google Shape;363;p31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1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66" name="Google Shape;366;p31"/>
          <p:cNvGrpSpPr/>
          <p:nvPr/>
        </p:nvGrpSpPr>
        <p:grpSpPr>
          <a:xfrm>
            <a:off x="457167" y="2953634"/>
            <a:ext cx="2931622" cy="301434"/>
            <a:chOff x="712693" y="1608034"/>
            <a:chExt cx="1952072" cy="348600"/>
          </a:xfrm>
        </p:grpSpPr>
        <p:sp>
          <p:nvSpPr>
            <p:cNvPr id="367" name="Google Shape;367;p31"/>
            <p:cNvSpPr txBox="1"/>
            <p:nvPr/>
          </p:nvSpPr>
          <p:spPr>
            <a:xfrm>
              <a:off x="1030365" y="1624272"/>
              <a:ext cx="1634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Results and Discussion</a:t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31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70" name="Google Shape;370;p31"/>
          <p:cNvGrpSpPr/>
          <p:nvPr/>
        </p:nvGrpSpPr>
        <p:grpSpPr>
          <a:xfrm>
            <a:off x="457167" y="2191634"/>
            <a:ext cx="2508116" cy="301434"/>
            <a:chOff x="712693" y="1608034"/>
            <a:chExt cx="1670073" cy="348600"/>
          </a:xfrm>
        </p:grpSpPr>
        <p:sp>
          <p:nvSpPr>
            <p:cNvPr id="371" name="Google Shape;371;p31"/>
            <p:cNvSpPr txBox="1"/>
            <p:nvPr/>
          </p:nvSpPr>
          <p:spPr>
            <a:xfrm>
              <a:off x="1030366" y="1624272"/>
              <a:ext cx="1352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Feature Selection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31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74" name="Google Shape;374;p31"/>
          <p:cNvGrpSpPr/>
          <p:nvPr/>
        </p:nvGrpSpPr>
        <p:grpSpPr>
          <a:xfrm>
            <a:off x="457167" y="2572634"/>
            <a:ext cx="3233933" cy="301434"/>
            <a:chOff x="712693" y="1608034"/>
            <a:chExt cx="2153371" cy="348600"/>
          </a:xfrm>
        </p:grpSpPr>
        <p:sp>
          <p:nvSpPr>
            <p:cNvPr id="375" name="Google Shape;375;p31"/>
            <p:cNvSpPr txBox="1"/>
            <p:nvPr/>
          </p:nvSpPr>
          <p:spPr>
            <a:xfrm>
              <a:off x="1030364" y="1624272"/>
              <a:ext cx="183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Dealing with Overfitting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31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2" name="Google Shape;382;p32"/>
          <p:cNvGraphicFramePr/>
          <p:nvPr/>
        </p:nvGraphicFramePr>
        <p:xfrm>
          <a:off x="576894" y="7893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{9E483F10-4186-4F37-9A7A-42602BA6B658}</a:tableStyleId>
              </a:tblPr>
              <a:tblGrid>
                <a:gridCol w="953050"/>
                <a:gridCol w="953050"/>
                <a:gridCol w="953050"/>
              </a:tblGrid>
              <a:tr h="36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Orders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R_train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R_val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281.69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303.95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108.02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137.02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62.48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82.855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43.757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64.327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35.496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52.742*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33.541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61.466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30.428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69.468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30.856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203.35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28.564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84.398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28.872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172.92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28.984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19813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3" name="Google Shape;383;p32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Discussion: Polynomial functions</a:t>
            </a:r>
            <a:endParaRPr/>
          </a:p>
        </p:txBody>
      </p:sp>
      <p:pic>
        <p:nvPicPr>
          <p:cNvPr id="384" name="Google Shape;3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690" y="858425"/>
            <a:ext cx="4865676" cy="364785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2"/>
          <p:cNvSpPr/>
          <p:nvPr/>
        </p:nvSpPr>
        <p:spPr>
          <a:xfrm>
            <a:off x="6138439" y="3321233"/>
            <a:ext cx="320700" cy="549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2"/>
          <p:cNvSpPr/>
          <p:nvPr/>
        </p:nvSpPr>
        <p:spPr>
          <a:xfrm>
            <a:off x="3595200" y="2536639"/>
            <a:ext cx="595800" cy="297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2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2" name="Google Shape;392;p33"/>
          <p:cNvGraphicFramePr/>
          <p:nvPr/>
        </p:nvGraphicFramePr>
        <p:xfrm>
          <a:off x="432319" y="10550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{9E483F10-4186-4F37-9A7A-42602BA6B658}</a:tableStyleId>
              </a:tblPr>
              <a:tblGrid>
                <a:gridCol w="1646775"/>
                <a:gridCol w="869675"/>
                <a:gridCol w="1036300"/>
              </a:tblGrid>
              <a:tr h="34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Models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R_train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R_val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Z_03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32.551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 51.664*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Z_09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30.73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52.31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Polynomial of order 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35.496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52.742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Z_07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31.856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53.11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Z_08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33.718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55.084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Z_02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32.408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56.069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Z_10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29.972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57.128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Z_11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29.646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59.613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3" name="Google Shape;393;p33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Discussion: Overall</a:t>
            </a:r>
            <a:endParaRPr/>
          </a:p>
        </p:txBody>
      </p:sp>
      <p:sp>
        <p:nvSpPr>
          <p:cNvPr id="394" name="Google Shape;394;p33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33"/>
          <p:cNvSpPr txBox="1"/>
          <p:nvPr/>
        </p:nvSpPr>
        <p:spPr>
          <a:xfrm>
            <a:off x="4171275" y="1081600"/>
            <a:ext cx="4618500" cy="2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'Z_03'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3716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'Z_09'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 sin(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3716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'Z_07'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3716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'Z_08'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'Z_02'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3716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3716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'Z_10'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tan(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3716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3716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'Z_11'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tan(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92" name="Google Shape;92;p16"/>
          <p:cNvGrpSpPr/>
          <p:nvPr/>
        </p:nvGrpSpPr>
        <p:grpSpPr>
          <a:xfrm>
            <a:off x="457167" y="1810634"/>
            <a:ext cx="2273393" cy="301434"/>
            <a:chOff x="712693" y="1608034"/>
            <a:chExt cx="1513779" cy="348600"/>
          </a:xfrm>
        </p:grpSpPr>
        <p:sp>
          <p:nvSpPr>
            <p:cNvPr id="93" name="Google Shape;93;p16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6" name="Google Shape;96;p16"/>
          <p:cNvGrpSpPr/>
          <p:nvPr/>
        </p:nvGrpSpPr>
        <p:grpSpPr>
          <a:xfrm>
            <a:off x="457167" y="1429634"/>
            <a:ext cx="2273393" cy="301434"/>
            <a:chOff x="712693" y="1608034"/>
            <a:chExt cx="1513779" cy="348600"/>
          </a:xfrm>
        </p:grpSpPr>
        <p:sp>
          <p:nvSpPr>
            <p:cNvPr id="97" name="Google Shape;97;p16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0" name="Google Shape;100;p16"/>
          <p:cNvGrpSpPr/>
          <p:nvPr/>
        </p:nvGrpSpPr>
        <p:grpSpPr>
          <a:xfrm>
            <a:off x="457167" y="2572634"/>
            <a:ext cx="3848467" cy="301434"/>
            <a:chOff x="712693" y="1608034"/>
            <a:chExt cx="2562570" cy="348600"/>
          </a:xfrm>
        </p:grpSpPr>
        <p:sp>
          <p:nvSpPr>
            <p:cNvPr id="101" name="Google Shape;101;p16"/>
            <p:cNvSpPr txBox="1"/>
            <p:nvPr/>
          </p:nvSpPr>
          <p:spPr>
            <a:xfrm>
              <a:off x="1030363" y="1624272"/>
              <a:ext cx="2244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Dealing with Overfitting</a:t>
              </a:r>
              <a:endParaRPr b="1" sz="16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sz="16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4" name="Google Shape;104;p16"/>
          <p:cNvGrpSpPr/>
          <p:nvPr/>
        </p:nvGrpSpPr>
        <p:grpSpPr>
          <a:xfrm>
            <a:off x="457167" y="2191634"/>
            <a:ext cx="2508116" cy="301434"/>
            <a:chOff x="712693" y="1608034"/>
            <a:chExt cx="1670073" cy="348600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1030366" y="1624272"/>
              <a:ext cx="1352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Feature Selection</a:t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8" name="Google Shape;108;p16"/>
          <p:cNvGrpSpPr/>
          <p:nvPr/>
        </p:nvGrpSpPr>
        <p:grpSpPr>
          <a:xfrm>
            <a:off x="457167" y="2953634"/>
            <a:ext cx="3233933" cy="301434"/>
            <a:chOff x="712693" y="1608034"/>
            <a:chExt cx="2153371" cy="348600"/>
          </a:xfrm>
        </p:grpSpPr>
        <p:sp>
          <p:nvSpPr>
            <p:cNvPr id="109" name="Google Shape;109;p16"/>
            <p:cNvSpPr txBox="1"/>
            <p:nvPr/>
          </p:nvSpPr>
          <p:spPr>
            <a:xfrm>
              <a:off x="1030364" y="1624272"/>
              <a:ext cx="183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Results and Discussion</a:t>
              </a:r>
              <a:endParaRPr b="1" sz="16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457167" y="3334634"/>
            <a:ext cx="2931622" cy="301434"/>
            <a:chOff x="712693" y="1608034"/>
            <a:chExt cx="1952072" cy="348600"/>
          </a:xfrm>
        </p:grpSpPr>
        <p:sp>
          <p:nvSpPr>
            <p:cNvPr id="113" name="Google Shape;113;p16"/>
            <p:cNvSpPr txBox="1"/>
            <p:nvPr/>
          </p:nvSpPr>
          <p:spPr>
            <a:xfrm>
              <a:off x="1030365" y="1624272"/>
              <a:ext cx="1634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sz="16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0" name="Google Shape;400;p34"/>
          <p:cNvGraphicFramePr/>
          <p:nvPr/>
        </p:nvGraphicFramePr>
        <p:xfrm>
          <a:off x="429768" y="1051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{9E483F10-4186-4F37-9A7A-42602BA6B658}</a:tableStyleId>
              </a:tblPr>
              <a:tblGrid>
                <a:gridCol w="1646775"/>
                <a:gridCol w="869675"/>
                <a:gridCol w="1036300"/>
              </a:tblGrid>
              <a:tr h="34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Models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R_train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R_val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Z_06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41.181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64.841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Z_04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221.72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278.85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Z_05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258.52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305.1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Z_01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68.538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371.08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Z_12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Z_13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Z_14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Z_15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Z_16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1" name="Google Shape;401;p34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Discussion: Overall</a:t>
            </a:r>
            <a:endParaRPr/>
          </a:p>
        </p:txBody>
      </p:sp>
      <p:sp>
        <p:nvSpPr>
          <p:cNvPr id="402" name="Google Shape;402;p34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34"/>
          <p:cNvSpPr txBox="1"/>
          <p:nvPr/>
        </p:nvSpPr>
        <p:spPr>
          <a:xfrm>
            <a:off x="4169664" y="1078992"/>
            <a:ext cx="4618500" cy="3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716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'Z_06'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'Z_04'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'Z_05'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[sin(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cos(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3716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'Z_01'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0.4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0.6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0.7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3716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085850" lvl="0" marL="10858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'Z_12'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.^-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'Z_13'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.^-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.^-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'Z_14'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[log10(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'Z_15'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log10(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'Z_16'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.^-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4th order polynomial function least validation error</a:t>
            </a:r>
            <a:r>
              <a:rPr lang="en"/>
              <a:t> among polynomials.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Fractional powers</a:t>
            </a:r>
            <a:r>
              <a:rPr lang="en" sz="1800"/>
              <a:t> reduced the validation error.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Functions with negative powers </a:t>
            </a:r>
            <a:r>
              <a:rPr lang="en"/>
              <a:t>and</a:t>
            </a:r>
            <a:r>
              <a:rPr lang="en" sz="1800"/>
              <a:t> log failed (Error: NaN).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sin() and cos() functions resulted in low validation error.</a:t>
            </a:r>
            <a:endParaRPr sz="1800"/>
          </a:p>
        </p:txBody>
      </p:sp>
      <p:pic>
        <p:nvPicPr>
          <p:cNvPr id="410" name="Google Shape;4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265" y="2931111"/>
            <a:ext cx="4223825" cy="5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5"/>
          <p:cNvSpPr txBox="1"/>
          <p:nvPr>
            <p:ph idx="1" type="body"/>
          </p:nvPr>
        </p:nvSpPr>
        <p:spPr>
          <a:xfrm>
            <a:off x="846100" y="2959125"/>
            <a:ext cx="2982300" cy="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Final selected</a:t>
            </a:r>
            <a:r>
              <a:rPr b="1" lang="en"/>
              <a:t> </a:t>
            </a:r>
            <a:r>
              <a:rPr b="1" lang="en" sz="1800"/>
              <a:t>Function: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12" name="Google Shape;412;p35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sp>
        <p:nvSpPr>
          <p:cNvPr id="418" name="Google Shape;418;p36"/>
          <p:cNvSpPr txBox="1"/>
          <p:nvPr>
            <p:ph idx="1" type="body"/>
          </p:nvPr>
        </p:nvSpPr>
        <p:spPr>
          <a:xfrm>
            <a:off x="544200" y="1891450"/>
            <a:ext cx="3858900" cy="11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Best Test MSE error </a:t>
            </a:r>
            <a:r>
              <a:rPr lang="en"/>
              <a:t>predicted</a:t>
            </a:r>
            <a:r>
              <a:rPr lang="en" sz="1800"/>
              <a:t>: </a:t>
            </a:r>
            <a:endParaRPr b="1" sz="1800">
              <a:solidFill>
                <a:srgbClr val="6FA8DC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Best Train MSE error achieved: </a:t>
            </a:r>
            <a:endParaRPr sz="1800"/>
          </a:p>
        </p:txBody>
      </p:sp>
      <p:sp>
        <p:nvSpPr>
          <p:cNvPr id="419" name="Google Shape;419;p36"/>
          <p:cNvSpPr txBox="1"/>
          <p:nvPr>
            <p:ph idx="1" type="body"/>
          </p:nvPr>
        </p:nvSpPr>
        <p:spPr>
          <a:xfrm>
            <a:off x="4250725" y="1891446"/>
            <a:ext cx="1882800" cy="7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</a:rPr>
              <a:t>51.664</a:t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33.211</a:t>
            </a:r>
            <a:endParaRPr b="1" sz="1800">
              <a:solidFill>
                <a:srgbClr val="6FA8DC"/>
              </a:solidFill>
              <a:highlight>
                <a:srgbClr val="FFFFFF"/>
              </a:highlight>
            </a:endParaRPr>
          </a:p>
        </p:txBody>
      </p:sp>
      <p:sp>
        <p:nvSpPr>
          <p:cNvPr id="420" name="Google Shape;420;p36"/>
          <p:cNvSpPr txBox="1"/>
          <p:nvPr/>
        </p:nvSpPr>
        <p:spPr>
          <a:xfrm>
            <a:off x="532750" y="1128774"/>
            <a:ext cx="78123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Final training done on the whole data using the best model.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36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36"/>
          <p:cNvSpPr txBox="1"/>
          <p:nvPr/>
        </p:nvSpPr>
        <p:spPr>
          <a:xfrm>
            <a:off x="532750" y="2909425"/>
            <a:ext cx="7812300" cy="17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 Mean absolute error predicted: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7.18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Range of target values: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80.27</a:t>
            </a:r>
            <a:b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Overall, the model is a good approximation since t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he predicted test mean absolute error is within 10% of the range of target values (Y).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428" name="Google Shape;428;p37"/>
          <p:cNvGrpSpPr/>
          <p:nvPr/>
        </p:nvGrpSpPr>
        <p:grpSpPr>
          <a:xfrm>
            <a:off x="457167" y="1810634"/>
            <a:ext cx="2273393" cy="301434"/>
            <a:chOff x="712693" y="1608034"/>
            <a:chExt cx="1513779" cy="348600"/>
          </a:xfrm>
        </p:grpSpPr>
        <p:sp>
          <p:nvSpPr>
            <p:cNvPr id="429" name="Google Shape;429;p37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7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32" name="Google Shape;432;p37"/>
          <p:cNvGrpSpPr/>
          <p:nvPr/>
        </p:nvGrpSpPr>
        <p:grpSpPr>
          <a:xfrm>
            <a:off x="457167" y="1429634"/>
            <a:ext cx="2273393" cy="301434"/>
            <a:chOff x="712693" y="1608034"/>
            <a:chExt cx="1513779" cy="348600"/>
          </a:xfrm>
        </p:grpSpPr>
        <p:sp>
          <p:nvSpPr>
            <p:cNvPr id="433" name="Google Shape;433;p37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7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36" name="Google Shape;436;p37"/>
          <p:cNvSpPr/>
          <p:nvPr/>
        </p:nvSpPr>
        <p:spPr>
          <a:xfrm>
            <a:off x="5509175" y="0"/>
            <a:ext cx="3634800" cy="51435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7" name="Google Shape;437;p37"/>
          <p:cNvGrpSpPr/>
          <p:nvPr/>
        </p:nvGrpSpPr>
        <p:grpSpPr>
          <a:xfrm>
            <a:off x="5825987" y="975788"/>
            <a:ext cx="3006189" cy="348600"/>
            <a:chOff x="712693" y="1608034"/>
            <a:chExt cx="1607072" cy="348600"/>
          </a:xfrm>
        </p:grpSpPr>
        <p:sp>
          <p:nvSpPr>
            <p:cNvPr id="438" name="Google Shape;438;p37"/>
            <p:cNvSpPr txBox="1"/>
            <p:nvPr/>
          </p:nvSpPr>
          <p:spPr>
            <a:xfrm>
              <a:off x="1030365" y="1659271"/>
              <a:ext cx="1289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lang="en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7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b="1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41" name="Google Shape;441;p37"/>
          <p:cNvSpPr txBox="1"/>
          <p:nvPr/>
        </p:nvSpPr>
        <p:spPr>
          <a:xfrm>
            <a:off x="6134100" y="1474250"/>
            <a:ext cx="26436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Key Takeaways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37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3" name="Google Shape;443;p37"/>
          <p:cNvGrpSpPr/>
          <p:nvPr/>
        </p:nvGrpSpPr>
        <p:grpSpPr>
          <a:xfrm>
            <a:off x="457167" y="3334634"/>
            <a:ext cx="2273393" cy="301434"/>
            <a:chOff x="712693" y="1608034"/>
            <a:chExt cx="1513779" cy="348600"/>
          </a:xfrm>
        </p:grpSpPr>
        <p:sp>
          <p:nvSpPr>
            <p:cNvPr id="444" name="Google Shape;444;p37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37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47" name="Google Shape;447;p37"/>
          <p:cNvGrpSpPr/>
          <p:nvPr/>
        </p:nvGrpSpPr>
        <p:grpSpPr>
          <a:xfrm>
            <a:off x="457167" y="2191634"/>
            <a:ext cx="2508116" cy="301434"/>
            <a:chOff x="712693" y="1608034"/>
            <a:chExt cx="1670073" cy="348600"/>
          </a:xfrm>
        </p:grpSpPr>
        <p:sp>
          <p:nvSpPr>
            <p:cNvPr id="448" name="Google Shape;448;p37"/>
            <p:cNvSpPr txBox="1"/>
            <p:nvPr/>
          </p:nvSpPr>
          <p:spPr>
            <a:xfrm>
              <a:off x="1030366" y="1624272"/>
              <a:ext cx="1352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Feature Selection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7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51" name="Google Shape;451;p37"/>
          <p:cNvGrpSpPr/>
          <p:nvPr/>
        </p:nvGrpSpPr>
        <p:grpSpPr>
          <a:xfrm>
            <a:off x="457167" y="2572634"/>
            <a:ext cx="3233933" cy="301434"/>
            <a:chOff x="712693" y="1608034"/>
            <a:chExt cx="2153371" cy="348600"/>
          </a:xfrm>
        </p:grpSpPr>
        <p:sp>
          <p:nvSpPr>
            <p:cNvPr id="452" name="Google Shape;452;p37"/>
            <p:cNvSpPr txBox="1"/>
            <p:nvPr/>
          </p:nvSpPr>
          <p:spPr>
            <a:xfrm>
              <a:off x="1030364" y="1624272"/>
              <a:ext cx="183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Dealing with Overfitting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7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55" name="Google Shape;455;p37"/>
          <p:cNvGrpSpPr/>
          <p:nvPr/>
        </p:nvGrpSpPr>
        <p:grpSpPr>
          <a:xfrm>
            <a:off x="457167" y="2953634"/>
            <a:ext cx="2931622" cy="301434"/>
            <a:chOff x="712693" y="1608034"/>
            <a:chExt cx="1952072" cy="348600"/>
          </a:xfrm>
        </p:grpSpPr>
        <p:sp>
          <p:nvSpPr>
            <p:cNvPr id="456" name="Google Shape;456;p37"/>
            <p:cNvSpPr txBox="1"/>
            <p:nvPr/>
          </p:nvSpPr>
          <p:spPr>
            <a:xfrm>
              <a:off x="1030365" y="1624272"/>
              <a:ext cx="1634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Results and Discussion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37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64" name="Google Shape;464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Implemented Linear Regression from scratch in MATLAB.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Performed Feature Engineering on given dataset.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Experimented with multiple models based on non-linear functions.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Automated model selection based on validation error.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Successfully</a:t>
            </a:r>
            <a:r>
              <a:rPr lang="en" sz="1800"/>
              <a:t> leveraged K-fold cross validation to reduce overfitting.</a:t>
            </a:r>
            <a:endParaRPr sz="1800"/>
          </a:p>
        </p:txBody>
      </p:sp>
      <p:sp>
        <p:nvSpPr>
          <p:cNvPr id="465" name="Google Shape;465;p38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9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1" name="Google Shape;4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975" y="1132338"/>
            <a:ext cx="4068050" cy="287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477" name="Google Shape;4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450" y="1597876"/>
            <a:ext cx="3961200" cy="28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0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122" name="Google Shape;122;p17"/>
          <p:cNvGrpSpPr/>
          <p:nvPr/>
        </p:nvGrpSpPr>
        <p:grpSpPr>
          <a:xfrm>
            <a:off x="457167" y="1810634"/>
            <a:ext cx="2273393" cy="301434"/>
            <a:chOff x="712693" y="1608034"/>
            <a:chExt cx="1513779" cy="348600"/>
          </a:xfrm>
        </p:grpSpPr>
        <p:sp>
          <p:nvSpPr>
            <p:cNvPr id="123" name="Google Shape;123;p17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7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6" name="Google Shape;126;p17"/>
          <p:cNvGrpSpPr/>
          <p:nvPr/>
        </p:nvGrpSpPr>
        <p:grpSpPr>
          <a:xfrm>
            <a:off x="457167" y="1429634"/>
            <a:ext cx="2273393" cy="301434"/>
            <a:chOff x="712693" y="1608034"/>
            <a:chExt cx="1513779" cy="348600"/>
          </a:xfrm>
        </p:grpSpPr>
        <p:sp>
          <p:nvSpPr>
            <p:cNvPr id="127" name="Google Shape;127;p17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7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30" name="Google Shape;130;p17"/>
          <p:cNvGrpSpPr/>
          <p:nvPr/>
        </p:nvGrpSpPr>
        <p:grpSpPr>
          <a:xfrm>
            <a:off x="457167" y="2191634"/>
            <a:ext cx="2508116" cy="301434"/>
            <a:chOff x="712693" y="1608034"/>
            <a:chExt cx="1670073" cy="348600"/>
          </a:xfrm>
        </p:grpSpPr>
        <p:sp>
          <p:nvSpPr>
            <p:cNvPr id="131" name="Google Shape;131;p17"/>
            <p:cNvSpPr txBox="1"/>
            <p:nvPr/>
          </p:nvSpPr>
          <p:spPr>
            <a:xfrm>
              <a:off x="1030366" y="1624272"/>
              <a:ext cx="1352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Feature Selection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7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34" name="Google Shape;134;p17"/>
          <p:cNvGrpSpPr/>
          <p:nvPr/>
        </p:nvGrpSpPr>
        <p:grpSpPr>
          <a:xfrm>
            <a:off x="457167" y="2572634"/>
            <a:ext cx="3233933" cy="301434"/>
            <a:chOff x="712693" y="1608034"/>
            <a:chExt cx="2153371" cy="348600"/>
          </a:xfrm>
        </p:grpSpPr>
        <p:sp>
          <p:nvSpPr>
            <p:cNvPr id="135" name="Google Shape;135;p17"/>
            <p:cNvSpPr txBox="1"/>
            <p:nvPr/>
          </p:nvSpPr>
          <p:spPr>
            <a:xfrm>
              <a:off x="1030364" y="1624272"/>
              <a:ext cx="183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Dealing with Overfitting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7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38" name="Google Shape;138;p17"/>
          <p:cNvGrpSpPr/>
          <p:nvPr/>
        </p:nvGrpSpPr>
        <p:grpSpPr>
          <a:xfrm>
            <a:off x="457167" y="3334634"/>
            <a:ext cx="2273393" cy="301434"/>
            <a:chOff x="712693" y="1608034"/>
            <a:chExt cx="1513779" cy="348600"/>
          </a:xfrm>
        </p:grpSpPr>
        <p:sp>
          <p:nvSpPr>
            <p:cNvPr id="139" name="Google Shape;139;p17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42" name="Google Shape;142;p17"/>
          <p:cNvGrpSpPr/>
          <p:nvPr/>
        </p:nvGrpSpPr>
        <p:grpSpPr>
          <a:xfrm>
            <a:off x="457167" y="2953634"/>
            <a:ext cx="2931622" cy="301434"/>
            <a:chOff x="712693" y="1608034"/>
            <a:chExt cx="1952072" cy="348600"/>
          </a:xfrm>
        </p:grpSpPr>
        <p:sp>
          <p:nvSpPr>
            <p:cNvPr id="143" name="Google Shape;143;p17"/>
            <p:cNvSpPr txBox="1"/>
            <p:nvPr/>
          </p:nvSpPr>
          <p:spPr>
            <a:xfrm>
              <a:off x="1030365" y="1624272"/>
              <a:ext cx="1634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Results and Discussion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6" name="Google Shape;146;p17"/>
          <p:cNvSpPr/>
          <p:nvPr/>
        </p:nvSpPr>
        <p:spPr>
          <a:xfrm>
            <a:off x="5509175" y="0"/>
            <a:ext cx="3634800" cy="51435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17"/>
          <p:cNvGrpSpPr/>
          <p:nvPr/>
        </p:nvGrpSpPr>
        <p:grpSpPr>
          <a:xfrm>
            <a:off x="5825987" y="975788"/>
            <a:ext cx="2831675" cy="348600"/>
            <a:chOff x="712693" y="1608034"/>
            <a:chExt cx="1513779" cy="348600"/>
          </a:xfrm>
        </p:grpSpPr>
        <p:sp>
          <p:nvSpPr>
            <p:cNvPr id="148" name="Google Shape;148;p17"/>
            <p:cNvSpPr txBox="1"/>
            <p:nvPr/>
          </p:nvSpPr>
          <p:spPr>
            <a:xfrm>
              <a:off x="1030372" y="165925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b="1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51" name="Google Shape;151;p17"/>
          <p:cNvSpPr txBox="1"/>
          <p:nvPr/>
        </p:nvSpPr>
        <p:spPr>
          <a:xfrm>
            <a:off x="6134100" y="1474250"/>
            <a:ext cx="26436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 to the project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7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Problems implemented</a:t>
            </a:r>
            <a:r>
              <a:rPr b="1" lang="en" sz="1800"/>
              <a:t>: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Linear Regression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Feature Engineering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Overfitting reduction (using K-fold Cross Validation)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Dataset</a:t>
            </a:r>
            <a:r>
              <a:rPr lang="en"/>
              <a:t>: </a:t>
            </a:r>
            <a:r>
              <a:rPr lang="en" sz="1800"/>
              <a:t>926 training samples and </a:t>
            </a:r>
            <a:r>
              <a:rPr lang="en" sz="1800"/>
              <a:t>103 test samples.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Each T</a:t>
            </a:r>
            <a:r>
              <a:rPr b="1" lang="en" sz="1800"/>
              <a:t>raining sample</a:t>
            </a:r>
            <a:r>
              <a:rPr lang="en"/>
              <a:t>: </a:t>
            </a:r>
            <a:r>
              <a:rPr lang="en" sz="1800"/>
              <a:t>8 attributes and 1 target value.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Each T</a:t>
            </a:r>
            <a:r>
              <a:rPr b="1" lang="en" sz="1800"/>
              <a:t>est sample</a:t>
            </a:r>
            <a:r>
              <a:rPr lang="en" sz="1800"/>
              <a:t>: 8 attributes (without target value).</a:t>
            </a:r>
            <a:endParaRPr sz="1800"/>
          </a:p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165" name="Google Shape;165;p19"/>
          <p:cNvGrpSpPr/>
          <p:nvPr/>
        </p:nvGrpSpPr>
        <p:grpSpPr>
          <a:xfrm>
            <a:off x="457167" y="1810634"/>
            <a:ext cx="2273393" cy="301434"/>
            <a:chOff x="712693" y="1608034"/>
            <a:chExt cx="1513779" cy="348600"/>
          </a:xfrm>
        </p:grpSpPr>
        <p:sp>
          <p:nvSpPr>
            <p:cNvPr id="166" name="Google Shape;166;p19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69" name="Google Shape;169;p19"/>
          <p:cNvGrpSpPr/>
          <p:nvPr/>
        </p:nvGrpSpPr>
        <p:grpSpPr>
          <a:xfrm>
            <a:off x="457167" y="1429634"/>
            <a:ext cx="2273393" cy="301434"/>
            <a:chOff x="712693" y="1608034"/>
            <a:chExt cx="1513779" cy="348600"/>
          </a:xfrm>
        </p:grpSpPr>
        <p:sp>
          <p:nvSpPr>
            <p:cNvPr id="170" name="Google Shape;170;p19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73" name="Google Shape;173;p19"/>
          <p:cNvGrpSpPr/>
          <p:nvPr/>
        </p:nvGrpSpPr>
        <p:grpSpPr>
          <a:xfrm>
            <a:off x="457167" y="2191634"/>
            <a:ext cx="2508116" cy="301434"/>
            <a:chOff x="712693" y="1608034"/>
            <a:chExt cx="1670073" cy="348600"/>
          </a:xfrm>
        </p:grpSpPr>
        <p:sp>
          <p:nvSpPr>
            <p:cNvPr id="174" name="Google Shape;174;p19"/>
            <p:cNvSpPr txBox="1"/>
            <p:nvPr/>
          </p:nvSpPr>
          <p:spPr>
            <a:xfrm>
              <a:off x="1030366" y="1624272"/>
              <a:ext cx="1352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Feature Selection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77" name="Google Shape;177;p19"/>
          <p:cNvGrpSpPr/>
          <p:nvPr/>
        </p:nvGrpSpPr>
        <p:grpSpPr>
          <a:xfrm>
            <a:off x="457167" y="2572634"/>
            <a:ext cx="3233933" cy="301434"/>
            <a:chOff x="712693" y="1608034"/>
            <a:chExt cx="2153371" cy="348600"/>
          </a:xfrm>
        </p:grpSpPr>
        <p:sp>
          <p:nvSpPr>
            <p:cNvPr id="178" name="Google Shape;178;p19"/>
            <p:cNvSpPr txBox="1"/>
            <p:nvPr/>
          </p:nvSpPr>
          <p:spPr>
            <a:xfrm>
              <a:off x="1030364" y="1624272"/>
              <a:ext cx="183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Dealing with Overfitting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81" name="Google Shape;181;p19"/>
          <p:cNvGrpSpPr/>
          <p:nvPr/>
        </p:nvGrpSpPr>
        <p:grpSpPr>
          <a:xfrm>
            <a:off x="457167" y="3334634"/>
            <a:ext cx="2273393" cy="301434"/>
            <a:chOff x="712693" y="1608034"/>
            <a:chExt cx="1513779" cy="348600"/>
          </a:xfrm>
        </p:grpSpPr>
        <p:sp>
          <p:nvSpPr>
            <p:cNvPr id="182" name="Google Shape;182;p19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85" name="Google Shape;185;p19"/>
          <p:cNvGrpSpPr/>
          <p:nvPr/>
        </p:nvGrpSpPr>
        <p:grpSpPr>
          <a:xfrm>
            <a:off x="457167" y="2953634"/>
            <a:ext cx="2931622" cy="301434"/>
            <a:chOff x="712693" y="1608034"/>
            <a:chExt cx="1952072" cy="348600"/>
          </a:xfrm>
        </p:grpSpPr>
        <p:sp>
          <p:nvSpPr>
            <p:cNvPr id="186" name="Google Shape;186;p19"/>
            <p:cNvSpPr txBox="1"/>
            <p:nvPr/>
          </p:nvSpPr>
          <p:spPr>
            <a:xfrm>
              <a:off x="1030365" y="1624272"/>
              <a:ext cx="1634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Results and Discussion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89" name="Google Shape;189;p19"/>
          <p:cNvSpPr/>
          <p:nvPr/>
        </p:nvSpPr>
        <p:spPr>
          <a:xfrm>
            <a:off x="5509175" y="0"/>
            <a:ext cx="3634800" cy="51435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" name="Google Shape;190;p19"/>
          <p:cNvGrpSpPr/>
          <p:nvPr/>
        </p:nvGrpSpPr>
        <p:grpSpPr>
          <a:xfrm>
            <a:off x="5825987" y="975788"/>
            <a:ext cx="2831675" cy="348600"/>
            <a:chOff x="712693" y="1608034"/>
            <a:chExt cx="1513779" cy="348600"/>
          </a:xfrm>
        </p:grpSpPr>
        <p:sp>
          <p:nvSpPr>
            <p:cNvPr id="191" name="Google Shape;191;p19"/>
            <p:cNvSpPr txBox="1"/>
            <p:nvPr/>
          </p:nvSpPr>
          <p:spPr>
            <a:xfrm>
              <a:off x="1030372" y="165925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lang="en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b="1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94" name="Google Shape;194;p19"/>
          <p:cNvSpPr txBox="1"/>
          <p:nvPr/>
        </p:nvSpPr>
        <p:spPr>
          <a:xfrm>
            <a:off x="6134100" y="1474250"/>
            <a:ext cx="26436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Correlation plots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Visualization using PCA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9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201" name="Google Shape;20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Analyzed the training data to </a:t>
            </a:r>
            <a:r>
              <a:rPr lang="en" sz="1800"/>
              <a:t>understand</a:t>
            </a:r>
            <a:r>
              <a:rPr lang="en" sz="1800"/>
              <a:t> the relationship between the attributes and the target.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Performed the following analysis: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Kendall’s Correlation Coefficients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Correlation between input features and target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Principal Component Analysis (PCA)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Minimal benefit due to the lack of domain knowledge.</a:t>
            </a:r>
            <a:endParaRPr sz="1800"/>
          </a:p>
        </p:txBody>
      </p:sp>
      <p:sp>
        <p:nvSpPr>
          <p:cNvPr id="202" name="Google Shape;202;p20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2661300" y="4566250"/>
            <a:ext cx="3990600" cy="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Figure 1: Kendall’s Correlation Coefficient Matrix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09" name="Google Shape;209;p21"/>
          <p:cNvPicPr preferRelativeResize="0"/>
          <p:nvPr/>
        </p:nvPicPr>
        <p:blipFill rotWithShape="1">
          <a:blip r:embed="rId3">
            <a:alphaModFix/>
          </a:blip>
          <a:srcRect b="7475" l="9775" r="5371" t="3524"/>
          <a:stretch/>
        </p:blipFill>
        <p:spPr>
          <a:xfrm>
            <a:off x="2627125" y="1017800"/>
            <a:ext cx="4457899" cy="350570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216" name="Google Shape;216;p22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third feature had very low correlation with the target (-0.05).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However, after removing the third feature, the cross validation error increased from </a:t>
            </a:r>
            <a:r>
              <a:rPr b="1" lang="en" sz="1800"/>
              <a:t>51.664</a:t>
            </a:r>
            <a:r>
              <a:rPr lang="en" sz="1800"/>
              <a:t> to </a:t>
            </a:r>
            <a:r>
              <a:rPr b="1" lang="en" sz="1800"/>
              <a:t>53.728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So, all eight features are important in the dataset.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223" name="Google Shape;223;p23"/>
          <p:cNvSpPr txBox="1"/>
          <p:nvPr>
            <p:ph idx="1" type="body"/>
          </p:nvPr>
        </p:nvSpPr>
        <p:spPr>
          <a:xfrm>
            <a:off x="2813700" y="4642450"/>
            <a:ext cx="3990600" cy="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Figure 2: Feature Correlation plots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24" name="Google Shape;224;p23"/>
          <p:cNvPicPr preferRelativeResize="0"/>
          <p:nvPr/>
        </p:nvPicPr>
        <p:blipFill rotWithShape="1">
          <a:blip r:embed="rId3">
            <a:alphaModFix/>
          </a:blip>
          <a:srcRect b="7136" l="9231" r="8349" t="5618"/>
          <a:stretch/>
        </p:blipFill>
        <p:spPr>
          <a:xfrm>
            <a:off x="457804" y="1064325"/>
            <a:ext cx="3914445" cy="310697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4801250" y="3287750"/>
            <a:ext cx="3990600" cy="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Figure (b): Correlation between input features and target</a:t>
            </a:r>
            <a:endParaRPr b="1"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27" name="Google Shape;227;p23"/>
          <p:cNvSpPr txBox="1"/>
          <p:nvPr>
            <p:ph idx="1" type="body"/>
          </p:nvPr>
        </p:nvSpPr>
        <p:spPr>
          <a:xfrm>
            <a:off x="381650" y="4202150"/>
            <a:ext cx="3990600" cy="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Figure (a): Correlation among all features</a:t>
            </a:r>
            <a:endParaRPr b="1"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228" name="Google Shape;228;p23"/>
          <p:cNvPicPr preferRelativeResize="0"/>
          <p:nvPr/>
        </p:nvPicPr>
        <p:blipFill rotWithShape="1">
          <a:blip r:embed="rId4">
            <a:alphaModFix/>
          </a:blip>
          <a:srcRect b="48143" l="9327" r="8563" t="4080"/>
          <a:stretch/>
        </p:blipFill>
        <p:spPr>
          <a:xfrm>
            <a:off x="4514450" y="2012787"/>
            <a:ext cx="4448522" cy="10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