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Montserrat"/>
      <p:regular r:id="rId38"/>
      <p:bold r:id="rId39"/>
      <p:italic r:id="rId40"/>
      <p:boldItalic r:id="rId41"/>
    </p:embeddedFont>
    <p:embeddedFont>
      <p:font typeface="Oswald"/>
      <p:regular r:id="rId42"/>
      <p:bold r:id="rId43"/>
    </p:embeddedFont>
    <p:embeddedFont>
      <p:font typeface="Roboto Mono"/>
      <p:regular r:id="rId44"/>
      <p:bold r:id="rId45"/>
      <p:italic r:id="rId46"/>
      <p:boldItalic r:id="rId47"/>
    </p:embeddedFont>
    <p:embeddedFont>
      <p:font typeface="Open Sans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B35CA03-7A03-455C-A552-CFD1A153C3A2}">
  <a:tblStyle styleId="{0B35CA03-7A03-455C-A552-CFD1A153C3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42" Type="http://schemas.openxmlformats.org/officeDocument/2006/relationships/font" Target="fonts/Oswald-regular.fntdata"/><Relationship Id="rId41" Type="http://schemas.openxmlformats.org/officeDocument/2006/relationships/font" Target="fonts/Montserrat-boldItalic.fntdata"/><Relationship Id="rId44" Type="http://schemas.openxmlformats.org/officeDocument/2006/relationships/font" Target="fonts/RobotoMono-regular.fntdata"/><Relationship Id="rId43" Type="http://schemas.openxmlformats.org/officeDocument/2006/relationships/font" Target="fonts/Oswald-bold.fntdata"/><Relationship Id="rId46" Type="http://schemas.openxmlformats.org/officeDocument/2006/relationships/font" Target="fonts/RobotoMono-italic.fntdata"/><Relationship Id="rId45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OpenSans-regular.fntdata"/><Relationship Id="rId47" Type="http://schemas.openxmlformats.org/officeDocument/2006/relationships/font" Target="fonts/RobotoMono-boldItalic.fntdata"/><Relationship Id="rId49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font" Target="fonts/Roboto-bold.fntdata"/><Relationship Id="rId34" Type="http://schemas.openxmlformats.org/officeDocument/2006/relationships/font" Target="fonts/Roboto-regular.fntdata"/><Relationship Id="rId37" Type="http://schemas.openxmlformats.org/officeDocument/2006/relationships/font" Target="fonts/Roboto-boldItalic.fntdata"/><Relationship Id="rId36" Type="http://schemas.openxmlformats.org/officeDocument/2006/relationships/font" Target="fonts/Roboto-italic.fntdata"/><Relationship Id="rId39" Type="http://schemas.openxmlformats.org/officeDocument/2006/relationships/font" Target="fonts/Montserrat-bold.fntdata"/><Relationship Id="rId38" Type="http://schemas.openxmlformats.org/officeDocument/2006/relationships/font" Target="fonts/Montserrat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penSans-boldItalic.fntdata"/><Relationship Id="rId50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771a443de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9771a443de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98a4a037ec_3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98a4a037ec_3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9771a443de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9771a443de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98a4a037e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98a4a037e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98a4a037ec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98a4a037ec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97b31aaa1c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97b31aaa1c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9771a443de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9771a443de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As all the features follow the same distribution, features were divided into non-overlapping training and validation sets.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Since validation errors were calculated on the features not seen by the model during training, overfitting was reduced.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98a4a037ec_3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98a4a037ec_3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9771a443de_0_1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9771a443de_0_1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98a4a037ec_3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98a4a037ec_3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771a443de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771a443de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98a4a037ec_3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98a4a037ec_3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98a4a037ec_3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98a4a037ec_3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9771a443de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9771a443de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771a443de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771a443de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98a4a037ec_3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98a4a037ec_3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9771a443de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9771a443de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9771a443de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9771a443de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98a4a037e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98a4a037e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7b31aaa1c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7b31aaa1c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771a443de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771a443de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7b31aaa1c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7b31aaa1c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771a443de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771a443de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771a443de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771a443de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8a4a037ec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98a4a037ec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04040"/>
                </a:solidFill>
                <a:highlight>
                  <a:srgbClr val="FFFFFF"/>
                </a:highlight>
              </a:rPr>
              <a:t>Figure (a): A matrix of scatter plots and histograms of the data. Each off-diagonal plot in the resulting figure is a scatter plot of a column of </a:t>
            </a:r>
            <a:r>
              <a:rPr lang="en" sz="10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000">
                <a:solidFill>
                  <a:srgbClr val="404040"/>
                </a:solidFill>
                <a:highlight>
                  <a:srgbClr val="FFFFFF"/>
                </a:highlight>
              </a:rPr>
              <a:t> against another column of </a:t>
            </a:r>
            <a:r>
              <a:rPr lang="en" sz="10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000">
                <a:solidFill>
                  <a:srgbClr val="404040"/>
                </a:solidFill>
                <a:highlight>
                  <a:srgbClr val="FFFFFF"/>
                </a:highlight>
              </a:rPr>
              <a:t>. It also plots the distribution of each column in the diagonal plots of the plot matrix.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7b31aaa1c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97b31aaa1c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04040"/>
                </a:solidFill>
                <a:highlight>
                  <a:srgbClr val="FFFFFF"/>
                </a:highlight>
              </a:rPr>
              <a:t>Figure (a): A matrix of scatter plots and histograms of the data. Each off-diagonal plot in the resulting figure is a scatter plot of a column of </a:t>
            </a:r>
            <a:r>
              <a:rPr lang="en" sz="10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000">
                <a:solidFill>
                  <a:srgbClr val="404040"/>
                </a:solidFill>
                <a:highlight>
                  <a:srgbClr val="FFFFFF"/>
                </a:highlight>
              </a:rPr>
              <a:t> against another column of </a:t>
            </a:r>
            <a:r>
              <a:rPr lang="en" sz="10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000">
                <a:solidFill>
                  <a:srgbClr val="404040"/>
                </a:solidFill>
                <a:highlight>
                  <a:srgbClr val="FFFFFF"/>
                </a:highlight>
              </a:rPr>
              <a:t>. It also plots the distribution of each column in the diagonal plots of the plot matrix.</a:t>
            </a:r>
            <a:endParaRPr sz="10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04040"/>
                </a:solidFill>
                <a:highlight>
                  <a:srgbClr val="FFFFFF"/>
                </a:highlight>
              </a:rPr>
              <a:t>Figure (b): Scatter plots between each input feature and the target feature.</a:t>
            </a:r>
            <a:endParaRPr sz="1000">
              <a:solidFill>
                <a:srgbClr val="40404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0" name="Google Shape;60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4777"/>
              </a:buClr>
              <a:buSzPts val="4400"/>
              <a:buFont typeface="Open Sans"/>
              <a:buNone/>
              <a:defRPr b="0" i="0" sz="4400" u="none" cap="none" strike="noStrike">
                <a:solidFill>
                  <a:srgbClr val="28477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6CA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3F6CA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0" type="dt"/>
          </p:nvPr>
        </p:nvSpPr>
        <p:spPr>
          <a:xfrm>
            <a:off x="457200" y="48006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AND_BODY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457200" y="205920"/>
            <a:ext cx="82293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457200" y="1200240"/>
            <a:ext cx="82293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dk2"/>
                </a:solidFill>
              </a:defRPr>
            </a:lvl1pPr>
            <a:lvl2pPr lvl="1">
              <a:buNone/>
              <a:defRPr sz="1300">
                <a:solidFill>
                  <a:schemeClr val="dk2"/>
                </a:solidFill>
              </a:defRPr>
            </a:lvl2pPr>
            <a:lvl3pPr lvl="2">
              <a:buNone/>
              <a:defRPr sz="1300">
                <a:solidFill>
                  <a:schemeClr val="dk2"/>
                </a:solidFill>
              </a:defRPr>
            </a:lvl3pPr>
            <a:lvl4pPr lvl="3">
              <a:buNone/>
              <a:defRPr sz="1300">
                <a:solidFill>
                  <a:schemeClr val="dk2"/>
                </a:solidFill>
              </a:defRPr>
            </a:lvl4pPr>
            <a:lvl5pPr lvl="4">
              <a:buNone/>
              <a:defRPr sz="1300">
                <a:solidFill>
                  <a:schemeClr val="dk2"/>
                </a:solidFill>
              </a:defRPr>
            </a:lvl5pPr>
            <a:lvl6pPr lvl="5">
              <a:buNone/>
              <a:defRPr sz="1300">
                <a:solidFill>
                  <a:schemeClr val="dk2"/>
                </a:solidFill>
              </a:defRPr>
            </a:lvl6pPr>
            <a:lvl7pPr lvl="6">
              <a:buNone/>
              <a:defRPr sz="1300">
                <a:solidFill>
                  <a:schemeClr val="dk2"/>
                </a:solidFill>
              </a:defRPr>
            </a:lvl7pPr>
            <a:lvl8pPr lvl="7">
              <a:buNone/>
              <a:defRPr sz="1300">
                <a:solidFill>
                  <a:schemeClr val="dk2"/>
                </a:solidFill>
              </a:defRPr>
            </a:lvl8pPr>
            <a:lvl9pPr lvl="8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5" name="Google Shape;15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12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b="1" sz="12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b="1" sz="12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b="1" sz="12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b="1" sz="12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b="1" sz="12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b="1" sz="12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b="1" sz="12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b="1"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0" y="4891594"/>
            <a:ext cx="9144000" cy="252000"/>
          </a:xfrm>
          <a:prstGeom prst="rect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41" name="Google Shape;41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74B9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ctrTitle"/>
          </p:nvPr>
        </p:nvSpPr>
        <p:spPr>
          <a:xfrm>
            <a:off x="598100" y="646577"/>
            <a:ext cx="8222100" cy="143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Quantitative Foundations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Project 1</a:t>
            </a:r>
            <a:endParaRPr sz="4000"/>
          </a:p>
        </p:txBody>
      </p:sp>
      <p:sp>
        <p:nvSpPr>
          <p:cNvPr id="85" name="Google Shape;85;p15"/>
          <p:cNvSpPr txBox="1"/>
          <p:nvPr>
            <p:ph idx="1" type="subTitle"/>
          </p:nvPr>
        </p:nvSpPr>
        <p:spPr>
          <a:xfrm>
            <a:off x="598088" y="21825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rgbClr val="F1C232"/>
                </a:solidFill>
                <a:latin typeface="Oswald"/>
                <a:ea typeface="Oswald"/>
                <a:cs typeface="Oswald"/>
                <a:sym typeface="Oswald"/>
              </a:rPr>
              <a:t>Linear Feature Engineering</a:t>
            </a:r>
            <a:endParaRPr sz="3600">
              <a:solidFill>
                <a:srgbClr val="F1C232"/>
              </a:solidFill>
            </a:endParaRPr>
          </a:p>
        </p:txBody>
      </p:sp>
      <p:sp>
        <p:nvSpPr>
          <p:cNvPr id="86" name="Google Shape;86;p15"/>
          <p:cNvSpPr txBox="1"/>
          <p:nvPr>
            <p:ph idx="4294967295" type="body"/>
          </p:nvPr>
        </p:nvSpPr>
        <p:spPr>
          <a:xfrm>
            <a:off x="5029200" y="3393900"/>
            <a:ext cx="4152900" cy="14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Presented by 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Ayush Kumar Shah (as1211@rit.edu)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Akib Shahriyar (as8751@rit.edu)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234" name="Google Shape;234;p24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5" name="Google Shape;235;p24"/>
          <p:cNvSpPr txBox="1"/>
          <p:nvPr>
            <p:ph idx="1" type="body"/>
          </p:nvPr>
        </p:nvSpPr>
        <p:spPr>
          <a:xfrm>
            <a:off x="2508900" y="4697613"/>
            <a:ext cx="3990600" cy="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Figure 3: Data Visualization using PCA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236" name="Google Shape;236;p24"/>
          <p:cNvSpPr txBox="1"/>
          <p:nvPr>
            <p:ph idx="1" type="body"/>
          </p:nvPr>
        </p:nvSpPr>
        <p:spPr>
          <a:xfrm>
            <a:off x="1509600" y="4282025"/>
            <a:ext cx="1770600" cy="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000"/>
              <a:t>a)</a:t>
            </a:r>
            <a:r>
              <a:rPr b="1" lang="en" sz="1000"/>
              <a:t> </a:t>
            </a:r>
            <a:r>
              <a:rPr b="1" lang="en" sz="1000"/>
              <a:t>3D scatter plot </a:t>
            </a:r>
            <a:endParaRPr sz="800"/>
          </a:p>
        </p:txBody>
      </p:sp>
      <p:sp>
        <p:nvSpPr>
          <p:cNvPr id="237" name="Google Shape;237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8" name="Google Shape;238;p24"/>
          <p:cNvPicPr preferRelativeResize="0"/>
          <p:nvPr/>
        </p:nvPicPr>
        <p:blipFill rotWithShape="1">
          <a:blip r:embed="rId3">
            <a:alphaModFix/>
          </a:blip>
          <a:srcRect b="0" l="9" r="19" t="0"/>
          <a:stretch/>
        </p:blipFill>
        <p:spPr>
          <a:xfrm>
            <a:off x="4624100" y="1094000"/>
            <a:ext cx="4149099" cy="3111826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4"/>
          <p:cNvSpPr txBox="1"/>
          <p:nvPr>
            <p:ph idx="1" type="body"/>
          </p:nvPr>
        </p:nvSpPr>
        <p:spPr>
          <a:xfrm>
            <a:off x="5881700" y="4282025"/>
            <a:ext cx="1770600" cy="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000"/>
              <a:t>b</a:t>
            </a:r>
            <a:r>
              <a:rPr b="1" lang="en" sz="1000"/>
              <a:t>) 2D scatter plot </a:t>
            </a:r>
            <a:endParaRPr sz="800"/>
          </a:p>
        </p:txBody>
      </p:sp>
      <p:pic>
        <p:nvPicPr>
          <p:cNvPr id="240" name="Google Shape;2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125" y="1324788"/>
            <a:ext cx="4242150" cy="280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grpSp>
        <p:nvGrpSpPr>
          <p:cNvPr id="246" name="Google Shape;246;p25"/>
          <p:cNvGrpSpPr/>
          <p:nvPr/>
        </p:nvGrpSpPr>
        <p:grpSpPr>
          <a:xfrm>
            <a:off x="457167" y="1810634"/>
            <a:ext cx="2273393" cy="301434"/>
            <a:chOff x="712693" y="1608034"/>
            <a:chExt cx="1513779" cy="348600"/>
          </a:xfrm>
        </p:grpSpPr>
        <p:sp>
          <p:nvSpPr>
            <p:cNvPr id="247" name="Google Shape;247;p25"/>
            <p:cNvSpPr txBox="1"/>
            <p:nvPr/>
          </p:nvSpPr>
          <p:spPr>
            <a:xfrm>
              <a:off x="1030372" y="162426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Data Analysis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5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50" name="Google Shape;250;p25"/>
          <p:cNvGrpSpPr/>
          <p:nvPr/>
        </p:nvGrpSpPr>
        <p:grpSpPr>
          <a:xfrm>
            <a:off x="457167" y="1429634"/>
            <a:ext cx="2273393" cy="301434"/>
            <a:chOff x="712693" y="1608034"/>
            <a:chExt cx="1513779" cy="348600"/>
          </a:xfrm>
        </p:grpSpPr>
        <p:sp>
          <p:nvSpPr>
            <p:cNvPr id="251" name="Google Shape;251;p25"/>
            <p:cNvSpPr txBox="1"/>
            <p:nvPr/>
          </p:nvSpPr>
          <p:spPr>
            <a:xfrm>
              <a:off x="1030372" y="162426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Introduction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5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54" name="Google Shape;254;p25"/>
          <p:cNvGrpSpPr/>
          <p:nvPr/>
        </p:nvGrpSpPr>
        <p:grpSpPr>
          <a:xfrm>
            <a:off x="457167" y="2191634"/>
            <a:ext cx="2508116" cy="301434"/>
            <a:chOff x="712693" y="1608034"/>
            <a:chExt cx="1670073" cy="348600"/>
          </a:xfrm>
        </p:grpSpPr>
        <p:sp>
          <p:nvSpPr>
            <p:cNvPr id="255" name="Google Shape;255;p25"/>
            <p:cNvSpPr txBox="1"/>
            <p:nvPr/>
          </p:nvSpPr>
          <p:spPr>
            <a:xfrm>
              <a:off x="1030366" y="1624272"/>
              <a:ext cx="1352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latin typeface="Roboto"/>
                  <a:ea typeface="Roboto"/>
                  <a:cs typeface="Roboto"/>
                  <a:sym typeface="Roboto"/>
                </a:rPr>
                <a:t>Feature Selection</a:t>
              </a:r>
              <a:endParaRPr b="1" i="0" sz="1600" u="none" cap="none" strike="noStrike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2074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5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58" name="Google Shape;258;p25"/>
          <p:cNvSpPr/>
          <p:nvPr/>
        </p:nvSpPr>
        <p:spPr>
          <a:xfrm>
            <a:off x="5509175" y="0"/>
            <a:ext cx="3634800" cy="5143500"/>
          </a:xfrm>
          <a:prstGeom prst="rect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" name="Google Shape;259;p25"/>
          <p:cNvGrpSpPr/>
          <p:nvPr/>
        </p:nvGrpSpPr>
        <p:grpSpPr>
          <a:xfrm>
            <a:off x="5825987" y="975788"/>
            <a:ext cx="2831675" cy="348600"/>
            <a:chOff x="712693" y="1608034"/>
            <a:chExt cx="1513779" cy="348600"/>
          </a:xfrm>
        </p:grpSpPr>
        <p:sp>
          <p:nvSpPr>
            <p:cNvPr id="260" name="Google Shape;260;p25"/>
            <p:cNvSpPr txBox="1"/>
            <p:nvPr/>
          </p:nvSpPr>
          <p:spPr>
            <a:xfrm>
              <a:off x="1030372" y="165925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lang="en" sz="1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Feature Selection</a:t>
              </a:r>
              <a:endParaRPr b="1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1" name="Google Shape;261;p25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2074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5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endParaRPr b="1" i="0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63" name="Google Shape;263;p25"/>
          <p:cNvSpPr txBox="1"/>
          <p:nvPr/>
        </p:nvSpPr>
        <p:spPr>
          <a:xfrm>
            <a:off x="5981700" y="1474250"/>
            <a:ext cx="30273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Functions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Polynomial functions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Fractional powers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Negative powers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Logarithmic functions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Trigonometric functions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Automation of model selection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25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5" name="Google Shape;265;p25"/>
          <p:cNvGrpSpPr/>
          <p:nvPr/>
        </p:nvGrpSpPr>
        <p:grpSpPr>
          <a:xfrm>
            <a:off x="457167" y="2572634"/>
            <a:ext cx="3233933" cy="301434"/>
            <a:chOff x="712693" y="1608034"/>
            <a:chExt cx="2153371" cy="348600"/>
          </a:xfrm>
        </p:grpSpPr>
        <p:sp>
          <p:nvSpPr>
            <p:cNvPr id="266" name="Google Shape;266;p25"/>
            <p:cNvSpPr txBox="1"/>
            <p:nvPr/>
          </p:nvSpPr>
          <p:spPr>
            <a:xfrm>
              <a:off x="1030364" y="1624272"/>
              <a:ext cx="1835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Dealing with Overfitting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5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69" name="Google Shape;269;p25"/>
          <p:cNvGrpSpPr/>
          <p:nvPr/>
        </p:nvGrpSpPr>
        <p:grpSpPr>
          <a:xfrm>
            <a:off x="457167" y="3334634"/>
            <a:ext cx="2273393" cy="301434"/>
            <a:chOff x="712693" y="1608034"/>
            <a:chExt cx="1513779" cy="348600"/>
          </a:xfrm>
        </p:grpSpPr>
        <p:sp>
          <p:nvSpPr>
            <p:cNvPr id="270" name="Google Shape;270;p25"/>
            <p:cNvSpPr txBox="1"/>
            <p:nvPr/>
          </p:nvSpPr>
          <p:spPr>
            <a:xfrm>
              <a:off x="1030372" y="162426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Conclusion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5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6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73" name="Google Shape;273;p25"/>
          <p:cNvGrpSpPr/>
          <p:nvPr/>
        </p:nvGrpSpPr>
        <p:grpSpPr>
          <a:xfrm>
            <a:off x="457167" y="2953634"/>
            <a:ext cx="2931622" cy="301434"/>
            <a:chOff x="712693" y="1608034"/>
            <a:chExt cx="1952072" cy="348600"/>
          </a:xfrm>
        </p:grpSpPr>
        <p:sp>
          <p:nvSpPr>
            <p:cNvPr id="274" name="Google Shape;274;p25"/>
            <p:cNvSpPr txBox="1"/>
            <p:nvPr/>
          </p:nvSpPr>
          <p:spPr>
            <a:xfrm>
              <a:off x="1030365" y="1624272"/>
              <a:ext cx="1634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Results and Discussion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5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5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282" name="Google Shape;282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Multiple functions were tested to find the </a:t>
            </a:r>
            <a:r>
              <a:rPr lang="en"/>
              <a:t>best model to fit the data</a:t>
            </a:r>
            <a:r>
              <a:rPr lang="en" sz="1800"/>
              <a:t>.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</a:t>
            </a:r>
            <a:r>
              <a:rPr lang="en" sz="1800"/>
              <a:t>olynomial functions of orders </a:t>
            </a:r>
            <a:r>
              <a:rPr b="1" lang="en" sz="1800"/>
              <a:t>0 to 10</a:t>
            </a:r>
            <a:r>
              <a:rPr lang="en" sz="1800"/>
              <a:t>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</a:t>
            </a:r>
            <a:r>
              <a:rPr lang="en" sz="1800"/>
              <a:t>unctions </a:t>
            </a:r>
            <a:r>
              <a:rPr lang="en"/>
              <a:t>with fractional powers of input features:</a:t>
            </a:r>
            <a:r>
              <a:rPr lang="en" sz="1800"/>
              <a:t> </a:t>
            </a:r>
            <a:r>
              <a:rPr b="1" lang="en" sz="1800"/>
              <a:t>1/10 to 9/10</a:t>
            </a:r>
            <a:r>
              <a:rPr lang="en" sz="1800"/>
              <a:t>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Functions with negative powers </a:t>
            </a:r>
            <a:r>
              <a:rPr lang="en"/>
              <a:t>and</a:t>
            </a:r>
            <a:r>
              <a:rPr lang="en" sz="1800"/>
              <a:t> log.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Trigonometric functions.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/>
              <a:t>K-Fold cross-validation </a:t>
            </a:r>
            <a:r>
              <a:rPr b="1" lang="en"/>
              <a:t>(K=10)</a:t>
            </a:r>
            <a:r>
              <a:rPr lang="en" sz="1800"/>
              <a:t> used </a:t>
            </a:r>
            <a:r>
              <a:rPr lang="en"/>
              <a:t>for</a:t>
            </a:r>
            <a:r>
              <a:rPr lang="en" sz="1800"/>
              <a:t> </a:t>
            </a:r>
            <a:r>
              <a:rPr lang="en"/>
              <a:t>selecting the</a:t>
            </a:r>
            <a:r>
              <a:rPr lang="en" sz="1800"/>
              <a:t> </a:t>
            </a:r>
            <a:r>
              <a:rPr lang="en"/>
              <a:t>best</a:t>
            </a:r>
            <a:r>
              <a:rPr lang="en" sz="1800"/>
              <a:t> function. </a:t>
            </a:r>
            <a:endParaRPr sz="1800"/>
          </a:p>
        </p:txBody>
      </p:sp>
      <p:sp>
        <p:nvSpPr>
          <p:cNvPr id="283" name="Google Shape;283;p26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"/>
          <p:cNvSpPr txBox="1"/>
          <p:nvPr>
            <p:ph type="title"/>
          </p:nvPr>
        </p:nvSpPr>
        <p:spPr>
          <a:xfrm>
            <a:off x="311700" y="1334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289" name="Google Shape;289;p27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27"/>
          <p:cNvSpPr txBox="1"/>
          <p:nvPr/>
        </p:nvSpPr>
        <p:spPr>
          <a:xfrm>
            <a:off x="380250" y="741275"/>
            <a:ext cx="7749900" cy="40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create_custom_models.m</a:t>
            </a:r>
            <a:endParaRPr b="1" sz="1000" u="sng"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b="1"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'Z_01'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0.3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0.4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0.5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0.6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0.7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b="1"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'Z_02'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b="1"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'Z_03'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b="1"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'Z_04'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[ones(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sin(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cos(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b="1"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'Z_05'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[sin(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cos(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];</a:t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b="1"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'Z_06'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sin(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cos(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b="1"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'Z_07'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sin(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b="1"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'Z_08'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sin(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cos(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b="1"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'Z_09'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sin(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cos(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b="1"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'Z_10'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sin(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cos(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tan(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b="1"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'Z_11'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0.5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sin(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cos(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tan(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b="1"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'Z_12'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.^-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b="1"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'Z_13'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.^-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.^-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b="1"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'Z_14'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[log10(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ones(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b="1"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'Z_15'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log10(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ones(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b="1"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'Z_16'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.^-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/>
          <p:nvPr>
            <p:ph type="title"/>
          </p:nvPr>
        </p:nvSpPr>
        <p:spPr>
          <a:xfrm>
            <a:off x="311700" y="1334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296" name="Google Shape;296;p28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28"/>
          <p:cNvSpPr txBox="1"/>
          <p:nvPr/>
        </p:nvSpPr>
        <p:spPr>
          <a:xfrm>
            <a:off x="380250" y="741275"/>
            <a:ext cx="77499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Step 1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Best polynomial model selected on training data.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Step 2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Custom models added and evaluated on training data.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Step 3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Final best model selected among best polynomial and custom functions.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Model fitted using least squares method.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Automation of best model selection performed.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Based on least validation error in K-fold cross validation step.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grpSp>
        <p:nvGrpSpPr>
          <p:cNvPr id="303" name="Google Shape;303;p29"/>
          <p:cNvGrpSpPr/>
          <p:nvPr/>
        </p:nvGrpSpPr>
        <p:grpSpPr>
          <a:xfrm>
            <a:off x="457167" y="1810634"/>
            <a:ext cx="2273393" cy="301434"/>
            <a:chOff x="712693" y="1608034"/>
            <a:chExt cx="1513779" cy="348600"/>
          </a:xfrm>
        </p:grpSpPr>
        <p:sp>
          <p:nvSpPr>
            <p:cNvPr id="304" name="Google Shape;304;p29"/>
            <p:cNvSpPr txBox="1"/>
            <p:nvPr/>
          </p:nvSpPr>
          <p:spPr>
            <a:xfrm>
              <a:off x="1030372" y="162426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Data Analysis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9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07" name="Google Shape;307;p29"/>
          <p:cNvGrpSpPr/>
          <p:nvPr/>
        </p:nvGrpSpPr>
        <p:grpSpPr>
          <a:xfrm>
            <a:off x="457167" y="1429634"/>
            <a:ext cx="2273393" cy="301434"/>
            <a:chOff x="712693" y="1608034"/>
            <a:chExt cx="1513779" cy="348600"/>
          </a:xfrm>
        </p:grpSpPr>
        <p:sp>
          <p:nvSpPr>
            <p:cNvPr id="308" name="Google Shape;308;p29"/>
            <p:cNvSpPr txBox="1"/>
            <p:nvPr/>
          </p:nvSpPr>
          <p:spPr>
            <a:xfrm>
              <a:off x="1030372" y="162426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Introduction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9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11" name="Google Shape;311;p29"/>
          <p:cNvSpPr/>
          <p:nvPr/>
        </p:nvSpPr>
        <p:spPr>
          <a:xfrm>
            <a:off x="5509175" y="0"/>
            <a:ext cx="3634800" cy="5143500"/>
          </a:xfrm>
          <a:prstGeom prst="rect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2" name="Google Shape;312;p29"/>
          <p:cNvGrpSpPr/>
          <p:nvPr/>
        </p:nvGrpSpPr>
        <p:grpSpPr>
          <a:xfrm>
            <a:off x="5825987" y="975788"/>
            <a:ext cx="3006189" cy="348600"/>
            <a:chOff x="712693" y="1608034"/>
            <a:chExt cx="1607072" cy="348600"/>
          </a:xfrm>
        </p:grpSpPr>
        <p:sp>
          <p:nvSpPr>
            <p:cNvPr id="313" name="Google Shape;313;p29"/>
            <p:cNvSpPr txBox="1"/>
            <p:nvPr/>
          </p:nvSpPr>
          <p:spPr>
            <a:xfrm>
              <a:off x="1030365" y="1659271"/>
              <a:ext cx="1289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lang="en" sz="1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Dealing with Overfitting</a:t>
              </a:r>
              <a:endParaRPr b="1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2074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9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endParaRPr b="1" i="0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16" name="Google Shape;316;p29"/>
          <p:cNvSpPr txBox="1"/>
          <p:nvPr/>
        </p:nvSpPr>
        <p:spPr>
          <a:xfrm>
            <a:off x="6134100" y="1474250"/>
            <a:ext cx="26436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K-fold cross validation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29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8" name="Google Shape;318;p29"/>
          <p:cNvGrpSpPr/>
          <p:nvPr/>
        </p:nvGrpSpPr>
        <p:grpSpPr>
          <a:xfrm>
            <a:off x="457167" y="2572634"/>
            <a:ext cx="3233933" cy="301434"/>
            <a:chOff x="712693" y="1608034"/>
            <a:chExt cx="2153371" cy="348600"/>
          </a:xfrm>
        </p:grpSpPr>
        <p:sp>
          <p:nvSpPr>
            <p:cNvPr id="319" name="Google Shape;319;p29"/>
            <p:cNvSpPr txBox="1"/>
            <p:nvPr/>
          </p:nvSpPr>
          <p:spPr>
            <a:xfrm>
              <a:off x="1030364" y="1624272"/>
              <a:ext cx="1835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Roboto"/>
                  <a:ea typeface="Roboto"/>
                  <a:cs typeface="Roboto"/>
                  <a:sym typeface="Roboto"/>
                </a:rPr>
                <a:t>Dealing with Overfitting</a:t>
              </a:r>
              <a:endParaRPr b="1" i="0" sz="1600" u="none" cap="none" strike="noStrike"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2074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9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22" name="Google Shape;322;p29"/>
          <p:cNvGrpSpPr/>
          <p:nvPr/>
        </p:nvGrpSpPr>
        <p:grpSpPr>
          <a:xfrm>
            <a:off x="457167" y="3334634"/>
            <a:ext cx="2273393" cy="301434"/>
            <a:chOff x="712693" y="1608034"/>
            <a:chExt cx="1513779" cy="348600"/>
          </a:xfrm>
        </p:grpSpPr>
        <p:sp>
          <p:nvSpPr>
            <p:cNvPr id="323" name="Google Shape;323;p29"/>
            <p:cNvSpPr txBox="1"/>
            <p:nvPr/>
          </p:nvSpPr>
          <p:spPr>
            <a:xfrm>
              <a:off x="1030372" y="162426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Conclusion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9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6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26" name="Google Shape;326;p29"/>
          <p:cNvGrpSpPr/>
          <p:nvPr/>
        </p:nvGrpSpPr>
        <p:grpSpPr>
          <a:xfrm>
            <a:off x="457167" y="2953634"/>
            <a:ext cx="2931622" cy="301434"/>
            <a:chOff x="712693" y="1608034"/>
            <a:chExt cx="1952072" cy="348600"/>
          </a:xfrm>
        </p:grpSpPr>
        <p:sp>
          <p:nvSpPr>
            <p:cNvPr id="327" name="Google Shape;327;p29"/>
            <p:cNvSpPr txBox="1"/>
            <p:nvPr/>
          </p:nvSpPr>
          <p:spPr>
            <a:xfrm>
              <a:off x="1030365" y="1624272"/>
              <a:ext cx="1634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Results and Discussion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9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5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30" name="Google Shape;330;p29"/>
          <p:cNvGrpSpPr/>
          <p:nvPr/>
        </p:nvGrpSpPr>
        <p:grpSpPr>
          <a:xfrm>
            <a:off x="457167" y="2191634"/>
            <a:ext cx="2508116" cy="301434"/>
            <a:chOff x="712693" y="1608034"/>
            <a:chExt cx="1670073" cy="348600"/>
          </a:xfrm>
        </p:grpSpPr>
        <p:sp>
          <p:nvSpPr>
            <p:cNvPr id="331" name="Google Shape;331;p29"/>
            <p:cNvSpPr txBox="1"/>
            <p:nvPr/>
          </p:nvSpPr>
          <p:spPr>
            <a:xfrm>
              <a:off x="1030366" y="1624272"/>
              <a:ext cx="1352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Feature Selection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9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Dealing with Overfitting</a:t>
            </a:r>
            <a:endParaRPr/>
          </a:p>
        </p:txBody>
      </p:sp>
      <p:sp>
        <p:nvSpPr>
          <p:cNvPr id="339" name="Google Shape;339;p30"/>
          <p:cNvSpPr txBox="1"/>
          <p:nvPr>
            <p:ph idx="1" type="body"/>
          </p:nvPr>
        </p:nvSpPr>
        <p:spPr>
          <a:xfrm>
            <a:off x="311700" y="1153675"/>
            <a:ext cx="4330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K-fold cross-validation implemented to select the best model.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</a:t>
            </a:r>
            <a:r>
              <a:rPr lang="en" sz="1800"/>
              <a:t>eatures divided into non-overlapping training and validation sets.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Training on features created from the training 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 sz="1800"/>
              <a:t>esting on features built from the unseen validation set.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Hence, o</a:t>
            </a:r>
            <a:r>
              <a:rPr lang="en" sz="1800"/>
              <a:t>verfitting was reduced.</a:t>
            </a:r>
            <a:endParaRPr sz="1800"/>
          </a:p>
        </p:txBody>
      </p:sp>
      <p:sp>
        <p:nvSpPr>
          <p:cNvPr id="340" name="Google Shape;340;p30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1" name="Google Shape;3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199" y="1292650"/>
            <a:ext cx="4221249" cy="3164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grpSp>
        <p:nvGrpSpPr>
          <p:cNvPr id="347" name="Google Shape;347;p31"/>
          <p:cNvGrpSpPr/>
          <p:nvPr/>
        </p:nvGrpSpPr>
        <p:grpSpPr>
          <a:xfrm>
            <a:off x="457167" y="1810634"/>
            <a:ext cx="2273393" cy="301434"/>
            <a:chOff x="712693" y="1608034"/>
            <a:chExt cx="1513779" cy="348600"/>
          </a:xfrm>
        </p:grpSpPr>
        <p:sp>
          <p:nvSpPr>
            <p:cNvPr id="348" name="Google Shape;348;p31"/>
            <p:cNvSpPr txBox="1"/>
            <p:nvPr/>
          </p:nvSpPr>
          <p:spPr>
            <a:xfrm>
              <a:off x="1030372" y="162426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Data Analysis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31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51" name="Google Shape;351;p31"/>
          <p:cNvGrpSpPr/>
          <p:nvPr/>
        </p:nvGrpSpPr>
        <p:grpSpPr>
          <a:xfrm>
            <a:off x="457167" y="1429634"/>
            <a:ext cx="2273393" cy="301434"/>
            <a:chOff x="712693" y="1608034"/>
            <a:chExt cx="1513779" cy="348600"/>
          </a:xfrm>
        </p:grpSpPr>
        <p:sp>
          <p:nvSpPr>
            <p:cNvPr id="352" name="Google Shape;352;p31"/>
            <p:cNvSpPr txBox="1"/>
            <p:nvPr/>
          </p:nvSpPr>
          <p:spPr>
            <a:xfrm>
              <a:off x="1030372" y="162426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Introduction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53" name="Google Shape;353;p31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1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55" name="Google Shape;355;p31"/>
          <p:cNvSpPr/>
          <p:nvPr/>
        </p:nvSpPr>
        <p:spPr>
          <a:xfrm>
            <a:off x="5509175" y="0"/>
            <a:ext cx="3634800" cy="5143500"/>
          </a:xfrm>
          <a:prstGeom prst="rect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6" name="Google Shape;356;p31"/>
          <p:cNvGrpSpPr/>
          <p:nvPr/>
        </p:nvGrpSpPr>
        <p:grpSpPr>
          <a:xfrm>
            <a:off x="5825987" y="975788"/>
            <a:ext cx="3006189" cy="348600"/>
            <a:chOff x="712693" y="1608034"/>
            <a:chExt cx="1607072" cy="348600"/>
          </a:xfrm>
        </p:grpSpPr>
        <p:sp>
          <p:nvSpPr>
            <p:cNvPr id="357" name="Google Shape;357;p31"/>
            <p:cNvSpPr txBox="1"/>
            <p:nvPr/>
          </p:nvSpPr>
          <p:spPr>
            <a:xfrm>
              <a:off x="1030365" y="1659271"/>
              <a:ext cx="1289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lang="en" sz="1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Results and Discussion</a:t>
              </a:r>
              <a:endParaRPr b="1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2074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1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endParaRPr b="1" i="0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60" name="Google Shape;360;p31"/>
          <p:cNvSpPr txBox="1"/>
          <p:nvPr/>
        </p:nvSpPr>
        <p:spPr>
          <a:xfrm>
            <a:off x="6134100" y="1474250"/>
            <a:ext cx="26436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Polynomial functions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Overall results 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Final Errors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31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2" name="Google Shape;362;p31"/>
          <p:cNvGrpSpPr/>
          <p:nvPr/>
        </p:nvGrpSpPr>
        <p:grpSpPr>
          <a:xfrm>
            <a:off x="457167" y="3334634"/>
            <a:ext cx="2273393" cy="301434"/>
            <a:chOff x="712693" y="1608034"/>
            <a:chExt cx="1513779" cy="348600"/>
          </a:xfrm>
        </p:grpSpPr>
        <p:sp>
          <p:nvSpPr>
            <p:cNvPr id="363" name="Google Shape;363;p31"/>
            <p:cNvSpPr txBox="1"/>
            <p:nvPr/>
          </p:nvSpPr>
          <p:spPr>
            <a:xfrm>
              <a:off x="1030372" y="162426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Conclusion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31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6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66" name="Google Shape;366;p31"/>
          <p:cNvGrpSpPr/>
          <p:nvPr/>
        </p:nvGrpSpPr>
        <p:grpSpPr>
          <a:xfrm>
            <a:off x="457167" y="2953634"/>
            <a:ext cx="2931622" cy="301434"/>
            <a:chOff x="712693" y="1608034"/>
            <a:chExt cx="1952072" cy="348600"/>
          </a:xfrm>
        </p:grpSpPr>
        <p:sp>
          <p:nvSpPr>
            <p:cNvPr id="367" name="Google Shape;367;p31"/>
            <p:cNvSpPr txBox="1"/>
            <p:nvPr/>
          </p:nvSpPr>
          <p:spPr>
            <a:xfrm>
              <a:off x="1030365" y="1624272"/>
              <a:ext cx="1634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latin typeface="Roboto"/>
                  <a:ea typeface="Roboto"/>
                  <a:cs typeface="Roboto"/>
                  <a:sym typeface="Roboto"/>
                </a:rPr>
                <a:t>Results and Discussion</a:t>
              </a:r>
              <a:endParaRPr b="1" i="0" sz="1600" u="none" cap="none" strike="noStrike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2074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31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5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70" name="Google Shape;370;p31"/>
          <p:cNvGrpSpPr/>
          <p:nvPr/>
        </p:nvGrpSpPr>
        <p:grpSpPr>
          <a:xfrm>
            <a:off x="457167" y="2191634"/>
            <a:ext cx="2508116" cy="301434"/>
            <a:chOff x="712693" y="1608034"/>
            <a:chExt cx="1670073" cy="348600"/>
          </a:xfrm>
        </p:grpSpPr>
        <p:sp>
          <p:nvSpPr>
            <p:cNvPr id="371" name="Google Shape;371;p31"/>
            <p:cNvSpPr txBox="1"/>
            <p:nvPr/>
          </p:nvSpPr>
          <p:spPr>
            <a:xfrm>
              <a:off x="1030366" y="1624272"/>
              <a:ext cx="1352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Feature Selection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31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74" name="Google Shape;374;p31"/>
          <p:cNvGrpSpPr/>
          <p:nvPr/>
        </p:nvGrpSpPr>
        <p:grpSpPr>
          <a:xfrm>
            <a:off x="457167" y="2572634"/>
            <a:ext cx="3233933" cy="301434"/>
            <a:chOff x="712693" y="1608034"/>
            <a:chExt cx="2153371" cy="348600"/>
          </a:xfrm>
        </p:grpSpPr>
        <p:sp>
          <p:nvSpPr>
            <p:cNvPr id="375" name="Google Shape;375;p31"/>
            <p:cNvSpPr txBox="1"/>
            <p:nvPr/>
          </p:nvSpPr>
          <p:spPr>
            <a:xfrm>
              <a:off x="1030364" y="1624272"/>
              <a:ext cx="1835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Dealing with Overfitting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31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2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Discussion</a:t>
            </a:r>
            <a:endParaRPr/>
          </a:p>
        </p:txBody>
      </p:sp>
      <p:sp>
        <p:nvSpPr>
          <p:cNvPr id="383" name="Google Shape;383;p32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32"/>
          <p:cNvSpPr txBox="1"/>
          <p:nvPr/>
        </p:nvSpPr>
        <p:spPr>
          <a:xfrm>
            <a:off x="379625" y="807825"/>
            <a:ext cx="7756200" cy="39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Running the main function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&gt;&gt; y_pred = get_predictions(); 	</a:t>
            </a:r>
            <a:r>
              <a:rPr lang="en" sz="18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% </a:t>
            </a:r>
            <a:r>
              <a:rPr lang="en" sz="18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endParaRPr sz="18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&gt;&gt; y_pred = get_predictions(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 code runs the training on the training data by calling the train() function.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Selects the best model with least validation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error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automatically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using K-fold cross validation.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Reads the test data.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Calculates the predictions on test data using the trained model.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Writes the prediction to the file predictions.txt.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" name="Google Shape;389;p33"/>
          <p:cNvGraphicFramePr/>
          <p:nvPr/>
        </p:nvGraphicFramePr>
        <p:xfrm>
          <a:off x="576894" y="7893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{0B35CA03-7A03-455C-A552-CFD1A153C3A2}</a:tableStyleId>
              </a:tblPr>
              <a:tblGrid>
                <a:gridCol w="953050"/>
                <a:gridCol w="953050"/>
                <a:gridCol w="953050"/>
              </a:tblGrid>
              <a:tr h="36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Orders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R_train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R_val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3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281.69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303.95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3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108.02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137.02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3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62.48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82.855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3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43.757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64.327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3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35.496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52.742*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3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33.541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61.466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3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30.428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69.468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3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30.856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203.35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3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28.564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84.398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3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28.872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172.92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3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28.984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19813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0" name="Google Shape;390;p33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Discussion: Polynomial functions</a:t>
            </a:r>
            <a:endParaRPr/>
          </a:p>
        </p:txBody>
      </p:sp>
      <p:pic>
        <p:nvPicPr>
          <p:cNvPr id="391" name="Google Shape;3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4690" y="858425"/>
            <a:ext cx="4865676" cy="3647859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3"/>
          <p:cNvSpPr/>
          <p:nvPr/>
        </p:nvSpPr>
        <p:spPr>
          <a:xfrm>
            <a:off x="6138439" y="3321233"/>
            <a:ext cx="320700" cy="549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3"/>
          <p:cNvSpPr/>
          <p:nvPr/>
        </p:nvSpPr>
        <p:spPr>
          <a:xfrm>
            <a:off x="3595200" y="2536639"/>
            <a:ext cx="595800" cy="297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3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grpSp>
        <p:nvGrpSpPr>
          <p:cNvPr id="92" name="Google Shape;92;p16"/>
          <p:cNvGrpSpPr/>
          <p:nvPr/>
        </p:nvGrpSpPr>
        <p:grpSpPr>
          <a:xfrm>
            <a:off x="457167" y="1810634"/>
            <a:ext cx="2273393" cy="301434"/>
            <a:chOff x="712693" y="1608034"/>
            <a:chExt cx="1513779" cy="348600"/>
          </a:xfrm>
        </p:grpSpPr>
        <p:sp>
          <p:nvSpPr>
            <p:cNvPr id="93" name="Google Shape;93;p16"/>
            <p:cNvSpPr txBox="1"/>
            <p:nvPr/>
          </p:nvSpPr>
          <p:spPr>
            <a:xfrm>
              <a:off x="1030372" y="162426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Roboto"/>
                  <a:ea typeface="Roboto"/>
                  <a:cs typeface="Roboto"/>
                  <a:sym typeface="Roboto"/>
                </a:rPr>
                <a:t>Data Analysis</a:t>
              </a:r>
              <a:endParaRPr b="1" i="0" sz="1600" u="none" cap="none" strike="noStrike"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2074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6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96" name="Google Shape;96;p16"/>
          <p:cNvGrpSpPr/>
          <p:nvPr/>
        </p:nvGrpSpPr>
        <p:grpSpPr>
          <a:xfrm>
            <a:off x="457167" y="1429634"/>
            <a:ext cx="2273393" cy="301434"/>
            <a:chOff x="712693" y="1608034"/>
            <a:chExt cx="1513779" cy="348600"/>
          </a:xfrm>
        </p:grpSpPr>
        <p:sp>
          <p:nvSpPr>
            <p:cNvPr id="97" name="Google Shape;97;p16"/>
            <p:cNvSpPr txBox="1"/>
            <p:nvPr/>
          </p:nvSpPr>
          <p:spPr>
            <a:xfrm>
              <a:off x="1030372" y="162426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latin typeface="Roboto"/>
                  <a:ea typeface="Roboto"/>
                  <a:cs typeface="Roboto"/>
                  <a:sym typeface="Roboto"/>
                </a:rPr>
                <a:t>Introduction</a:t>
              </a:r>
              <a:endParaRPr b="1" i="0" sz="1600" u="none" cap="none" strike="noStrike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2074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6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00" name="Google Shape;100;p16"/>
          <p:cNvGrpSpPr/>
          <p:nvPr/>
        </p:nvGrpSpPr>
        <p:grpSpPr>
          <a:xfrm>
            <a:off x="457167" y="2572634"/>
            <a:ext cx="3848467" cy="301434"/>
            <a:chOff x="712693" y="1608034"/>
            <a:chExt cx="2562570" cy="348600"/>
          </a:xfrm>
        </p:grpSpPr>
        <p:sp>
          <p:nvSpPr>
            <p:cNvPr id="101" name="Google Shape;101;p16"/>
            <p:cNvSpPr txBox="1"/>
            <p:nvPr/>
          </p:nvSpPr>
          <p:spPr>
            <a:xfrm>
              <a:off x="1030363" y="1624272"/>
              <a:ext cx="22449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Roboto"/>
                  <a:ea typeface="Roboto"/>
                  <a:cs typeface="Roboto"/>
                  <a:sym typeface="Roboto"/>
                </a:rPr>
                <a:t>Dealing with Overfitting</a:t>
              </a:r>
              <a:endParaRPr b="1" sz="160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sz="160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2074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6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04" name="Google Shape;104;p16"/>
          <p:cNvGrpSpPr/>
          <p:nvPr/>
        </p:nvGrpSpPr>
        <p:grpSpPr>
          <a:xfrm>
            <a:off x="457167" y="2191634"/>
            <a:ext cx="2508116" cy="301434"/>
            <a:chOff x="712693" y="1608034"/>
            <a:chExt cx="1670073" cy="348600"/>
          </a:xfrm>
        </p:grpSpPr>
        <p:sp>
          <p:nvSpPr>
            <p:cNvPr id="105" name="Google Shape;105;p16"/>
            <p:cNvSpPr txBox="1"/>
            <p:nvPr/>
          </p:nvSpPr>
          <p:spPr>
            <a:xfrm>
              <a:off x="1030366" y="1624272"/>
              <a:ext cx="1352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latin typeface="Roboto"/>
                  <a:ea typeface="Roboto"/>
                  <a:cs typeface="Roboto"/>
                  <a:sym typeface="Roboto"/>
                </a:rPr>
                <a:t>Feature Selection</a:t>
              </a:r>
              <a:endParaRPr b="1" i="0" sz="1600" u="none" cap="none" strike="noStrike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2074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6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08" name="Google Shape;108;p16"/>
          <p:cNvGrpSpPr/>
          <p:nvPr/>
        </p:nvGrpSpPr>
        <p:grpSpPr>
          <a:xfrm>
            <a:off x="457167" y="2953634"/>
            <a:ext cx="3233933" cy="301434"/>
            <a:chOff x="712693" y="1608034"/>
            <a:chExt cx="2153371" cy="348600"/>
          </a:xfrm>
        </p:grpSpPr>
        <p:sp>
          <p:nvSpPr>
            <p:cNvPr id="109" name="Google Shape;109;p16"/>
            <p:cNvSpPr txBox="1"/>
            <p:nvPr/>
          </p:nvSpPr>
          <p:spPr>
            <a:xfrm>
              <a:off x="1030364" y="1624272"/>
              <a:ext cx="1835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Roboto"/>
                  <a:ea typeface="Roboto"/>
                  <a:cs typeface="Roboto"/>
                  <a:sym typeface="Roboto"/>
                </a:rPr>
                <a:t>Results and Discussion</a:t>
              </a:r>
              <a:endParaRPr b="1" sz="160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2074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6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5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12" name="Google Shape;112;p16"/>
          <p:cNvGrpSpPr/>
          <p:nvPr/>
        </p:nvGrpSpPr>
        <p:grpSpPr>
          <a:xfrm>
            <a:off x="457167" y="3334634"/>
            <a:ext cx="2931622" cy="301434"/>
            <a:chOff x="712693" y="1608034"/>
            <a:chExt cx="1952072" cy="348600"/>
          </a:xfrm>
        </p:grpSpPr>
        <p:sp>
          <p:nvSpPr>
            <p:cNvPr id="113" name="Google Shape;113;p16"/>
            <p:cNvSpPr txBox="1"/>
            <p:nvPr/>
          </p:nvSpPr>
          <p:spPr>
            <a:xfrm>
              <a:off x="1030365" y="1624272"/>
              <a:ext cx="1634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800">
                  <a:latin typeface="Roboto"/>
                  <a:ea typeface="Roboto"/>
                  <a:cs typeface="Roboto"/>
                  <a:sym typeface="Roboto"/>
                </a:rPr>
                <a:t>Conclusion</a:t>
              </a:r>
              <a:endParaRPr b="1" sz="160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2074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6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6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" name="Google Shape;399;p34"/>
          <p:cNvGraphicFramePr/>
          <p:nvPr/>
        </p:nvGraphicFramePr>
        <p:xfrm>
          <a:off x="432319" y="10550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{0B35CA03-7A03-455C-A552-CFD1A153C3A2}</a:tableStyleId>
              </a:tblPr>
              <a:tblGrid>
                <a:gridCol w="1646775"/>
                <a:gridCol w="869675"/>
                <a:gridCol w="1036300"/>
              </a:tblGrid>
              <a:tr h="34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Models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R_train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R_val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Z_03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32.551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 51.664*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2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Z_09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30.73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52.31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2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Polynomial of order 4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35.496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52.742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2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Z_07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31.856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53.11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2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Z_08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33.718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55.084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2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Z_02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32.408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56.069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2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Z_10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29.972 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57.128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2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Z_11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29.646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59.613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0" name="Google Shape;400;p34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Discussion: Overall</a:t>
            </a:r>
            <a:endParaRPr/>
          </a:p>
        </p:txBody>
      </p:sp>
      <p:sp>
        <p:nvSpPr>
          <p:cNvPr id="401" name="Google Shape;401;p34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" name="Google Shape;402;p34"/>
          <p:cNvSpPr txBox="1"/>
          <p:nvPr/>
        </p:nvSpPr>
        <p:spPr>
          <a:xfrm>
            <a:off x="4171275" y="1081600"/>
            <a:ext cx="4618500" cy="29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b="1"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'Z_03'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3716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'Z_09'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 sin(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cos(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3716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'Z_07'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sin(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3716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'Z_08'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sin(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cos(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'Z_02'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3716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ones(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3716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'Z_10'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sin(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cos(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tan(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3716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3716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'Z_11'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0.5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sin(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cos(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tan(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7" name="Google Shape;407;p35"/>
          <p:cNvGraphicFramePr/>
          <p:nvPr/>
        </p:nvGraphicFramePr>
        <p:xfrm>
          <a:off x="429768" y="1051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{0B35CA03-7A03-455C-A552-CFD1A153C3A2}</a:tableStyleId>
              </a:tblPr>
              <a:tblGrid>
                <a:gridCol w="1646775"/>
                <a:gridCol w="869675"/>
                <a:gridCol w="1036300"/>
              </a:tblGrid>
              <a:tr h="34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Models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R_train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R_val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Z_06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41.181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64.841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Z_04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221.72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278.85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2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Z_05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258.52 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305.1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2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Z_01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68.538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371.08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2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Z_12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NaN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NaN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2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Z_13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Z_14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Z_15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Z_16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NaN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8" name="Google Shape;408;p35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Discussion: Overall</a:t>
            </a:r>
            <a:endParaRPr/>
          </a:p>
        </p:txBody>
      </p:sp>
      <p:sp>
        <p:nvSpPr>
          <p:cNvPr id="409" name="Google Shape;409;p35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0" name="Google Shape;410;p35"/>
          <p:cNvSpPr txBox="1"/>
          <p:nvPr/>
        </p:nvSpPr>
        <p:spPr>
          <a:xfrm>
            <a:off x="4169664" y="1078992"/>
            <a:ext cx="4618500" cy="3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716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'Z_06'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sin(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cos(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'Z_04'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[ones(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sin(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cos(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'Z_05'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[sin(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cos(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];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3716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'Z_01'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0.3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0.4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0.5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0.6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0.7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3716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ones(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085850" lvl="0" marL="10858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'Z_12'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.^-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'Z_13'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.^-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.^-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'Z_14'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[log10(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ones(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'Z_15'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log10(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ones(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'Z_16'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.^-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Discussion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4th order polynomial function had the least validation error</a:t>
            </a:r>
            <a:r>
              <a:rPr lang="en"/>
              <a:t> among the polynomials.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Fractional powers</a:t>
            </a:r>
            <a:r>
              <a:rPr lang="en" sz="1800"/>
              <a:t> reduced the validation error.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Functions with negative powers </a:t>
            </a:r>
            <a:r>
              <a:rPr lang="en"/>
              <a:t>and</a:t>
            </a:r>
            <a:r>
              <a:rPr lang="en" sz="1800"/>
              <a:t> log failed (Error: NaN).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sin() and cos() functions also resulted in a low validation error.</a:t>
            </a:r>
            <a:endParaRPr sz="1800"/>
          </a:p>
        </p:txBody>
      </p:sp>
      <p:pic>
        <p:nvPicPr>
          <p:cNvPr id="417" name="Google Shape;4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265" y="2931111"/>
            <a:ext cx="4223825" cy="5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36"/>
          <p:cNvSpPr txBox="1"/>
          <p:nvPr>
            <p:ph idx="1" type="body"/>
          </p:nvPr>
        </p:nvSpPr>
        <p:spPr>
          <a:xfrm>
            <a:off x="846100" y="2959125"/>
            <a:ext cx="2982300" cy="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Final selected</a:t>
            </a:r>
            <a:r>
              <a:rPr b="1" lang="en"/>
              <a:t> </a:t>
            </a:r>
            <a:r>
              <a:rPr b="1" lang="en" sz="1800"/>
              <a:t>Function: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419" name="Google Shape;419;p36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Discussion</a:t>
            </a:r>
            <a:endParaRPr/>
          </a:p>
        </p:txBody>
      </p:sp>
      <p:sp>
        <p:nvSpPr>
          <p:cNvPr id="425" name="Google Shape;425;p37"/>
          <p:cNvSpPr txBox="1"/>
          <p:nvPr>
            <p:ph idx="1" type="body"/>
          </p:nvPr>
        </p:nvSpPr>
        <p:spPr>
          <a:xfrm>
            <a:off x="544200" y="1891450"/>
            <a:ext cx="3858900" cy="11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Best Test MSE error </a:t>
            </a:r>
            <a:r>
              <a:rPr lang="en"/>
              <a:t>predicted</a:t>
            </a:r>
            <a:r>
              <a:rPr lang="en" sz="1800"/>
              <a:t>: </a:t>
            </a:r>
            <a:endParaRPr b="1" sz="1800">
              <a:solidFill>
                <a:srgbClr val="6FA8DC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Best Train MSE error achieved: </a:t>
            </a:r>
            <a:endParaRPr sz="1800"/>
          </a:p>
        </p:txBody>
      </p:sp>
      <p:sp>
        <p:nvSpPr>
          <p:cNvPr id="426" name="Google Shape;426;p37"/>
          <p:cNvSpPr txBox="1"/>
          <p:nvPr>
            <p:ph idx="1" type="body"/>
          </p:nvPr>
        </p:nvSpPr>
        <p:spPr>
          <a:xfrm>
            <a:off x="4250725" y="1891446"/>
            <a:ext cx="1882800" cy="7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FF"/>
                </a:highlight>
              </a:rPr>
              <a:t>51.664</a:t>
            </a:r>
            <a:endParaRPr b="1" sz="1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33.211</a:t>
            </a:r>
            <a:endParaRPr b="1" sz="1800">
              <a:solidFill>
                <a:srgbClr val="6FA8DC"/>
              </a:solidFill>
              <a:highlight>
                <a:srgbClr val="FFFFFF"/>
              </a:highlight>
            </a:endParaRPr>
          </a:p>
        </p:txBody>
      </p:sp>
      <p:sp>
        <p:nvSpPr>
          <p:cNvPr id="427" name="Google Shape;427;p37"/>
          <p:cNvSpPr txBox="1"/>
          <p:nvPr/>
        </p:nvSpPr>
        <p:spPr>
          <a:xfrm>
            <a:off x="532750" y="1128774"/>
            <a:ext cx="78123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Final training done on the whole data using the best model.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8" name="Google Shape;428;p37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9" name="Google Shape;429;p37"/>
          <p:cNvSpPr txBox="1"/>
          <p:nvPr/>
        </p:nvSpPr>
        <p:spPr>
          <a:xfrm>
            <a:off x="532750" y="2782900"/>
            <a:ext cx="7812300" cy="20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Test Mean absolute error predicted: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7.18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Range of target values: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80.27</a:t>
            </a:r>
            <a:b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Overall, the model is a good approximation since t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he predicted test mean absolute error is within 10% of the range of target values (Y).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grpSp>
        <p:nvGrpSpPr>
          <p:cNvPr id="435" name="Google Shape;435;p38"/>
          <p:cNvGrpSpPr/>
          <p:nvPr/>
        </p:nvGrpSpPr>
        <p:grpSpPr>
          <a:xfrm>
            <a:off x="457167" y="1810634"/>
            <a:ext cx="2273393" cy="301434"/>
            <a:chOff x="712693" y="1608034"/>
            <a:chExt cx="1513779" cy="348600"/>
          </a:xfrm>
        </p:grpSpPr>
        <p:sp>
          <p:nvSpPr>
            <p:cNvPr id="436" name="Google Shape;436;p38"/>
            <p:cNvSpPr txBox="1"/>
            <p:nvPr/>
          </p:nvSpPr>
          <p:spPr>
            <a:xfrm>
              <a:off x="1030372" y="162426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Data Analysis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38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39" name="Google Shape;439;p38"/>
          <p:cNvGrpSpPr/>
          <p:nvPr/>
        </p:nvGrpSpPr>
        <p:grpSpPr>
          <a:xfrm>
            <a:off x="457167" y="1429634"/>
            <a:ext cx="2273393" cy="301434"/>
            <a:chOff x="712693" y="1608034"/>
            <a:chExt cx="1513779" cy="348600"/>
          </a:xfrm>
        </p:grpSpPr>
        <p:sp>
          <p:nvSpPr>
            <p:cNvPr id="440" name="Google Shape;440;p38"/>
            <p:cNvSpPr txBox="1"/>
            <p:nvPr/>
          </p:nvSpPr>
          <p:spPr>
            <a:xfrm>
              <a:off x="1030372" y="162426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Introduction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38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43" name="Google Shape;443;p38"/>
          <p:cNvSpPr/>
          <p:nvPr/>
        </p:nvSpPr>
        <p:spPr>
          <a:xfrm>
            <a:off x="5509175" y="0"/>
            <a:ext cx="3634800" cy="5143500"/>
          </a:xfrm>
          <a:prstGeom prst="rect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4" name="Google Shape;444;p38"/>
          <p:cNvGrpSpPr/>
          <p:nvPr/>
        </p:nvGrpSpPr>
        <p:grpSpPr>
          <a:xfrm>
            <a:off x="5825987" y="975788"/>
            <a:ext cx="3006189" cy="348600"/>
            <a:chOff x="712693" y="1608034"/>
            <a:chExt cx="1607072" cy="348600"/>
          </a:xfrm>
        </p:grpSpPr>
        <p:sp>
          <p:nvSpPr>
            <p:cNvPr id="445" name="Google Shape;445;p38"/>
            <p:cNvSpPr txBox="1"/>
            <p:nvPr/>
          </p:nvSpPr>
          <p:spPr>
            <a:xfrm>
              <a:off x="1030365" y="1659271"/>
              <a:ext cx="1289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lang="en" sz="1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Conclusion</a:t>
              </a:r>
              <a:endParaRPr b="1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2074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38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endParaRPr b="1" i="0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48" name="Google Shape;448;p38"/>
          <p:cNvSpPr txBox="1"/>
          <p:nvPr/>
        </p:nvSpPr>
        <p:spPr>
          <a:xfrm>
            <a:off x="6134100" y="1474250"/>
            <a:ext cx="26436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Key Takeaways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9" name="Google Shape;449;p38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50" name="Google Shape;450;p38"/>
          <p:cNvGrpSpPr/>
          <p:nvPr/>
        </p:nvGrpSpPr>
        <p:grpSpPr>
          <a:xfrm>
            <a:off x="457167" y="3334634"/>
            <a:ext cx="2273393" cy="301434"/>
            <a:chOff x="712693" y="1608034"/>
            <a:chExt cx="1513779" cy="348600"/>
          </a:xfrm>
        </p:grpSpPr>
        <p:sp>
          <p:nvSpPr>
            <p:cNvPr id="451" name="Google Shape;451;p38"/>
            <p:cNvSpPr txBox="1"/>
            <p:nvPr/>
          </p:nvSpPr>
          <p:spPr>
            <a:xfrm>
              <a:off x="1030372" y="162426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800">
                  <a:latin typeface="Roboto"/>
                  <a:ea typeface="Roboto"/>
                  <a:cs typeface="Roboto"/>
                  <a:sym typeface="Roboto"/>
                </a:rPr>
                <a:t>Conclusion</a:t>
              </a:r>
              <a:endParaRPr b="1" i="0" sz="1600" u="none" cap="none" strike="noStrike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52" name="Google Shape;452;p38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2074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8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6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54" name="Google Shape;454;p38"/>
          <p:cNvGrpSpPr/>
          <p:nvPr/>
        </p:nvGrpSpPr>
        <p:grpSpPr>
          <a:xfrm>
            <a:off x="457167" y="2191634"/>
            <a:ext cx="2508116" cy="301434"/>
            <a:chOff x="712693" y="1608034"/>
            <a:chExt cx="1670073" cy="348600"/>
          </a:xfrm>
        </p:grpSpPr>
        <p:sp>
          <p:nvSpPr>
            <p:cNvPr id="455" name="Google Shape;455;p38"/>
            <p:cNvSpPr txBox="1"/>
            <p:nvPr/>
          </p:nvSpPr>
          <p:spPr>
            <a:xfrm>
              <a:off x="1030366" y="1624272"/>
              <a:ext cx="1352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Feature Selection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38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58" name="Google Shape;458;p38"/>
          <p:cNvGrpSpPr/>
          <p:nvPr/>
        </p:nvGrpSpPr>
        <p:grpSpPr>
          <a:xfrm>
            <a:off x="457167" y="2572634"/>
            <a:ext cx="3233933" cy="301434"/>
            <a:chOff x="712693" y="1608034"/>
            <a:chExt cx="2153371" cy="348600"/>
          </a:xfrm>
        </p:grpSpPr>
        <p:sp>
          <p:nvSpPr>
            <p:cNvPr id="459" name="Google Shape;459;p38"/>
            <p:cNvSpPr txBox="1"/>
            <p:nvPr/>
          </p:nvSpPr>
          <p:spPr>
            <a:xfrm>
              <a:off x="1030364" y="1624272"/>
              <a:ext cx="1835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Dealing with Overfitting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38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62" name="Google Shape;462;p38"/>
          <p:cNvGrpSpPr/>
          <p:nvPr/>
        </p:nvGrpSpPr>
        <p:grpSpPr>
          <a:xfrm>
            <a:off x="457167" y="2953634"/>
            <a:ext cx="2931622" cy="301434"/>
            <a:chOff x="712693" y="1608034"/>
            <a:chExt cx="1952072" cy="348600"/>
          </a:xfrm>
        </p:grpSpPr>
        <p:sp>
          <p:nvSpPr>
            <p:cNvPr id="463" name="Google Shape;463;p38"/>
            <p:cNvSpPr txBox="1"/>
            <p:nvPr/>
          </p:nvSpPr>
          <p:spPr>
            <a:xfrm>
              <a:off x="1030365" y="1624272"/>
              <a:ext cx="1634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Results and Discussion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38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5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71" name="Google Shape;471;p3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Implemented Linear Regression from scratch in MATLAB.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Performed Feature Engineering on given dataset.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Experimented with multiple models based on non-linear functions.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Automated model selection based on validation error.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Successfully</a:t>
            </a:r>
            <a:r>
              <a:rPr lang="en" sz="1800"/>
              <a:t> leveraged K-fold cross validation to reduce overfitting.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project can be improved by using more complex models and overfitting reduction techniques like regularization.</a:t>
            </a:r>
            <a:endParaRPr/>
          </a:p>
        </p:txBody>
      </p:sp>
      <p:sp>
        <p:nvSpPr>
          <p:cNvPr id="472" name="Google Shape;472;p39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0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8" name="Google Shape;47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7975" y="1132338"/>
            <a:ext cx="4068050" cy="287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484" name="Google Shape;48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8450" y="1597876"/>
            <a:ext cx="3961200" cy="285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1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grpSp>
        <p:nvGrpSpPr>
          <p:cNvPr id="122" name="Google Shape;122;p17"/>
          <p:cNvGrpSpPr/>
          <p:nvPr/>
        </p:nvGrpSpPr>
        <p:grpSpPr>
          <a:xfrm>
            <a:off x="457167" y="1810634"/>
            <a:ext cx="2273393" cy="301434"/>
            <a:chOff x="712693" y="1608034"/>
            <a:chExt cx="1513779" cy="348600"/>
          </a:xfrm>
        </p:grpSpPr>
        <p:sp>
          <p:nvSpPr>
            <p:cNvPr id="123" name="Google Shape;123;p17"/>
            <p:cNvSpPr txBox="1"/>
            <p:nvPr/>
          </p:nvSpPr>
          <p:spPr>
            <a:xfrm>
              <a:off x="1030372" y="162426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Data Analysis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7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26" name="Google Shape;126;p17"/>
          <p:cNvGrpSpPr/>
          <p:nvPr/>
        </p:nvGrpSpPr>
        <p:grpSpPr>
          <a:xfrm>
            <a:off x="457167" y="1429634"/>
            <a:ext cx="2273393" cy="301434"/>
            <a:chOff x="712693" y="1608034"/>
            <a:chExt cx="1513779" cy="348600"/>
          </a:xfrm>
        </p:grpSpPr>
        <p:sp>
          <p:nvSpPr>
            <p:cNvPr id="127" name="Google Shape;127;p17"/>
            <p:cNvSpPr txBox="1"/>
            <p:nvPr/>
          </p:nvSpPr>
          <p:spPr>
            <a:xfrm>
              <a:off x="1030372" y="162426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latin typeface="Roboto"/>
                  <a:ea typeface="Roboto"/>
                  <a:cs typeface="Roboto"/>
                  <a:sym typeface="Roboto"/>
                </a:rPr>
                <a:t>Introduction</a:t>
              </a:r>
              <a:endParaRPr b="1" i="0" sz="1600" u="none" cap="none" strike="noStrike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2074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7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30" name="Google Shape;130;p17"/>
          <p:cNvGrpSpPr/>
          <p:nvPr/>
        </p:nvGrpSpPr>
        <p:grpSpPr>
          <a:xfrm>
            <a:off x="457167" y="2191634"/>
            <a:ext cx="2508116" cy="301434"/>
            <a:chOff x="712693" y="1608034"/>
            <a:chExt cx="1670073" cy="348600"/>
          </a:xfrm>
        </p:grpSpPr>
        <p:sp>
          <p:nvSpPr>
            <p:cNvPr id="131" name="Google Shape;131;p17"/>
            <p:cNvSpPr txBox="1"/>
            <p:nvPr/>
          </p:nvSpPr>
          <p:spPr>
            <a:xfrm>
              <a:off x="1030366" y="1624272"/>
              <a:ext cx="1352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Feature Selection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7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34" name="Google Shape;134;p17"/>
          <p:cNvGrpSpPr/>
          <p:nvPr/>
        </p:nvGrpSpPr>
        <p:grpSpPr>
          <a:xfrm>
            <a:off x="457167" y="2572634"/>
            <a:ext cx="3233933" cy="301434"/>
            <a:chOff x="712693" y="1608034"/>
            <a:chExt cx="2153371" cy="348600"/>
          </a:xfrm>
        </p:grpSpPr>
        <p:sp>
          <p:nvSpPr>
            <p:cNvPr id="135" name="Google Shape;135;p17"/>
            <p:cNvSpPr txBox="1"/>
            <p:nvPr/>
          </p:nvSpPr>
          <p:spPr>
            <a:xfrm>
              <a:off x="1030364" y="1624272"/>
              <a:ext cx="1835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Dealing with Overfitting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7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38" name="Google Shape;138;p17"/>
          <p:cNvGrpSpPr/>
          <p:nvPr/>
        </p:nvGrpSpPr>
        <p:grpSpPr>
          <a:xfrm>
            <a:off x="457167" y="3334634"/>
            <a:ext cx="2273393" cy="301434"/>
            <a:chOff x="712693" y="1608034"/>
            <a:chExt cx="1513779" cy="348600"/>
          </a:xfrm>
        </p:grpSpPr>
        <p:sp>
          <p:nvSpPr>
            <p:cNvPr id="139" name="Google Shape;139;p17"/>
            <p:cNvSpPr txBox="1"/>
            <p:nvPr/>
          </p:nvSpPr>
          <p:spPr>
            <a:xfrm>
              <a:off x="1030372" y="162426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Conclusion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7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6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42" name="Google Shape;142;p17"/>
          <p:cNvGrpSpPr/>
          <p:nvPr/>
        </p:nvGrpSpPr>
        <p:grpSpPr>
          <a:xfrm>
            <a:off x="457167" y="2953634"/>
            <a:ext cx="2931622" cy="301434"/>
            <a:chOff x="712693" y="1608034"/>
            <a:chExt cx="1952072" cy="348600"/>
          </a:xfrm>
        </p:grpSpPr>
        <p:sp>
          <p:nvSpPr>
            <p:cNvPr id="143" name="Google Shape;143;p17"/>
            <p:cNvSpPr txBox="1"/>
            <p:nvPr/>
          </p:nvSpPr>
          <p:spPr>
            <a:xfrm>
              <a:off x="1030365" y="1624272"/>
              <a:ext cx="1634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Results and Discussion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7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5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46" name="Google Shape;146;p17"/>
          <p:cNvSpPr/>
          <p:nvPr/>
        </p:nvSpPr>
        <p:spPr>
          <a:xfrm>
            <a:off x="5509175" y="0"/>
            <a:ext cx="3634800" cy="5143500"/>
          </a:xfrm>
          <a:prstGeom prst="rect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7" name="Google Shape;147;p17"/>
          <p:cNvGrpSpPr/>
          <p:nvPr/>
        </p:nvGrpSpPr>
        <p:grpSpPr>
          <a:xfrm>
            <a:off x="5825987" y="975788"/>
            <a:ext cx="2831675" cy="348600"/>
            <a:chOff x="712693" y="1608034"/>
            <a:chExt cx="1513779" cy="348600"/>
          </a:xfrm>
        </p:grpSpPr>
        <p:sp>
          <p:nvSpPr>
            <p:cNvPr id="148" name="Google Shape;148;p17"/>
            <p:cNvSpPr txBox="1"/>
            <p:nvPr/>
          </p:nvSpPr>
          <p:spPr>
            <a:xfrm>
              <a:off x="1030372" y="165925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" sz="17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Introduction</a:t>
              </a:r>
              <a:endParaRPr b="1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2074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endParaRPr b="1" i="0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51" name="Google Shape;151;p17"/>
          <p:cNvSpPr txBox="1"/>
          <p:nvPr/>
        </p:nvSpPr>
        <p:spPr>
          <a:xfrm>
            <a:off x="6134100" y="1474250"/>
            <a:ext cx="26436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Tasks performed in the project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17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311700" y="1229875"/>
            <a:ext cx="8520600" cy="27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Tasks performed</a:t>
            </a:r>
            <a:r>
              <a:rPr b="1" lang="en" sz="1800"/>
              <a:t>: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Data Analysis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Linear Regression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Feature Engineering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Polynomial selection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Various custom functions selection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Automation of model selection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Overfitting reduction using 10-fold Cross Validation</a:t>
            </a:r>
            <a:endParaRPr sz="1800"/>
          </a:p>
        </p:txBody>
      </p:sp>
      <p:sp>
        <p:nvSpPr>
          <p:cNvPr id="159" name="Google Shape;159;p18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grpSp>
        <p:nvGrpSpPr>
          <p:cNvPr id="165" name="Google Shape;165;p19"/>
          <p:cNvGrpSpPr/>
          <p:nvPr/>
        </p:nvGrpSpPr>
        <p:grpSpPr>
          <a:xfrm>
            <a:off x="457167" y="1810634"/>
            <a:ext cx="2273393" cy="301434"/>
            <a:chOff x="712693" y="1608034"/>
            <a:chExt cx="1513779" cy="348600"/>
          </a:xfrm>
        </p:grpSpPr>
        <p:sp>
          <p:nvSpPr>
            <p:cNvPr id="166" name="Google Shape;166;p19"/>
            <p:cNvSpPr txBox="1"/>
            <p:nvPr/>
          </p:nvSpPr>
          <p:spPr>
            <a:xfrm>
              <a:off x="1030372" y="162426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latin typeface="Roboto"/>
                  <a:ea typeface="Roboto"/>
                  <a:cs typeface="Roboto"/>
                  <a:sym typeface="Roboto"/>
                </a:rPr>
                <a:t>Data Analysis</a:t>
              </a:r>
              <a:endParaRPr b="1" i="0" sz="1600" u="none" cap="none" strike="noStrike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2074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9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69" name="Google Shape;169;p19"/>
          <p:cNvGrpSpPr/>
          <p:nvPr/>
        </p:nvGrpSpPr>
        <p:grpSpPr>
          <a:xfrm>
            <a:off x="457167" y="1429634"/>
            <a:ext cx="2273393" cy="301434"/>
            <a:chOff x="712693" y="1608034"/>
            <a:chExt cx="1513779" cy="348600"/>
          </a:xfrm>
        </p:grpSpPr>
        <p:sp>
          <p:nvSpPr>
            <p:cNvPr id="170" name="Google Shape;170;p19"/>
            <p:cNvSpPr txBox="1"/>
            <p:nvPr/>
          </p:nvSpPr>
          <p:spPr>
            <a:xfrm>
              <a:off x="1030372" y="162426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Introduction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9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73" name="Google Shape;173;p19"/>
          <p:cNvGrpSpPr/>
          <p:nvPr/>
        </p:nvGrpSpPr>
        <p:grpSpPr>
          <a:xfrm>
            <a:off x="457167" y="2191634"/>
            <a:ext cx="2508116" cy="301434"/>
            <a:chOff x="712693" y="1608034"/>
            <a:chExt cx="1670073" cy="348600"/>
          </a:xfrm>
        </p:grpSpPr>
        <p:sp>
          <p:nvSpPr>
            <p:cNvPr id="174" name="Google Shape;174;p19"/>
            <p:cNvSpPr txBox="1"/>
            <p:nvPr/>
          </p:nvSpPr>
          <p:spPr>
            <a:xfrm>
              <a:off x="1030366" y="1624272"/>
              <a:ext cx="1352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Feature Selection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9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77" name="Google Shape;177;p19"/>
          <p:cNvGrpSpPr/>
          <p:nvPr/>
        </p:nvGrpSpPr>
        <p:grpSpPr>
          <a:xfrm>
            <a:off x="457167" y="2572634"/>
            <a:ext cx="3233933" cy="301434"/>
            <a:chOff x="712693" y="1608034"/>
            <a:chExt cx="2153371" cy="348600"/>
          </a:xfrm>
        </p:grpSpPr>
        <p:sp>
          <p:nvSpPr>
            <p:cNvPr id="178" name="Google Shape;178;p19"/>
            <p:cNvSpPr txBox="1"/>
            <p:nvPr/>
          </p:nvSpPr>
          <p:spPr>
            <a:xfrm>
              <a:off x="1030364" y="1624272"/>
              <a:ext cx="1835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Dealing with Overfitting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9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81" name="Google Shape;181;p19"/>
          <p:cNvGrpSpPr/>
          <p:nvPr/>
        </p:nvGrpSpPr>
        <p:grpSpPr>
          <a:xfrm>
            <a:off x="457167" y="3334634"/>
            <a:ext cx="2273393" cy="301434"/>
            <a:chOff x="712693" y="1608034"/>
            <a:chExt cx="1513779" cy="348600"/>
          </a:xfrm>
        </p:grpSpPr>
        <p:sp>
          <p:nvSpPr>
            <p:cNvPr id="182" name="Google Shape;182;p19"/>
            <p:cNvSpPr txBox="1"/>
            <p:nvPr/>
          </p:nvSpPr>
          <p:spPr>
            <a:xfrm>
              <a:off x="1030372" y="162426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Conclusion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9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6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85" name="Google Shape;185;p19"/>
          <p:cNvGrpSpPr/>
          <p:nvPr/>
        </p:nvGrpSpPr>
        <p:grpSpPr>
          <a:xfrm>
            <a:off x="457167" y="2953634"/>
            <a:ext cx="2931622" cy="301434"/>
            <a:chOff x="712693" y="1608034"/>
            <a:chExt cx="1952072" cy="348600"/>
          </a:xfrm>
        </p:grpSpPr>
        <p:sp>
          <p:nvSpPr>
            <p:cNvPr id="186" name="Google Shape;186;p19"/>
            <p:cNvSpPr txBox="1"/>
            <p:nvPr/>
          </p:nvSpPr>
          <p:spPr>
            <a:xfrm>
              <a:off x="1030365" y="1624272"/>
              <a:ext cx="1634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Results and Discussion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9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5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89" name="Google Shape;189;p19"/>
          <p:cNvSpPr/>
          <p:nvPr/>
        </p:nvSpPr>
        <p:spPr>
          <a:xfrm>
            <a:off x="5509175" y="0"/>
            <a:ext cx="3634800" cy="5143500"/>
          </a:xfrm>
          <a:prstGeom prst="rect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0" name="Google Shape;190;p19"/>
          <p:cNvGrpSpPr/>
          <p:nvPr/>
        </p:nvGrpSpPr>
        <p:grpSpPr>
          <a:xfrm>
            <a:off x="5825987" y="975788"/>
            <a:ext cx="2831675" cy="348600"/>
            <a:chOff x="712693" y="1608034"/>
            <a:chExt cx="1513779" cy="348600"/>
          </a:xfrm>
        </p:grpSpPr>
        <p:sp>
          <p:nvSpPr>
            <p:cNvPr id="191" name="Google Shape;191;p19"/>
            <p:cNvSpPr txBox="1"/>
            <p:nvPr/>
          </p:nvSpPr>
          <p:spPr>
            <a:xfrm>
              <a:off x="1030372" y="165925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lang="en" sz="1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Analysis</a:t>
              </a:r>
              <a:endParaRPr b="1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2074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9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endParaRPr b="1" i="0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94" name="Google Shape;194;p19"/>
          <p:cNvSpPr txBox="1"/>
          <p:nvPr/>
        </p:nvSpPr>
        <p:spPr>
          <a:xfrm>
            <a:off x="6134100" y="1474250"/>
            <a:ext cx="26436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Correlation plots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Visualization using PCA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19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201" name="Google Shape;201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Analyzed the training data to </a:t>
            </a:r>
            <a:r>
              <a:rPr lang="en" sz="1800"/>
              <a:t>understand</a:t>
            </a:r>
            <a:r>
              <a:rPr lang="en" sz="1800"/>
              <a:t> the relationship between the attributes and the target.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Dataset</a:t>
            </a:r>
            <a:r>
              <a:rPr lang="en"/>
              <a:t>: 926 training samples and 103 test samples.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Each Training sample</a:t>
            </a:r>
            <a:r>
              <a:rPr lang="en"/>
              <a:t>: 8 attributes and 1 target value.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Each Test sample</a:t>
            </a:r>
            <a:r>
              <a:rPr lang="en"/>
              <a:t>: 8 attributes (without target value).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Performed the following analysis: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Kendall’s Correlation Coefficients matrix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Correlation plots between input features and target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Principal Component Analysis (PCA)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2" name="Google Shape;202;p20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208" name="Google Shape;208;p21"/>
          <p:cNvSpPr txBox="1"/>
          <p:nvPr>
            <p:ph idx="1" type="body"/>
          </p:nvPr>
        </p:nvSpPr>
        <p:spPr>
          <a:xfrm>
            <a:off x="2661300" y="4566250"/>
            <a:ext cx="3990600" cy="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Figure 1: Kendall’s Correlation Coefficient Matrix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209" name="Google Shape;209;p21"/>
          <p:cNvPicPr preferRelativeResize="0"/>
          <p:nvPr/>
        </p:nvPicPr>
        <p:blipFill rotWithShape="1">
          <a:blip r:embed="rId3">
            <a:alphaModFix/>
          </a:blip>
          <a:srcRect b="7475" l="9775" r="5371" t="3524"/>
          <a:stretch/>
        </p:blipFill>
        <p:spPr>
          <a:xfrm>
            <a:off x="2627125" y="1017800"/>
            <a:ext cx="4457899" cy="350570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216" name="Google Shape;216;p22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third feature had very low correlation with the target (-0.05).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However, after removing the third feature, the cross validation error increased from </a:t>
            </a:r>
            <a:r>
              <a:rPr b="1" lang="en" sz="1800"/>
              <a:t>51.664</a:t>
            </a:r>
            <a:r>
              <a:rPr lang="en" sz="1800"/>
              <a:t> to </a:t>
            </a:r>
            <a:r>
              <a:rPr b="1" lang="en" sz="1800"/>
              <a:t>53.728</a:t>
            </a:r>
            <a:r>
              <a:rPr lang="en" sz="1800"/>
              <a:t>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So, all eight features are important in the dataset.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Minimal benefit due to the lack of domain knowledge.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223" name="Google Shape;223;p23"/>
          <p:cNvSpPr txBox="1"/>
          <p:nvPr>
            <p:ph idx="1" type="body"/>
          </p:nvPr>
        </p:nvSpPr>
        <p:spPr>
          <a:xfrm>
            <a:off x="2813700" y="4642450"/>
            <a:ext cx="3990600" cy="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Figure 2: Feature Correlation plots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224" name="Google Shape;224;p23"/>
          <p:cNvPicPr preferRelativeResize="0"/>
          <p:nvPr/>
        </p:nvPicPr>
        <p:blipFill rotWithShape="1">
          <a:blip r:embed="rId3">
            <a:alphaModFix/>
          </a:blip>
          <a:srcRect b="7136" l="9231" r="8349" t="5618"/>
          <a:stretch/>
        </p:blipFill>
        <p:spPr>
          <a:xfrm>
            <a:off x="457804" y="1064325"/>
            <a:ext cx="3914445" cy="3106974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23"/>
          <p:cNvSpPr txBox="1"/>
          <p:nvPr>
            <p:ph idx="1" type="body"/>
          </p:nvPr>
        </p:nvSpPr>
        <p:spPr>
          <a:xfrm>
            <a:off x="4801250" y="3287750"/>
            <a:ext cx="3990600" cy="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Figure (b): Correlation between input features and target</a:t>
            </a:r>
            <a:endParaRPr b="1"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27" name="Google Shape;227;p23"/>
          <p:cNvSpPr txBox="1"/>
          <p:nvPr>
            <p:ph idx="1" type="body"/>
          </p:nvPr>
        </p:nvSpPr>
        <p:spPr>
          <a:xfrm>
            <a:off x="381650" y="4202150"/>
            <a:ext cx="3990600" cy="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Figure (a): Correlation among all features</a:t>
            </a:r>
            <a:endParaRPr b="1"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228" name="Google Shape;228;p23"/>
          <p:cNvPicPr preferRelativeResize="0"/>
          <p:nvPr/>
        </p:nvPicPr>
        <p:blipFill rotWithShape="1">
          <a:blip r:embed="rId4">
            <a:alphaModFix/>
          </a:blip>
          <a:srcRect b="48143" l="9327" r="8563" t="4080"/>
          <a:stretch/>
        </p:blipFill>
        <p:spPr>
          <a:xfrm>
            <a:off x="4514450" y="2012787"/>
            <a:ext cx="4448522" cy="101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