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21"/>
  </p:notesMasterIdLst>
  <p:handoutMasterIdLst>
    <p:handoutMasterId r:id="rId22"/>
  </p:handoutMasterIdLst>
  <p:sldIdLst>
    <p:sldId id="272" r:id="rId5"/>
    <p:sldId id="273" r:id="rId6"/>
    <p:sldId id="351" r:id="rId7"/>
    <p:sldId id="336" r:id="rId8"/>
    <p:sldId id="337" r:id="rId9"/>
    <p:sldId id="338" r:id="rId10"/>
    <p:sldId id="341" r:id="rId11"/>
    <p:sldId id="343" r:id="rId12"/>
    <p:sldId id="344" r:id="rId13"/>
    <p:sldId id="345" r:id="rId14"/>
    <p:sldId id="346" r:id="rId15"/>
    <p:sldId id="347" r:id="rId16"/>
    <p:sldId id="349" r:id="rId17"/>
    <p:sldId id="304" r:id="rId18"/>
    <p:sldId id="350" r:id="rId19"/>
    <p:sldId id="305" r:id="rId20"/>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72"/>
            <p14:sldId id="273"/>
            <p14:sldId id="351"/>
            <p14:sldId id="336"/>
            <p14:sldId id="337"/>
            <p14:sldId id="338"/>
            <p14:sldId id="341"/>
            <p14:sldId id="343"/>
            <p14:sldId id="344"/>
            <p14:sldId id="345"/>
            <p14:sldId id="346"/>
            <p14:sldId id="347"/>
            <p14:sldId id="349"/>
            <p14:sldId id="304"/>
            <p14:sldId id="350"/>
            <p14:sldId id="3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Wright" initials="MKW" lastIdx="23" clrIdx="0">
    <p:extLst>
      <p:ext uri="{19B8F6BF-5375-455C-9EA6-DF929625EA0E}">
        <p15:presenceInfo xmlns:p15="http://schemas.microsoft.com/office/powerpoint/2012/main" userId="Matthew Wrigh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96C"/>
    <a:srgbClr val="E56618"/>
    <a:srgbClr val="E46102"/>
    <a:srgbClr val="D95E00"/>
    <a:srgbClr val="EF6F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69184" autoAdjust="0"/>
  </p:normalViewPr>
  <p:slideViewPr>
    <p:cSldViewPr snapToGrid="0" snapToObjects="1">
      <p:cViewPr varScale="1">
        <p:scale>
          <a:sx n="86" d="100"/>
          <a:sy n="86" d="100"/>
        </p:scale>
        <p:origin x="2592" y="20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13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11/12/20</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11/12/20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Gill Sans MT" panose="020B0502020104020203" pitchFamily="34" charset="0"/>
                <a:cs typeface="Calibri" panose="020F0502020204030204" pitchFamily="34" charset="0"/>
              </a:rPr>
              <a:t>Hello everyone. Today I am presenting my paper on Rule based Recursive Lemmatization Algorithm for Plagiarism Detection in Nepali texts. </a:t>
            </a:r>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599683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kern="1200" dirty="0">
                <a:solidFill>
                  <a:schemeClr val="tx1"/>
                </a:solidFill>
                <a:effectLst/>
                <a:latin typeface="+mn-lt"/>
                <a:ea typeface="+mn-ea"/>
                <a:cs typeface="+mn-cs"/>
              </a:rPr>
              <a:t>n – size of vocabulary in entire collection of documents</a:t>
            </a:r>
          </a:p>
        </p:txBody>
      </p:sp>
      <p:sp>
        <p:nvSpPr>
          <p:cNvPr id="4" name="Slide Number Placeholder 3"/>
          <p:cNvSpPr>
            <a:spLocks noGrp="1"/>
          </p:cNvSpPr>
          <p:nvPr>
            <p:ph type="sldNum" sz="quarter" idx="5"/>
          </p:nvPr>
        </p:nvSpPr>
        <p:spPr/>
        <p:txBody>
          <a:bodyPr/>
          <a:lstStyle/>
          <a:p>
            <a:fld id="{8DCF60EF-C37D-4D44-90AD-6140AB570E45}" type="slidenum">
              <a:rPr lang="en-US" smtClean="0"/>
              <a:t>10</a:t>
            </a:fld>
            <a:endParaRPr lang="en-US"/>
          </a:p>
        </p:txBody>
      </p:sp>
    </p:spTree>
    <p:extLst>
      <p:ext uri="{BB962C8B-B14F-4D97-AF65-F5344CB8AC3E}">
        <p14:creationId xmlns:p14="http://schemas.microsoft.com/office/powerpoint/2010/main" val="1606710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11</a:t>
            </a:fld>
            <a:endParaRPr lang="en-US"/>
          </a:p>
        </p:txBody>
      </p:sp>
    </p:spTree>
    <p:extLst>
      <p:ext uri="{BB962C8B-B14F-4D97-AF65-F5344CB8AC3E}">
        <p14:creationId xmlns:p14="http://schemas.microsoft.com/office/powerpoint/2010/main" val="2155408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12</a:t>
            </a:fld>
            <a:endParaRPr lang="en-US"/>
          </a:p>
        </p:txBody>
      </p:sp>
    </p:spTree>
    <p:extLst>
      <p:ext uri="{BB962C8B-B14F-4D97-AF65-F5344CB8AC3E}">
        <p14:creationId xmlns:p14="http://schemas.microsoft.com/office/powerpoint/2010/main" val="1026900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13</a:t>
            </a:fld>
            <a:endParaRPr lang="en-US"/>
          </a:p>
        </p:txBody>
      </p:sp>
    </p:spTree>
    <p:extLst>
      <p:ext uri="{BB962C8B-B14F-4D97-AF65-F5344CB8AC3E}">
        <p14:creationId xmlns:p14="http://schemas.microsoft.com/office/powerpoint/2010/main" val="706589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600" kern="1200" dirty="0">
                <a:solidFill>
                  <a:schemeClr val="tx1"/>
                </a:solidFill>
                <a:effectLst/>
                <a:latin typeface="+mn-lt"/>
                <a:ea typeface="+mn-ea"/>
                <a:cs typeface="+mn-cs"/>
              </a:rPr>
              <a:t>defining both prefix and suffix rules, which are applied recursively until the root word is obtained. </a:t>
            </a:r>
          </a:p>
          <a:p>
            <a:pPr marL="285750" indent="-285750">
              <a:buFontTx/>
              <a:buChar char="-"/>
            </a:pPr>
            <a:r>
              <a:rPr lang="en-US" sz="1600" kern="1200" dirty="0">
                <a:solidFill>
                  <a:schemeClr val="tx1"/>
                </a:solidFill>
                <a:effectLst/>
                <a:latin typeface="+mn-lt"/>
                <a:ea typeface="+mn-ea"/>
                <a:cs typeface="+mn-cs"/>
              </a:rPr>
              <a:t>The approach can handle any unique cases of changes in the vowel or consonant, specific to Nepali texts as well. </a:t>
            </a:r>
          </a:p>
          <a:p>
            <a:pPr marL="285750" indent="-285750">
              <a:buFontTx/>
              <a:buChar char="-"/>
            </a:pPr>
            <a:r>
              <a:rPr lang="en-US" sz="1600" kern="1200" dirty="0">
                <a:solidFill>
                  <a:schemeClr val="tx1"/>
                </a:solidFill>
                <a:effectLst/>
                <a:latin typeface="+mn-lt"/>
                <a:ea typeface="+mn-ea"/>
                <a:cs typeface="+mn-cs"/>
              </a:rPr>
              <a:t>Likewise, including the POS tags in the rule adds the ability to apply different rules to the words with consideration to the POS of the word in the sentence. </a:t>
            </a:r>
          </a:p>
          <a:p>
            <a:pPr marL="285750" indent="-285750">
              <a:buFontTx/>
              <a:buChar char="-"/>
            </a:pPr>
            <a:r>
              <a:rPr lang="en-US" sz="1600" kern="1200" dirty="0">
                <a:solidFill>
                  <a:schemeClr val="tx1"/>
                </a:solidFill>
                <a:effectLst/>
                <a:latin typeface="+mn-lt"/>
                <a:ea typeface="+mn-ea"/>
                <a:cs typeface="+mn-cs"/>
              </a:rPr>
              <a:t>Improvements have been made to ensure that the root word is almost always valid by using a dictionary to perform lemmatization.</a:t>
            </a:r>
          </a:p>
          <a:p>
            <a:pPr marL="285750" indent="-285750">
              <a:buFontTx/>
              <a:buChar char="-"/>
            </a:pPr>
            <a:r>
              <a:rPr lang="en-US" sz="1600" kern="1200" dirty="0">
                <a:solidFill>
                  <a:schemeClr val="tx1"/>
                </a:solidFill>
                <a:effectLst/>
                <a:latin typeface="+mn-lt"/>
                <a:ea typeface="+mn-ea"/>
                <a:cs typeface="+mn-cs"/>
              </a:rPr>
              <a:t>Valid root word -&gt; better features for plagiarism</a:t>
            </a:r>
          </a:p>
          <a:p>
            <a:endParaRPr lang="en-US" sz="1600" kern="1200" dirty="0">
              <a:solidFill>
                <a:schemeClr val="tx1"/>
              </a:solidFill>
              <a:effectLst/>
              <a:latin typeface="+mn-lt"/>
              <a:ea typeface="+mn-ea"/>
              <a:cs typeface="+mn-cs"/>
            </a:endParaRP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For the NEP-PLAG2019v1 dataset (10,000 pairs), the proposed method was able to obtain an F1-score of 96.05%. </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ability to extract root words with higher accuracy from Nepali texts, with the complex grammar and structure handled by the introduced rules, gives rise to opportunities to perform various NLP tasks in the Nepali language.</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14</a:t>
            </a:fld>
            <a:endParaRPr lang="en-US"/>
          </a:p>
        </p:txBody>
      </p:sp>
    </p:spTree>
    <p:extLst>
      <p:ext uri="{BB962C8B-B14F-4D97-AF65-F5344CB8AC3E}">
        <p14:creationId xmlns:p14="http://schemas.microsoft.com/office/powerpoint/2010/main" val="2974318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600" kern="1200" dirty="0">
                <a:solidFill>
                  <a:schemeClr val="tx1"/>
                </a:solidFill>
                <a:effectLst/>
                <a:latin typeface="+mn-lt"/>
                <a:ea typeface="+mn-ea"/>
                <a:cs typeface="+mn-cs"/>
              </a:rPr>
              <a:t>algorithm’s non-robust nature since the grammatical and syntactic rules required in this algorithm need to be defined manually, which is dependent on the language completely.</a:t>
            </a:r>
          </a:p>
          <a:p>
            <a:pPr marL="285750" indent="-285750">
              <a:buFontTx/>
              <a:buChar char="-"/>
            </a:pPr>
            <a:r>
              <a:rPr lang="en-US" sz="1600" kern="1200" dirty="0">
                <a:solidFill>
                  <a:schemeClr val="tx1"/>
                </a:solidFill>
                <a:effectLst/>
                <a:latin typeface="+mn-lt"/>
                <a:ea typeface="+mn-ea"/>
                <a:cs typeface="+mn-cs"/>
              </a:rPr>
              <a:t>Similarity based </a:t>
            </a:r>
            <a:r>
              <a:rPr lang="en-US" sz="1600" kern="1200">
                <a:solidFill>
                  <a:schemeClr val="tx1"/>
                </a:solidFill>
                <a:effectLst/>
                <a:latin typeface="+mn-lt"/>
                <a:ea typeface="+mn-ea"/>
                <a:cs typeface="+mn-cs"/>
              </a:rPr>
              <a:t>on only frequency. </a:t>
            </a:r>
            <a:r>
              <a:rPr lang="en-US" sz="1600" kern="1200" dirty="0">
                <a:solidFill>
                  <a:schemeClr val="tx1"/>
                </a:solidFill>
                <a:effectLst/>
                <a:latin typeface="+mn-lt"/>
                <a:ea typeface="+mn-ea"/>
                <a:cs typeface="+mn-cs"/>
              </a:rPr>
              <a:t>Likewise, the semantic and contextual information in the texts is not considered, which may reduce the performance in a large dataset.</a:t>
            </a: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r>
              <a:rPr lang="en-US" sz="1600" kern="1200" dirty="0">
                <a:solidFill>
                  <a:schemeClr val="tx1"/>
                </a:solidFill>
                <a:effectLst/>
                <a:latin typeface="+mn-lt"/>
                <a:ea typeface="+mn-ea"/>
                <a:cs typeface="+mn-cs"/>
              </a:rPr>
              <a:t>In the future, we plan to overcome the current limitation by incorporating semantic and contextual information during the computation of the similarity measures by using deep learning approaches to capture the context of the words instead of relying on the frequency entirely.</a:t>
            </a: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15</a:t>
            </a:fld>
            <a:endParaRPr lang="en-US"/>
          </a:p>
        </p:txBody>
      </p:sp>
    </p:spTree>
    <p:extLst>
      <p:ext uri="{BB962C8B-B14F-4D97-AF65-F5344CB8AC3E}">
        <p14:creationId xmlns:p14="http://schemas.microsoft.com/office/powerpoint/2010/main" val="2044392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16</a:t>
            </a:fld>
            <a:endParaRPr lang="en-US"/>
          </a:p>
        </p:txBody>
      </p:sp>
    </p:spTree>
    <p:extLst>
      <p:ext uri="{BB962C8B-B14F-4D97-AF65-F5344CB8AC3E}">
        <p14:creationId xmlns:p14="http://schemas.microsoft.com/office/powerpoint/2010/main" val="306300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Plagiarism detection is one of the applications of NLP. </a:t>
            </a:r>
          </a:p>
          <a:p>
            <a:r>
              <a:rPr lang="en-US" dirty="0"/>
              <a:t>However, no plagiarism detection system developed in Nepali language.</a:t>
            </a:r>
          </a:p>
          <a:p>
            <a:endParaRPr lang="en-US" dirty="0"/>
          </a:p>
          <a:p>
            <a:r>
              <a:rPr lang="en-US" dirty="0"/>
              <a:t>Pre-processing is an integral component of plagiarism detection or most of the NLP tasks.</a:t>
            </a:r>
          </a:p>
          <a:p>
            <a:r>
              <a:rPr lang="en-US" dirty="0"/>
              <a:t>It is more challenging in Nepali language compared to English. Before moving into the reasons, let me introduce the Devanagari script, which is used for Nepali language.</a:t>
            </a:r>
          </a:p>
          <a:p>
            <a:endParaRPr lang="en-US" dirty="0"/>
          </a:p>
          <a:p>
            <a:r>
              <a:rPr lang="en-US" dirty="0"/>
              <a:t>[Read the slide points]</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a:t>
            </a:fld>
            <a:endParaRPr lang="en-US"/>
          </a:p>
        </p:txBody>
      </p:sp>
    </p:spTree>
    <p:extLst>
      <p:ext uri="{BB962C8B-B14F-4D97-AF65-F5344CB8AC3E}">
        <p14:creationId xmlns:p14="http://schemas.microsoft.com/office/powerpoint/2010/main" val="282012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plagiarism detection system developed in Nepali language.</a:t>
            </a:r>
          </a:p>
          <a:p>
            <a:endParaRPr lang="en-US" dirty="0"/>
          </a:p>
          <a:p>
            <a:r>
              <a:rPr lang="en-US" dirty="0"/>
              <a:t>Structure: S O V (English – S V O)</a:t>
            </a:r>
          </a:p>
          <a:p>
            <a:endParaRPr lang="en-US" dirty="0"/>
          </a:p>
          <a:p>
            <a:r>
              <a:rPr lang="en-US" dirty="0"/>
              <a:t>Let me show an example to demonstrate these challenges.</a:t>
            </a:r>
          </a:p>
        </p:txBody>
      </p:sp>
      <p:sp>
        <p:nvSpPr>
          <p:cNvPr id="4" name="Slide Number Placeholder 3"/>
          <p:cNvSpPr>
            <a:spLocks noGrp="1"/>
          </p:cNvSpPr>
          <p:nvPr>
            <p:ph type="sldNum" sz="quarter" idx="5"/>
          </p:nvPr>
        </p:nvSpPr>
        <p:spPr/>
        <p:txBody>
          <a:bodyPr/>
          <a:lstStyle/>
          <a:p>
            <a:fld id="{8DCF60EF-C37D-4D44-90AD-6140AB570E45}" type="slidenum">
              <a:rPr lang="en-US" smtClean="0"/>
              <a:t>3</a:t>
            </a:fld>
            <a:endParaRPr lang="en-US"/>
          </a:p>
        </p:txBody>
      </p:sp>
    </p:spTree>
    <p:extLst>
      <p:ext uri="{BB962C8B-B14F-4D97-AF65-F5344CB8AC3E}">
        <p14:creationId xmlns:p14="http://schemas.microsoft.com/office/powerpoint/2010/main" val="153296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agreement between the subject and the verb.</a:t>
            </a:r>
          </a:p>
          <a:p>
            <a:endParaRPr lang="en-US" dirty="0"/>
          </a:p>
          <a:p>
            <a:r>
              <a:rPr lang="en-US" dirty="0"/>
              <a:t>In English, number and person agreement, but in Nepali -&gt; gender and honorifics as well.</a:t>
            </a:r>
          </a:p>
          <a:p>
            <a:endParaRPr lang="en-US" dirty="0"/>
          </a:p>
          <a:p>
            <a:r>
              <a:rPr lang="en-US" dirty="0"/>
              <a:t>So, there are much more forms of the same verb in Nepali than English language.</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4</a:t>
            </a:fld>
            <a:endParaRPr lang="en-US"/>
          </a:p>
        </p:txBody>
      </p:sp>
    </p:spTree>
    <p:extLst>
      <p:ext uri="{BB962C8B-B14F-4D97-AF65-F5344CB8AC3E}">
        <p14:creationId xmlns:p14="http://schemas.microsoft.com/office/powerpoint/2010/main" val="256094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Monika </a:t>
            </a:r>
            <a:r>
              <a:rPr lang="en-US" sz="1600" kern="1200" dirty="0" err="1">
                <a:solidFill>
                  <a:schemeClr val="tx1"/>
                </a:solidFill>
                <a:effectLst/>
                <a:latin typeface="+mn-lt"/>
                <a:ea typeface="+mn-ea"/>
                <a:cs typeface="+mn-cs"/>
              </a:rPr>
              <a:t>et.al</a:t>
            </a:r>
            <a:r>
              <a:rPr lang="en-US" sz="1600" kern="1200" dirty="0">
                <a:solidFill>
                  <a:schemeClr val="tx1"/>
                </a:solidFill>
                <a:effectLst/>
                <a:latin typeface="+mn-lt"/>
                <a:ea typeface="+mn-ea"/>
                <a:cs typeface="+mn-cs"/>
              </a:rPr>
              <a:t>. [3] have presented the development of Hindi stemmer based on Devanagari script for stripping both prefixes and suffixes to obtain the root word using the combination of lookup algorithm, suffix stripping algorithm, and prefix removal algorithm.</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[4] used a supervised approach using n-gram models to design a common stemmer for languages in Devanagari scripts. They tested four approaches based on frequency, statistics, length, and iterations to split the words into suffix and stem. This method does not consider prefix, and the results are worse in the Nepali language, since the complex grammar and structure specific to the Nepali language are not considered. </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[5] used a unique approach of romanization (one to one mapping of each vowel and consonant of Devanagari script into an English roman code to exploit the English coded corpus.</a:t>
            </a:r>
          </a:p>
          <a:p>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5</a:t>
            </a:fld>
            <a:endParaRPr lang="en-US"/>
          </a:p>
        </p:txBody>
      </p:sp>
    </p:spTree>
    <p:extLst>
      <p:ext uri="{BB962C8B-B14F-4D97-AF65-F5344CB8AC3E}">
        <p14:creationId xmlns:p14="http://schemas.microsoft.com/office/powerpoint/2010/main" val="15590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r>
              <a:rPr lang="en-US" sz="1600" kern="1200" dirty="0">
                <a:solidFill>
                  <a:schemeClr val="tx1"/>
                </a:solidFill>
                <a:effectLst/>
                <a:latin typeface="+mn-lt"/>
                <a:ea typeface="+mn-ea"/>
                <a:cs typeface="+mn-cs"/>
              </a:rPr>
              <a:t>introduces a set of 140 custom suffix and prefix rules to extract the root word, that deals with the grammatical complexities and syntactic structure specific to the Nepali language, </a:t>
            </a:r>
          </a:p>
          <a:p>
            <a:pPr marL="342900" indent="-342900">
              <a:buAutoNum type="arabicParenBoth"/>
            </a:pPr>
            <a:r>
              <a:rPr lang="en-US" sz="1600" kern="1200" dirty="0">
                <a:solidFill>
                  <a:schemeClr val="tx1"/>
                </a:solidFill>
                <a:effectLst/>
                <a:latin typeface="+mn-lt"/>
                <a:ea typeface="+mn-ea"/>
                <a:cs typeface="+mn-cs"/>
              </a:rPr>
              <a:t>presents a rule-based recursive lemmatization algorithm, which considers the effect of parts of speech (POS) to pre-process Nepali texts using these rules, </a:t>
            </a:r>
          </a:p>
          <a:p>
            <a:pPr marL="342900" indent="-342900">
              <a:buAutoNum type="arabicParenBoth"/>
            </a:pPr>
            <a:r>
              <a:rPr lang="en-US" sz="1600" kern="1200" dirty="0">
                <a:solidFill>
                  <a:schemeClr val="tx1"/>
                </a:solidFill>
                <a:effectLst/>
                <a:latin typeface="+mn-lt"/>
                <a:ea typeface="+mn-ea"/>
                <a:cs typeface="+mn-cs"/>
              </a:rPr>
              <a:t>presents a NEP-PLAG2019v1 dataset - 10,000 pairs of Nepali news articles labeled with plagiarism class.</a:t>
            </a:r>
          </a:p>
          <a:p>
            <a:pPr marL="342900" indent="-342900">
              <a:buAutoNum type="arabicParenBoth" startAt="4"/>
            </a:pPr>
            <a:r>
              <a:rPr lang="en-US" sz="1600" kern="1200" dirty="0">
                <a:solidFill>
                  <a:schemeClr val="tx1"/>
                </a:solidFill>
                <a:effectLst/>
                <a:latin typeface="+mn-lt"/>
                <a:ea typeface="+mn-ea"/>
                <a:cs typeface="+mn-cs"/>
              </a:rPr>
              <a:t>implements a Nepali Plagiarism Detection System, which uses </a:t>
            </a:r>
            <a:r>
              <a:rPr lang="en-US" sz="1600" kern="1200" dirty="0" err="1">
                <a:solidFill>
                  <a:schemeClr val="tx1"/>
                </a:solidFill>
                <a:effectLst/>
                <a:latin typeface="+mn-lt"/>
                <a:ea typeface="+mn-ea"/>
                <a:cs typeface="+mn-cs"/>
              </a:rPr>
              <a:t>tf-idf</a:t>
            </a:r>
            <a:r>
              <a:rPr lang="en-US" sz="1600" kern="1200" dirty="0">
                <a:solidFill>
                  <a:schemeClr val="tx1"/>
                </a:solidFill>
                <a:effectLst/>
                <a:latin typeface="+mn-lt"/>
                <a:ea typeface="+mn-ea"/>
                <a:cs typeface="+mn-cs"/>
              </a:rPr>
              <a:t> feature vector obtained from the preprocessed texts as inputs to compute the Cosine similarity to detect plagiarism.</a:t>
            </a:r>
          </a:p>
        </p:txBody>
      </p:sp>
      <p:sp>
        <p:nvSpPr>
          <p:cNvPr id="4" name="Slide Number Placeholder 3"/>
          <p:cNvSpPr>
            <a:spLocks noGrp="1"/>
          </p:cNvSpPr>
          <p:nvPr>
            <p:ph type="sldNum" sz="quarter" idx="5"/>
          </p:nvPr>
        </p:nvSpPr>
        <p:spPr/>
        <p:txBody>
          <a:bodyPr/>
          <a:lstStyle/>
          <a:p>
            <a:fld id="{8DCF60EF-C37D-4D44-90AD-6140AB570E45}" type="slidenum">
              <a:rPr lang="en-US" smtClean="0"/>
              <a:t>6</a:t>
            </a:fld>
            <a:endParaRPr lang="en-US"/>
          </a:p>
        </p:txBody>
      </p:sp>
    </p:spTree>
    <p:extLst>
      <p:ext uri="{BB962C8B-B14F-4D97-AF65-F5344CB8AC3E}">
        <p14:creationId xmlns:p14="http://schemas.microsoft.com/office/powerpoint/2010/main" val="53054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7</a:t>
            </a:fld>
            <a:endParaRPr lang="en-US"/>
          </a:p>
        </p:txBody>
      </p:sp>
    </p:spTree>
    <p:extLst>
      <p:ext uri="{BB962C8B-B14F-4D97-AF65-F5344CB8AC3E}">
        <p14:creationId xmlns:p14="http://schemas.microsoft.com/office/powerpoint/2010/main" val="2692902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8</a:t>
            </a:fld>
            <a:endParaRPr lang="en-US"/>
          </a:p>
        </p:txBody>
      </p:sp>
    </p:spTree>
    <p:extLst>
      <p:ext uri="{BB962C8B-B14F-4D97-AF65-F5344CB8AC3E}">
        <p14:creationId xmlns:p14="http://schemas.microsoft.com/office/powerpoint/2010/main" val="416927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e" dirty="0"/>
              <a:t>'एकमात्र',</a:t>
            </a:r>
          </a:p>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9</a:t>
            </a:fld>
            <a:endParaRPr lang="en-US"/>
          </a:p>
        </p:txBody>
      </p:sp>
    </p:spTree>
    <p:extLst>
      <p:ext uri="{BB962C8B-B14F-4D97-AF65-F5344CB8AC3E}">
        <p14:creationId xmlns:p14="http://schemas.microsoft.com/office/powerpoint/2010/main" val="340397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E07FEF9-9E0F-A14B-92C3-3C711C5E0E85}"/>
              </a:ext>
            </a:extLst>
          </p:cNvPr>
          <p:cNvPicPr>
            <a:picLocks noChangeAspect="1"/>
          </p:cNvPicPr>
          <p:nvPr userDrawn="1"/>
        </p:nvPicPr>
        <p:blipFill>
          <a:blip r:embed="rId2"/>
          <a:stretch>
            <a:fillRect/>
          </a:stretch>
        </p:blipFill>
        <p:spPr>
          <a:xfrm>
            <a:off x="11155829" y="124631"/>
            <a:ext cx="694943" cy="217259"/>
          </a:xfrm>
          <a:prstGeom prst="rect">
            <a:avLst/>
          </a:prstGeom>
        </p:spPr>
      </p:pic>
      <p:sp>
        <p:nvSpPr>
          <p:cNvPr id="8" name="Rectangle 7">
            <a:extLst>
              <a:ext uri="{FF2B5EF4-FFF2-40B4-BE49-F238E27FC236}">
                <a16:creationId xmlns:a16="http://schemas.microsoft.com/office/drawing/2014/main" id="{CACDF886-AEDB-D944-B0B0-79D3AEED0D47}"/>
              </a:ext>
            </a:extLst>
          </p:cNvPr>
          <p:cNvSpPr/>
          <p:nvPr/>
        </p:nvSpPr>
        <p:spPr>
          <a:xfrm>
            <a:off x="0" y="-3131"/>
            <a:ext cx="12188952" cy="50292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564048" y="4383205"/>
            <a:ext cx="7724037" cy="476761"/>
          </a:xfrm>
          <a:prstGeom prst="rect">
            <a:avLst/>
          </a:prstGeom>
        </p:spPr>
        <p:txBody>
          <a:bodyPr/>
          <a:lstStyle>
            <a:lvl1pPr marL="0" indent="0">
              <a:buNone/>
              <a:defRPr sz="2667">
                <a:solidFill>
                  <a:schemeClr val="tx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564049" y="4894068"/>
            <a:ext cx="7724036" cy="545433"/>
          </a:xfrm>
          <a:prstGeom prst="rect">
            <a:avLst/>
          </a:prstGeom>
        </p:spPr>
        <p:txBody>
          <a:bodyPr/>
          <a:lstStyle>
            <a:lvl1pPr marL="0" indent="0">
              <a:buNone/>
              <a:defRPr sz="2667">
                <a:solidFill>
                  <a:schemeClr val="tx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11801"/>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218095" y="72011"/>
            <a:ext cx="902177" cy="352635"/>
          </a:xfrm>
          <a:prstGeom prst="rect">
            <a:avLst/>
          </a:prstGeom>
        </p:spPr>
      </p:pic>
      <p:sp>
        <p:nvSpPr>
          <p:cNvPr id="13" name="Text Placeholder 2">
            <a:extLst>
              <a:ext uri="{FF2B5EF4-FFF2-40B4-BE49-F238E27FC236}">
                <a16:creationId xmlns:a16="http://schemas.microsoft.com/office/drawing/2014/main" id="{3C39A8BD-2F99-EA45-8F57-812564F0FC1E}"/>
              </a:ext>
            </a:extLst>
          </p:cNvPr>
          <p:cNvSpPr>
            <a:spLocks noGrp="1"/>
          </p:cNvSpPr>
          <p:nvPr>
            <p:ph type="body" sz="quarter" idx="17" hasCustomPrompt="1"/>
          </p:nvPr>
        </p:nvSpPr>
        <p:spPr>
          <a:xfrm>
            <a:off x="564048" y="1128925"/>
            <a:ext cx="5928147" cy="3073385"/>
          </a:xfrm>
          <a:prstGeom prst="rect">
            <a:avLst/>
          </a:prstGeom>
        </p:spPr>
        <p:txBody>
          <a:bodyPr/>
          <a:lstStyle>
            <a:lvl1pPr marL="0" indent="0">
              <a:lnSpc>
                <a:spcPct val="80000"/>
              </a:lnSpc>
              <a:buNone/>
              <a:defRPr sz="6400" b="1">
                <a:solidFill>
                  <a:srgbClr val="E46102"/>
                </a:solidFill>
              </a:defRPr>
            </a:lvl1pPr>
          </a:lstStyle>
          <a:p>
            <a:pPr lvl="0"/>
            <a:r>
              <a:rPr lang="en-US" dirty="0"/>
              <a:t>Click to add Presentation Title</a:t>
            </a:r>
          </a:p>
        </p:txBody>
      </p:sp>
    </p:spTree>
    <p:extLst>
      <p:ext uri="{BB962C8B-B14F-4D97-AF65-F5344CB8AC3E}">
        <p14:creationId xmlns:p14="http://schemas.microsoft.com/office/powerpoint/2010/main" val="244335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F4F0856-A17D-DD45-BC40-041D577B2B21}"/>
              </a:ext>
            </a:extLst>
          </p:cNvPr>
          <p:cNvCxnSpPr/>
          <p:nvPr userDrawn="1"/>
        </p:nvCxnSpPr>
        <p:spPr>
          <a:xfrm>
            <a:off x="272085" y="513091"/>
            <a:ext cx="2674747" cy="0"/>
          </a:xfrm>
          <a:prstGeom prst="line">
            <a:avLst/>
          </a:prstGeom>
          <a:ln>
            <a:solidFill>
              <a:srgbClr val="E4610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CC4316-9DE4-0C42-AEEB-7974ABD0928B}"/>
              </a:ext>
            </a:extLst>
          </p:cNvPr>
          <p:cNvCxnSpPr/>
          <p:nvPr userDrawn="1"/>
        </p:nvCxnSpPr>
        <p:spPr>
          <a:xfrm>
            <a:off x="3376635" y="513091"/>
            <a:ext cx="8485403" cy="0"/>
          </a:xfrm>
          <a:prstGeom prst="line">
            <a:avLst/>
          </a:prstGeom>
          <a:ln w="12700" cmpd="sng">
            <a:solidFill>
              <a:srgbClr val="E46102"/>
            </a:solidFill>
          </a:ln>
          <a:effectLst/>
        </p:spPr>
        <p:style>
          <a:lnRef idx="2">
            <a:schemeClr val="accent1"/>
          </a:lnRef>
          <a:fillRef idx="0">
            <a:schemeClr val="accent1"/>
          </a:fillRef>
          <a:effectRef idx="1">
            <a:schemeClr val="accent1"/>
          </a:effectRef>
          <a:fontRef idx="minor">
            <a:schemeClr val="tx1"/>
          </a:fontRef>
        </p:style>
      </p:cxnSp>
      <p:sp>
        <p:nvSpPr>
          <p:cNvPr id="17" name="Text Placeholder 18">
            <a:extLst>
              <a:ext uri="{FF2B5EF4-FFF2-40B4-BE49-F238E27FC236}">
                <a16:creationId xmlns:a16="http://schemas.microsoft.com/office/drawing/2014/main" id="{C1549AD2-684C-5B40-8F3D-2710D8BCA54F}"/>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8" name="Text Placeholder 9">
            <a:extLst>
              <a:ext uri="{FF2B5EF4-FFF2-40B4-BE49-F238E27FC236}">
                <a16:creationId xmlns:a16="http://schemas.microsoft.com/office/drawing/2014/main" id="{77D8982F-6BB4-EA44-91B7-B1130D1E85C4}"/>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B66F2CD9-F784-EA4B-89B2-AF4F5BD72837}"/>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2E795-FB5D-6847-A16F-C5EEA1E898C6}"/>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11" name="Straight Connector 10">
            <a:extLst>
              <a:ext uri="{FF2B5EF4-FFF2-40B4-BE49-F238E27FC236}">
                <a16:creationId xmlns:a16="http://schemas.microsoft.com/office/drawing/2014/main" id="{82124AA8-57CF-F84E-9508-601EDF0975CF}"/>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3A5DE4E-AE9C-954E-ADE8-BB94C9008BB6}"/>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a:extLst>
              <a:ext uri="{FF2B5EF4-FFF2-40B4-BE49-F238E27FC236}">
                <a16:creationId xmlns:a16="http://schemas.microsoft.com/office/drawing/2014/main" id="{ACA0B50C-795E-094F-AA33-5252F879E8C8}"/>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5" name="Text Placeholder 18">
            <a:extLst>
              <a:ext uri="{FF2B5EF4-FFF2-40B4-BE49-F238E27FC236}">
                <a16:creationId xmlns:a16="http://schemas.microsoft.com/office/drawing/2014/main" id="{EE46182F-5BF7-744B-98EE-0617132B4C7C}"/>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4029B684-0899-7647-AF0C-95E45FA1BC39}"/>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AC0429-AF17-41AD-BE4A-EA6A3C8DB03B}"/>
              </a:ext>
            </a:extLst>
          </p:cNvPr>
          <p:cNvPicPr>
            <a:picLocks noChangeAspect="1"/>
          </p:cNvPicPr>
          <p:nvPr userDrawn="1"/>
        </p:nvPicPr>
        <p:blipFill>
          <a:blip r:embed="rId2"/>
          <a:srcRect/>
          <a:stretch/>
        </p:blipFill>
        <p:spPr>
          <a:xfrm>
            <a:off x="11173834" y="13220"/>
            <a:ext cx="977125" cy="505526"/>
          </a:xfrm>
          <a:prstGeom prst="rect">
            <a:avLst/>
          </a:prstGeom>
        </p:spPr>
      </p:pic>
      <p:sp>
        <p:nvSpPr>
          <p:cNvPr id="12" name="Title 11">
            <a:extLst>
              <a:ext uri="{FF2B5EF4-FFF2-40B4-BE49-F238E27FC236}">
                <a16:creationId xmlns:a16="http://schemas.microsoft.com/office/drawing/2014/main" id="{D78525C8-CCFE-4FE1-A50D-DCDA4D3ECDA6}"/>
              </a:ext>
            </a:extLst>
          </p:cNvPr>
          <p:cNvSpPr>
            <a:spLocks noGrp="1"/>
          </p:cNvSpPr>
          <p:nvPr>
            <p:ph type="title"/>
          </p:nvPr>
        </p:nvSpPr>
        <p:spPr>
          <a:xfrm>
            <a:off x="8792" y="81728"/>
            <a:ext cx="11271738" cy="753537"/>
          </a:xfrm>
          <a:prstGeom prst="rect">
            <a:avLst/>
          </a:prstGeom>
        </p:spPr>
        <p:txBody>
          <a:bodyPr/>
          <a:lstStyle>
            <a:lvl1pPr algn="l">
              <a:defRPr sz="4800" b="1">
                <a:latin typeface="Gill Sans MT" panose="020B0502020104020203" pitchFamily="34" charset="0"/>
              </a:defRPr>
            </a:lvl1pPr>
          </a:lstStyle>
          <a:p>
            <a:r>
              <a:rPr lang="en-US" dirty="0"/>
              <a:t>Click to edit Master title style</a:t>
            </a:r>
          </a:p>
        </p:txBody>
      </p:sp>
      <p:sp>
        <p:nvSpPr>
          <p:cNvPr id="13" name="TextBox 12">
            <a:extLst>
              <a:ext uri="{FF2B5EF4-FFF2-40B4-BE49-F238E27FC236}">
                <a16:creationId xmlns:a16="http://schemas.microsoft.com/office/drawing/2014/main" id="{F0BB3E1B-D133-4903-BE6E-DCA87DF88A88}"/>
              </a:ext>
            </a:extLst>
          </p:cNvPr>
          <p:cNvSpPr txBox="1"/>
          <p:nvPr userDrawn="1"/>
        </p:nvSpPr>
        <p:spPr>
          <a:xfrm>
            <a:off x="11740673" y="6488722"/>
            <a:ext cx="454259" cy="338554"/>
          </a:xfrm>
          <a:prstGeom prst="rect">
            <a:avLst/>
          </a:prstGeom>
          <a:noFill/>
        </p:spPr>
        <p:txBody>
          <a:bodyPr wrap="square" rtlCol="0">
            <a:spAutoFit/>
          </a:bodyPr>
          <a:lstStyle/>
          <a:p>
            <a:fld id="{805B8BD1-2594-4247-AC89-F01C5D551D15}" type="slidenum">
              <a:rPr lang="en-US" sz="1600" smtClean="0"/>
              <a:t>‹#›</a:t>
            </a:fld>
            <a:endParaRPr lang="en-US" sz="1600" dirty="0"/>
          </a:p>
        </p:txBody>
      </p:sp>
      <p:cxnSp>
        <p:nvCxnSpPr>
          <p:cNvPr id="15" name="Straight Connector 14">
            <a:extLst>
              <a:ext uri="{FF2B5EF4-FFF2-40B4-BE49-F238E27FC236}">
                <a16:creationId xmlns:a16="http://schemas.microsoft.com/office/drawing/2014/main" id="{52C508A6-CACB-4681-BAA4-B1443E2F286C}"/>
              </a:ext>
            </a:extLst>
          </p:cNvPr>
          <p:cNvCxnSpPr>
            <a:cxnSpLocks/>
          </p:cNvCxnSpPr>
          <p:nvPr userDrawn="1"/>
        </p:nvCxnSpPr>
        <p:spPr>
          <a:xfrm>
            <a:off x="0" y="879228"/>
            <a:ext cx="12192000" cy="0"/>
          </a:xfrm>
          <a:prstGeom prst="line">
            <a:avLst/>
          </a:prstGeom>
          <a:ln w="57150">
            <a:solidFill>
              <a:srgbClr val="E46102"/>
            </a:solidFill>
          </a:ln>
        </p:spPr>
        <p:style>
          <a:lnRef idx="2">
            <a:schemeClr val="accent1"/>
          </a:lnRef>
          <a:fillRef idx="0">
            <a:schemeClr val="accent1"/>
          </a:fillRef>
          <a:effectRef idx="1">
            <a:schemeClr val="accent1"/>
          </a:effectRef>
          <a:fontRef idx="minor">
            <a:schemeClr val="tx1"/>
          </a:fontRef>
        </p:style>
      </p:cxnSp>
      <p:sp>
        <p:nvSpPr>
          <p:cNvPr id="17" name="Content Placeholder 16">
            <a:extLst>
              <a:ext uri="{FF2B5EF4-FFF2-40B4-BE49-F238E27FC236}">
                <a16:creationId xmlns:a16="http://schemas.microsoft.com/office/drawing/2014/main" id="{94C8F733-F445-4584-89D4-22359D2DA1D7}"/>
              </a:ext>
            </a:extLst>
          </p:cNvPr>
          <p:cNvSpPr>
            <a:spLocks noGrp="1"/>
          </p:cNvSpPr>
          <p:nvPr>
            <p:ph sz="quarter" idx="10"/>
          </p:nvPr>
        </p:nvSpPr>
        <p:spPr>
          <a:xfrm>
            <a:off x="410540" y="1178047"/>
            <a:ext cx="11089798" cy="4897431"/>
          </a:xfrm>
          <a:prstGeom prst="rect">
            <a:avLst/>
          </a:prstGeom>
        </p:spPr>
        <p:txBody>
          <a:bodyPr/>
          <a:lstStyle>
            <a:lvl1pPr>
              <a:defRPr sz="3600">
                <a:latin typeface="Gill Sans MT" panose="020B0502020104020203" pitchFamily="34" charset="0"/>
              </a:defRPr>
            </a:lvl1pPr>
            <a:lvl2pPr>
              <a:defRPr sz="3600">
                <a:latin typeface="Gill Sans MT" panose="020B0502020104020203" pitchFamily="34" charset="0"/>
              </a:defRPr>
            </a:lvl2pPr>
            <a:lvl3pPr>
              <a:defRPr sz="3600">
                <a:latin typeface="Gill Sans MT" panose="020B0502020104020203" pitchFamily="34" charset="0"/>
              </a:defRPr>
            </a:lvl3pPr>
            <a:lvl4pPr>
              <a:defRPr sz="3600">
                <a:latin typeface="Gill Sans MT" panose="020B0502020104020203" pitchFamily="34" charset="0"/>
              </a:defRPr>
            </a:lvl4pPr>
            <a:lvl5pPr>
              <a:defRPr sz="36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41000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78525C8-CCFE-4FE1-A50D-DCDA4D3ECDA6}"/>
              </a:ext>
            </a:extLst>
          </p:cNvPr>
          <p:cNvSpPr>
            <a:spLocks noGrp="1"/>
          </p:cNvSpPr>
          <p:nvPr>
            <p:ph type="title"/>
          </p:nvPr>
        </p:nvSpPr>
        <p:spPr>
          <a:xfrm>
            <a:off x="8792" y="81728"/>
            <a:ext cx="11271738" cy="753537"/>
          </a:xfrm>
          <a:prstGeom prst="rect">
            <a:avLst/>
          </a:prstGeom>
        </p:spPr>
        <p:txBody>
          <a:bodyPr/>
          <a:lstStyle>
            <a:lvl1pPr algn="l">
              <a:defRPr sz="4800" b="1">
                <a:latin typeface="Gill Sans MT" panose="020B0502020104020203" pitchFamily="34" charset="0"/>
              </a:defRPr>
            </a:lvl1pPr>
          </a:lstStyle>
          <a:p>
            <a:r>
              <a:rPr lang="en-US" dirty="0"/>
              <a:t>Click to edit Master title style</a:t>
            </a:r>
          </a:p>
        </p:txBody>
      </p:sp>
      <p:sp>
        <p:nvSpPr>
          <p:cNvPr id="13" name="TextBox 12">
            <a:extLst>
              <a:ext uri="{FF2B5EF4-FFF2-40B4-BE49-F238E27FC236}">
                <a16:creationId xmlns:a16="http://schemas.microsoft.com/office/drawing/2014/main" id="{F0BB3E1B-D133-4903-BE6E-DCA87DF88A88}"/>
              </a:ext>
            </a:extLst>
          </p:cNvPr>
          <p:cNvSpPr txBox="1"/>
          <p:nvPr userDrawn="1"/>
        </p:nvSpPr>
        <p:spPr>
          <a:xfrm>
            <a:off x="11740673" y="6488722"/>
            <a:ext cx="454259" cy="338554"/>
          </a:xfrm>
          <a:prstGeom prst="rect">
            <a:avLst/>
          </a:prstGeom>
          <a:noFill/>
        </p:spPr>
        <p:txBody>
          <a:bodyPr wrap="square" rtlCol="0">
            <a:spAutoFit/>
          </a:bodyPr>
          <a:lstStyle/>
          <a:p>
            <a:fld id="{805B8BD1-2594-4247-AC89-F01C5D551D15}" type="slidenum">
              <a:rPr lang="en-US" sz="1600" smtClean="0"/>
              <a:t>‹#›</a:t>
            </a:fld>
            <a:endParaRPr lang="en-US" sz="1600" dirty="0"/>
          </a:p>
        </p:txBody>
      </p:sp>
      <p:cxnSp>
        <p:nvCxnSpPr>
          <p:cNvPr id="15" name="Straight Connector 14">
            <a:extLst>
              <a:ext uri="{FF2B5EF4-FFF2-40B4-BE49-F238E27FC236}">
                <a16:creationId xmlns:a16="http://schemas.microsoft.com/office/drawing/2014/main" id="{52C508A6-CACB-4681-BAA4-B1443E2F286C}"/>
              </a:ext>
            </a:extLst>
          </p:cNvPr>
          <p:cNvCxnSpPr>
            <a:cxnSpLocks/>
          </p:cNvCxnSpPr>
          <p:nvPr userDrawn="1"/>
        </p:nvCxnSpPr>
        <p:spPr>
          <a:xfrm>
            <a:off x="0" y="879228"/>
            <a:ext cx="12194932" cy="0"/>
          </a:xfrm>
          <a:prstGeom prst="line">
            <a:avLst/>
          </a:prstGeom>
          <a:ln w="57150">
            <a:solidFill>
              <a:srgbClr val="E46102"/>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4FDD48EE-773D-4734-9F86-161CE9EFBADD}"/>
              </a:ext>
            </a:extLst>
          </p:cNvPr>
          <p:cNvSpPr>
            <a:spLocks noGrp="1"/>
          </p:cNvSpPr>
          <p:nvPr>
            <p:ph type="body" sz="quarter" idx="10"/>
          </p:nvPr>
        </p:nvSpPr>
        <p:spPr>
          <a:xfrm>
            <a:off x="492003" y="1160892"/>
            <a:ext cx="11248670" cy="5257489"/>
          </a:xfrm>
          <a:prstGeom prst="rect">
            <a:avLst/>
          </a:prstGeom>
        </p:spPr>
        <p:txBody>
          <a:bodyPr/>
          <a:lstStyle>
            <a:lvl1pPr>
              <a:defRPr sz="3200">
                <a:latin typeface="Gill Sans MT" panose="020B0502020104020203" pitchFamily="34" charset="0"/>
              </a:defRPr>
            </a:lvl1pPr>
            <a:lvl2pPr>
              <a:defRPr sz="3200">
                <a:latin typeface="Gill Sans MT" panose="020B0502020104020203" pitchFamily="34" charset="0"/>
              </a:defRPr>
            </a:lvl2pPr>
            <a:lvl3pPr>
              <a:defRPr sz="3200">
                <a:latin typeface="Gill Sans MT" panose="020B0502020104020203" pitchFamily="34" charset="0"/>
              </a:defRPr>
            </a:lvl3pPr>
            <a:lvl4pPr>
              <a:defRPr sz="3200">
                <a:latin typeface="Gill Sans MT" panose="020B0502020104020203" pitchFamily="34" charset="0"/>
              </a:defRPr>
            </a:lvl4pPr>
            <a:lvl5pPr>
              <a:defRPr sz="32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DAA43ACF-1EC7-4D4D-B5CD-4CA682FF82C8}"/>
              </a:ext>
            </a:extLst>
          </p:cNvPr>
          <p:cNvPicPr>
            <a:picLocks noChangeAspect="1"/>
          </p:cNvPicPr>
          <p:nvPr userDrawn="1"/>
        </p:nvPicPr>
        <p:blipFill>
          <a:blip r:embed="rId2"/>
          <a:srcRect/>
          <a:stretch/>
        </p:blipFill>
        <p:spPr>
          <a:xfrm>
            <a:off x="11173834" y="13220"/>
            <a:ext cx="977125" cy="505526"/>
          </a:xfrm>
          <a:prstGeom prst="rect">
            <a:avLst/>
          </a:prstGeom>
        </p:spPr>
      </p:pic>
    </p:spTree>
    <p:extLst>
      <p:ext uri="{BB962C8B-B14F-4D97-AF65-F5344CB8AC3E}">
        <p14:creationId xmlns:p14="http://schemas.microsoft.com/office/powerpoint/2010/main" val="331147269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E90E1951-0DC2-F845-A69D-170199FDC515}"/>
              </a:ext>
            </a:extLst>
          </p:cNvPr>
          <p:cNvCxnSpPr/>
          <p:nvPr userDrawn="1"/>
        </p:nvCxnSpPr>
        <p:spPr>
          <a:xfrm>
            <a:off x="272085" y="512494"/>
            <a:ext cx="2674747" cy="0"/>
          </a:xfrm>
          <a:prstGeom prst="line">
            <a:avLst/>
          </a:prstGeom>
          <a:ln>
            <a:solidFill>
              <a:srgbClr val="E4610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20394DE-2A36-484B-AC01-CCAFBFC4154B}"/>
              </a:ext>
            </a:extLst>
          </p:cNvPr>
          <p:cNvCxnSpPr/>
          <p:nvPr userDrawn="1"/>
        </p:nvCxnSpPr>
        <p:spPr>
          <a:xfrm>
            <a:off x="3376635" y="512494"/>
            <a:ext cx="8485403" cy="0"/>
          </a:xfrm>
          <a:prstGeom prst="line">
            <a:avLst/>
          </a:prstGeom>
          <a:ln w="12700" cmpd="sng">
            <a:solidFill>
              <a:srgbClr val="E4610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5AE2B247-B31A-FB4C-B8FF-82DCDB4D4EC8}"/>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rgbClr val="E46102"/>
                </a:solidFill>
              </a:defRPr>
            </a:lvl1pPr>
          </a:lstStyle>
          <a:p>
            <a:pPr lvl="0"/>
            <a:r>
              <a:rPr lang="en-US" dirty="0"/>
              <a:t>Click to add Main Header</a:t>
            </a:r>
          </a:p>
        </p:txBody>
      </p:sp>
      <p:sp>
        <p:nvSpPr>
          <p:cNvPr id="19" name="Text Placeholder 14">
            <a:extLst>
              <a:ext uri="{FF2B5EF4-FFF2-40B4-BE49-F238E27FC236}">
                <a16:creationId xmlns:a16="http://schemas.microsoft.com/office/drawing/2014/main" id="{7E36E2C0-E2FC-F144-82E4-198B92AA4561}"/>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21" name="Text Placeholder 16">
            <a:extLst>
              <a:ext uri="{FF2B5EF4-FFF2-40B4-BE49-F238E27FC236}">
                <a16:creationId xmlns:a16="http://schemas.microsoft.com/office/drawing/2014/main" id="{CDDE6D04-3974-BD45-8F68-E52324C2BE01}"/>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rgbClr val="E46102"/>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22" name="Text Placeholder 18">
            <a:extLst>
              <a:ext uri="{FF2B5EF4-FFF2-40B4-BE49-F238E27FC236}">
                <a16:creationId xmlns:a16="http://schemas.microsoft.com/office/drawing/2014/main" id="{44554BBE-42D3-4042-B596-DDFDB6F1943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Tree>
    <p:extLst>
      <p:ext uri="{BB962C8B-B14F-4D97-AF65-F5344CB8AC3E}">
        <p14:creationId xmlns:p14="http://schemas.microsoft.com/office/powerpoint/2010/main" val="277822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CC1B-E7F4-4CD9-8991-362D97C7B337}"/>
              </a:ext>
            </a:extLst>
          </p:cNvPr>
          <p:cNvSpPr>
            <a:spLocks noGrp="1"/>
          </p:cNvSpPr>
          <p:nvPr>
            <p:ph type="title"/>
          </p:nvPr>
        </p:nvSpPr>
        <p:spPr>
          <a:xfrm>
            <a:off x="838200" y="365125"/>
            <a:ext cx="10515600" cy="1325563"/>
          </a:xfrm>
          <a:prstGeom prst="rect">
            <a:avLst/>
          </a:prstGeom>
        </p:spPr>
        <p:txBody>
          <a:bodyPr/>
          <a:lstStyle>
            <a:lvl1pPr>
              <a:defRPr sz="4800" b="1">
                <a:latin typeface="Gill Sans MT" panose="020B0502020104020203" pitchFamily="34" charset="0"/>
              </a:defRPr>
            </a:lvl1pPr>
          </a:lstStyle>
          <a:p>
            <a:r>
              <a:rPr lang="en-US" dirty="0"/>
              <a:t>Click to edit Master title style</a:t>
            </a:r>
          </a:p>
        </p:txBody>
      </p:sp>
    </p:spTree>
    <p:extLst>
      <p:ext uri="{BB962C8B-B14F-4D97-AF65-F5344CB8AC3E}">
        <p14:creationId xmlns:p14="http://schemas.microsoft.com/office/powerpoint/2010/main" val="125559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C9C4BBE-B0D2-874B-B1DB-CA6D7176FBE6}"/>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96703DC-5122-FD48-837C-8E4B5930FC8E}"/>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2D27E40E-DBAD-5741-924A-AA2E8C464C4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0" name="Text Placeholder 23">
            <a:extLst>
              <a:ext uri="{FF2B5EF4-FFF2-40B4-BE49-F238E27FC236}">
                <a16:creationId xmlns:a16="http://schemas.microsoft.com/office/drawing/2014/main" id="{037DFDD4-69E7-C947-A7F2-4CB2418D4C01}"/>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rgbClr val="E46102"/>
                </a:solidFill>
              </a:defRPr>
            </a:lvl1pPr>
          </a:lstStyle>
          <a:p>
            <a:pPr lvl="0"/>
            <a:r>
              <a:rPr lang="en-US" dirty="0"/>
              <a:t>Click to add Header</a:t>
            </a:r>
          </a:p>
        </p:txBody>
      </p:sp>
      <p:sp>
        <p:nvSpPr>
          <p:cNvPr id="21" name="Text Placeholder 25">
            <a:extLst>
              <a:ext uri="{FF2B5EF4-FFF2-40B4-BE49-F238E27FC236}">
                <a16:creationId xmlns:a16="http://schemas.microsoft.com/office/drawing/2014/main" id="{4230EB19-1199-BA44-9BEF-EA064EBF4B96}"/>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rgbClr val="E46102"/>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7517BF3C-FAB8-B34D-9043-430B02D1E185}"/>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7CC6917-ACAB-7A46-8A36-3B8B5315AD86}"/>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8">
            <a:extLst>
              <a:ext uri="{FF2B5EF4-FFF2-40B4-BE49-F238E27FC236}">
                <a16:creationId xmlns:a16="http://schemas.microsoft.com/office/drawing/2014/main" id="{22C00D66-519B-5E4A-BAEF-8613415A1BAD}"/>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7" name="Content Placeholder 18">
            <a:extLst>
              <a:ext uri="{FF2B5EF4-FFF2-40B4-BE49-F238E27FC236}">
                <a16:creationId xmlns:a16="http://schemas.microsoft.com/office/drawing/2014/main" id="{F23A8266-8C61-5A43-B4E0-E272155D6BC0}"/>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CCD78BF-527D-7E4B-ABBF-2D8B1E4BEC3E}"/>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6BA1AE3-C165-E749-A093-FBE49164C6DA}"/>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D2BA94A6-2954-1D44-9C64-6E1FEC93D791}"/>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AE91D214-439D-054F-94A0-FE8B7E31A847}"/>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169A1F2D-3C45-A046-9EBE-1998FCBB44CB}"/>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776E05B9-BC42-B941-91C5-7F39E6D38EED}"/>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8E4314C-5DE5-D14E-A13F-E03BE462F2BB}"/>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7A7B96D2-64C1-4043-B3AA-712CB3012FF7}"/>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58DD222E-F093-9D4E-BC26-3989B79B30A2}"/>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rgbClr val="E46102"/>
                </a:solidFill>
              </a:defRPr>
            </a:lvl1pPr>
          </a:lstStyle>
          <a:p>
            <a:pPr lvl="0"/>
            <a:r>
              <a:rPr lang="en-US" dirty="0"/>
              <a:t>Main Header</a:t>
            </a:r>
          </a:p>
        </p:txBody>
      </p:sp>
      <p:sp>
        <p:nvSpPr>
          <p:cNvPr id="17" name="Text Placeholder 16">
            <a:extLst>
              <a:ext uri="{FF2B5EF4-FFF2-40B4-BE49-F238E27FC236}">
                <a16:creationId xmlns:a16="http://schemas.microsoft.com/office/drawing/2014/main" id="{E68186D8-CB10-B648-B655-83C84FC35D98}"/>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BA93FB6A-28E8-4F4F-9050-ED4D36403BB1}"/>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8B88B1-E956-4945-ABBA-41BB88263C70}"/>
              </a:ext>
            </a:extLst>
          </p:cNvPr>
          <p:cNvSpPr txBox="1"/>
          <p:nvPr userDrawn="1"/>
        </p:nvSpPr>
        <p:spPr>
          <a:xfrm>
            <a:off x="10703378" y="257543"/>
            <a:ext cx="1241077" cy="240066"/>
          </a:xfrm>
          <a:prstGeom prst="rect">
            <a:avLst/>
          </a:prstGeom>
          <a:noFill/>
        </p:spPr>
        <p:txBody>
          <a:bodyPr vert="horz" wrap="square" rtlCol="0">
            <a:spAutoFit/>
          </a:bodyPr>
          <a:lstStyle/>
          <a:p>
            <a:pPr algn="r">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r">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31DE56D-D20C-9F4E-9E38-3DB3410A0F0F}"/>
              </a:ext>
            </a:extLst>
          </p:cNvPr>
          <p:cNvPicPr>
            <a:picLocks noChangeAspect="1"/>
          </p:cNvPicPr>
          <p:nvPr userDrawn="1"/>
        </p:nvPicPr>
        <p:blipFill>
          <a:blip r:embed="rId13"/>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CAF15F24-2D17-C547-95E9-519B3E2054B3}"/>
              </a:ext>
            </a:extLst>
          </p:cNvPr>
          <p:cNvPicPr>
            <a:picLocks noChangeAspect="1"/>
          </p:cNvPicPr>
          <p:nvPr userDrawn="1"/>
        </p:nvPicPr>
        <p:blipFill>
          <a:blip r:embed="rId14"/>
          <a:stretch>
            <a:fillRect/>
          </a:stretch>
        </p:blipFill>
        <p:spPr>
          <a:xfrm>
            <a:off x="9148992"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8" r:id="rId3"/>
    <p:sldLayoutId id="2147483660" r:id="rId4"/>
    <p:sldLayoutId id="2147483667" r:id="rId5"/>
    <p:sldLayoutId id="2147483650" r:id="rId6"/>
    <p:sldLayoutId id="2147483663" r:id="rId7"/>
    <p:sldLayoutId id="2147483652" r:id="rId8"/>
    <p:sldLayoutId id="2147483656" r:id="rId9"/>
    <p:sldLayoutId id="2147483662" r:id="rId10"/>
    <p:sldLayoutId id="2147483661" r:id="rId11"/>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doi.org/10.1145/2835043.2835061" TargetMode="External"/><Relationship Id="rId4" Type="http://schemas.openxmlformats.org/officeDocument/2006/relationships/hyperlink" Target="https://www.seekdl.org/conferences/paper/details/1309.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ekdl.org/conferences/paper/details/1309.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oi.org/10.1145/2835043.283506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yushkumarshah/Nepali_Plagiarism_Detection/tree/master/datasets/NEP-PLAG2019v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D20274E-A83A-403A-9DF5-E5D0C19FCD52}"/>
              </a:ext>
            </a:extLst>
          </p:cNvPr>
          <p:cNvSpPr>
            <a:spLocks noGrp="1"/>
          </p:cNvSpPr>
          <p:nvPr>
            <p:ph type="body" sz="quarter" idx="10"/>
          </p:nvPr>
        </p:nvSpPr>
        <p:spPr>
          <a:xfrm>
            <a:off x="489001" y="3269742"/>
            <a:ext cx="11314360" cy="1321769"/>
          </a:xfrm>
        </p:spPr>
        <p:txBody>
          <a:bodyPr/>
          <a:lstStyle/>
          <a:p>
            <a:pPr algn="ctr"/>
            <a:r>
              <a:rPr lang="en-US" sz="2400" dirty="0">
                <a:latin typeface="Gill Sans MT" panose="020B0502020104020203" pitchFamily="34" charset="77"/>
                <a:cs typeface="Arial" panose="020B0604020202020204" pitchFamily="34" charset="0"/>
              </a:rPr>
              <a:t>Ayush Kumar Shah</a:t>
            </a:r>
          </a:p>
          <a:p>
            <a:pPr algn="ctr"/>
            <a:r>
              <a:rPr lang="en-US" sz="2400" dirty="0">
                <a:latin typeface="Gill Sans MT" panose="020B0502020104020203" pitchFamily="34" charset="77"/>
                <a:cs typeface="Arial" panose="020B0604020202020204" pitchFamily="34" charset="0"/>
              </a:rPr>
              <a:t>Ph.D. Student</a:t>
            </a:r>
          </a:p>
          <a:p>
            <a:pPr algn="ctr"/>
            <a:r>
              <a:rPr lang="en-US" sz="2400" dirty="0">
                <a:latin typeface="Gill Sans MT" panose="020B0502020104020203" pitchFamily="34" charset="77"/>
                <a:cs typeface="Arial" panose="020B0604020202020204" pitchFamily="34" charset="0"/>
              </a:rPr>
              <a:t>Department of Computing and Information Sciences</a:t>
            </a:r>
            <a:r>
              <a:rPr lang="en-US" sz="2000" dirty="0">
                <a:latin typeface="Gill Sans MT" panose="020B0502020104020203" pitchFamily="34" charset="77"/>
                <a:cs typeface="Arial" panose="020B0604020202020204" pitchFamily="34" charset="0"/>
              </a:rPr>
              <a:t>,</a:t>
            </a:r>
            <a:r>
              <a:rPr lang="en-US" sz="2400" dirty="0">
                <a:latin typeface="Gill Sans MT" panose="020B0502020104020203" pitchFamily="34" charset="77"/>
                <a:cs typeface="Arial" panose="020B0604020202020204" pitchFamily="34" charset="0"/>
              </a:rPr>
              <a:t> RIT</a:t>
            </a:r>
          </a:p>
        </p:txBody>
      </p:sp>
      <p:sp>
        <p:nvSpPr>
          <p:cNvPr id="7" name="Text Placeholder 6">
            <a:extLst>
              <a:ext uri="{FF2B5EF4-FFF2-40B4-BE49-F238E27FC236}">
                <a16:creationId xmlns:a16="http://schemas.microsoft.com/office/drawing/2014/main" id="{7AEC251A-D369-42D5-85FE-ADBC26F519DA}"/>
              </a:ext>
            </a:extLst>
          </p:cNvPr>
          <p:cNvSpPr>
            <a:spLocks noGrp="1"/>
          </p:cNvSpPr>
          <p:nvPr>
            <p:ph type="body" sz="quarter" idx="11"/>
          </p:nvPr>
        </p:nvSpPr>
        <p:spPr>
          <a:xfrm>
            <a:off x="1707047" y="5592486"/>
            <a:ext cx="8553575" cy="657922"/>
          </a:xfrm>
        </p:spPr>
        <p:txBody>
          <a:bodyPr/>
          <a:lstStyle/>
          <a:p>
            <a:pPr algn="ctr"/>
            <a:r>
              <a:rPr lang="en-US" sz="1800" b="1" dirty="0">
                <a:solidFill>
                  <a:schemeClr val="bg1">
                    <a:lumMod val="50000"/>
                  </a:schemeClr>
                </a:solidFill>
                <a:latin typeface="Gill Sans MT" panose="020B0502020104020203" pitchFamily="34" charset="0"/>
              </a:rPr>
              <a:t>Manuscript Presentation 2020</a:t>
            </a:r>
            <a:br>
              <a:rPr lang="en-US" sz="1800" b="1" dirty="0">
                <a:solidFill>
                  <a:schemeClr val="bg1">
                    <a:lumMod val="50000"/>
                  </a:schemeClr>
                </a:solidFill>
                <a:latin typeface="Gill Sans MT" panose="020B0502020104020203" pitchFamily="34" charset="0"/>
              </a:rPr>
            </a:br>
            <a:r>
              <a:rPr lang="en-US" sz="1800" b="1" dirty="0">
                <a:solidFill>
                  <a:schemeClr val="bg1">
                    <a:lumMod val="50000"/>
                  </a:schemeClr>
                </a:solidFill>
                <a:latin typeface="Gill Sans MT" panose="020B0502020104020203" pitchFamily="34" charset="0"/>
              </a:rPr>
              <a:t>Date: 3 Nov 2020</a:t>
            </a:r>
            <a:endParaRPr lang="en-US" sz="1800" dirty="0">
              <a:solidFill>
                <a:schemeClr val="bg1">
                  <a:lumMod val="50000"/>
                </a:schemeClr>
              </a:solidFill>
              <a:latin typeface="Gill Sans MT" panose="020B0502020104020203" pitchFamily="34" charset="0"/>
            </a:endParaRPr>
          </a:p>
        </p:txBody>
      </p:sp>
      <p:sp>
        <p:nvSpPr>
          <p:cNvPr id="9" name="Text Placeholder 8">
            <a:extLst>
              <a:ext uri="{FF2B5EF4-FFF2-40B4-BE49-F238E27FC236}">
                <a16:creationId xmlns:a16="http://schemas.microsoft.com/office/drawing/2014/main" id="{7F1AB622-ADC6-4736-82DC-F9DB5704FC58}"/>
              </a:ext>
            </a:extLst>
          </p:cNvPr>
          <p:cNvSpPr>
            <a:spLocks noGrp="1"/>
          </p:cNvSpPr>
          <p:nvPr>
            <p:ph type="body" sz="quarter" idx="17"/>
          </p:nvPr>
        </p:nvSpPr>
        <p:spPr>
          <a:xfrm>
            <a:off x="100362" y="865574"/>
            <a:ext cx="12091638" cy="1517141"/>
          </a:xfrm>
        </p:spPr>
        <p:txBody>
          <a:bodyPr/>
          <a:lstStyle/>
          <a:p>
            <a:pPr algn="ctr"/>
            <a:r>
              <a:rPr lang="en-US" sz="4000" dirty="0">
                <a:solidFill>
                  <a:schemeClr val="tx1"/>
                </a:solidFill>
                <a:latin typeface="Gill Sans MT" panose="020B0502020104020203" pitchFamily="34" charset="0"/>
                <a:cs typeface="Calibri" panose="020F0502020204030204" pitchFamily="34" charset="0"/>
              </a:rPr>
              <a:t>A Rule-based Recursive Lemmatization Algorithm for Plagiarism Detection in Nepali Texts</a:t>
            </a:r>
          </a:p>
        </p:txBody>
      </p:sp>
      <p:sp>
        <p:nvSpPr>
          <p:cNvPr id="5" name="Text Placeholder 5">
            <a:extLst>
              <a:ext uri="{FF2B5EF4-FFF2-40B4-BE49-F238E27FC236}">
                <a16:creationId xmlns:a16="http://schemas.microsoft.com/office/drawing/2014/main" id="{5DBA40C4-ADDC-452E-B3BC-C4740C2EA69C}"/>
              </a:ext>
            </a:extLst>
          </p:cNvPr>
          <p:cNvSpPr txBox="1">
            <a:spLocks/>
          </p:cNvSpPr>
          <p:nvPr/>
        </p:nvSpPr>
        <p:spPr>
          <a:xfrm>
            <a:off x="4008310" y="4997452"/>
            <a:ext cx="4606300" cy="879241"/>
          </a:xfrm>
          <a:prstGeom prst="rect">
            <a:avLst/>
          </a:prstGeom>
        </p:spPr>
        <p:txBody>
          <a:bodyPr/>
          <a:lstStyle>
            <a:lvl1pPr marL="0" indent="0" algn="l" defTabSz="609585" rtl="0" eaLnBrk="1" latinLnBrk="0" hangingPunct="1">
              <a:spcBef>
                <a:spcPct val="20000"/>
              </a:spcBef>
              <a:buFont typeface="Arial"/>
              <a:buNone/>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4473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Feature Vector </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9147441" cy="461665"/>
          </a:xfrm>
          <a:prstGeom prst="rect">
            <a:avLst/>
          </a:prstGeom>
          <a:noFill/>
        </p:spPr>
        <p:txBody>
          <a:bodyPr wrap="none" rtlCol="0">
            <a:spAutoFit/>
          </a:bodyPr>
          <a:lstStyle/>
          <a:p>
            <a:r>
              <a:rPr lang="en-NP" b="1" dirty="0">
                <a:latin typeface="Gill Sans MT" panose="020B0502020104020203" pitchFamily="34" charset="77"/>
              </a:rPr>
              <a:t>Term frequency – inverse document frequency (</a:t>
            </a:r>
            <a:r>
              <a:rPr lang="en-US" b="1" dirty="0">
                <a:latin typeface="Gill Sans MT" panose="020B0502020104020203" pitchFamily="34" charset="77"/>
              </a:rPr>
              <a:t>T</a:t>
            </a:r>
            <a:r>
              <a:rPr lang="en-NP" b="1" dirty="0">
                <a:latin typeface="Gill Sans MT" panose="020B0502020104020203" pitchFamily="34" charset="77"/>
              </a:rPr>
              <a:t>f-idf) vector</a:t>
            </a:r>
          </a:p>
        </p:txBody>
      </p:sp>
      <p:pic>
        <p:nvPicPr>
          <p:cNvPr id="6" name="Picture 5" descr="Diagram&#10;&#10;Description automatically generated">
            <a:extLst>
              <a:ext uri="{FF2B5EF4-FFF2-40B4-BE49-F238E27FC236}">
                <a16:creationId xmlns:a16="http://schemas.microsoft.com/office/drawing/2014/main" id="{FF7DA0D0-1D9F-5A4E-A0EB-986CDEB31801}"/>
              </a:ext>
            </a:extLst>
          </p:cNvPr>
          <p:cNvPicPr>
            <a:picLocks noChangeAspect="1"/>
          </p:cNvPicPr>
          <p:nvPr/>
        </p:nvPicPr>
        <p:blipFill>
          <a:blip r:embed="rId3"/>
          <a:stretch>
            <a:fillRect/>
          </a:stretch>
        </p:blipFill>
        <p:spPr>
          <a:xfrm>
            <a:off x="6657876" y="1744860"/>
            <a:ext cx="4467323" cy="3820471"/>
          </a:xfrm>
          <a:prstGeom prst="rect">
            <a:avLst/>
          </a:prstGeom>
        </p:spPr>
      </p:pic>
      <p:sp>
        <p:nvSpPr>
          <p:cNvPr id="7" name="TextBox 6">
            <a:extLst>
              <a:ext uri="{FF2B5EF4-FFF2-40B4-BE49-F238E27FC236}">
                <a16:creationId xmlns:a16="http://schemas.microsoft.com/office/drawing/2014/main" id="{94B76D35-E00C-6F4D-BD4C-B1F385D0F16D}"/>
              </a:ext>
            </a:extLst>
          </p:cNvPr>
          <p:cNvSpPr txBox="1"/>
          <p:nvPr/>
        </p:nvSpPr>
        <p:spPr>
          <a:xfrm>
            <a:off x="7823200" y="5511087"/>
            <a:ext cx="2370329" cy="369332"/>
          </a:xfrm>
          <a:prstGeom prst="rect">
            <a:avLst/>
          </a:prstGeom>
          <a:noFill/>
        </p:spPr>
        <p:txBody>
          <a:bodyPr wrap="none" rtlCol="0">
            <a:spAutoFit/>
          </a:bodyPr>
          <a:lstStyle/>
          <a:p>
            <a:r>
              <a:rPr lang="en-NP" sz="1800" dirty="0">
                <a:latin typeface="Gill Sans MT" panose="020B0502020104020203" pitchFamily="34" charset="77"/>
              </a:rPr>
              <a:t>Vector space of artciles</a:t>
            </a:r>
          </a:p>
        </p:txBody>
      </p:sp>
      <p:pic>
        <p:nvPicPr>
          <p:cNvPr id="11" name="Picture 10">
            <a:extLst>
              <a:ext uri="{FF2B5EF4-FFF2-40B4-BE49-F238E27FC236}">
                <a16:creationId xmlns:a16="http://schemas.microsoft.com/office/drawing/2014/main" id="{C611D002-43F9-424F-9B65-D7B1CBCE9B2E}"/>
              </a:ext>
            </a:extLst>
          </p:cNvPr>
          <p:cNvPicPr>
            <a:picLocks noChangeAspect="1"/>
          </p:cNvPicPr>
          <p:nvPr/>
        </p:nvPicPr>
        <p:blipFill>
          <a:blip r:embed="rId4"/>
          <a:stretch>
            <a:fillRect/>
          </a:stretch>
        </p:blipFill>
        <p:spPr>
          <a:xfrm>
            <a:off x="250380" y="2298184"/>
            <a:ext cx="6407496" cy="3397569"/>
          </a:xfrm>
          <a:prstGeom prst="rect">
            <a:avLst/>
          </a:prstGeom>
        </p:spPr>
      </p:pic>
    </p:spTree>
    <p:extLst>
      <p:ext uri="{BB962C8B-B14F-4D97-AF65-F5344CB8AC3E}">
        <p14:creationId xmlns:p14="http://schemas.microsoft.com/office/powerpoint/2010/main" val="189006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Classification</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2603341" cy="461665"/>
          </a:xfrm>
          <a:prstGeom prst="rect">
            <a:avLst/>
          </a:prstGeom>
          <a:noFill/>
        </p:spPr>
        <p:txBody>
          <a:bodyPr wrap="none" rtlCol="0">
            <a:spAutoFit/>
          </a:bodyPr>
          <a:lstStyle/>
          <a:p>
            <a:r>
              <a:rPr lang="en-US" b="1" dirty="0">
                <a:latin typeface="Gill Sans MT" panose="020B0502020104020203" pitchFamily="34" charset="77"/>
              </a:rPr>
              <a:t>Cosine similarity</a:t>
            </a:r>
            <a:endParaRPr lang="en-NP" b="1" dirty="0">
              <a:latin typeface="Gill Sans MT" panose="020B0502020104020203" pitchFamily="34" charset="77"/>
            </a:endParaRPr>
          </a:p>
        </p:txBody>
      </p:sp>
      <p:pic>
        <p:nvPicPr>
          <p:cNvPr id="6" name="Picture 5">
            <a:extLst>
              <a:ext uri="{FF2B5EF4-FFF2-40B4-BE49-F238E27FC236}">
                <a16:creationId xmlns:a16="http://schemas.microsoft.com/office/drawing/2014/main" id="{48E0561C-3542-994A-BC93-C3AE5D43CB35}"/>
              </a:ext>
            </a:extLst>
          </p:cNvPr>
          <p:cNvPicPr>
            <a:picLocks noChangeAspect="1"/>
          </p:cNvPicPr>
          <p:nvPr/>
        </p:nvPicPr>
        <p:blipFill>
          <a:blip r:embed="rId3"/>
          <a:stretch>
            <a:fillRect/>
          </a:stretch>
        </p:blipFill>
        <p:spPr>
          <a:xfrm>
            <a:off x="310660" y="1753034"/>
            <a:ext cx="5879268" cy="1281154"/>
          </a:xfrm>
          <a:prstGeom prst="rect">
            <a:avLst/>
          </a:prstGeom>
        </p:spPr>
      </p:pic>
      <p:grpSp>
        <p:nvGrpSpPr>
          <p:cNvPr id="17" name="Group 16">
            <a:extLst>
              <a:ext uri="{FF2B5EF4-FFF2-40B4-BE49-F238E27FC236}">
                <a16:creationId xmlns:a16="http://schemas.microsoft.com/office/drawing/2014/main" id="{D5BA59F1-3954-4E44-9BCF-7F630BA23609}"/>
              </a:ext>
            </a:extLst>
          </p:cNvPr>
          <p:cNvGrpSpPr/>
          <p:nvPr/>
        </p:nvGrpSpPr>
        <p:grpSpPr>
          <a:xfrm>
            <a:off x="310660" y="3520157"/>
            <a:ext cx="6623540" cy="1200329"/>
            <a:chOff x="310660" y="3431257"/>
            <a:chExt cx="6623540" cy="1200329"/>
          </a:xfrm>
        </p:grpSpPr>
        <p:sp>
          <p:nvSpPr>
            <p:cNvPr id="8" name="TextBox 7">
              <a:extLst>
                <a:ext uri="{FF2B5EF4-FFF2-40B4-BE49-F238E27FC236}">
                  <a16:creationId xmlns:a16="http://schemas.microsoft.com/office/drawing/2014/main" id="{56467665-1825-9945-A1F8-6E7C3D21A54B}"/>
                </a:ext>
              </a:extLst>
            </p:cNvPr>
            <p:cNvSpPr txBox="1"/>
            <p:nvPr/>
          </p:nvSpPr>
          <p:spPr>
            <a:xfrm>
              <a:off x="310660" y="3431257"/>
              <a:ext cx="6623540" cy="1200329"/>
            </a:xfrm>
            <a:prstGeom prst="rect">
              <a:avLst/>
            </a:prstGeom>
            <a:noFill/>
          </p:spPr>
          <p:txBody>
            <a:bodyPr wrap="square" rtlCol="0">
              <a:spAutoFit/>
            </a:bodyPr>
            <a:lstStyle/>
            <a:p>
              <a:r>
                <a:rPr lang="en-NP" dirty="0">
                  <a:latin typeface="Gill Sans MT" panose="020B0502020104020203" pitchFamily="34" charset="77"/>
                </a:rPr>
                <a:t>For each pair of articles:</a:t>
              </a:r>
            </a:p>
            <a:p>
              <a:r>
                <a:rPr lang="en-NP" dirty="0">
                  <a:latin typeface="Gill Sans MT" panose="020B0502020104020203" pitchFamily="34" charset="77"/>
                </a:rPr>
                <a:t>	If				 ,  then class = plagiarised</a:t>
              </a:r>
            </a:p>
            <a:p>
              <a:r>
                <a:rPr lang="en-NP" dirty="0">
                  <a:latin typeface="Gill Sans MT" panose="020B0502020104020203" pitchFamily="34" charset="77"/>
                </a:rPr>
                <a:t>	Else, class = non-plagiarised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A06284-5939-F54E-B3F9-7B11B5EDC1CA}"/>
                    </a:ext>
                  </a:extLst>
                </p:cNvPr>
                <p:cNvSpPr txBox="1"/>
                <p:nvPr/>
              </p:nvSpPr>
              <p:spPr>
                <a:xfrm>
                  <a:off x="1307530" y="3795008"/>
                  <a:ext cx="2216954" cy="453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b="0" i="1" smtClean="0">
                                        <a:latin typeface="Cambria Math" panose="02040503050406030204" pitchFamily="18" charset="0"/>
                                      </a:rPr>
                                      <m:t>𝑏</m:t>
                                    </m:r>
                                  </m:e>
                                </m:acc>
                              </m:e>
                            </m:d>
                          </m:e>
                        </m:func>
                        <m:r>
                          <a:rPr lang="en-US" i="1">
                            <a:latin typeface="Cambria Math" panose="02040503050406030204" pitchFamily="18" charset="0"/>
                          </a:rPr>
                          <m:t>≥0.25</m:t>
                        </m:r>
                      </m:oMath>
                    </m:oMathPara>
                  </a14:m>
                  <a:endParaRPr lang="en-US"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5AA06284-5939-F54E-B3F9-7B11B5EDC1CA}"/>
                    </a:ext>
                  </a:extLst>
                </p:cNvPr>
                <p:cNvSpPr txBox="1">
                  <a:spLocks noRot="1" noChangeAspect="1" noMove="1" noResize="1" noEditPoints="1" noAdjustHandles="1" noChangeArrowheads="1" noChangeShapeType="1" noTextEdit="1"/>
                </p:cNvSpPr>
                <p:nvPr/>
              </p:nvSpPr>
              <p:spPr>
                <a:xfrm>
                  <a:off x="1307530" y="3795008"/>
                  <a:ext cx="2216954" cy="453522"/>
                </a:xfrm>
                <a:prstGeom prst="rect">
                  <a:avLst/>
                </a:prstGeom>
                <a:blipFill>
                  <a:blip r:embed="rId4"/>
                  <a:stretch>
                    <a:fillRect l="-1136" t="-16216" r="-2841" b="-5405"/>
                  </a:stretch>
                </a:blipFill>
              </p:spPr>
              <p:txBody>
                <a:bodyPr/>
                <a:lstStyle/>
                <a:p>
                  <a:r>
                    <a:rPr lang="en-NP">
                      <a:noFill/>
                    </a:rPr>
                    <a:t> </a:t>
                  </a:r>
                </a:p>
              </p:txBody>
            </p:sp>
          </mc:Fallback>
        </mc:AlternateContent>
      </p:grpSp>
    </p:spTree>
    <p:extLst>
      <p:ext uri="{BB962C8B-B14F-4D97-AF65-F5344CB8AC3E}">
        <p14:creationId xmlns:p14="http://schemas.microsoft.com/office/powerpoint/2010/main" val="307112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Results</a:t>
            </a:r>
          </a:p>
        </p:txBody>
      </p:sp>
      <p:sp>
        <p:nvSpPr>
          <p:cNvPr id="10" name="TextBox 9">
            <a:extLst>
              <a:ext uri="{FF2B5EF4-FFF2-40B4-BE49-F238E27FC236}">
                <a16:creationId xmlns:a16="http://schemas.microsoft.com/office/drawing/2014/main" id="{13CE662D-CE37-204D-999C-517A0B6CA93D}"/>
              </a:ext>
            </a:extLst>
          </p:cNvPr>
          <p:cNvSpPr txBox="1"/>
          <p:nvPr/>
        </p:nvSpPr>
        <p:spPr>
          <a:xfrm>
            <a:off x="170960" y="1165473"/>
            <a:ext cx="5676939" cy="1631216"/>
          </a:xfrm>
          <a:prstGeom prst="rect">
            <a:avLst/>
          </a:prstGeom>
          <a:noFill/>
        </p:spPr>
        <p:txBody>
          <a:bodyPr wrap="none" rtlCol="0">
            <a:spAutoFit/>
          </a:bodyPr>
          <a:lstStyle/>
          <a:p>
            <a:r>
              <a:rPr lang="en-US" sz="2800" b="1" dirty="0">
                <a:latin typeface="Gill Sans MT" panose="020B0502020104020203" pitchFamily="34" charset="77"/>
              </a:rPr>
              <a:t>NEP-PLAG2019v1Dataset</a:t>
            </a:r>
          </a:p>
          <a:p>
            <a:r>
              <a:rPr lang="en-US" b="1" dirty="0">
                <a:latin typeface="Gill Sans MT" panose="020B0502020104020203" pitchFamily="34" charset="77"/>
              </a:rPr>
              <a:t>Total</a:t>
            </a:r>
            <a:r>
              <a:rPr lang="en-US" dirty="0">
                <a:latin typeface="Gill Sans MT" panose="020B0502020104020203" pitchFamily="34" charset="77"/>
              </a:rPr>
              <a:t> – 10,000 pairs of Nepali news articles</a:t>
            </a:r>
          </a:p>
          <a:p>
            <a:r>
              <a:rPr lang="en-US" b="1" dirty="0" err="1">
                <a:latin typeface="Gill Sans MT" panose="020B0502020104020203" pitchFamily="34" charset="77"/>
              </a:rPr>
              <a:t>Plagiarised</a:t>
            </a:r>
            <a:r>
              <a:rPr lang="en-US" dirty="0">
                <a:latin typeface="Gill Sans MT" panose="020B0502020104020203" pitchFamily="34" charset="77"/>
              </a:rPr>
              <a:t> -  4,553 pairs</a:t>
            </a:r>
          </a:p>
          <a:p>
            <a:r>
              <a:rPr lang="en-US" b="1" dirty="0">
                <a:latin typeface="Gill Sans MT" panose="020B0502020104020203" pitchFamily="34" charset="77"/>
              </a:rPr>
              <a:t>Non-plagiarized</a:t>
            </a:r>
            <a:r>
              <a:rPr lang="en-US" dirty="0">
                <a:latin typeface="Gill Sans MT" panose="020B0502020104020203" pitchFamily="34" charset="77"/>
              </a:rPr>
              <a:t> – 5,447 pairs</a:t>
            </a:r>
            <a:endParaRPr lang="en-NP" dirty="0">
              <a:latin typeface="Gill Sans MT" panose="020B0502020104020203" pitchFamily="34" charset="77"/>
            </a:endParaRPr>
          </a:p>
        </p:txBody>
      </p:sp>
      <p:pic>
        <p:nvPicPr>
          <p:cNvPr id="4" name="Picture 3">
            <a:extLst>
              <a:ext uri="{FF2B5EF4-FFF2-40B4-BE49-F238E27FC236}">
                <a16:creationId xmlns:a16="http://schemas.microsoft.com/office/drawing/2014/main" id="{FBF50111-FFCA-7C45-AF40-F99F57D4EE09}"/>
              </a:ext>
            </a:extLst>
          </p:cNvPr>
          <p:cNvPicPr>
            <a:picLocks noChangeAspect="1"/>
          </p:cNvPicPr>
          <p:nvPr/>
        </p:nvPicPr>
        <p:blipFill>
          <a:blip r:embed="rId3"/>
          <a:stretch>
            <a:fillRect/>
          </a:stretch>
        </p:blipFill>
        <p:spPr>
          <a:xfrm>
            <a:off x="170960" y="3423868"/>
            <a:ext cx="6357242" cy="2351812"/>
          </a:xfrm>
          <a:prstGeom prst="rect">
            <a:avLst/>
          </a:prstGeom>
        </p:spPr>
      </p:pic>
      <p:pic>
        <p:nvPicPr>
          <p:cNvPr id="5" name="Picture 4">
            <a:extLst>
              <a:ext uri="{FF2B5EF4-FFF2-40B4-BE49-F238E27FC236}">
                <a16:creationId xmlns:a16="http://schemas.microsoft.com/office/drawing/2014/main" id="{1BCB10CA-4B7D-3A46-AB41-AAA50A432E2D}"/>
              </a:ext>
            </a:extLst>
          </p:cNvPr>
          <p:cNvPicPr>
            <a:picLocks noChangeAspect="1"/>
          </p:cNvPicPr>
          <p:nvPr/>
        </p:nvPicPr>
        <p:blipFill>
          <a:blip r:embed="rId4"/>
          <a:stretch>
            <a:fillRect/>
          </a:stretch>
        </p:blipFill>
        <p:spPr>
          <a:xfrm>
            <a:off x="6279661" y="2311461"/>
            <a:ext cx="5912339" cy="2486161"/>
          </a:xfrm>
          <a:prstGeom prst="rect">
            <a:avLst/>
          </a:prstGeom>
        </p:spPr>
      </p:pic>
      <p:sp>
        <p:nvSpPr>
          <p:cNvPr id="6" name="Shape 139">
            <a:extLst>
              <a:ext uri="{FF2B5EF4-FFF2-40B4-BE49-F238E27FC236}">
                <a16:creationId xmlns:a16="http://schemas.microsoft.com/office/drawing/2014/main" id="{AD4A6E36-A8CD-FF4D-8C49-C83C95C0D45D}"/>
              </a:ext>
            </a:extLst>
          </p:cNvPr>
          <p:cNvSpPr txBox="1"/>
          <p:nvPr/>
        </p:nvSpPr>
        <p:spPr>
          <a:xfrm>
            <a:off x="367469" y="6235757"/>
            <a:ext cx="10010971" cy="457724"/>
          </a:xfrm>
          <a:prstGeom prst="rect">
            <a:avLst/>
          </a:prstGeom>
          <a:noFill/>
          <a:ln>
            <a:noFill/>
          </a:ln>
        </p:spPr>
        <p:txBody>
          <a:bodyPr lIns="121900" tIns="121900" rIns="121900" bIns="121900" anchor="ctr" anchorCtr="0">
            <a:noAutofit/>
          </a:bodyPr>
          <a:lstStyle/>
          <a:p>
            <a:endParaRPr lang="en-US" sz="1200" dirty="0">
              <a:latin typeface="Gill Sans MT" panose="020B0502020104020203" pitchFamily="34" charset="0"/>
            </a:endParaRPr>
          </a:p>
          <a:p>
            <a:endParaRPr lang="en-US" sz="1200" dirty="0">
              <a:latin typeface="Gill Sans MT" panose="020B0502020104020203" pitchFamily="34" charset="0"/>
            </a:endParaRPr>
          </a:p>
          <a:p>
            <a:r>
              <a:rPr lang="en-US" sz="1200" dirty="0">
                <a:latin typeface="Gill Sans MT" panose="020B0502020104020203" pitchFamily="34" charset="0"/>
              </a:rPr>
              <a:t>* The results and dataset have not been generated yet and are placed for the sole purpose of an exercise in writing a research paper.</a:t>
            </a:r>
          </a:p>
          <a:p>
            <a:endParaRPr lang="en-US" sz="1200" dirty="0">
              <a:latin typeface="Gill Sans MT" panose="020B0502020104020203" pitchFamily="34" charset="0"/>
            </a:endParaRPr>
          </a:p>
        </p:txBody>
      </p:sp>
    </p:spTree>
    <p:extLst>
      <p:ext uri="{BB962C8B-B14F-4D97-AF65-F5344CB8AC3E}">
        <p14:creationId xmlns:p14="http://schemas.microsoft.com/office/powerpoint/2010/main" val="137568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Results</a:t>
            </a:r>
          </a:p>
        </p:txBody>
      </p:sp>
      <p:sp>
        <p:nvSpPr>
          <p:cNvPr id="10" name="TextBox 9">
            <a:extLst>
              <a:ext uri="{FF2B5EF4-FFF2-40B4-BE49-F238E27FC236}">
                <a16:creationId xmlns:a16="http://schemas.microsoft.com/office/drawing/2014/main" id="{13CE662D-CE37-204D-999C-517A0B6CA93D}"/>
              </a:ext>
            </a:extLst>
          </p:cNvPr>
          <p:cNvSpPr txBox="1"/>
          <p:nvPr/>
        </p:nvSpPr>
        <p:spPr>
          <a:xfrm>
            <a:off x="170960" y="1165473"/>
            <a:ext cx="2255746" cy="523220"/>
          </a:xfrm>
          <a:prstGeom prst="rect">
            <a:avLst/>
          </a:prstGeom>
          <a:noFill/>
        </p:spPr>
        <p:txBody>
          <a:bodyPr wrap="none" rtlCol="0">
            <a:spAutoFit/>
          </a:bodyPr>
          <a:lstStyle/>
          <a:p>
            <a:r>
              <a:rPr lang="en-US" sz="2800" b="1" dirty="0">
                <a:latin typeface="Gill Sans MT" panose="020B0502020104020203" pitchFamily="34" charset="77"/>
              </a:rPr>
              <a:t>Comparison</a:t>
            </a:r>
          </a:p>
        </p:txBody>
      </p:sp>
      <p:pic>
        <p:nvPicPr>
          <p:cNvPr id="9" name="Picture 8">
            <a:extLst>
              <a:ext uri="{FF2B5EF4-FFF2-40B4-BE49-F238E27FC236}">
                <a16:creationId xmlns:a16="http://schemas.microsoft.com/office/drawing/2014/main" id="{20020772-F6A8-7547-B00D-2F444C9A31B3}"/>
              </a:ext>
            </a:extLst>
          </p:cNvPr>
          <p:cNvPicPr>
            <a:picLocks noChangeAspect="1"/>
          </p:cNvPicPr>
          <p:nvPr/>
        </p:nvPicPr>
        <p:blipFill>
          <a:blip r:embed="rId3"/>
          <a:stretch>
            <a:fillRect/>
          </a:stretch>
        </p:blipFill>
        <p:spPr>
          <a:xfrm>
            <a:off x="1832233" y="1950816"/>
            <a:ext cx="7337167" cy="2956368"/>
          </a:xfrm>
          <a:prstGeom prst="rect">
            <a:avLst/>
          </a:prstGeom>
        </p:spPr>
      </p:pic>
      <p:sp>
        <p:nvSpPr>
          <p:cNvPr id="11" name="Shape 139">
            <a:extLst>
              <a:ext uri="{FF2B5EF4-FFF2-40B4-BE49-F238E27FC236}">
                <a16:creationId xmlns:a16="http://schemas.microsoft.com/office/drawing/2014/main" id="{0AE9CB77-F7C2-A24B-A877-01C25087B41E}"/>
              </a:ext>
            </a:extLst>
          </p:cNvPr>
          <p:cNvSpPr txBox="1"/>
          <p:nvPr/>
        </p:nvSpPr>
        <p:spPr>
          <a:xfrm>
            <a:off x="342755" y="5638562"/>
            <a:ext cx="10010971" cy="1219438"/>
          </a:xfrm>
          <a:prstGeom prst="rect">
            <a:avLst/>
          </a:prstGeom>
          <a:noFill/>
          <a:ln>
            <a:noFill/>
          </a:ln>
        </p:spPr>
        <p:txBody>
          <a:bodyPr lIns="121900" tIns="121900" rIns="121900" bIns="121900" anchor="ctr" anchorCtr="0">
            <a:noAutofit/>
          </a:bodyPr>
          <a:lstStyle/>
          <a:p>
            <a:r>
              <a:rPr lang="en-US" sz="1200" dirty="0">
                <a:latin typeface="Gill Sans MT" panose="020B0502020104020203" pitchFamily="34" charset="0"/>
              </a:rPr>
              <a:t>[3] D. MONIKA, T. ABHISHEK, and M. UPENDRA, “An effective stemmer in Devanagari script,” Hamirpur, India, Apr. 2013, pp. 22–25. [Online]. Available:  </a:t>
            </a:r>
            <a:r>
              <a:rPr lang="en-US" sz="1200" dirty="0">
                <a:latin typeface="Gill Sans MT" panose="020B0502020104020203" pitchFamily="34" charset="0"/>
                <a:hlinkClick r:id="rId4"/>
              </a:rPr>
              <a:t>https://www.seekdl.org/conferences/paper/details/1309.html</a:t>
            </a:r>
            <a:r>
              <a:rPr lang="en-US" sz="1200" dirty="0">
                <a:latin typeface="Gill Sans MT" panose="020B0502020104020203" pitchFamily="34" charset="0"/>
              </a:rPr>
              <a:t> </a:t>
            </a:r>
          </a:p>
          <a:p>
            <a:r>
              <a:rPr lang="en-US" sz="1200" dirty="0">
                <a:latin typeface="Gill Sans MT" panose="020B0502020104020203" pitchFamily="34" charset="0"/>
              </a:rPr>
              <a:t>[4] S. R. </a:t>
            </a:r>
            <a:r>
              <a:rPr lang="en-US" sz="1200" dirty="0" err="1">
                <a:latin typeface="Gill Sans MT" panose="020B0502020104020203" pitchFamily="34" charset="0"/>
              </a:rPr>
              <a:t>Dangui</a:t>
            </a:r>
            <a:r>
              <a:rPr lang="en-US" sz="1200" dirty="0">
                <a:latin typeface="Gill Sans MT" panose="020B0502020104020203" pitchFamily="34" charset="0"/>
              </a:rPr>
              <a:t> and N. Naik, “A Lightweight Stemmer for Devanagari Script,” in Proceedings of the 8th Annual ACM India Conference, ser. Compute ’15. New York, NY, USA: Association for Computing Machinery, Oct. 2015, pp. 55–62. [Online]. Available: </a:t>
            </a:r>
            <a:r>
              <a:rPr lang="en-US" sz="1200" dirty="0">
                <a:latin typeface="Gill Sans MT" panose="020B0502020104020203" pitchFamily="34" charset="0"/>
                <a:hlinkClick r:id="rId5"/>
              </a:rPr>
              <a:t>http://doi.org/10.1145/2835043.2835061</a:t>
            </a:r>
            <a:r>
              <a:rPr lang="en-US" sz="1200" dirty="0">
                <a:latin typeface="Gill Sans MT" panose="020B0502020104020203" pitchFamily="34" charset="0"/>
              </a:rPr>
              <a:t> </a:t>
            </a:r>
          </a:p>
          <a:p>
            <a:r>
              <a:rPr lang="en-US" sz="1200" dirty="0">
                <a:latin typeface="Gill Sans MT" panose="020B0502020104020203" pitchFamily="34" charset="0"/>
              </a:rPr>
              <a:t>[5] B. P. </a:t>
            </a:r>
            <a:r>
              <a:rPr lang="en-US" sz="1200" dirty="0" err="1">
                <a:latin typeface="Gill Sans MT" panose="020B0502020104020203" pitchFamily="34" charset="0"/>
              </a:rPr>
              <a:t>Pande</a:t>
            </a:r>
            <a:r>
              <a:rPr lang="en-US" sz="1200" dirty="0">
                <a:latin typeface="Gill Sans MT" panose="020B0502020104020203" pitchFamily="34" charset="0"/>
              </a:rPr>
              <a:t>, P. </a:t>
            </a:r>
            <a:r>
              <a:rPr lang="en-US" sz="1200" dirty="0" err="1">
                <a:latin typeface="Gill Sans MT" panose="020B0502020104020203" pitchFamily="34" charset="0"/>
              </a:rPr>
              <a:t>Tamta</a:t>
            </a:r>
            <a:r>
              <a:rPr lang="en-US" sz="1200" dirty="0">
                <a:latin typeface="Gill Sans MT" panose="020B0502020104020203" pitchFamily="34" charset="0"/>
              </a:rPr>
              <a:t>, H. S. </a:t>
            </a:r>
            <a:r>
              <a:rPr lang="en-US" sz="1200" dirty="0" err="1">
                <a:latin typeface="Gill Sans MT" panose="020B0502020104020203" pitchFamily="34" charset="0"/>
              </a:rPr>
              <a:t>Dhami</a:t>
            </a:r>
            <a:r>
              <a:rPr lang="en-US" sz="1200" dirty="0">
                <a:latin typeface="Gill Sans MT" panose="020B0502020104020203" pitchFamily="34" charset="0"/>
              </a:rPr>
              <a:t>, and S. Campus, “A Devanagari Script based Stemmer,” p. 12.</a:t>
            </a:r>
            <a:endParaRPr lang="en" sz="1200" dirty="0">
              <a:latin typeface="Gill Sans MT" panose="020B0502020104020203" pitchFamily="34" charset="0"/>
            </a:endParaRPr>
          </a:p>
        </p:txBody>
      </p:sp>
    </p:spTree>
    <p:extLst>
      <p:ext uri="{BB962C8B-B14F-4D97-AF65-F5344CB8AC3E}">
        <p14:creationId xmlns:p14="http://schemas.microsoft.com/office/powerpoint/2010/main" val="139418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99DD-6B7C-47E9-AB75-896E35C9A45E}"/>
              </a:ext>
            </a:extLst>
          </p:cNvPr>
          <p:cNvSpPr>
            <a:spLocks noGrp="1"/>
          </p:cNvSpPr>
          <p:nvPr>
            <p:ph type="title"/>
          </p:nvPr>
        </p:nvSpPr>
        <p:spPr/>
        <p:txBody>
          <a:bodyPr/>
          <a:lstStyle/>
          <a:p>
            <a:r>
              <a:rPr lang="en-US" sz="4400" dirty="0"/>
              <a:t>Conclusion</a:t>
            </a:r>
          </a:p>
        </p:txBody>
      </p:sp>
      <p:sp>
        <p:nvSpPr>
          <p:cNvPr id="3" name="Content Placeholder 2">
            <a:extLst>
              <a:ext uri="{FF2B5EF4-FFF2-40B4-BE49-F238E27FC236}">
                <a16:creationId xmlns:a16="http://schemas.microsoft.com/office/drawing/2014/main" id="{4DF67D5A-618C-43B1-B82F-A0D2CE190E94}"/>
              </a:ext>
            </a:extLst>
          </p:cNvPr>
          <p:cNvSpPr>
            <a:spLocks noGrp="1"/>
          </p:cNvSpPr>
          <p:nvPr>
            <p:ph sz="quarter" idx="10"/>
          </p:nvPr>
        </p:nvSpPr>
        <p:spPr>
          <a:xfrm>
            <a:off x="551101" y="1081454"/>
            <a:ext cx="9770346" cy="5249008"/>
          </a:xfrm>
        </p:spPr>
        <p:txBody>
          <a:bodyPr/>
          <a:lstStyle/>
          <a:p>
            <a:pPr marL="0" indent="0">
              <a:lnSpc>
                <a:spcPct val="150000"/>
              </a:lnSpc>
              <a:buNone/>
            </a:pPr>
            <a:r>
              <a:rPr lang="en-US" sz="2400" b="1" dirty="0"/>
              <a:t>Significance</a:t>
            </a:r>
          </a:p>
          <a:p>
            <a:pPr>
              <a:lnSpc>
                <a:spcPct val="150000"/>
              </a:lnSpc>
            </a:pPr>
            <a:r>
              <a:rPr lang="en-US" sz="2400" dirty="0"/>
              <a:t>Custom recursive rules for preprocessing Nepali texts</a:t>
            </a:r>
          </a:p>
          <a:p>
            <a:pPr>
              <a:lnSpc>
                <a:spcPct val="150000"/>
              </a:lnSpc>
            </a:pPr>
            <a:r>
              <a:rPr lang="en-US" sz="2400" dirty="0"/>
              <a:t>Accounted for complex syntactic and grammatical structures unique to Nepali language</a:t>
            </a:r>
          </a:p>
          <a:p>
            <a:pPr>
              <a:lnSpc>
                <a:spcPct val="150000"/>
              </a:lnSpc>
            </a:pPr>
            <a:r>
              <a:rPr lang="en-NP" sz="2400" dirty="0">
                <a:latin typeface="Gill Sans MT" panose="020B0502020104020203" pitchFamily="34" charset="77"/>
              </a:rPr>
              <a:t>Includes POS tag dependency on stemming</a:t>
            </a:r>
            <a:endParaRPr lang="en-US" sz="2400" dirty="0"/>
          </a:p>
          <a:p>
            <a:pPr>
              <a:lnSpc>
                <a:spcPct val="150000"/>
              </a:lnSpc>
            </a:pPr>
            <a:r>
              <a:rPr lang="en-US" sz="2400" dirty="0"/>
              <a:t>Higher F1-score in plagiarism detection of Nepali texts</a:t>
            </a:r>
          </a:p>
          <a:p>
            <a:pPr>
              <a:lnSpc>
                <a:spcPct val="150000"/>
              </a:lnSpc>
            </a:pPr>
            <a:r>
              <a:rPr lang="en-US" sz="2400" dirty="0"/>
              <a:t>Preprocessing useful in other NLP tasks</a:t>
            </a:r>
          </a:p>
          <a:p>
            <a:pPr>
              <a:lnSpc>
                <a:spcPct val="150000"/>
              </a:lnSpc>
            </a:pPr>
            <a:endParaRPr lang="en-US" sz="2400" dirty="0"/>
          </a:p>
        </p:txBody>
      </p:sp>
      <p:sp>
        <p:nvSpPr>
          <p:cNvPr id="5" name="Content Placeholder 2">
            <a:extLst>
              <a:ext uri="{FF2B5EF4-FFF2-40B4-BE49-F238E27FC236}">
                <a16:creationId xmlns:a16="http://schemas.microsoft.com/office/drawing/2014/main" id="{5BC28376-09E3-4E8A-B699-22FD0757DA74}"/>
              </a:ext>
            </a:extLst>
          </p:cNvPr>
          <p:cNvSpPr txBox="1">
            <a:spLocks/>
          </p:cNvSpPr>
          <p:nvPr/>
        </p:nvSpPr>
        <p:spPr>
          <a:xfrm>
            <a:off x="6471138" y="1594338"/>
            <a:ext cx="5355312" cy="2327031"/>
          </a:xfrm>
          <a:prstGeom prst="rect">
            <a:avLst/>
          </a:prstGeom>
        </p:spPr>
        <p:txBody>
          <a:bodyPr/>
          <a:lstStyle>
            <a:lvl1pPr marL="457189" indent="-457189"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1pPr>
            <a:lvl2pPr marL="990575" indent="-380990"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2pPr>
            <a:lvl3pPr marL="1523962"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3pPr>
            <a:lvl4pPr marL="2133547"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4pPr>
            <a:lvl5pPr marL="2743131"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95131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99DD-6B7C-47E9-AB75-896E35C9A45E}"/>
              </a:ext>
            </a:extLst>
          </p:cNvPr>
          <p:cNvSpPr>
            <a:spLocks noGrp="1"/>
          </p:cNvSpPr>
          <p:nvPr>
            <p:ph type="title"/>
          </p:nvPr>
        </p:nvSpPr>
        <p:spPr/>
        <p:txBody>
          <a:bodyPr/>
          <a:lstStyle/>
          <a:p>
            <a:r>
              <a:rPr lang="en-US" sz="4400" dirty="0"/>
              <a:t>Limitations and Future Work</a:t>
            </a:r>
          </a:p>
        </p:txBody>
      </p:sp>
      <p:sp>
        <p:nvSpPr>
          <p:cNvPr id="3" name="Content Placeholder 2">
            <a:extLst>
              <a:ext uri="{FF2B5EF4-FFF2-40B4-BE49-F238E27FC236}">
                <a16:creationId xmlns:a16="http://schemas.microsoft.com/office/drawing/2014/main" id="{4DF67D5A-618C-43B1-B82F-A0D2CE190E94}"/>
              </a:ext>
            </a:extLst>
          </p:cNvPr>
          <p:cNvSpPr>
            <a:spLocks noGrp="1"/>
          </p:cNvSpPr>
          <p:nvPr>
            <p:ph sz="quarter" idx="10"/>
          </p:nvPr>
        </p:nvSpPr>
        <p:spPr>
          <a:xfrm>
            <a:off x="551101" y="1081454"/>
            <a:ext cx="9770346" cy="5249008"/>
          </a:xfrm>
        </p:spPr>
        <p:txBody>
          <a:bodyPr/>
          <a:lstStyle/>
          <a:p>
            <a:pPr marL="0" indent="0">
              <a:lnSpc>
                <a:spcPct val="150000"/>
              </a:lnSpc>
              <a:buNone/>
            </a:pPr>
            <a:r>
              <a:rPr lang="en-US" sz="2400" b="1" dirty="0"/>
              <a:t>Limitations</a:t>
            </a:r>
          </a:p>
          <a:p>
            <a:pPr>
              <a:lnSpc>
                <a:spcPct val="150000"/>
              </a:lnSpc>
            </a:pPr>
            <a:r>
              <a:rPr lang="en-US" sz="2400" dirty="0"/>
              <a:t>Non-robust and language dependent</a:t>
            </a:r>
          </a:p>
          <a:p>
            <a:pPr>
              <a:lnSpc>
                <a:spcPct val="150000"/>
              </a:lnSpc>
            </a:pPr>
            <a:r>
              <a:rPr lang="en-US" sz="2400" dirty="0"/>
              <a:t>Semantic and contextual information not used</a:t>
            </a:r>
          </a:p>
          <a:p>
            <a:pPr marL="0" indent="0">
              <a:lnSpc>
                <a:spcPct val="150000"/>
              </a:lnSpc>
              <a:buNone/>
            </a:pPr>
            <a:r>
              <a:rPr lang="en-US" sz="2400" b="1" dirty="0"/>
              <a:t>Future plans</a:t>
            </a:r>
          </a:p>
          <a:p>
            <a:pPr>
              <a:lnSpc>
                <a:spcPct val="150000"/>
              </a:lnSpc>
            </a:pPr>
            <a:r>
              <a:rPr lang="en-US" sz="2400" dirty="0"/>
              <a:t>Replace </a:t>
            </a:r>
            <a:r>
              <a:rPr lang="en-US" sz="2400" dirty="0" err="1"/>
              <a:t>Tf-idf</a:t>
            </a:r>
            <a:r>
              <a:rPr lang="en-US" sz="2400" dirty="0"/>
              <a:t> by embedding models: word2vec or BERT</a:t>
            </a:r>
          </a:p>
          <a:p>
            <a:pPr>
              <a:lnSpc>
                <a:spcPct val="150000"/>
              </a:lnSpc>
            </a:pPr>
            <a:endParaRPr lang="en-US" sz="2400" dirty="0"/>
          </a:p>
        </p:txBody>
      </p:sp>
      <p:sp>
        <p:nvSpPr>
          <p:cNvPr id="5" name="Content Placeholder 2">
            <a:extLst>
              <a:ext uri="{FF2B5EF4-FFF2-40B4-BE49-F238E27FC236}">
                <a16:creationId xmlns:a16="http://schemas.microsoft.com/office/drawing/2014/main" id="{5BC28376-09E3-4E8A-B699-22FD0757DA74}"/>
              </a:ext>
            </a:extLst>
          </p:cNvPr>
          <p:cNvSpPr txBox="1">
            <a:spLocks/>
          </p:cNvSpPr>
          <p:nvPr/>
        </p:nvSpPr>
        <p:spPr>
          <a:xfrm>
            <a:off x="6471138" y="1594338"/>
            <a:ext cx="5355312" cy="2327031"/>
          </a:xfrm>
          <a:prstGeom prst="rect">
            <a:avLst/>
          </a:prstGeom>
        </p:spPr>
        <p:txBody>
          <a:bodyPr/>
          <a:lstStyle>
            <a:lvl1pPr marL="457189" indent="-457189"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1pPr>
            <a:lvl2pPr marL="990575" indent="-380990"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2pPr>
            <a:lvl3pPr marL="1523962"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3pPr>
            <a:lvl4pPr marL="2133547"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4pPr>
            <a:lvl5pPr marL="2743131"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28712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1E97CD-0255-4E1C-9488-84505797D9D1}"/>
              </a:ext>
            </a:extLst>
          </p:cNvPr>
          <p:cNvSpPr>
            <a:spLocks noGrp="1"/>
          </p:cNvSpPr>
          <p:nvPr>
            <p:ph type="body" sz="quarter" idx="13"/>
          </p:nvPr>
        </p:nvSpPr>
        <p:spPr>
          <a:xfrm>
            <a:off x="272085" y="2095825"/>
            <a:ext cx="11589952" cy="1253067"/>
          </a:xfrm>
        </p:spPr>
        <p:txBody>
          <a:bodyPr/>
          <a:lstStyle/>
          <a:p>
            <a:pPr algn="ctr"/>
            <a:r>
              <a:rPr lang="en-US" dirty="0"/>
              <a:t>Questions?</a:t>
            </a:r>
          </a:p>
        </p:txBody>
      </p:sp>
      <p:sp>
        <p:nvSpPr>
          <p:cNvPr id="4" name="TextBox 3">
            <a:extLst>
              <a:ext uri="{FF2B5EF4-FFF2-40B4-BE49-F238E27FC236}">
                <a16:creationId xmlns:a16="http://schemas.microsoft.com/office/drawing/2014/main" id="{E1FBCF84-551C-4896-A632-A14B8D674FFA}"/>
              </a:ext>
            </a:extLst>
          </p:cNvPr>
          <p:cNvSpPr txBox="1"/>
          <p:nvPr/>
        </p:nvSpPr>
        <p:spPr>
          <a:xfrm>
            <a:off x="1596762" y="4204678"/>
            <a:ext cx="8745779" cy="1200329"/>
          </a:xfrm>
          <a:prstGeom prst="rect">
            <a:avLst/>
          </a:prstGeom>
          <a:noFill/>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Ayush Kumar Shah</a:t>
            </a:r>
            <a:br>
              <a:rPr lang="en-US" dirty="0">
                <a:solidFill>
                  <a:schemeClr val="bg1"/>
                </a:solidFill>
                <a:latin typeface="Arial" panose="020B0604020202020204" pitchFamily="34" charset="0"/>
                <a:cs typeface="Arial" panose="020B0604020202020204" pitchFamily="34" charset="0"/>
              </a:rPr>
            </a:br>
            <a:r>
              <a:rPr lang="en-US" dirty="0" err="1">
                <a:solidFill>
                  <a:schemeClr val="bg1"/>
                </a:solidFill>
                <a:latin typeface="Arial" panose="020B0604020202020204" pitchFamily="34" charset="0"/>
                <a:cs typeface="Arial" panose="020B0604020202020204" pitchFamily="34" charset="0"/>
              </a:rPr>
              <a:t>ayush.shah@mail.rit.edu</a:t>
            </a:r>
            <a:br>
              <a:rPr lang="en-US" dirty="0">
                <a:solidFill>
                  <a:schemeClr val="bg1"/>
                </a:solidFill>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84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7738016" cy="3351238"/>
          </a:xfrm>
          <a:prstGeom prst="rect">
            <a:avLst/>
          </a:prstGeom>
          <a:noFill/>
        </p:spPr>
        <p:txBody>
          <a:bodyPr wrap="none" rtlCol="0">
            <a:spAutoFit/>
          </a:bodyPr>
          <a:lstStyle/>
          <a:p>
            <a:pPr>
              <a:lnSpc>
                <a:spcPct val="150000"/>
              </a:lnSpc>
            </a:pPr>
            <a:r>
              <a:rPr lang="en-NP" dirty="0">
                <a:latin typeface="Gill Sans MT" panose="020B0502020104020203" pitchFamily="34" charset="77"/>
              </a:rPr>
              <a:t>Preprocessing – integral component of Plagiarism detection</a:t>
            </a:r>
            <a:br>
              <a:rPr lang="en-NP" dirty="0">
                <a:latin typeface="Gill Sans MT" panose="020B0502020104020203" pitchFamily="34" charset="77"/>
              </a:rPr>
            </a:br>
            <a:endParaRPr lang="en-NP" dirty="0">
              <a:latin typeface="Gill Sans MT" panose="020B0502020104020203" pitchFamily="34" charset="77"/>
            </a:endParaRPr>
          </a:p>
          <a:p>
            <a:pPr>
              <a:lnSpc>
                <a:spcPct val="150000"/>
              </a:lnSpc>
            </a:pPr>
            <a:r>
              <a:rPr lang="en-NP" b="1" dirty="0">
                <a:latin typeface="Gill Sans MT" panose="020B0502020104020203" pitchFamily="34" charset="77"/>
              </a:rPr>
              <a:t>Devanagari scripts</a:t>
            </a:r>
          </a:p>
          <a:p>
            <a:pPr marL="342900" indent="-342900">
              <a:lnSpc>
                <a:spcPct val="150000"/>
              </a:lnSpc>
              <a:buFont typeface="Arial" panose="020B0604020202020204" pitchFamily="34" charset="0"/>
              <a:buChar char="•"/>
            </a:pPr>
            <a:r>
              <a:rPr lang="en-US" dirty="0"/>
              <a:t>47 primary characters: 14 vowels and 33 consonants</a:t>
            </a:r>
            <a:endParaRPr lang="en-NP" dirty="0">
              <a:latin typeface="Gill Sans MT" panose="020B0502020104020203" pitchFamily="34" charset="77"/>
            </a:endParaRPr>
          </a:p>
          <a:p>
            <a:pPr marL="342900" indent="-342900">
              <a:lnSpc>
                <a:spcPct val="150000"/>
              </a:lnSpc>
              <a:buFont typeface="Arial" panose="020B0604020202020204" pitchFamily="34" charset="0"/>
              <a:buChar char="•"/>
            </a:pPr>
            <a:r>
              <a:rPr lang="en-NP" dirty="0">
                <a:latin typeface="Gill Sans MT" panose="020B0502020104020203" pitchFamily="34" charset="77"/>
              </a:rPr>
              <a:t>&gt;120 languages: e.g. Nepali, Sanskrit, Benagli, Hindi, etc.</a:t>
            </a:r>
          </a:p>
          <a:p>
            <a:pPr>
              <a:lnSpc>
                <a:spcPct val="150000"/>
              </a:lnSpc>
            </a:pPr>
            <a:endParaRPr lang="en-NP" dirty="0">
              <a:latin typeface="Gill Sans MT" panose="020B0502020104020203" pitchFamily="34" charset="77"/>
            </a:endParaRPr>
          </a:p>
        </p:txBody>
      </p:sp>
      <p:pic>
        <p:nvPicPr>
          <p:cNvPr id="1026" name="Picture 2">
            <a:extLst>
              <a:ext uri="{FF2B5EF4-FFF2-40B4-BE49-F238E27FC236}">
                <a16:creationId xmlns:a16="http://schemas.microsoft.com/office/drawing/2014/main" id="{EA325292-CDEC-0B4C-93A9-E1A28E373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530" y="1436264"/>
            <a:ext cx="27940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59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6355522" cy="1689245"/>
          </a:xfrm>
          <a:prstGeom prst="rect">
            <a:avLst/>
          </a:prstGeom>
          <a:noFill/>
        </p:spPr>
        <p:txBody>
          <a:bodyPr wrap="none" rtlCol="0">
            <a:spAutoFit/>
          </a:bodyPr>
          <a:lstStyle/>
          <a:p>
            <a:pPr>
              <a:lnSpc>
                <a:spcPct val="150000"/>
              </a:lnSpc>
            </a:pPr>
            <a:r>
              <a:rPr lang="en-NP" b="1" dirty="0">
                <a:latin typeface="Gill Sans MT" panose="020B0502020104020203" pitchFamily="34" charset="77"/>
              </a:rPr>
              <a:t>Challenges of preprocessing in Nepali texts</a:t>
            </a:r>
          </a:p>
          <a:p>
            <a:pPr marL="342900" indent="-342900">
              <a:lnSpc>
                <a:spcPct val="150000"/>
              </a:lnSpc>
              <a:buFont typeface="Arial" panose="020B0604020202020204" pitchFamily="34" charset="0"/>
              <a:buChar char="•"/>
            </a:pPr>
            <a:r>
              <a:rPr lang="en-NP" dirty="0">
                <a:latin typeface="Gill Sans MT" panose="020B0502020104020203" pitchFamily="34" charset="77"/>
              </a:rPr>
              <a:t>Different syntactic structure</a:t>
            </a:r>
          </a:p>
          <a:p>
            <a:pPr marL="342900" indent="-342900">
              <a:lnSpc>
                <a:spcPct val="150000"/>
              </a:lnSpc>
              <a:buFont typeface="Arial" panose="020B0604020202020204" pitchFamily="34" charset="0"/>
              <a:buChar char="•"/>
            </a:pPr>
            <a:r>
              <a:rPr lang="en-NP" dirty="0">
                <a:latin typeface="Gill Sans MT" panose="020B0502020104020203" pitchFamily="34" charset="77"/>
              </a:rPr>
              <a:t>Complex grammatical rules</a:t>
            </a:r>
          </a:p>
        </p:txBody>
      </p:sp>
      <p:pic>
        <p:nvPicPr>
          <p:cNvPr id="1026" name="Picture 2">
            <a:extLst>
              <a:ext uri="{FF2B5EF4-FFF2-40B4-BE49-F238E27FC236}">
                <a16:creationId xmlns:a16="http://schemas.microsoft.com/office/drawing/2014/main" id="{EA325292-CDEC-0B4C-93A9-E1A28E373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530" y="1436264"/>
            <a:ext cx="27940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1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4092723" cy="2797241"/>
          </a:xfrm>
          <a:prstGeom prst="rect">
            <a:avLst/>
          </a:prstGeom>
          <a:noFill/>
        </p:spPr>
        <p:txBody>
          <a:bodyPr wrap="none" rtlCol="0">
            <a:spAutoFit/>
          </a:bodyPr>
          <a:lstStyle/>
          <a:p>
            <a:pPr>
              <a:lnSpc>
                <a:spcPct val="150000"/>
              </a:lnSpc>
            </a:pPr>
            <a:r>
              <a:rPr lang="en-NP" b="1" dirty="0">
                <a:latin typeface="Gill Sans MT" panose="020B0502020104020203" pitchFamily="34" charset="77"/>
              </a:rPr>
              <a:t>Grammatical constraints</a:t>
            </a:r>
          </a:p>
          <a:p>
            <a:pPr marL="342900" indent="-342900">
              <a:lnSpc>
                <a:spcPct val="150000"/>
              </a:lnSpc>
              <a:buFont typeface="Arial" panose="020B0604020202020204" pitchFamily="34" charset="0"/>
              <a:buChar char="•"/>
            </a:pPr>
            <a:r>
              <a:rPr lang="en-US" dirty="0">
                <a:latin typeface="Gill Sans MT" panose="020B0502020104020203" pitchFamily="34" charset="77"/>
              </a:rPr>
              <a:t>Number agreement [</a:t>
            </a:r>
            <a:r>
              <a:rPr lang="en-US" dirty="0" err="1">
                <a:latin typeface="Gill Sans MT" panose="020B0502020104020203" pitchFamily="34" charset="77"/>
              </a:rPr>
              <a:t>En</a:t>
            </a:r>
            <a:r>
              <a:rPr lang="en-US" dirty="0">
                <a:latin typeface="Gill Sans MT" panose="020B0502020104020203" pitchFamily="34" charset="77"/>
              </a:rPr>
              <a:t>, Ne]</a:t>
            </a:r>
          </a:p>
          <a:p>
            <a:pPr marL="342900" indent="-342900">
              <a:lnSpc>
                <a:spcPct val="150000"/>
              </a:lnSpc>
              <a:buFont typeface="Arial" panose="020B0604020202020204" pitchFamily="34" charset="0"/>
              <a:buChar char="•"/>
            </a:pPr>
            <a:r>
              <a:rPr lang="en-US" dirty="0">
                <a:latin typeface="Gill Sans MT" panose="020B0502020104020203" pitchFamily="34" charset="77"/>
              </a:rPr>
              <a:t>Person agreement [</a:t>
            </a:r>
            <a:r>
              <a:rPr lang="en-US" dirty="0" err="1">
                <a:latin typeface="Gill Sans MT" panose="020B0502020104020203" pitchFamily="34" charset="77"/>
              </a:rPr>
              <a:t>En</a:t>
            </a:r>
            <a:r>
              <a:rPr lang="en-US" dirty="0">
                <a:latin typeface="Gill Sans MT" panose="020B0502020104020203" pitchFamily="34" charset="77"/>
              </a:rPr>
              <a:t>, Ne]</a:t>
            </a:r>
          </a:p>
          <a:p>
            <a:pPr marL="342900" indent="-342900">
              <a:lnSpc>
                <a:spcPct val="150000"/>
              </a:lnSpc>
              <a:buFont typeface="Arial" panose="020B0604020202020204" pitchFamily="34" charset="0"/>
              <a:buChar char="•"/>
            </a:pPr>
            <a:r>
              <a:rPr lang="en-US" dirty="0">
                <a:latin typeface="Gill Sans MT" panose="020B0502020104020203" pitchFamily="34" charset="77"/>
              </a:rPr>
              <a:t>Gender agreement [Ne]</a:t>
            </a:r>
          </a:p>
          <a:p>
            <a:pPr marL="342900" indent="-342900">
              <a:lnSpc>
                <a:spcPct val="150000"/>
              </a:lnSpc>
              <a:buFont typeface="Arial" panose="020B0604020202020204" pitchFamily="34" charset="0"/>
              <a:buChar char="•"/>
            </a:pPr>
            <a:r>
              <a:rPr lang="en-US" dirty="0">
                <a:latin typeface="Gill Sans MT" panose="020B0502020104020203" pitchFamily="34" charset="77"/>
              </a:rPr>
              <a:t>Honorifics [Ne]</a:t>
            </a:r>
            <a:endParaRPr lang="en-NP" dirty="0">
              <a:latin typeface="Gill Sans MT" panose="020B0502020104020203" pitchFamily="34" charset="77"/>
            </a:endParaRPr>
          </a:p>
        </p:txBody>
      </p:sp>
      <p:sp>
        <p:nvSpPr>
          <p:cNvPr id="4" name="TextBox 3">
            <a:extLst>
              <a:ext uri="{FF2B5EF4-FFF2-40B4-BE49-F238E27FC236}">
                <a16:creationId xmlns:a16="http://schemas.microsoft.com/office/drawing/2014/main" id="{454693E2-4AC1-DA4A-8DE9-03BD0D05FDF4}"/>
              </a:ext>
            </a:extLst>
          </p:cNvPr>
          <p:cNvSpPr txBox="1"/>
          <p:nvPr/>
        </p:nvSpPr>
        <p:spPr>
          <a:xfrm>
            <a:off x="4401879" y="1260389"/>
            <a:ext cx="7629482" cy="4339650"/>
          </a:xfrm>
          <a:prstGeom prst="rect">
            <a:avLst/>
          </a:prstGeom>
          <a:noFill/>
        </p:spPr>
        <p:txBody>
          <a:bodyPr wrap="square" rtlCol="0">
            <a:spAutoFit/>
          </a:bodyPr>
          <a:lstStyle/>
          <a:p>
            <a:r>
              <a:rPr lang="en-US" b="1" dirty="0">
                <a:latin typeface="Gill Sans MT" panose="020B0502020104020203" pitchFamily="34" charset="77"/>
              </a:rPr>
              <a:t>Example:</a:t>
            </a:r>
          </a:p>
          <a:p>
            <a:endParaRPr lang="en-US" b="1" dirty="0">
              <a:latin typeface="Gill Sans MT" panose="020B0502020104020203" pitchFamily="34" charset="77"/>
            </a:endParaRPr>
          </a:p>
          <a:p>
            <a:r>
              <a:rPr lang="en-US" b="1" dirty="0">
                <a:latin typeface="Gill Sans MT" panose="020B0502020104020203" pitchFamily="34" charset="77"/>
              </a:rPr>
              <a:t>Root word:</a:t>
            </a:r>
            <a:r>
              <a:rPr lang="en-US" dirty="0">
                <a:latin typeface="Gill Sans MT" panose="020B0502020104020203" pitchFamily="34" charset="77"/>
              </a:rPr>
              <a:t> eat - </a:t>
            </a:r>
            <a:r>
              <a:rPr lang="ne" dirty="0">
                <a:latin typeface="Gill Sans MT" panose="020B0502020104020203" pitchFamily="34" charset="77"/>
              </a:rPr>
              <a:t>खा</a:t>
            </a:r>
            <a:endParaRPr lang="en-US" dirty="0">
              <a:latin typeface="Gill Sans MT" panose="020B0502020104020203" pitchFamily="34" charset="77"/>
            </a:endParaRPr>
          </a:p>
          <a:p>
            <a:endParaRPr lang="en-US" dirty="0">
              <a:latin typeface="Gill Sans MT" panose="020B0502020104020203" pitchFamily="34" charset="77"/>
            </a:endParaRPr>
          </a:p>
          <a:p>
            <a:r>
              <a:rPr lang="en-US" sz="2000" dirty="0">
                <a:latin typeface="Gill Sans MT" panose="020B0502020104020203" pitchFamily="34" charset="77"/>
              </a:rPr>
              <a:t>“You </a:t>
            </a:r>
            <a:r>
              <a:rPr lang="en-US" sz="2000" dirty="0">
                <a:solidFill>
                  <a:schemeClr val="tx2"/>
                </a:solidFill>
                <a:latin typeface="Gill Sans MT" panose="020B0502020104020203" pitchFamily="34" charset="77"/>
              </a:rPr>
              <a:t>eat</a:t>
            </a:r>
            <a:r>
              <a:rPr lang="en-US" sz="2000" dirty="0">
                <a:solidFill>
                  <a:srgbClr val="00B050"/>
                </a:solidFill>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तँ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खान्छस्</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तिमी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तपाई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r>
              <a:rPr lang="en-US" sz="2000" dirty="0">
                <a:latin typeface="Gill Sans MT" panose="020B0502020104020203" pitchFamily="34" charset="77"/>
              </a:rPr>
              <a:t>4. </a:t>
            </a:r>
            <a:r>
              <a:rPr lang="ne" sz="2000" dirty="0">
                <a:latin typeface="Gill Sans MT" panose="020B0502020104020203" pitchFamily="34" charset="77"/>
              </a:rPr>
              <a:t>तँ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खान्छेस्</a:t>
            </a:r>
            <a:r>
              <a:rPr lang="ne" sz="2000" dirty="0">
                <a:latin typeface="Gill Sans MT" panose="020B0502020104020203" pitchFamily="34" charset="77"/>
              </a:rPr>
              <a:t>। </a:t>
            </a:r>
            <a:r>
              <a:rPr lang="en-US" sz="2000" dirty="0">
                <a:latin typeface="Gill Sans MT" panose="020B0502020104020203" pitchFamily="34" charset="77"/>
              </a:rPr>
              <a:t>5. </a:t>
            </a:r>
            <a:r>
              <a:rPr lang="ne" sz="2000" dirty="0">
                <a:latin typeface="Gill Sans MT" panose="020B0502020104020203" pitchFamily="34" charset="77"/>
              </a:rPr>
              <a:t>तिमी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खान्छ्यौ</a:t>
            </a:r>
            <a:r>
              <a:rPr lang="ne" sz="2000" dirty="0">
                <a:latin typeface="Gill Sans MT" panose="020B0502020104020203" pitchFamily="34" charset="77"/>
              </a:rPr>
              <a:t>।</a:t>
            </a:r>
            <a:r>
              <a:rPr lang="en-US" sz="2000" dirty="0">
                <a:latin typeface="Gill Sans MT" panose="020B0502020104020203" pitchFamily="34" charset="77"/>
              </a:rPr>
              <a:t> 6. </a:t>
            </a:r>
            <a:r>
              <a:rPr lang="ne" sz="2000" dirty="0">
                <a:latin typeface="Gill Sans MT" panose="020B0502020104020203" pitchFamily="34" charset="77"/>
              </a:rPr>
              <a:t>तपाई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endParaRPr lang="en-US" sz="2000" dirty="0">
              <a:latin typeface="Gill Sans MT" panose="020B0502020104020203" pitchFamily="34" charset="77"/>
            </a:endParaRPr>
          </a:p>
          <a:p>
            <a:r>
              <a:rPr lang="en-US" sz="2000" dirty="0">
                <a:latin typeface="Gill Sans MT" panose="020B0502020104020203" pitchFamily="34" charset="77"/>
              </a:rPr>
              <a:t>“He </a:t>
            </a:r>
            <a:r>
              <a:rPr lang="en-US" sz="2000" dirty="0">
                <a:solidFill>
                  <a:srgbClr val="00B050"/>
                </a:solidFill>
                <a:latin typeface="Gill Sans MT" panose="020B0502020104020203" pitchFamily="34" charset="77"/>
              </a:rPr>
              <a:t>eats</a:t>
            </a:r>
            <a:r>
              <a:rPr lang="en-US" sz="2000" dirty="0">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ऊ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उनी</a:t>
            </a:r>
            <a:r>
              <a:rPr lang="en-US" sz="2000" dirty="0">
                <a:latin typeface="Gill Sans MT" panose="020B0502020104020203" pitchFamily="34" charset="77"/>
              </a:rPr>
              <a:t>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खान्छन्</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उहाँ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endParaRPr lang="en-US" sz="2000" dirty="0">
              <a:latin typeface="Gill Sans MT" panose="020B0502020104020203" pitchFamily="34" charset="77"/>
            </a:endParaRPr>
          </a:p>
          <a:p>
            <a:r>
              <a:rPr lang="en-US" sz="2000" dirty="0">
                <a:latin typeface="Gill Sans MT" panose="020B0502020104020203" pitchFamily="34" charset="77"/>
              </a:rPr>
              <a:t>“She </a:t>
            </a:r>
            <a:r>
              <a:rPr lang="en-US" sz="2000" dirty="0">
                <a:solidFill>
                  <a:srgbClr val="0070C0"/>
                </a:solidFill>
                <a:latin typeface="Gill Sans MT" panose="020B0502020104020203" pitchFamily="34" charset="77"/>
              </a:rPr>
              <a:t>eats</a:t>
            </a:r>
            <a:r>
              <a:rPr lang="en-US" sz="2000" dirty="0">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ऊ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उनी</a:t>
            </a:r>
            <a:r>
              <a:rPr lang="en-US" sz="2000" dirty="0">
                <a:latin typeface="Gill Sans MT" panose="020B0502020104020203" pitchFamily="34" charset="77"/>
              </a:rPr>
              <a:t>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खान्छिन्</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उहाँ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p:txBody>
      </p:sp>
    </p:spTree>
    <p:extLst>
      <p:ext uri="{BB962C8B-B14F-4D97-AF65-F5344CB8AC3E}">
        <p14:creationId xmlns:p14="http://schemas.microsoft.com/office/powerpoint/2010/main" val="227609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Previous Works</a:t>
            </a:r>
          </a:p>
        </p:txBody>
      </p:sp>
      <p:sp>
        <p:nvSpPr>
          <p:cNvPr id="3" name="TextBox 2">
            <a:extLst>
              <a:ext uri="{FF2B5EF4-FFF2-40B4-BE49-F238E27FC236}">
                <a16:creationId xmlns:a16="http://schemas.microsoft.com/office/drawing/2014/main" id="{B3319EEA-DA68-EF48-AF85-D38F33466ED6}"/>
              </a:ext>
            </a:extLst>
          </p:cNvPr>
          <p:cNvSpPr txBox="1"/>
          <p:nvPr/>
        </p:nvSpPr>
        <p:spPr>
          <a:xfrm>
            <a:off x="192442" y="897089"/>
            <a:ext cx="12308534" cy="2797241"/>
          </a:xfrm>
          <a:prstGeom prst="rect">
            <a:avLst/>
          </a:prstGeom>
          <a:noFill/>
        </p:spPr>
        <p:txBody>
          <a:bodyPr wrap="square" rtlCol="0">
            <a:spAutoFit/>
          </a:bodyPr>
          <a:lstStyle/>
          <a:p>
            <a:pPr>
              <a:lnSpc>
                <a:spcPct val="150000"/>
              </a:lnSpc>
            </a:pPr>
            <a:r>
              <a:rPr lang="en-US" b="1" dirty="0">
                <a:latin typeface="Gill Sans MT" panose="020B0502020104020203" pitchFamily="34" charset="77"/>
              </a:rPr>
              <a:t>Previous works</a:t>
            </a:r>
          </a:p>
          <a:p>
            <a:pPr marL="342900" indent="-342900">
              <a:lnSpc>
                <a:spcPct val="150000"/>
              </a:lnSpc>
              <a:buFont typeface="Arial" panose="020B0604020202020204" pitchFamily="34" charset="0"/>
              <a:buChar char="•"/>
            </a:pPr>
            <a:r>
              <a:rPr lang="en-US" dirty="0">
                <a:latin typeface="Gill Sans MT" panose="020B0502020104020203" pitchFamily="34" charset="77"/>
              </a:rPr>
              <a:t>Combination of lookup algorithm, suffix stripping algorithm, and prefix removal algorithm [3]</a:t>
            </a:r>
          </a:p>
          <a:p>
            <a:pPr marL="342900" indent="-342900">
              <a:lnSpc>
                <a:spcPct val="150000"/>
              </a:lnSpc>
              <a:buFont typeface="Arial" panose="020B0604020202020204" pitchFamily="34" charset="0"/>
              <a:buChar char="•"/>
            </a:pPr>
            <a:r>
              <a:rPr lang="en-US" dirty="0">
                <a:latin typeface="Gill Sans MT" panose="020B0502020104020203" pitchFamily="34" charset="77"/>
              </a:rPr>
              <a:t>n-gram models to design a common stemmer [4]</a:t>
            </a:r>
          </a:p>
          <a:p>
            <a:pPr marL="342900" indent="-342900">
              <a:lnSpc>
                <a:spcPct val="150000"/>
              </a:lnSpc>
              <a:buFont typeface="Arial" panose="020B0604020202020204" pitchFamily="34" charset="0"/>
              <a:buChar char="•"/>
            </a:pPr>
            <a:r>
              <a:rPr lang="en-US" dirty="0">
                <a:latin typeface="Gill Sans MT" panose="020B0502020104020203" pitchFamily="34" charset="77"/>
              </a:rPr>
              <a:t>Romanization utilizing English corpus [5]</a:t>
            </a:r>
          </a:p>
          <a:p>
            <a:pPr>
              <a:lnSpc>
                <a:spcPct val="150000"/>
              </a:lnSpc>
            </a:pPr>
            <a:endParaRPr lang="en-NP" dirty="0">
              <a:latin typeface="Gill Sans MT" panose="020B0502020104020203" pitchFamily="34" charset="77"/>
            </a:endParaRPr>
          </a:p>
        </p:txBody>
      </p:sp>
      <p:sp>
        <p:nvSpPr>
          <p:cNvPr id="5" name="Shape 139">
            <a:extLst>
              <a:ext uri="{FF2B5EF4-FFF2-40B4-BE49-F238E27FC236}">
                <a16:creationId xmlns:a16="http://schemas.microsoft.com/office/drawing/2014/main" id="{5078DBBC-2E4C-F649-8A4A-E56366A03631}"/>
              </a:ext>
            </a:extLst>
          </p:cNvPr>
          <p:cNvSpPr txBox="1"/>
          <p:nvPr/>
        </p:nvSpPr>
        <p:spPr>
          <a:xfrm>
            <a:off x="342755" y="5638562"/>
            <a:ext cx="10010971" cy="1219438"/>
          </a:xfrm>
          <a:prstGeom prst="rect">
            <a:avLst/>
          </a:prstGeom>
          <a:noFill/>
          <a:ln>
            <a:noFill/>
          </a:ln>
        </p:spPr>
        <p:txBody>
          <a:bodyPr lIns="121900" tIns="121900" rIns="121900" bIns="121900" anchor="ctr" anchorCtr="0">
            <a:noAutofit/>
          </a:bodyPr>
          <a:lstStyle/>
          <a:p>
            <a:r>
              <a:rPr lang="en-US" sz="1200" dirty="0">
                <a:latin typeface="Gill Sans MT" panose="020B0502020104020203" pitchFamily="34" charset="0"/>
              </a:rPr>
              <a:t>[3] D. MONIKA, T. ABHISHEK, and M. UPENDRA, “An effective stemmer in Devanagari script,” Hamirpur, India, Apr. 2013, pp. 22–25. [Online]. Available:  </a:t>
            </a:r>
            <a:r>
              <a:rPr lang="en-US" sz="1200" dirty="0">
                <a:latin typeface="Gill Sans MT" panose="020B0502020104020203" pitchFamily="34" charset="0"/>
                <a:hlinkClick r:id="rId3"/>
              </a:rPr>
              <a:t>https://www.seekdl.org/conferences/paper/details/1309.html</a:t>
            </a:r>
            <a:r>
              <a:rPr lang="en-US" sz="1200" dirty="0">
                <a:latin typeface="Gill Sans MT" panose="020B0502020104020203" pitchFamily="34" charset="0"/>
              </a:rPr>
              <a:t> </a:t>
            </a:r>
          </a:p>
          <a:p>
            <a:r>
              <a:rPr lang="en-US" sz="1200" dirty="0">
                <a:latin typeface="Gill Sans MT" panose="020B0502020104020203" pitchFamily="34" charset="0"/>
              </a:rPr>
              <a:t>[4] S. R. </a:t>
            </a:r>
            <a:r>
              <a:rPr lang="en-US" sz="1200" dirty="0" err="1">
                <a:latin typeface="Gill Sans MT" panose="020B0502020104020203" pitchFamily="34" charset="0"/>
              </a:rPr>
              <a:t>Dangui</a:t>
            </a:r>
            <a:r>
              <a:rPr lang="en-US" sz="1200" dirty="0">
                <a:latin typeface="Gill Sans MT" panose="020B0502020104020203" pitchFamily="34" charset="0"/>
              </a:rPr>
              <a:t> and N. Naik, “A Lightweight Stemmer for Devanagari Script,” in Proceedings of the 8th Annual ACM India Conference, ser. Compute ’15. New York, NY, USA: Association for Computing Machinery, Oct. 2015, pp. 55–62. [Online]. Available: </a:t>
            </a:r>
            <a:r>
              <a:rPr lang="en-US" sz="1200" dirty="0">
                <a:latin typeface="Gill Sans MT" panose="020B0502020104020203" pitchFamily="34" charset="0"/>
                <a:hlinkClick r:id="rId4"/>
              </a:rPr>
              <a:t>http://doi.org/10.1145/2835043.2835061</a:t>
            </a:r>
            <a:r>
              <a:rPr lang="en-US" sz="1200" dirty="0">
                <a:latin typeface="Gill Sans MT" panose="020B0502020104020203" pitchFamily="34" charset="0"/>
              </a:rPr>
              <a:t> </a:t>
            </a:r>
          </a:p>
          <a:p>
            <a:r>
              <a:rPr lang="en-US" sz="1200" dirty="0">
                <a:latin typeface="Gill Sans MT" panose="020B0502020104020203" pitchFamily="34" charset="0"/>
              </a:rPr>
              <a:t>[5] B. P. </a:t>
            </a:r>
            <a:r>
              <a:rPr lang="en-US" sz="1200" dirty="0" err="1">
                <a:latin typeface="Gill Sans MT" panose="020B0502020104020203" pitchFamily="34" charset="0"/>
              </a:rPr>
              <a:t>Pande</a:t>
            </a:r>
            <a:r>
              <a:rPr lang="en-US" sz="1200" dirty="0">
                <a:latin typeface="Gill Sans MT" panose="020B0502020104020203" pitchFamily="34" charset="0"/>
              </a:rPr>
              <a:t>, P. </a:t>
            </a:r>
            <a:r>
              <a:rPr lang="en-US" sz="1200" dirty="0" err="1">
                <a:latin typeface="Gill Sans MT" panose="020B0502020104020203" pitchFamily="34" charset="0"/>
              </a:rPr>
              <a:t>Tamta</a:t>
            </a:r>
            <a:r>
              <a:rPr lang="en-US" sz="1200" dirty="0">
                <a:latin typeface="Gill Sans MT" panose="020B0502020104020203" pitchFamily="34" charset="0"/>
              </a:rPr>
              <a:t>, H. S. </a:t>
            </a:r>
            <a:r>
              <a:rPr lang="en-US" sz="1200" dirty="0" err="1">
                <a:latin typeface="Gill Sans MT" panose="020B0502020104020203" pitchFamily="34" charset="0"/>
              </a:rPr>
              <a:t>Dhami</a:t>
            </a:r>
            <a:r>
              <a:rPr lang="en-US" sz="1200" dirty="0">
                <a:latin typeface="Gill Sans MT" panose="020B0502020104020203" pitchFamily="34" charset="0"/>
              </a:rPr>
              <a:t>, and S. Campus, “A Devanagari Script based Stemmer,” p. 12.</a:t>
            </a:r>
            <a:endParaRPr lang="en" sz="1200" dirty="0">
              <a:latin typeface="Gill Sans MT" panose="020B0502020104020203" pitchFamily="34" charset="0"/>
            </a:endParaRPr>
          </a:p>
        </p:txBody>
      </p:sp>
      <p:sp>
        <p:nvSpPr>
          <p:cNvPr id="6" name="TextBox 5">
            <a:extLst>
              <a:ext uri="{FF2B5EF4-FFF2-40B4-BE49-F238E27FC236}">
                <a16:creationId xmlns:a16="http://schemas.microsoft.com/office/drawing/2014/main" id="{395B2D11-3EE3-4547-AF9A-6B741472E826}"/>
              </a:ext>
            </a:extLst>
          </p:cNvPr>
          <p:cNvSpPr txBox="1"/>
          <p:nvPr/>
        </p:nvSpPr>
        <p:spPr>
          <a:xfrm>
            <a:off x="192442" y="3589342"/>
            <a:ext cx="8696611" cy="1689245"/>
          </a:xfrm>
          <a:prstGeom prst="rect">
            <a:avLst/>
          </a:prstGeom>
          <a:noFill/>
        </p:spPr>
        <p:txBody>
          <a:bodyPr wrap="none" rtlCol="0">
            <a:spAutoFit/>
          </a:bodyPr>
          <a:lstStyle/>
          <a:p>
            <a:pPr>
              <a:lnSpc>
                <a:spcPct val="150000"/>
              </a:lnSpc>
            </a:pPr>
            <a:r>
              <a:rPr lang="en-NP" b="1" dirty="0">
                <a:latin typeface="Gill Sans MT" panose="020B0502020104020203" pitchFamily="34" charset="77"/>
              </a:rPr>
              <a:t>Limitations</a:t>
            </a:r>
          </a:p>
          <a:p>
            <a:pPr marL="342900" indent="-342900">
              <a:lnSpc>
                <a:spcPct val="150000"/>
              </a:lnSpc>
              <a:buFont typeface="Arial" panose="020B0604020202020204" pitchFamily="34" charset="0"/>
              <a:buChar char="•"/>
            </a:pPr>
            <a:r>
              <a:rPr lang="en-US" dirty="0">
                <a:latin typeface="Gill Sans MT" panose="020B0502020104020203" pitchFamily="34" charset="77"/>
              </a:rPr>
              <a:t>No</a:t>
            </a:r>
            <a:r>
              <a:rPr lang="en-NP" dirty="0">
                <a:latin typeface="Gill Sans MT" panose="020B0502020104020203" pitchFamily="34" charset="77"/>
              </a:rPr>
              <a:t> consideration of grammatical rules specific to Nepali language</a:t>
            </a:r>
          </a:p>
          <a:p>
            <a:pPr marL="342900" indent="-342900">
              <a:lnSpc>
                <a:spcPct val="150000"/>
              </a:lnSpc>
              <a:buFont typeface="Arial" panose="020B0604020202020204" pitchFamily="34" charset="0"/>
              <a:buChar char="•"/>
            </a:pPr>
            <a:r>
              <a:rPr lang="en-NP" dirty="0">
                <a:latin typeface="Gill Sans MT" panose="020B0502020104020203" pitchFamily="34" charset="77"/>
              </a:rPr>
              <a:t>Parts of Speech (POS) not considered</a:t>
            </a:r>
          </a:p>
        </p:txBody>
      </p:sp>
    </p:spTree>
    <p:extLst>
      <p:ext uri="{BB962C8B-B14F-4D97-AF65-F5344CB8AC3E}">
        <p14:creationId xmlns:p14="http://schemas.microsoft.com/office/powerpoint/2010/main" val="239835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Paper Contributions</a:t>
            </a:r>
          </a:p>
        </p:txBody>
      </p:sp>
      <p:sp>
        <p:nvSpPr>
          <p:cNvPr id="3" name="TextBox 2">
            <a:extLst>
              <a:ext uri="{FF2B5EF4-FFF2-40B4-BE49-F238E27FC236}">
                <a16:creationId xmlns:a16="http://schemas.microsoft.com/office/drawing/2014/main" id="{B3319EEA-DA68-EF48-AF85-D38F33466ED6}"/>
              </a:ext>
            </a:extLst>
          </p:cNvPr>
          <p:cNvSpPr txBox="1"/>
          <p:nvPr/>
        </p:nvSpPr>
        <p:spPr>
          <a:xfrm>
            <a:off x="179917" y="1476382"/>
            <a:ext cx="10523252" cy="3351238"/>
          </a:xfrm>
          <a:prstGeom prst="rect">
            <a:avLst/>
          </a:prstGeom>
          <a:noFill/>
        </p:spPr>
        <p:txBody>
          <a:bodyPr wrap="square" rtlCol="0">
            <a:spAutoFit/>
          </a:bodyPr>
          <a:lstStyle/>
          <a:p>
            <a:pPr>
              <a:lnSpc>
                <a:spcPct val="150000"/>
              </a:lnSpc>
            </a:pPr>
            <a:r>
              <a:rPr lang="en-US" b="1" dirty="0">
                <a:latin typeface="Gill Sans MT" panose="020B0502020104020203" pitchFamily="34" charset="77"/>
              </a:rPr>
              <a:t>Contributions</a:t>
            </a:r>
          </a:p>
          <a:p>
            <a:pPr marL="457200" indent="-457200">
              <a:lnSpc>
                <a:spcPct val="150000"/>
              </a:lnSpc>
              <a:buFont typeface="+mj-lt"/>
              <a:buAutoNum type="arabicPeriod"/>
            </a:pPr>
            <a:r>
              <a:rPr lang="en-US" dirty="0">
                <a:latin typeface="Gill Sans MT" panose="020B0502020104020203" pitchFamily="34" charset="77"/>
              </a:rPr>
              <a:t>140 custom suffix and prefix rules</a:t>
            </a:r>
          </a:p>
          <a:p>
            <a:pPr marL="457200" indent="-457200">
              <a:lnSpc>
                <a:spcPct val="150000"/>
              </a:lnSpc>
              <a:buFont typeface="+mj-lt"/>
              <a:buAutoNum type="arabicPeriod"/>
            </a:pPr>
            <a:r>
              <a:rPr lang="en-US" dirty="0">
                <a:latin typeface="Gill Sans MT" panose="020B0502020104020203" pitchFamily="34" charset="77"/>
              </a:rPr>
              <a:t>Rule-based recursive lemmatization algorithm</a:t>
            </a:r>
          </a:p>
          <a:p>
            <a:pPr marL="457200" indent="-457200">
              <a:lnSpc>
                <a:spcPct val="150000"/>
              </a:lnSpc>
              <a:buFont typeface="+mj-lt"/>
              <a:buAutoNum type="arabicPeriod"/>
            </a:pPr>
            <a:r>
              <a:rPr lang="en-US" dirty="0">
                <a:latin typeface="Gill Sans MT" panose="020B0502020104020203" pitchFamily="34" charset="77"/>
              </a:rPr>
              <a:t>NEP-PLAG2019v1 dataset</a:t>
            </a:r>
            <a:r>
              <a:rPr lang="en-US" baseline="30000" dirty="0">
                <a:latin typeface="Gill Sans MT" panose="020B0502020104020203" pitchFamily="34" charset="77"/>
              </a:rPr>
              <a:t>1 </a:t>
            </a:r>
            <a:r>
              <a:rPr lang="en-US" dirty="0">
                <a:latin typeface="Gill Sans MT" panose="020B0502020104020203" pitchFamily="34" charset="77"/>
              </a:rPr>
              <a:t>– 10,000 annotated pairs of Nepali news articles</a:t>
            </a:r>
            <a:endParaRPr lang="en-US" baseline="30000" dirty="0">
              <a:latin typeface="Gill Sans MT" panose="020B0502020104020203" pitchFamily="34" charset="77"/>
            </a:endParaRPr>
          </a:p>
          <a:p>
            <a:pPr marL="457200" indent="-457200">
              <a:lnSpc>
                <a:spcPct val="150000"/>
              </a:lnSpc>
              <a:buFont typeface="+mj-lt"/>
              <a:buAutoNum type="arabicPeriod"/>
            </a:pPr>
            <a:r>
              <a:rPr lang="en-US" dirty="0">
                <a:latin typeface="Gill Sans MT" panose="020B0502020104020203" pitchFamily="34" charset="77"/>
              </a:rPr>
              <a:t>Nepali Plagiarism Detection System</a:t>
            </a:r>
          </a:p>
          <a:p>
            <a:pPr marL="457200" indent="-457200">
              <a:lnSpc>
                <a:spcPct val="150000"/>
              </a:lnSpc>
              <a:buFont typeface="+mj-lt"/>
              <a:buAutoNum type="arabicPeriod"/>
            </a:pPr>
            <a:endParaRPr lang="en-NP" dirty="0">
              <a:latin typeface="Gill Sans MT" panose="020B0502020104020203" pitchFamily="34" charset="77"/>
            </a:endParaRPr>
          </a:p>
        </p:txBody>
      </p:sp>
      <p:sp>
        <p:nvSpPr>
          <p:cNvPr id="8" name="Shape 139">
            <a:extLst>
              <a:ext uri="{FF2B5EF4-FFF2-40B4-BE49-F238E27FC236}">
                <a16:creationId xmlns:a16="http://schemas.microsoft.com/office/drawing/2014/main" id="{229C4224-8C7C-F646-BD93-1C9081E242E9}"/>
              </a:ext>
            </a:extLst>
          </p:cNvPr>
          <p:cNvSpPr txBox="1"/>
          <p:nvPr/>
        </p:nvSpPr>
        <p:spPr>
          <a:xfrm>
            <a:off x="367469" y="6173785"/>
            <a:ext cx="10010971" cy="622243"/>
          </a:xfrm>
          <a:prstGeom prst="rect">
            <a:avLst/>
          </a:prstGeom>
          <a:noFill/>
          <a:ln>
            <a:noFill/>
          </a:ln>
        </p:spPr>
        <p:txBody>
          <a:bodyPr lIns="121900" tIns="121900" rIns="121900" bIns="121900" anchor="ctr" anchorCtr="0">
            <a:noAutofit/>
          </a:bodyPr>
          <a:lstStyle/>
          <a:p>
            <a:endParaRPr lang="en-US" sz="1200" dirty="0">
              <a:latin typeface="Gill Sans MT" panose="020B0502020104020203" pitchFamily="34" charset="0"/>
            </a:endParaRPr>
          </a:p>
          <a:p>
            <a:r>
              <a:rPr lang="en-US" sz="1200" baseline="30000" dirty="0">
                <a:latin typeface="Gill Sans MT" panose="020B0502020104020203" pitchFamily="34" charset="0"/>
              </a:rPr>
              <a:t>1</a:t>
            </a:r>
            <a:r>
              <a:rPr lang="en-US" sz="1200" dirty="0">
                <a:latin typeface="Gill Sans MT" panose="020B0502020104020203" pitchFamily="34" charset="0"/>
                <a:hlinkClick r:id="rId3"/>
              </a:rPr>
              <a:t>https://github.com/ayushkumarshah/Nepali_Plagiarism_Detection/tree/master/datasets/NEP-PLAG2019v1</a:t>
            </a:r>
            <a:r>
              <a:rPr lang="en-US" sz="1200" dirty="0">
                <a:latin typeface="Gill Sans MT" panose="020B0502020104020203" pitchFamily="34" charset="0"/>
              </a:rPr>
              <a:t>  </a:t>
            </a:r>
          </a:p>
          <a:p>
            <a:r>
              <a:rPr lang="en-US" sz="1200" dirty="0">
                <a:latin typeface="Gill Sans MT" panose="020B0502020104020203" pitchFamily="34" charset="0"/>
              </a:rPr>
              <a:t>* The dataset has not been generated yet and is placed for the sole purpose of an exercise in writing a research paper.</a:t>
            </a:r>
          </a:p>
        </p:txBody>
      </p:sp>
    </p:spTree>
    <p:extLst>
      <p:ext uri="{BB962C8B-B14F-4D97-AF65-F5344CB8AC3E}">
        <p14:creationId xmlns:p14="http://schemas.microsoft.com/office/powerpoint/2010/main" val="300403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Preprocessing</a:t>
            </a:r>
          </a:p>
        </p:txBody>
      </p:sp>
      <p:sp>
        <p:nvSpPr>
          <p:cNvPr id="3" name="TextBox 2">
            <a:extLst>
              <a:ext uri="{FF2B5EF4-FFF2-40B4-BE49-F238E27FC236}">
                <a16:creationId xmlns:a16="http://schemas.microsoft.com/office/drawing/2014/main" id="{37FFAF34-588B-CE4F-A256-32C7CB5FE1AF}"/>
              </a:ext>
            </a:extLst>
          </p:cNvPr>
          <p:cNvSpPr txBox="1"/>
          <p:nvPr/>
        </p:nvSpPr>
        <p:spPr>
          <a:xfrm>
            <a:off x="172996" y="1162995"/>
            <a:ext cx="4349577" cy="1200329"/>
          </a:xfrm>
          <a:prstGeom prst="rect">
            <a:avLst/>
          </a:prstGeom>
          <a:noFill/>
        </p:spPr>
        <p:txBody>
          <a:bodyPr wrap="square" rtlCol="0">
            <a:spAutoFit/>
          </a:bodyPr>
          <a:lstStyle/>
          <a:p>
            <a:r>
              <a:rPr lang="ne" sz="1800" dirty="0"/>
              <a:t>'परिश्रम नगरी हुन्छ? परिश्रम सफलताको एक-मात्र बाटो हो। अक्सर जो परिश्रम गर्छ, उही सफल हुन्छ। अब त परिश्रम गर्छौ नि? नगरी कहाँ हुन्छ त महानगरपालिकाहरूमा!'</a:t>
            </a:r>
            <a:endParaRPr lang="en-NP" sz="1800" dirty="0"/>
          </a:p>
        </p:txBody>
      </p:sp>
      <p:sp>
        <p:nvSpPr>
          <p:cNvPr id="4" name="TextBox 3">
            <a:extLst>
              <a:ext uri="{FF2B5EF4-FFF2-40B4-BE49-F238E27FC236}">
                <a16:creationId xmlns:a16="http://schemas.microsoft.com/office/drawing/2014/main" id="{72FE1548-B158-BB46-B7DE-A2941DDF4752}"/>
              </a:ext>
            </a:extLst>
          </p:cNvPr>
          <p:cNvSpPr txBox="1"/>
          <p:nvPr/>
        </p:nvSpPr>
        <p:spPr>
          <a:xfrm>
            <a:off x="6240162" y="1742303"/>
            <a:ext cx="184731" cy="461665"/>
          </a:xfrm>
          <a:prstGeom prst="rect">
            <a:avLst/>
          </a:prstGeom>
          <a:noFill/>
        </p:spPr>
        <p:txBody>
          <a:bodyPr wrap="none" rtlCol="0">
            <a:spAutoFit/>
          </a:bodyPr>
          <a:lstStyle/>
          <a:p>
            <a:endParaRPr lang="en-NP" dirty="0"/>
          </a:p>
        </p:txBody>
      </p:sp>
      <p:sp>
        <p:nvSpPr>
          <p:cNvPr id="7" name="TextBox 6">
            <a:extLst>
              <a:ext uri="{FF2B5EF4-FFF2-40B4-BE49-F238E27FC236}">
                <a16:creationId xmlns:a16="http://schemas.microsoft.com/office/drawing/2014/main" id="{6B1CBBDE-68E8-014C-A846-11A16C46126A}"/>
              </a:ext>
            </a:extLst>
          </p:cNvPr>
          <p:cNvSpPr txBox="1"/>
          <p:nvPr/>
        </p:nvSpPr>
        <p:spPr>
          <a:xfrm>
            <a:off x="6424893" y="1053501"/>
            <a:ext cx="4349577" cy="1477328"/>
          </a:xfrm>
          <a:prstGeom prst="rect">
            <a:avLst/>
          </a:prstGeom>
          <a:noFill/>
        </p:spPr>
        <p:txBody>
          <a:bodyPr wrap="square" rtlCol="0">
            <a:spAutoFit/>
          </a:bodyPr>
          <a:lstStyle/>
          <a:p>
            <a:r>
              <a:rPr lang="ne" sz="1800" dirty="0"/>
              <a:t>'परिश्रम नगरी हुन्छ?’, </a:t>
            </a:r>
            <a:endParaRPr lang="en-US" sz="1800" dirty="0"/>
          </a:p>
          <a:p>
            <a:r>
              <a:rPr lang="ne" sz="1800" dirty="0"/>
              <a:t>'परिश्रम सफलताको एक-मात्र बाटो हो।', 'अक्सर जो परिश्रम गर्छ, उही सफल हुन्छ।', 'अब त परिश्रम गर्छौ नि?’, </a:t>
            </a:r>
            <a:endParaRPr lang="en-US" sz="1800" dirty="0"/>
          </a:p>
          <a:p>
            <a:r>
              <a:rPr lang="ne" sz="1800" dirty="0"/>
              <a:t>'नगरी कहाँ हुन्छ त महानगरपालिकाहरूमा!'</a:t>
            </a:r>
            <a:endParaRPr lang="en-NP" sz="1800" dirty="0"/>
          </a:p>
        </p:txBody>
      </p:sp>
      <p:sp>
        <p:nvSpPr>
          <p:cNvPr id="9" name="TextBox 8">
            <a:extLst>
              <a:ext uri="{FF2B5EF4-FFF2-40B4-BE49-F238E27FC236}">
                <a16:creationId xmlns:a16="http://schemas.microsoft.com/office/drawing/2014/main" id="{8B3E2B1D-A005-8E49-ADD5-81D41B0C99D9}"/>
              </a:ext>
            </a:extLst>
          </p:cNvPr>
          <p:cNvSpPr txBox="1"/>
          <p:nvPr/>
        </p:nvSpPr>
        <p:spPr>
          <a:xfrm>
            <a:off x="3656980" y="2965003"/>
            <a:ext cx="2323070" cy="3416320"/>
          </a:xfrm>
          <a:prstGeom prst="rect">
            <a:avLst/>
          </a:prstGeom>
          <a:noFill/>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'परिश्रम’, </a:t>
            </a:r>
            <a:endParaRPr lang="en-US" sz="1800" dirty="0"/>
          </a:p>
          <a:p>
            <a:r>
              <a:rPr lang="ne" sz="1800" dirty="0"/>
              <a:t>'सफलताको’, </a:t>
            </a:r>
            <a:endParaRPr lang="en-US" sz="1800" dirty="0"/>
          </a:p>
          <a:p>
            <a:r>
              <a:rPr lang="ne" sz="1800" dirty="0"/>
              <a:t>'एकमात्र’, </a:t>
            </a:r>
            <a:endParaRPr lang="en-US" sz="1800" dirty="0"/>
          </a:p>
          <a:p>
            <a:r>
              <a:rPr lang="ne" sz="1800" dirty="0"/>
              <a:t>'परिश्रम’, </a:t>
            </a:r>
            <a:endParaRPr lang="en-US" sz="1800" dirty="0"/>
          </a:p>
          <a:p>
            <a:r>
              <a:rPr lang="ne" sz="1800" dirty="0"/>
              <a:t>'उही’, </a:t>
            </a:r>
            <a:endParaRPr lang="en-US" sz="1800" dirty="0"/>
          </a:p>
          <a:p>
            <a:r>
              <a:rPr lang="ne" sz="1800" dirty="0"/>
              <a:t>'सफल’, </a:t>
            </a:r>
            <a:endParaRPr lang="en-US" sz="1800" dirty="0"/>
          </a:p>
          <a:p>
            <a:r>
              <a:rPr lang="ne" sz="1800" dirty="0"/>
              <a:t>'परिश्रम’, </a:t>
            </a:r>
            <a:endParaRPr lang="en-US" sz="1800" dirty="0"/>
          </a:p>
          <a:p>
            <a:r>
              <a:rPr lang="ne" sz="1800" dirty="0"/>
              <a:t>'गर्छौ’, </a:t>
            </a:r>
            <a:endParaRPr lang="en-US" sz="1800" dirty="0"/>
          </a:p>
          <a:p>
            <a:r>
              <a:rPr lang="ne" sz="1800" dirty="0"/>
              <a:t>'नगरी’</a:t>
            </a:r>
            <a:r>
              <a:rPr lang="en-US" sz="1800" dirty="0"/>
              <a:t>,</a:t>
            </a:r>
          </a:p>
          <a:p>
            <a:r>
              <a:rPr lang="ne" sz="1800" dirty="0"/>
              <a:t>'महानगरपालिकाहरूमा'</a:t>
            </a:r>
            <a:endParaRPr lang="en-NP" sz="1800" dirty="0"/>
          </a:p>
        </p:txBody>
      </p:sp>
      <p:grpSp>
        <p:nvGrpSpPr>
          <p:cNvPr id="11" name="Group 10">
            <a:extLst>
              <a:ext uri="{FF2B5EF4-FFF2-40B4-BE49-F238E27FC236}">
                <a16:creationId xmlns:a16="http://schemas.microsoft.com/office/drawing/2014/main" id="{AB77C6FC-7684-B84F-A0D5-0B3D2066F7F8}"/>
              </a:ext>
            </a:extLst>
          </p:cNvPr>
          <p:cNvGrpSpPr/>
          <p:nvPr/>
        </p:nvGrpSpPr>
        <p:grpSpPr>
          <a:xfrm>
            <a:off x="7549367" y="3286285"/>
            <a:ext cx="3781165" cy="4247317"/>
            <a:chOff x="271231" y="2805954"/>
            <a:chExt cx="3781165" cy="4247317"/>
          </a:xfrm>
        </p:grpSpPr>
        <p:sp>
          <p:nvSpPr>
            <p:cNvPr id="8" name="TextBox 7">
              <a:extLst>
                <a:ext uri="{FF2B5EF4-FFF2-40B4-BE49-F238E27FC236}">
                  <a16:creationId xmlns:a16="http://schemas.microsoft.com/office/drawing/2014/main" id="{B2E9F08C-9585-8B44-B2C0-163398754307}"/>
                </a:ext>
              </a:extLst>
            </p:cNvPr>
            <p:cNvSpPr txBox="1"/>
            <p:nvPr/>
          </p:nvSpPr>
          <p:spPr>
            <a:xfrm>
              <a:off x="271231" y="2805954"/>
              <a:ext cx="1458096" cy="3693319"/>
            </a:xfrm>
            <a:prstGeom prst="rect">
              <a:avLst/>
            </a:prstGeom>
            <a:noFill/>
            <a:ln>
              <a:noFill/>
            </a:ln>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'हुन्छ?’, </a:t>
              </a:r>
              <a:endParaRPr lang="en-US" sz="1800" dirty="0"/>
            </a:p>
            <a:p>
              <a:r>
                <a:rPr lang="ne" sz="1800" dirty="0"/>
                <a:t>'परिश्रम’, </a:t>
              </a:r>
              <a:endParaRPr lang="en-US" sz="1800" dirty="0"/>
            </a:p>
            <a:p>
              <a:r>
                <a:rPr lang="ne" sz="1800" dirty="0"/>
                <a:t>'सफलताको’, </a:t>
              </a:r>
              <a:endParaRPr lang="en-US" sz="1800" dirty="0"/>
            </a:p>
            <a:p>
              <a:r>
                <a:rPr lang="ne" sz="1800" dirty="0"/>
                <a:t>'एक-मात्र’, </a:t>
              </a:r>
              <a:endParaRPr lang="en-US" sz="1800" dirty="0"/>
            </a:p>
            <a:p>
              <a:r>
                <a:rPr lang="ne" sz="1800" dirty="0"/>
                <a:t>'बाटो’, </a:t>
              </a:r>
              <a:endParaRPr lang="en-US" sz="1800" dirty="0"/>
            </a:p>
            <a:p>
              <a:r>
                <a:rPr lang="ne" sz="1800" dirty="0"/>
                <a:t>'हो।’, </a:t>
              </a:r>
              <a:endParaRPr lang="en-US" sz="1800" dirty="0"/>
            </a:p>
            <a:p>
              <a:r>
                <a:rPr lang="ne" sz="1800" dirty="0"/>
                <a:t>'अक्सर’, </a:t>
              </a:r>
              <a:endParaRPr lang="en-US" sz="1800" dirty="0"/>
            </a:p>
            <a:p>
              <a:r>
                <a:rPr lang="ne" sz="1800" dirty="0"/>
                <a:t>'जो’, </a:t>
              </a:r>
              <a:endParaRPr lang="en-US" sz="1800" dirty="0"/>
            </a:p>
            <a:p>
              <a:r>
                <a:rPr lang="ne" sz="1800" dirty="0"/>
                <a:t>'परिश्रम’,</a:t>
              </a:r>
              <a:endParaRPr lang="en-US" sz="1800" dirty="0"/>
            </a:p>
            <a:p>
              <a:r>
                <a:rPr lang="ne" sz="1800" dirty="0"/>
                <a:t>'गर्छ’, </a:t>
              </a:r>
              <a:endParaRPr lang="en-US" sz="1800" dirty="0"/>
            </a:p>
            <a:p>
              <a:r>
                <a:rPr lang="ne" sz="1800" dirty="0"/>
                <a:t> </a:t>
              </a:r>
              <a:endParaRPr lang="en-NP" sz="1800" dirty="0"/>
            </a:p>
          </p:txBody>
        </p:sp>
        <p:sp>
          <p:nvSpPr>
            <p:cNvPr id="10" name="TextBox 9">
              <a:extLst>
                <a:ext uri="{FF2B5EF4-FFF2-40B4-BE49-F238E27FC236}">
                  <a16:creationId xmlns:a16="http://schemas.microsoft.com/office/drawing/2014/main" id="{61A94E21-FAF7-D648-AF6C-E1FEF753E0A4}"/>
                </a:ext>
              </a:extLst>
            </p:cNvPr>
            <p:cNvSpPr txBox="1"/>
            <p:nvPr/>
          </p:nvSpPr>
          <p:spPr>
            <a:xfrm>
              <a:off x="1729327" y="2805954"/>
              <a:ext cx="2323069" cy="4247317"/>
            </a:xfrm>
            <a:prstGeom prst="rect">
              <a:avLst/>
            </a:prstGeom>
            <a:noFill/>
            <a:ln>
              <a:noFill/>
            </a:ln>
          </p:spPr>
          <p:txBody>
            <a:bodyPr wrap="square" rtlCol="0">
              <a:spAutoFit/>
            </a:bodyPr>
            <a:lstStyle/>
            <a:p>
              <a:r>
                <a:rPr lang="ne" sz="1800" dirty="0"/>
                <a:t>'उही’, </a:t>
              </a:r>
              <a:endParaRPr lang="en-US" sz="1800" dirty="0"/>
            </a:p>
            <a:p>
              <a:r>
                <a:rPr lang="ne" sz="1800" dirty="0"/>
                <a:t>'सफल’, </a:t>
              </a:r>
              <a:endParaRPr lang="en-US" sz="1800" dirty="0"/>
            </a:p>
            <a:p>
              <a:r>
                <a:rPr lang="ne" sz="1800" dirty="0"/>
                <a:t>'हुन्छ।’, </a:t>
              </a:r>
              <a:endParaRPr lang="en-US" sz="1800" dirty="0"/>
            </a:p>
            <a:p>
              <a:r>
                <a:rPr lang="ne" sz="1800" dirty="0"/>
                <a:t>'अब’, </a:t>
              </a:r>
              <a:endParaRPr lang="en-US" sz="1800" dirty="0"/>
            </a:p>
            <a:p>
              <a:r>
                <a:rPr lang="ne" sz="1800" dirty="0"/>
                <a:t>'त’, </a:t>
              </a:r>
              <a:endParaRPr lang="en-US" sz="1800" dirty="0"/>
            </a:p>
            <a:p>
              <a:r>
                <a:rPr lang="ne" sz="1800" dirty="0"/>
                <a:t>'परिश्रम', 'गर्छौ’, </a:t>
              </a:r>
              <a:endParaRPr lang="en-US" sz="1800" dirty="0"/>
            </a:p>
            <a:p>
              <a:r>
                <a:rPr lang="ne" sz="1800" dirty="0"/>
                <a:t>'नि?’, </a:t>
              </a:r>
              <a:endParaRPr lang="en-US" sz="1800" dirty="0"/>
            </a:p>
            <a:p>
              <a:r>
                <a:rPr lang="ne" sz="1800" dirty="0"/>
                <a:t>'नगरी’, </a:t>
              </a:r>
              <a:endParaRPr lang="en-US" sz="1800" dirty="0"/>
            </a:p>
            <a:p>
              <a:r>
                <a:rPr lang="ne" sz="1800" dirty="0"/>
                <a:t>'कहाँ’, </a:t>
              </a:r>
              <a:endParaRPr lang="en-US" sz="1800" dirty="0"/>
            </a:p>
            <a:p>
              <a:r>
                <a:rPr lang="ne" sz="1800" dirty="0"/>
                <a:t>'हुन्छ’, </a:t>
              </a:r>
              <a:endParaRPr lang="en-US" sz="1800" dirty="0"/>
            </a:p>
            <a:p>
              <a:r>
                <a:rPr lang="ne" sz="1800" dirty="0"/>
                <a:t>'त', 'महानगरपालिकाहरूमा!'</a:t>
              </a:r>
            </a:p>
            <a:p>
              <a:endParaRPr lang="ne" sz="1800" dirty="0"/>
            </a:p>
            <a:p>
              <a:endParaRPr lang="ne" sz="1800" dirty="0"/>
            </a:p>
            <a:p>
              <a:endParaRPr lang="ne" sz="1800" dirty="0"/>
            </a:p>
          </p:txBody>
        </p:sp>
      </p:grpSp>
      <p:sp>
        <p:nvSpPr>
          <p:cNvPr id="12" name="TextBox 11">
            <a:extLst>
              <a:ext uri="{FF2B5EF4-FFF2-40B4-BE49-F238E27FC236}">
                <a16:creationId xmlns:a16="http://schemas.microsoft.com/office/drawing/2014/main" id="{23762963-A8AF-B648-9F93-3A5042452BB4}"/>
              </a:ext>
            </a:extLst>
          </p:cNvPr>
          <p:cNvSpPr txBox="1"/>
          <p:nvPr/>
        </p:nvSpPr>
        <p:spPr>
          <a:xfrm>
            <a:off x="423628" y="3001455"/>
            <a:ext cx="2323070" cy="3416320"/>
          </a:xfrm>
          <a:prstGeom prst="rect">
            <a:avLst/>
          </a:prstGeom>
          <a:noFill/>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'परिश्रम’, </a:t>
            </a:r>
            <a:endParaRPr lang="en-US" sz="1800" dirty="0"/>
          </a:p>
          <a:p>
            <a:r>
              <a:rPr lang="ne" sz="1800" dirty="0"/>
              <a:t>'सफल’, </a:t>
            </a:r>
            <a:endParaRPr lang="en-US" sz="1800" dirty="0"/>
          </a:p>
          <a:p>
            <a:r>
              <a:rPr lang="ne" sz="1800" dirty="0"/>
              <a:t>'एक’, </a:t>
            </a:r>
            <a:endParaRPr lang="en-US" sz="1800" dirty="0"/>
          </a:p>
          <a:p>
            <a:r>
              <a:rPr lang="ne" sz="1800" dirty="0"/>
              <a:t>'परिश्रम’, </a:t>
            </a:r>
            <a:endParaRPr lang="en-US" sz="1800" dirty="0"/>
          </a:p>
          <a:p>
            <a:r>
              <a:rPr lang="ne" sz="1800" dirty="0"/>
              <a:t>'उही’, </a:t>
            </a:r>
            <a:endParaRPr lang="en-US" sz="1800" dirty="0"/>
          </a:p>
          <a:p>
            <a:r>
              <a:rPr lang="ne" sz="1800" dirty="0"/>
              <a:t>'सफल’, </a:t>
            </a:r>
            <a:endParaRPr lang="en-US" sz="1800" dirty="0"/>
          </a:p>
          <a:p>
            <a:r>
              <a:rPr lang="ne" sz="1800" dirty="0"/>
              <a:t>'परिश्रम’, </a:t>
            </a:r>
            <a:endParaRPr lang="en-US" sz="1800" dirty="0"/>
          </a:p>
          <a:p>
            <a:r>
              <a:rPr lang="ne" sz="1800" dirty="0"/>
              <a:t>'गर्’, </a:t>
            </a:r>
            <a:endParaRPr lang="en-US" sz="1800" dirty="0"/>
          </a:p>
          <a:p>
            <a:r>
              <a:rPr lang="ne" sz="1800" dirty="0"/>
              <a:t>'नगर्’</a:t>
            </a:r>
            <a:endParaRPr lang="en-US" sz="1800" dirty="0"/>
          </a:p>
          <a:p>
            <a:r>
              <a:rPr lang="ne" sz="1800" dirty="0"/>
              <a:t>'नगर’</a:t>
            </a:r>
            <a:endParaRPr lang="en-US" sz="1800" dirty="0"/>
          </a:p>
        </p:txBody>
      </p:sp>
      <p:cxnSp>
        <p:nvCxnSpPr>
          <p:cNvPr id="14" name="Straight Arrow Connector 13">
            <a:extLst>
              <a:ext uri="{FF2B5EF4-FFF2-40B4-BE49-F238E27FC236}">
                <a16:creationId xmlns:a16="http://schemas.microsoft.com/office/drawing/2014/main" id="{F2105A3B-83FD-FB4F-86F6-23CEDED88311}"/>
              </a:ext>
            </a:extLst>
          </p:cNvPr>
          <p:cNvCxnSpPr/>
          <p:nvPr/>
        </p:nvCxnSpPr>
        <p:spPr>
          <a:xfrm flipH="1">
            <a:off x="1186249" y="3429000"/>
            <a:ext cx="247073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a:extLst>
              <a:ext uri="{FF2B5EF4-FFF2-40B4-BE49-F238E27FC236}">
                <a16:creationId xmlns:a16="http://schemas.microsoft.com/office/drawing/2014/main" id="{1D2272A4-F217-C345-B362-EE86735980D0}"/>
              </a:ext>
            </a:extLst>
          </p:cNvPr>
          <p:cNvCxnSpPr>
            <a:cxnSpLocks/>
          </p:cNvCxnSpPr>
          <p:nvPr/>
        </p:nvCxnSpPr>
        <p:spPr>
          <a:xfrm flipH="1">
            <a:off x="1186250" y="3989173"/>
            <a:ext cx="257020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Straight Arrow Connector 16">
            <a:extLst>
              <a:ext uri="{FF2B5EF4-FFF2-40B4-BE49-F238E27FC236}">
                <a16:creationId xmlns:a16="http://schemas.microsoft.com/office/drawing/2014/main" id="{4262076B-8F5D-464A-9144-A732CD04E9B8}"/>
              </a:ext>
            </a:extLst>
          </p:cNvPr>
          <p:cNvCxnSpPr>
            <a:cxnSpLocks/>
          </p:cNvCxnSpPr>
          <p:nvPr/>
        </p:nvCxnSpPr>
        <p:spPr>
          <a:xfrm flipH="1">
            <a:off x="1086776" y="4252784"/>
            <a:ext cx="257020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Down Arrow 24">
            <a:extLst>
              <a:ext uri="{FF2B5EF4-FFF2-40B4-BE49-F238E27FC236}">
                <a16:creationId xmlns:a16="http://schemas.microsoft.com/office/drawing/2014/main" id="{23F066D3-D164-F343-868B-362C223BD716}"/>
              </a:ext>
            </a:extLst>
          </p:cNvPr>
          <p:cNvSpPr/>
          <p:nvPr/>
        </p:nvSpPr>
        <p:spPr>
          <a:xfrm rot="5400000">
            <a:off x="2061568" y="2250365"/>
            <a:ext cx="435363" cy="145809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6" name="Down Arrow 25">
            <a:extLst>
              <a:ext uri="{FF2B5EF4-FFF2-40B4-BE49-F238E27FC236}">
                <a16:creationId xmlns:a16="http://schemas.microsoft.com/office/drawing/2014/main" id="{2A993965-D1E0-D14B-9D95-D0F3572E6F62}"/>
              </a:ext>
            </a:extLst>
          </p:cNvPr>
          <p:cNvSpPr/>
          <p:nvPr/>
        </p:nvSpPr>
        <p:spPr>
          <a:xfrm>
            <a:off x="7888258" y="2519000"/>
            <a:ext cx="467286" cy="6342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7" name="Down Arrow 26">
            <a:extLst>
              <a:ext uri="{FF2B5EF4-FFF2-40B4-BE49-F238E27FC236}">
                <a16:creationId xmlns:a16="http://schemas.microsoft.com/office/drawing/2014/main" id="{9C55BDE9-D635-F846-B20A-D59C44233D73}"/>
              </a:ext>
            </a:extLst>
          </p:cNvPr>
          <p:cNvSpPr/>
          <p:nvPr/>
        </p:nvSpPr>
        <p:spPr>
          <a:xfrm rot="16200000">
            <a:off x="5256053" y="861427"/>
            <a:ext cx="435363" cy="19023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8" name="TextBox 27">
            <a:extLst>
              <a:ext uri="{FF2B5EF4-FFF2-40B4-BE49-F238E27FC236}">
                <a16:creationId xmlns:a16="http://schemas.microsoft.com/office/drawing/2014/main" id="{34299493-E37D-2C48-8130-1E78E9D1ED00}"/>
              </a:ext>
            </a:extLst>
          </p:cNvPr>
          <p:cNvSpPr txBox="1"/>
          <p:nvPr/>
        </p:nvSpPr>
        <p:spPr>
          <a:xfrm>
            <a:off x="4448750" y="1347058"/>
            <a:ext cx="2071401" cy="307777"/>
          </a:xfrm>
          <a:prstGeom prst="rect">
            <a:avLst/>
          </a:prstGeom>
          <a:noFill/>
        </p:spPr>
        <p:txBody>
          <a:bodyPr wrap="none" rtlCol="0">
            <a:spAutoFit/>
          </a:bodyPr>
          <a:lstStyle/>
          <a:p>
            <a:r>
              <a:rPr lang="en-NP" sz="1400" b="1" dirty="0">
                <a:latin typeface="Gill Sans MT" panose="020B0502020104020203" pitchFamily="34" charset="77"/>
              </a:rPr>
              <a:t>Sentence tokenization</a:t>
            </a:r>
          </a:p>
        </p:txBody>
      </p:sp>
      <p:sp>
        <p:nvSpPr>
          <p:cNvPr id="29" name="TextBox 28">
            <a:extLst>
              <a:ext uri="{FF2B5EF4-FFF2-40B4-BE49-F238E27FC236}">
                <a16:creationId xmlns:a16="http://schemas.microsoft.com/office/drawing/2014/main" id="{8AFAEDDB-7F5F-5A45-AD50-8052280DE265}"/>
              </a:ext>
            </a:extLst>
          </p:cNvPr>
          <p:cNvSpPr txBox="1"/>
          <p:nvPr/>
        </p:nvSpPr>
        <p:spPr>
          <a:xfrm>
            <a:off x="8355544" y="2530829"/>
            <a:ext cx="1761893" cy="307777"/>
          </a:xfrm>
          <a:prstGeom prst="rect">
            <a:avLst/>
          </a:prstGeom>
          <a:noFill/>
        </p:spPr>
        <p:txBody>
          <a:bodyPr wrap="none" rtlCol="0">
            <a:spAutoFit/>
          </a:bodyPr>
          <a:lstStyle/>
          <a:p>
            <a:r>
              <a:rPr lang="en-NP" sz="1400" b="1" dirty="0">
                <a:latin typeface="Gill Sans MT" panose="020B0502020104020203" pitchFamily="34" charset="77"/>
              </a:rPr>
              <a:t>Word tokenization</a:t>
            </a:r>
          </a:p>
        </p:txBody>
      </p:sp>
      <p:sp>
        <p:nvSpPr>
          <p:cNvPr id="30" name="TextBox 29">
            <a:extLst>
              <a:ext uri="{FF2B5EF4-FFF2-40B4-BE49-F238E27FC236}">
                <a16:creationId xmlns:a16="http://schemas.microsoft.com/office/drawing/2014/main" id="{260AF627-BC92-2644-9B0C-7A7D71E51712}"/>
              </a:ext>
            </a:extLst>
          </p:cNvPr>
          <p:cNvSpPr txBox="1"/>
          <p:nvPr/>
        </p:nvSpPr>
        <p:spPr>
          <a:xfrm>
            <a:off x="1710567" y="2530828"/>
            <a:ext cx="1521570" cy="307777"/>
          </a:xfrm>
          <a:prstGeom prst="rect">
            <a:avLst/>
          </a:prstGeom>
          <a:noFill/>
        </p:spPr>
        <p:txBody>
          <a:bodyPr wrap="none" rtlCol="0">
            <a:spAutoFit/>
          </a:bodyPr>
          <a:lstStyle/>
          <a:p>
            <a:pPr algn="ctr"/>
            <a:r>
              <a:rPr lang="en-NP" sz="1400" b="1" dirty="0">
                <a:latin typeface="Gill Sans MT" panose="020B0502020104020203" pitchFamily="34" charset="77"/>
              </a:rPr>
              <a:t>Lemmatization </a:t>
            </a:r>
          </a:p>
        </p:txBody>
      </p:sp>
      <p:cxnSp>
        <p:nvCxnSpPr>
          <p:cNvPr id="23" name="Straight Arrow Connector 22">
            <a:extLst>
              <a:ext uri="{FF2B5EF4-FFF2-40B4-BE49-F238E27FC236}">
                <a16:creationId xmlns:a16="http://schemas.microsoft.com/office/drawing/2014/main" id="{BD31AED7-CFD3-C84B-80E7-D03AE2C612CB}"/>
              </a:ext>
            </a:extLst>
          </p:cNvPr>
          <p:cNvCxnSpPr>
            <a:cxnSpLocks/>
          </p:cNvCxnSpPr>
          <p:nvPr/>
        </p:nvCxnSpPr>
        <p:spPr>
          <a:xfrm flipH="1">
            <a:off x="1012945" y="5631873"/>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9C2D85F9-7A74-864E-A3B6-1D64ECC83C9D}"/>
              </a:ext>
            </a:extLst>
          </p:cNvPr>
          <p:cNvCxnSpPr>
            <a:cxnSpLocks/>
          </p:cNvCxnSpPr>
          <p:nvPr/>
        </p:nvCxnSpPr>
        <p:spPr>
          <a:xfrm flipH="1">
            <a:off x="1051822" y="5922059"/>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2" name="Straight Arrow Connector 31">
            <a:extLst>
              <a:ext uri="{FF2B5EF4-FFF2-40B4-BE49-F238E27FC236}">
                <a16:creationId xmlns:a16="http://schemas.microsoft.com/office/drawing/2014/main" id="{2E362455-BDDF-C846-AE1B-F2CF03181F20}"/>
              </a:ext>
            </a:extLst>
          </p:cNvPr>
          <p:cNvCxnSpPr>
            <a:cxnSpLocks/>
          </p:cNvCxnSpPr>
          <p:nvPr/>
        </p:nvCxnSpPr>
        <p:spPr>
          <a:xfrm flipH="1">
            <a:off x="1051822" y="6187193"/>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Down Arrow 32">
            <a:extLst>
              <a:ext uri="{FF2B5EF4-FFF2-40B4-BE49-F238E27FC236}">
                <a16:creationId xmlns:a16="http://schemas.microsoft.com/office/drawing/2014/main" id="{CE511C25-2477-4D43-96F5-3B3C56AF10F0}"/>
              </a:ext>
            </a:extLst>
          </p:cNvPr>
          <p:cNvSpPr/>
          <p:nvPr/>
        </p:nvSpPr>
        <p:spPr>
          <a:xfrm rot="5400000">
            <a:off x="5811836" y="3677876"/>
            <a:ext cx="435363" cy="190232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34" name="TextBox 33">
            <a:extLst>
              <a:ext uri="{FF2B5EF4-FFF2-40B4-BE49-F238E27FC236}">
                <a16:creationId xmlns:a16="http://schemas.microsoft.com/office/drawing/2014/main" id="{2AEB9B7D-76E2-5647-876E-2F42F0882EDB}"/>
              </a:ext>
            </a:extLst>
          </p:cNvPr>
          <p:cNvSpPr txBox="1"/>
          <p:nvPr/>
        </p:nvSpPr>
        <p:spPr>
          <a:xfrm>
            <a:off x="5078356" y="3706171"/>
            <a:ext cx="1985133" cy="738664"/>
          </a:xfrm>
          <a:prstGeom prst="rect">
            <a:avLst/>
          </a:prstGeom>
          <a:noFill/>
        </p:spPr>
        <p:txBody>
          <a:bodyPr wrap="square" rtlCol="0">
            <a:spAutoFit/>
          </a:bodyPr>
          <a:lstStyle/>
          <a:p>
            <a:pPr algn="ctr"/>
            <a:r>
              <a:rPr lang="en-NP" sz="1400" b="1" dirty="0">
                <a:latin typeface="Gill Sans MT" panose="020B0502020104020203" pitchFamily="34" charset="77"/>
              </a:rPr>
              <a:t>Special symbols, numbers and stop words removal</a:t>
            </a:r>
          </a:p>
        </p:txBody>
      </p:sp>
    </p:spTree>
    <p:extLst>
      <p:ext uri="{BB962C8B-B14F-4D97-AF65-F5344CB8AC3E}">
        <p14:creationId xmlns:p14="http://schemas.microsoft.com/office/powerpoint/2010/main" val="247541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9" grpId="1"/>
      <p:bldP spid="12" grpId="0"/>
      <p:bldP spid="25" grpId="0" animBg="1"/>
      <p:bldP spid="26" grpId="0" animBg="1"/>
      <p:bldP spid="27" grpId="0" animBg="1"/>
      <p:bldP spid="28" grpId="0"/>
      <p:bldP spid="29" grpId="0"/>
      <p:bldP spid="30" grpId="0"/>
      <p:bldP spid="33" grpId="0" animBg="1"/>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Lemmatization</a:t>
            </a:r>
          </a:p>
        </p:txBody>
      </p:sp>
      <p:grpSp>
        <p:nvGrpSpPr>
          <p:cNvPr id="11" name="Group 10">
            <a:extLst>
              <a:ext uri="{FF2B5EF4-FFF2-40B4-BE49-F238E27FC236}">
                <a16:creationId xmlns:a16="http://schemas.microsoft.com/office/drawing/2014/main" id="{01B49CFA-9A7C-3A41-B132-EAE7E6861BE2}"/>
              </a:ext>
            </a:extLst>
          </p:cNvPr>
          <p:cNvGrpSpPr/>
          <p:nvPr/>
        </p:nvGrpSpPr>
        <p:grpSpPr>
          <a:xfrm>
            <a:off x="310660" y="1793725"/>
            <a:ext cx="3695700" cy="2308324"/>
            <a:chOff x="310660" y="1793725"/>
            <a:chExt cx="3695700" cy="2308324"/>
          </a:xfrm>
        </p:grpSpPr>
        <p:sp>
          <p:nvSpPr>
            <p:cNvPr id="4" name="Rectangle 3">
              <a:extLst>
                <a:ext uri="{FF2B5EF4-FFF2-40B4-BE49-F238E27FC236}">
                  <a16:creationId xmlns:a16="http://schemas.microsoft.com/office/drawing/2014/main" id="{B5731ABB-620E-1240-92B3-7805CA1F2DD8}"/>
                </a:ext>
              </a:extLst>
            </p:cNvPr>
            <p:cNvSpPr/>
            <p:nvPr/>
          </p:nvSpPr>
          <p:spPr>
            <a:xfrm>
              <a:off x="310660" y="1793725"/>
              <a:ext cx="1765300" cy="2308324"/>
            </a:xfrm>
            <a:prstGeom prst="rect">
              <a:avLst/>
            </a:prstGeom>
          </p:spPr>
          <p:txBody>
            <a:bodyPr wrap="square">
              <a:spAutoFit/>
            </a:bodyPr>
            <a:lstStyle/>
            <a:p>
              <a:r>
                <a:rPr lang="en-NP" b="1" dirty="0">
                  <a:latin typeface="Gill Sans MT" panose="020B0502020104020203" pitchFamily="34" charset="77"/>
                </a:rPr>
                <a:t>Prefix set:</a:t>
              </a:r>
              <a:r>
                <a:rPr lang="en-NP" dirty="0">
                  <a:latin typeface="Gill Sans MT" panose="020B0502020104020203" pitchFamily="34" charset="77"/>
                </a:rPr>
                <a:t> </a:t>
              </a:r>
            </a:p>
            <a:p>
              <a:r>
                <a:rPr lang="en-NP" dirty="0">
                  <a:latin typeface="Gill Sans MT" panose="020B0502020104020203" pitchFamily="34" charset="77"/>
                </a:rPr>
                <a:t>न|1</a:t>
              </a:r>
            </a:p>
            <a:p>
              <a:r>
                <a:rPr lang="en-NP" dirty="0">
                  <a:latin typeface="Gill Sans MT" panose="020B0502020104020203" pitchFamily="34" charset="77"/>
                </a:rPr>
                <a:t>उप|2</a:t>
              </a:r>
            </a:p>
            <a:p>
              <a:r>
                <a:rPr lang="en-NP" dirty="0">
                  <a:latin typeface="Gill Sans MT" panose="020B0502020104020203" pitchFamily="34" charset="77"/>
                </a:rPr>
                <a:t>महा|3</a:t>
              </a:r>
            </a:p>
            <a:p>
              <a:r>
                <a:rPr lang="en-NP" dirty="0">
                  <a:latin typeface="Gill Sans MT" panose="020B0502020104020203" pitchFamily="34" charset="77"/>
                </a:rPr>
                <a:t>अ|4</a:t>
              </a:r>
            </a:p>
            <a:p>
              <a:r>
                <a:rPr lang="en-NP" dirty="0">
                  <a:latin typeface="Gill Sans MT" panose="020B0502020104020203" pitchFamily="34" charset="77"/>
                </a:rPr>
                <a:t>सु|5</a:t>
              </a:r>
            </a:p>
          </p:txBody>
        </p:sp>
        <p:sp>
          <p:nvSpPr>
            <p:cNvPr id="6" name="Rectangle 5">
              <a:extLst>
                <a:ext uri="{FF2B5EF4-FFF2-40B4-BE49-F238E27FC236}">
                  <a16:creationId xmlns:a16="http://schemas.microsoft.com/office/drawing/2014/main" id="{37D1062F-C008-8B4E-AA53-1580DE1718FF}"/>
                </a:ext>
              </a:extLst>
            </p:cNvPr>
            <p:cNvSpPr/>
            <p:nvPr/>
          </p:nvSpPr>
          <p:spPr>
            <a:xfrm>
              <a:off x="2241060" y="1793725"/>
              <a:ext cx="1765300" cy="2308324"/>
            </a:xfrm>
            <a:prstGeom prst="rect">
              <a:avLst/>
            </a:prstGeom>
          </p:spPr>
          <p:txBody>
            <a:bodyPr wrap="square">
              <a:spAutoFit/>
            </a:bodyPr>
            <a:lstStyle/>
            <a:p>
              <a:r>
                <a:rPr lang="en-US" b="1" dirty="0">
                  <a:latin typeface="Gill Sans MT" panose="020B0502020104020203" pitchFamily="34" charset="77"/>
                </a:rPr>
                <a:t>Suffix set:</a:t>
              </a:r>
            </a:p>
            <a:p>
              <a:r>
                <a:rPr lang="ne" dirty="0">
                  <a:latin typeface="Gill Sans MT" panose="020B0502020104020203" pitchFamily="34" charset="77"/>
                </a:rPr>
                <a:t>यो|17</a:t>
              </a:r>
            </a:p>
            <a:p>
              <a:r>
                <a:rPr lang="ne" dirty="0">
                  <a:latin typeface="Gill Sans MT" panose="020B0502020104020203" pitchFamily="34" charset="77"/>
                </a:rPr>
                <a:t>दा|18</a:t>
              </a:r>
            </a:p>
            <a:p>
              <a:r>
                <a:rPr lang="ne" dirty="0">
                  <a:latin typeface="Preeti" pitchFamily="2" charset="0"/>
                </a:rPr>
                <a:t>द| </a:t>
              </a:r>
              <a:r>
                <a:rPr lang="ne" dirty="0">
                  <a:latin typeface="Gill Sans MT" panose="020B0502020104020203" pitchFamily="34" charset="77"/>
                </a:rPr>
                <a:t>19</a:t>
              </a:r>
            </a:p>
            <a:p>
              <a:r>
                <a:rPr lang="ne" dirty="0">
                  <a:latin typeface="Gill Sans MT" panose="020B0502020104020203" pitchFamily="34" charset="77"/>
                </a:rPr>
                <a:t>द| 19</a:t>
              </a:r>
            </a:p>
            <a:p>
              <a:r>
                <a:rPr lang="ne" dirty="0">
                  <a:latin typeface="Gill Sans MT" panose="020B0502020104020203" pitchFamily="34" charset="77"/>
                </a:rPr>
                <a:t>पालका|20</a:t>
              </a:r>
              <a:endParaRPr lang="en-NP" dirty="0">
                <a:latin typeface="Gill Sans MT" panose="020B0502020104020203" pitchFamily="34" charset="77"/>
              </a:endParaRPr>
            </a:p>
          </p:txBody>
        </p:sp>
      </p:grpSp>
      <p:grpSp>
        <p:nvGrpSpPr>
          <p:cNvPr id="12" name="Group 11">
            <a:extLst>
              <a:ext uri="{FF2B5EF4-FFF2-40B4-BE49-F238E27FC236}">
                <a16:creationId xmlns:a16="http://schemas.microsoft.com/office/drawing/2014/main" id="{9CCC936C-49A1-D840-99F4-199F062CE59B}"/>
              </a:ext>
            </a:extLst>
          </p:cNvPr>
          <p:cNvGrpSpPr/>
          <p:nvPr/>
        </p:nvGrpSpPr>
        <p:grpSpPr>
          <a:xfrm>
            <a:off x="4996471" y="1793725"/>
            <a:ext cx="6579087" cy="4561215"/>
            <a:chOff x="4932971" y="1655225"/>
            <a:chExt cx="6579087" cy="4561215"/>
          </a:xfrm>
        </p:grpSpPr>
        <p:sp>
          <p:nvSpPr>
            <p:cNvPr id="7" name="Rectangle 6">
              <a:extLst>
                <a:ext uri="{FF2B5EF4-FFF2-40B4-BE49-F238E27FC236}">
                  <a16:creationId xmlns:a16="http://schemas.microsoft.com/office/drawing/2014/main" id="{ED8981C2-CBE6-8E45-96C0-406D2C659B56}"/>
                </a:ext>
              </a:extLst>
            </p:cNvPr>
            <p:cNvSpPr/>
            <p:nvPr/>
          </p:nvSpPr>
          <p:spPr>
            <a:xfrm>
              <a:off x="4932971" y="1692125"/>
              <a:ext cx="2883390" cy="4524315"/>
            </a:xfrm>
            <a:prstGeom prst="rect">
              <a:avLst/>
            </a:prstGeom>
          </p:spPr>
          <p:txBody>
            <a:bodyPr wrap="square">
              <a:spAutoFit/>
            </a:bodyPr>
            <a:lstStyle/>
            <a:p>
              <a:r>
                <a:rPr lang="en-US" b="1" dirty="0">
                  <a:latin typeface="Gill Sans MT" panose="020B0502020104020203" pitchFamily="34" charset="77"/>
                </a:rPr>
                <a:t>Prefix rules:</a:t>
              </a:r>
            </a:p>
            <a:p>
              <a:r>
                <a:rPr lang="en-US" dirty="0">
                  <a:latin typeface="Gill Sans MT" panose="020B0502020104020203" pitchFamily="34" charset="77"/>
                </a:rPr>
                <a:t>3 PFX 1 </a:t>
              </a:r>
              <a:r>
                <a:rPr lang="ne" dirty="0">
                  <a:latin typeface="Gill Sans MT" panose="020B0502020104020203" pitchFamily="34" charset="77"/>
                </a:rPr>
                <a:t>महा महा</a:t>
              </a:r>
              <a:endParaRPr lang="en-US" dirty="0">
                <a:latin typeface="Gill Sans MT" panose="020B0502020104020203" pitchFamily="34" charset="77"/>
              </a:endParaRPr>
            </a:p>
            <a:p>
              <a:r>
                <a:rPr lang="ne" dirty="0">
                  <a:latin typeface="Gill Sans MT" panose="020B0502020104020203" pitchFamily="34" charset="77"/>
                </a:rPr>
                <a:t>महा .</a:t>
              </a:r>
            </a:p>
            <a:p>
              <a:endParaRPr lang="ne" dirty="0">
                <a:latin typeface="Gill Sans MT" panose="020B0502020104020203" pitchFamily="34" charset="77"/>
              </a:endParaRPr>
            </a:p>
            <a:p>
              <a:r>
                <a:rPr lang="ne" dirty="0">
                  <a:latin typeface="Gill Sans MT" panose="020B0502020104020203" pitchFamily="34" charset="77"/>
                </a:rPr>
                <a:t>4 </a:t>
              </a:r>
              <a:r>
                <a:rPr lang="en-US" dirty="0">
                  <a:latin typeface="Gill Sans MT" panose="020B0502020104020203" pitchFamily="34" charset="77"/>
                </a:rPr>
                <a:t>PFX 1 </a:t>
              </a:r>
              <a:r>
                <a:rPr lang="ne" dirty="0">
                  <a:latin typeface="Gill Sans MT" panose="020B0502020104020203" pitchFamily="34" charset="77"/>
                </a:rPr>
                <a:t>अ </a:t>
              </a:r>
              <a:r>
                <a:rPr lang="en-US" dirty="0">
                  <a:latin typeface="Gill Sans MT" panose="020B0502020104020203" pitchFamily="34" charset="77"/>
                </a:rPr>
                <a:t>NEG</a:t>
              </a:r>
              <a:endParaRPr lang="ne" dirty="0">
                <a:latin typeface="Gill Sans MT" panose="020B0502020104020203" pitchFamily="34" charset="77"/>
              </a:endParaRPr>
            </a:p>
            <a:p>
              <a:r>
                <a:rPr lang="ne" dirty="0">
                  <a:latin typeface="Gill Sans MT" panose="020B0502020104020203" pitchFamily="34" charset="77"/>
                </a:rPr>
                <a:t>अ .</a:t>
              </a:r>
            </a:p>
            <a:p>
              <a:endParaRPr lang="en-US" dirty="0">
                <a:latin typeface="Gill Sans MT" panose="020B0502020104020203" pitchFamily="34" charset="77"/>
              </a:endParaRPr>
            </a:p>
            <a:p>
              <a:r>
                <a:rPr lang="en-US" dirty="0">
                  <a:latin typeface="Gill Sans MT" panose="020B0502020104020203" pitchFamily="34" charset="77"/>
                </a:rPr>
                <a:t>5 PFX 1 </a:t>
              </a:r>
              <a:r>
                <a:rPr lang="ne" dirty="0">
                  <a:latin typeface="Gill Sans MT" panose="020B0502020104020203" pitchFamily="34" charset="77"/>
                </a:rPr>
                <a:t>सु</a:t>
              </a:r>
              <a:r>
                <a:rPr lang="en-US" dirty="0">
                  <a:latin typeface="Gill Sans MT" panose="020B0502020104020203" pitchFamily="34" charset="77"/>
                </a:rPr>
                <a:t>PTV</a:t>
              </a:r>
              <a:endParaRPr lang="ne" dirty="0">
                <a:latin typeface="Gill Sans MT" panose="020B0502020104020203" pitchFamily="34" charset="77"/>
              </a:endParaRPr>
            </a:p>
            <a:p>
              <a:r>
                <a:rPr lang="ne" dirty="0">
                  <a:latin typeface="Gill Sans MT" panose="020B0502020104020203" pitchFamily="34" charset="77"/>
                </a:rPr>
                <a:t>सु.</a:t>
              </a:r>
            </a:p>
            <a:p>
              <a:endParaRPr lang="ne" dirty="0">
                <a:latin typeface="Gill Sans MT" panose="020B0502020104020203" pitchFamily="34" charset="77"/>
              </a:endParaRPr>
            </a:p>
            <a:p>
              <a:endParaRPr lang="ne" dirty="0">
                <a:latin typeface="Gill Sans MT" panose="020B0502020104020203" pitchFamily="34" charset="77"/>
              </a:endParaRPr>
            </a:p>
            <a:p>
              <a:endParaRPr lang="ne" dirty="0">
                <a:latin typeface="Gill Sans MT" panose="020B0502020104020203" pitchFamily="34" charset="77"/>
              </a:endParaRPr>
            </a:p>
          </p:txBody>
        </p:sp>
        <p:sp>
          <p:nvSpPr>
            <p:cNvPr id="9" name="Rectangle 8">
              <a:extLst>
                <a:ext uri="{FF2B5EF4-FFF2-40B4-BE49-F238E27FC236}">
                  <a16:creationId xmlns:a16="http://schemas.microsoft.com/office/drawing/2014/main" id="{47A40F08-F4B3-9042-8428-1AD54411C0BE}"/>
                </a:ext>
              </a:extLst>
            </p:cNvPr>
            <p:cNvSpPr/>
            <p:nvPr/>
          </p:nvSpPr>
          <p:spPr>
            <a:xfrm>
              <a:off x="8196869" y="1655225"/>
              <a:ext cx="3315189" cy="4524315"/>
            </a:xfrm>
            <a:prstGeom prst="rect">
              <a:avLst/>
            </a:prstGeom>
          </p:spPr>
          <p:txBody>
            <a:bodyPr wrap="square">
              <a:spAutoFit/>
            </a:bodyPr>
            <a:lstStyle/>
            <a:p>
              <a:r>
                <a:rPr lang="en-US" b="1" dirty="0">
                  <a:latin typeface="Gill Sans MT" panose="020B0502020104020203" pitchFamily="34" charset="77"/>
                </a:rPr>
                <a:t>Suffix rules:</a:t>
              </a:r>
            </a:p>
            <a:p>
              <a:r>
                <a:rPr lang="ne" dirty="0">
                  <a:latin typeface="Gill Sans MT" panose="020B0502020104020203" pitchFamily="34" charset="77"/>
                </a:rPr>
                <a:t>13 </a:t>
              </a:r>
              <a:r>
                <a:rPr lang="en-US" dirty="0">
                  <a:latin typeface="Gill Sans MT" panose="020B0502020104020203" pitchFamily="34" charset="77"/>
                </a:rPr>
                <a:t>SFX 3 </a:t>
              </a:r>
              <a:r>
                <a:rPr lang="ne" dirty="0">
                  <a:latin typeface="Gill Sans MT" panose="020B0502020104020203" pitchFamily="34" charset="77"/>
                </a:rPr>
                <a:t>छु</a:t>
              </a:r>
              <a:r>
                <a:rPr lang="en-US" dirty="0">
                  <a:latin typeface="Gill Sans MT" panose="020B0502020104020203" pitchFamily="34" charset="77"/>
                </a:rPr>
                <a:t> CHU N</a:t>
              </a:r>
            </a:p>
            <a:p>
              <a:r>
                <a:rPr lang="ne" dirty="0">
                  <a:latin typeface="Gill Sans MT" panose="020B0502020104020203" pitchFamily="34" charset="77"/>
                </a:rPr>
                <a:t>◌ँछ .</a:t>
              </a:r>
            </a:p>
            <a:p>
              <a:r>
                <a:rPr lang="ne" dirty="0">
                  <a:latin typeface="Gill Sans MT" panose="020B0502020104020203" pitchFamily="34" charset="77"/>
                </a:rPr>
                <a:t>न्छु.</a:t>
              </a:r>
            </a:p>
            <a:p>
              <a:endParaRPr lang="en-US" dirty="0">
                <a:latin typeface="Gill Sans MT" panose="020B0502020104020203" pitchFamily="34" charset="77"/>
              </a:endParaRPr>
            </a:p>
            <a:p>
              <a:r>
                <a:rPr lang="ne" dirty="0">
                  <a:latin typeface="Gill Sans MT" panose="020B0502020104020203" pitchFamily="34" charset="77"/>
                </a:rPr>
                <a:t>14 </a:t>
              </a:r>
              <a:r>
                <a:rPr lang="en-US" dirty="0">
                  <a:latin typeface="Gill Sans MT" panose="020B0502020104020203" pitchFamily="34" charset="77"/>
                </a:rPr>
                <a:t>SFX 2 </a:t>
              </a:r>
              <a:r>
                <a:rPr lang="ne" dirty="0">
                  <a:latin typeface="Gill Sans MT" panose="020B0502020104020203" pitchFamily="34" charset="77"/>
                </a:rPr>
                <a:t>छे प </a:t>
              </a:r>
              <a:r>
                <a:rPr lang="en-US" dirty="0">
                  <a:latin typeface="Gill Sans MT" panose="020B0502020104020203" pitchFamily="34" charset="77"/>
                </a:rPr>
                <a:t>N</a:t>
              </a:r>
            </a:p>
            <a:p>
              <a:r>
                <a:rPr lang="en-US" dirty="0">
                  <a:latin typeface="Gill Sans MT" panose="020B0502020104020203" pitchFamily="34" charset="77"/>
                </a:rPr>
                <a:t>◌</a:t>
              </a:r>
              <a:r>
                <a:rPr lang="ne" dirty="0">
                  <a:latin typeface="Gill Sans MT" panose="020B0502020104020203" pitchFamily="34" charset="77"/>
                </a:rPr>
                <a:t>ँछ .</a:t>
              </a:r>
            </a:p>
            <a:p>
              <a:r>
                <a:rPr lang="ne" dirty="0">
                  <a:latin typeface="Gill Sans MT" panose="020B0502020104020203" pitchFamily="34" charset="77"/>
                </a:rPr>
                <a:t>छे .</a:t>
              </a:r>
            </a:p>
            <a:p>
              <a:endParaRPr lang="en-US" dirty="0">
                <a:latin typeface="Gill Sans MT" panose="020B0502020104020203" pitchFamily="34" charset="77"/>
              </a:endParaRPr>
            </a:p>
            <a:p>
              <a:r>
                <a:rPr lang="ne" dirty="0">
                  <a:latin typeface="Gill Sans MT" panose="020B0502020104020203" pitchFamily="34" charset="77"/>
                </a:rPr>
                <a:t>15 </a:t>
              </a:r>
              <a:r>
                <a:rPr lang="en-US" dirty="0">
                  <a:latin typeface="Gill Sans MT" panose="020B0502020104020203" pitchFamily="34" charset="77"/>
                </a:rPr>
                <a:t>SFX 2 </a:t>
              </a:r>
              <a:r>
                <a:rPr lang="ne" dirty="0">
                  <a:latin typeface="Gill Sans MT" panose="020B0502020104020203" pitchFamily="34" charset="77"/>
                </a:rPr>
                <a:t>छौ </a:t>
              </a:r>
              <a:r>
                <a:rPr lang="en-US" dirty="0">
                  <a:latin typeface="Gill Sans MT" panose="020B0502020104020203" pitchFamily="34" charset="77"/>
                </a:rPr>
                <a:t>CHAU N</a:t>
              </a:r>
            </a:p>
            <a:p>
              <a:r>
                <a:rPr lang="en-US" dirty="0">
                  <a:latin typeface="Gill Sans MT" panose="020B0502020104020203" pitchFamily="34" charset="77"/>
                </a:rPr>
                <a:t>◌</a:t>
              </a:r>
              <a:r>
                <a:rPr lang="ne" dirty="0">
                  <a:latin typeface="Gill Sans MT" panose="020B0502020104020203" pitchFamily="34" charset="77"/>
                </a:rPr>
                <a:t>ँछौ .</a:t>
              </a:r>
            </a:p>
            <a:p>
              <a:r>
                <a:rPr lang="ne" dirty="0">
                  <a:latin typeface="Gill Sans MT" panose="020B0502020104020203" pitchFamily="34" charset="77"/>
                </a:rPr>
                <a:t>छौ .</a:t>
              </a:r>
            </a:p>
          </p:txBody>
        </p:sp>
      </p:gr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2621680" cy="461665"/>
          </a:xfrm>
          <a:prstGeom prst="rect">
            <a:avLst/>
          </a:prstGeom>
          <a:noFill/>
        </p:spPr>
        <p:txBody>
          <a:bodyPr wrap="none" rtlCol="0">
            <a:spAutoFit/>
          </a:bodyPr>
          <a:lstStyle/>
          <a:p>
            <a:r>
              <a:rPr lang="en-NP" b="1" dirty="0">
                <a:latin typeface="Gill Sans MT" panose="020B0502020104020203" pitchFamily="34" charset="77"/>
              </a:rPr>
              <a:t>Affixes and Rules</a:t>
            </a:r>
          </a:p>
        </p:txBody>
      </p:sp>
    </p:spTree>
    <p:extLst>
      <p:ext uri="{BB962C8B-B14F-4D97-AF65-F5344CB8AC3E}">
        <p14:creationId xmlns:p14="http://schemas.microsoft.com/office/powerpoint/2010/main" val="350388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Lemmatization</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1524776" cy="461665"/>
          </a:xfrm>
          <a:prstGeom prst="rect">
            <a:avLst/>
          </a:prstGeom>
          <a:noFill/>
        </p:spPr>
        <p:txBody>
          <a:bodyPr wrap="none" rtlCol="0">
            <a:spAutoFit/>
          </a:bodyPr>
          <a:lstStyle/>
          <a:p>
            <a:r>
              <a:rPr lang="en-NP" b="1" dirty="0">
                <a:latin typeface="Gill Sans MT" panose="020B0502020104020203" pitchFamily="34" charset="77"/>
              </a:rPr>
              <a:t>Example:</a:t>
            </a:r>
          </a:p>
        </p:txBody>
      </p:sp>
      <p:sp>
        <p:nvSpPr>
          <p:cNvPr id="3" name="Rectangle 2">
            <a:extLst>
              <a:ext uri="{FF2B5EF4-FFF2-40B4-BE49-F238E27FC236}">
                <a16:creationId xmlns:a16="http://schemas.microsoft.com/office/drawing/2014/main" id="{BB05DD4D-2D07-9E43-A356-709F05B4A4CE}"/>
              </a:ext>
            </a:extLst>
          </p:cNvPr>
          <p:cNvSpPr/>
          <p:nvPr/>
        </p:nvSpPr>
        <p:spPr>
          <a:xfrm>
            <a:off x="786648" y="2753245"/>
            <a:ext cx="3973241" cy="584775"/>
          </a:xfrm>
          <a:prstGeom prst="rect">
            <a:avLst/>
          </a:prstGeom>
        </p:spPr>
        <p:txBody>
          <a:bodyPr wrap="square">
            <a:spAutoFit/>
          </a:bodyPr>
          <a:lstStyle/>
          <a:p>
            <a:r>
              <a:rPr lang="ne" sz="3200" dirty="0"/>
              <a:t>महानगरपालिकाहरूमा</a:t>
            </a:r>
            <a:endParaRPr lang="en-NP" sz="3200" dirty="0"/>
          </a:p>
        </p:txBody>
      </p:sp>
      <p:sp>
        <p:nvSpPr>
          <p:cNvPr id="5" name="Diamond 4">
            <a:extLst>
              <a:ext uri="{FF2B5EF4-FFF2-40B4-BE49-F238E27FC236}">
                <a16:creationId xmlns:a16="http://schemas.microsoft.com/office/drawing/2014/main" id="{E58D9E5E-AAF5-1947-B708-A8BA1FAE56A1}"/>
              </a:ext>
            </a:extLst>
          </p:cNvPr>
          <p:cNvSpPr/>
          <p:nvPr/>
        </p:nvSpPr>
        <p:spPr>
          <a:xfrm>
            <a:off x="6547340" y="2366879"/>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Root?</a:t>
            </a:r>
          </a:p>
        </p:txBody>
      </p:sp>
      <p:sp>
        <p:nvSpPr>
          <p:cNvPr id="8" name="TextBox 7">
            <a:extLst>
              <a:ext uri="{FF2B5EF4-FFF2-40B4-BE49-F238E27FC236}">
                <a16:creationId xmlns:a16="http://schemas.microsoft.com/office/drawing/2014/main" id="{6B82CB52-E98D-764E-8535-9F60259AC6A3}"/>
              </a:ext>
            </a:extLst>
          </p:cNvPr>
          <p:cNvSpPr txBox="1"/>
          <p:nvPr/>
        </p:nvSpPr>
        <p:spPr>
          <a:xfrm>
            <a:off x="5231303" y="2136046"/>
            <a:ext cx="885574" cy="523220"/>
          </a:xfrm>
          <a:prstGeom prst="rect">
            <a:avLst/>
          </a:prstGeom>
          <a:noFill/>
        </p:spPr>
        <p:txBody>
          <a:bodyPr wrap="square" rtlCol="0">
            <a:spAutoFit/>
          </a:bodyPr>
          <a:lstStyle/>
          <a:p>
            <a:r>
              <a:rPr lang="en-NP" sz="2800" dirty="0">
                <a:solidFill>
                  <a:srgbClr val="FF0000"/>
                </a:solidFill>
              </a:rPr>
              <a:t>No</a:t>
            </a:r>
          </a:p>
        </p:txBody>
      </p:sp>
      <p:sp>
        <p:nvSpPr>
          <p:cNvPr id="11" name="Diamond 10">
            <a:extLst>
              <a:ext uri="{FF2B5EF4-FFF2-40B4-BE49-F238E27FC236}">
                <a16:creationId xmlns:a16="http://schemas.microsoft.com/office/drawing/2014/main" id="{9154CCAC-3951-6F4C-84A1-B0FFF89D4159}"/>
              </a:ext>
            </a:extLst>
          </p:cNvPr>
          <p:cNvSpPr/>
          <p:nvPr/>
        </p:nvSpPr>
        <p:spPr>
          <a:xfrm>
            <a:off x="6547341" y="2366879"/>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Suffix present?</a:t>
            </a:r>
          </a:p>
        </p:txBody>
      </p:sp>
      <p:sp>
        <p:nvSpPr>
          <p:cNvPr id="9" name="Rectangle 8">
            <a:extLst>
              <a:ext uri="{FF2B5EF4-FFF2-40B4-BE49-F238E27FC236}">
                <a16:creationId xmlns:a16="http://schemas.microsoft.com/office/drawing/2014/main" id="{D64ED6D5-F1E6-AA4A-A9C4-FE67889BC451}"/>
              </a:ext>
            </a:extLst>
          </p:cNvPr>
          <p:cNvSpPr/>
          <p:nvPr/>
        </p:nvSpPr>
        <p:spPr>
          <a:xfrm>
            <a:off x="3847095" y="2746953"/>
            <a:ext cx="591829" cy="584775"/>
          </a:xfrm>
          <a:prstGeom prst="rect">
            <a:avLst/>
          </a:prstGeom>
        </p:spPr>
        <p:txBody>
          <a:bodyPr wrap="none">
            <a:spAutoFit/>
          </a:bodyPr>
          <a:lstStyle/>
          <a:p>
            <a:r>
              <a:rPr lang="ne" sz="3200" dirty="0">
                <a:solidFill>
                  <a:srgbClr val="00B050"/>
                </a:solidFill>
              </a:rPr>
              <a:t>मा</a:t>
            </a:r>
            <a:endParaRPr lang="en-NP" sz="3200" dirty="0">
              <a:solidFill>
                <a:srgbClr val="00B050"/>
              </a:solidFill>
            </a:endParaRPr>
          </a:p>
        </p:txBody>
      </p:sp>
      <p:sp>
        <p:nvSpPr>
          <p:cNvPr id="15" name="TextBox 14">
            <a:extLst>
              <a:ext uri="{FF2B5EF4-FFF2-40B4-BE49-F238E27FC236}">
                <a16:creationId xmlns:a16="http://schemas.microsoft.com/office/drawing/2014/main" id="{08D2E034-3F2F-A44D-AA31-2F5E2C2623FA}"/>
              </a:ext>
            </a:extLst>
          </p:cNvPr>
          <p:cNvSpPr txBox="1"/>
          <p:nvPr/>
        </p:nvSpPr>
        <p:spPr>
          <a:xfrm>
            <a:off x="5196918" y="2135850"/>
            <a:ext cx="885574" cy="523220"/>
          </a:xfrm>
          <a:prstGeom prst="rect">
            <a:avLst/>
          </a:prstGeom>
          <a:noFill/>
        </p:spPr>
        <p:txBody>
          <a:bodyPr wrap="square" rtlCol="0">
            <a:spAutoFit/>
          </a:bodyPr>
          <a:lstStyle/>
          <a:p>
            <a:r>
              <a:rPr lang="en-NP" sz="2800" dirty="0">
                <a:solidFill>
                  <a:srgbClr val="00B050"/>
                </a:solidFill>
              </a:rPr>
              <a:t>Yes</a:t>
            </a:r>
          </a:p>
        </p:txBody>
      </p:sp>
      <p:sp>
        <p:nvSpPr>
          <p:cNvPr id="16" name="Rectangle 15">
            <a:extLst>
              <a:ext uri="{FF2B5EF4-FFF2-40B4-BE49-F238E27FC236}">
                <a16:creationId xmlns:a16="http://schemas.microsoft.com/office/drawing/2014/main" id="{705C59FB-BF2C-BE47-AD13-6C71956C0BB2}"/>
              </a:ext>
            </a:extLst>
          </p:cNvPr>
          <p:cNvSpPr/>
          <p:nvPr/>
        </p:nvSpPr>
        <p:spPr>
          <a:xfrm>
            <a:off x="4143009" y="3960047"/>
            <a:ext cx="6096000" cy="1569660"/>
          </a:xfrm>
          <a:prstGeom prst="rect">
            <a:avLst/>
          </a:prstGeom>
        </p:spPr>
        <p:txBody>
          <a:bodyPr>
            <a:spAutoFit/>
          </a:bodyPr>
          <a:lstStyle/>
          <a:p>
            <a:r>
              <a:rPr lang="en-NP" dirty="0"/>
              <a:t>Stripping suffix rule: 57</a:t>
            </a:r>
          </a:p>
          <a:p>
            <a:endParaRPr lang="en-NP" dirty="0"/>
          </a:p>
          <a:p>
            <a:r>
              <a:rPr lang="en-NP" dirty="0"/>
              <a:t>Suffix_del: मा</a:t>
            </a:r>
          </a:p>
          <a:p>
            <a:r>
              <a:rPr lang="en-NP" dirty="0"/>
              <a:t>मा .</a:t>
            </a:r>
          </a:p>
        </p:txBody>
      </p:sp>
      <p:sp>
        <p:nvSpPr>
          <p:cNvPr id="17" name="Rectangle 16">
            <a:extLst>
              <a:ext uri="{FF2B5EF4-FFF2-40B4-BE49-F238E27FC236}">
                <a16:creationId xmlns:a16="http://schemas.microsoft.com/office/drawing/2014/main" id="{8EF53AAF-4224-2A43-8816-D21174CC36D5}"/>
              </a:ext>
            </a:extLst>
          </p:cNvPr>
          <p:cNvSpPr/>
          <p:nvPr/>
        </p:nvSpPr>
        <p:spPr>
          <a:xfrm>
            <a:off x="786646" y="2746951"/>
            <a:ext cx="3973241" cy="584775"/>
          </a:xfrm>
          <a:prstGeom prst="rect">
            <a:avLst/>
          </a:prstGeom>
        </p:spPr>
        <p:txBody>
          <a:bodyPr wrap="square">
            <a:spAutoFit/>
          </a:bodyPr>
          <a:lstStyle/>
          <a:p>
            <a:r>
              <a:rPr lang="ne" sz="3200" dirty="0"/>
              <a:t>महानगरपालिकाहरू</a:t>
            </a:r>
            <a:endParaRPr lang="en-NP" sz="3200" dirty="0"/>
          </a:p>
        </p:txBody>
      </p:sp>
      <p:sp>
        <p:nvSpPr>
          <p:cNvPr id="19" name="Diamond 18">
            <a:extLst>
              <a:ext uri="{FF2B5EF4-FFF2-40B4-BE49-F238E27FC236}">
                <a16:creationId xmlns:a16="http://schemas.microsoft.com/office/drawing/2014/main" id="{1AAEBF67-517A-DA42-A448-EACB22BA53DE}"/>
              </a:ext>
            </a:extLst>
          </p:cNvPr>
          <p:cNvSpPr/>
          <p:nvPr/>
        </p:nvSpPr>
        <p:spPr>
          <a:xfrm>
            <a:off x="6547339" y="2366683"/>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Suffix present?</a:t>
            </a:r>
          </a:p>
        </p:txBody>
      </p:sp>
      <p:sp>
        <p:nvSpPr>
          <p:cNvPr id="20" name="Rectangle 19">
            <a:extLst>
              <a:ext uri="{FF2B5EF4-FFF2-40B4-BE49-F238E27FC236}">
                <a16:creationId xmlns:a16="http://schemas.microsoft.com/office/drawing/2014/main" id="{1156C1AE-75D4-2D4B-99F3-DB113D4376E2}"/>
              </a:ext>
            </a:extLst>
          </p:cNvPr>
          <p:cNvSpPr/>
          <p:nvPr/>
        </p:nvSpPr>
        <p:spPr>
          <a:xfrm>
            <a:off x="3356100" y="2746952"/>
            <a:ext cx="676788" cy="584775"/>
          </a:xfrm>
          <a:prstGeom prst="rect">
            <a:avLst/>
          </a:prstGeom>
        </p:spPr>
        <p:txBody>
          <a:bodyPr wrap="none">
            <a:spAutoFit/>
          </a:bodyPr>
          <a:lstStyle/>
          <a:p>
            <a:r>
              <a:rPr lang="ne" sz="3200" dirty="0">
                <a:solidFill>
                  <a:srgbClr val="00B050"/>
                </a:solidFill>
              </a:rPr>
              <a:t>हरू</a:t>
            </a:r>
            <a:endParaRPr lang="en-NP" sz="3200" dirty="0">
              <a:solidFill>
                <a:srgbClr val="00B050"/>
              </a:solidFill>
            </a:endParaRPr>
          </a:p>
        </p:txBody>
      </p:sp>
      <p:sp>
        <p:nvSpPr>
          <p:cNvPr id="21" name="Rectangle 20">
            <a:extLst>
              <a:ext uri="{FF2B5EF4-FFF2-40B4-BE49-F238E27FC236}">
                <a16:creationId xmlns:a16="http://schemas.microsoft.com/office/drawing/2014/main" id="{54549A51-4120-4E42-9A80-3DB9152892D3}"/>
              </a:ext>
            </a:extLst>
          </p:cNvPr>
          <p:cNvSpPr/>
          <p:nvPr/>
        </p:nvSpPr>
        <p:spPr>
          <a:xfrm>
            <a:off x="4143009" y="3960243"/>
            <a:ext cx="3145813" cy="1569660"/>
          </a:xfrm>
          <a:prstGeom prst="rect">
            <a:avLst/>
          </a:prstGeom>
        </p:spPr>
        <p:txBody>
          <a:bodyPr wrap="square">
            <a:spAutoFit/>
          </a:bodyPr>
          <a:lstStyle/>
          <a:p>
            <a:r>
              <a:rPr lang="en-US" dirty="0"/>
              <a:t>Stripping suffix rule:1 </a:t>
            </a:r>
          </a:p>
          <a:p>
            <a:endParaRPr lang="en-US" dirty="0"/>
          </a:p>
          <a:p>
            <a:r>
              <a:rPr lang="en-US" dirty="0" err="1"/>
              <a:t>Suffix_del</a:t>
            </a:r>
            <a:r>
              <a:rPr lang="en-US" dirty="0"/>
              <a:t>: </a:t>
            </a:r>
            <a:r>
              <a:rPr lang="ne" dirty="0"/>
              <a:t>हरू </a:t>
            </a:r>
            <a:endParaRPr lang="en-US" dirty="0"/>
          </a:p>
          <a:p>
            <a:r>
              <a:rPr lang="ne" dirty="0"/>
              <a:t>हरू .</a:t>
            </a:r>
            <a:endParaRPr lang="en-NP" dirty="0"/>
          </a:p>
        </p:txBody>
      </p:sp>
      <p:sp>
        <p:nvSpPr>
          <p:cNvPr id="22" name="Rectangle 21">
            <a:extLst>
              <a:ext uri="{FF2B5EF4-FFF2-40B4-BE49-F238E27FC236}">
                <a16:creationId xmlns:a16="http://schemas.microsoft.com/office/drawing/2014/main" id="{0E054A73-E8C3-4346-B542-25E2FAE7E97C}"/>
              </a:ext>
            </a:extLst>
          </p:cNvPr>
          <p:cNvSpPr/>
          <p:nvPr/>
        </p:nvSpPr>
        <p:spPr>
          <a:xfrm>
            <a:off x="786644" y="2746950"/>
            <a:ext cx="2783134" cy="584775"/>
          </a:xfrm>
          <a:prstGeom prst="rect">
            <a:avLst/>
          </a:prstGeom>
        </p:spPr>
        <p:txBody>
          <a:bodyPr wrap="none">
            <a:spAutoFit/>
          </a:bodyPr>
          <a:lstStyle/>
          <a:p>
            <a:r>
              <a:rPr lang="ne" sz="3200" dirty="0"/>
              <a:t>महानगरपालिका</a:t>
            </a:r>
            <a:endParaRPr lang="en-NP" sz="3200" dirty="0"/>
          </a:p>
        </p:txBody>
      </p:sp>
      <p:sp>
        <p:nvSpPr>
          <p:cNvPr id="23" name="Rectangle 22">
            <a:extLst>
              <a:ext uri="{FF2B5EF4-FFF2-40B4-BE49-F238E27FC236}">
                <a16:creationId xmlns:a16="http://schemas.microsoft.com/office/drawing/2014/main" id="{07EFC387-FC30-D04D-ACE8-389AD732466A}"/>
              </a:ext>
            </a:extLst>
          </p:cNvPr>
          <p:cNvSpPr/>
          <p:nvPr/>
        </p:nvSpPr>
        <p:spPr>
          <a:xfrm>
            <a:off x="2155718" y="2746950"/>
            <a:ext cx="1394934" cy="584775"/>
          </a:xfrm>
          <a:prstGeom prst="rect">
            <a:avLst/>
          </a:prstGeom>
        </p:spPr>
        <p:txBody>
          <a:bodyPr wrap="none">
            <a:spAutoFit/>
          </a:bodyPr>
          <a:lstStyle/>
          <a:p>
            <a:r>
              <a:rPr lang="ne" sz="3200" dirty="0">
                <a:solidFill>
                  <a:srgbClr val="00B050"/>
                </a:solidFill>
              </a:rPr>
              <a:t>पालिका</a:t>
            </a:r>
            <a:endParaRPr lang="en-NP" sz="3200" dirty="0">
              <a:solidFill>
                <a:srgbClr val="00B050"/>
              </a:solidFill>
            </a:endParaRPr>
          </a:p>
        </p:txBody>
      </p:sp>
      <p:sp>
        <p:nvSpPr>
          <p:cNvPr id="24" name="Rectangle 23">
            <a:extLst>
              <a:ext uri="{FF2B5EF4-FFF2-40B4-BE49-F238E27FC236}">
                <a16:creationId xmlns:a16="http://schemas.microsoft.com/office/drawing/2014/main" id="{A79238A2-FB47-5D4A-BD2A-F1F0A4F35A64}"/>
              </a:ext>
            </a:extLst>
          </p:cNvPr>
          <p:cNvSpPr/>
          <p:nvPr/>
        </p:nvSpPr>
        <p:spPr>
          <a:xfrm>
            <a:off x="4143009" y="3960243"/>
            <a:ext cx="6096000" cy="1569660"/>
          </a:xfrm>
          <a:prstGeom prst="rect">
            <a:avLst/>
          </a:prstGeom>
        </p:spPr>
        <p:txBody>
          <a:bodyPr>
            <a:spAutoFit/>
          </a:bodyPr>
          <a:lstStyle/>
          <a:p>
            <a:r>
              <a:rPr lang="en-US" dirty="0"/>
              <a:t>Stripping suffix rule:20 </a:t>
            </a:r>
          </a:p>
          <a:p>
            <a:endParaRPr lang="en-US" dirty="0"/>
          </a:p>
          <a:p>
            <a:r>
              <a:rPr lang="en-US" dirty="0" err="1"/>
              <a:t>Suffix_del</a:t>
            </a:r>
            <a:r>
              <a:rPr lang="en-US" dirty="0"/>
              <a:t>:</a:t>
            </a:r>
            <a:r>
              <a:rPr lang="ne" dirty="0"/>
              <a:t>पालिका </a:t>
            </a:r>
            <a:endParaRPr lang="en-US" dirty="0"/>
          </a:p>
          <a:p>
            <a:r>
              <a:rPr lang="ne" dirty="0"/>
              <a:t>पालिका .</a:t>
            </a:r>
            <a:endParaRPr lang="en-NP" dirty="0"/>
          </a:p>
        </p:txBody>
      </p:sp>
      <p:sp>
        <p:nvSpPr>
          <p:cNvPr id="25" name="Rectangle 24">
            <a:extLst>
              <a:ext uri="{FF2B5EF4-FFF2-40B4-BE49-F238E27FC236}">
                <a16:creationId xmlns:a16="http://schemas.microsoft.com/office/drawing/2014/main" id="{70E8E489-F2DE-884C-B7C0-47E7F16492C0}"/>
              </a:ext>
            </a:extLst>
          </p:cNvPr>
          <p:cNvSpPr/>
          <p:nvPr/>
        </p:nvSpPr>
        <p:spPr>
          <a:xfrm>
            <a:off x="781569" y="2759537"/>
            <a:ext cx="1572866" cy="584775"/>
          </a:xfrm>
          <a:prstGeom prst="rect">
            <a:avLst/>
          </a:prstGeom>
        </p:spPr>
        <p:txBody>
          <a:bodyPr wrap="none">
            <a:spAutoFit/>
          </a:bodyPr>
          <a:lstStyle/>
          <a:p>
            <a:r>
              <a:rPr lang="ne" sz="3200" dirty="0"/>
              <a:t>महानगर</a:t>
            </a:r>
            <a:endParaRPr lang="en-NP" sz="3200" dirty="0"/>
          </a:p>
        </p:txBody>
      </p:sp>
      <p:sp>
        <p:nvSpPr>
          <p:cNvPr id="27" name="Diamond 26">
            <a:extLst>
              <a:ext uri="{FF2B5EF4-FFF2-40B4-BE49-F238E27FC236}">
                <a16:creationId xmlns:a16="http://schemas.microsoft.com/office/drawing/2014/main" id="{DF7455D9-6C21-7F46-865B-5812BE7CA2B6}"/>
              </a:ext>
            </a:extLst>
          </p:cNvPr>
          <p:cNvSpPr/>
          <p:nvPr/>
        </p:nvSpPr>
        <p:spPr>
          <a:xfrm>
            <a:off x="6547337" y="2366683"/>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Prefix present?</a:t>
            </a:r>
          </a:p>
        </p:txBody>
      </p:sp>
      <p:sp>
        <p:nvSpPr>
          <p:cNvPr id="28" name="Rectangle 27">
            <a:extLst>
              <a:ext uri="{FF2B5EF4-FFF2-40B4-BE49-F238E27FC236}">
                <a16:creationId xmlns:a16="http://schemas.microsoft.com/office/drawing/2014/main" id="{226798C7-698D-9C48-90FC-1A7D7E4F8BB1}"/>
              </a:ext>
            </a:extLst>
          </p:cNvPr>
          <p:cNvSpPr/>
          <p:nvPr/>
        </p:nvSpPr>
        <p:spPr>
          <a:xfrm>
            <a:off x="781566" y="2748833"/>
            <a:ext cx="816249" cy="584775"/>
          </a:xfrm>
          <a:prstGeom prst="rect">
            <a:avLst/>
          </a:prstGeom>
        </p:spPr>
        <p:txBody>
          <a:bodyPr wrap="none">
            <a:spAutoFit/>
          </a:bodyPr>
          <a:lstStyle/>
          <a:p>
            <a:r>
              <a:rPr lang="ne" sz="3200" dirty="0">
                <a:solidFill>
                  <a:srgbClr val="00B050"/>
                </a:solidFill>
              </a:rPr>
              <a:t>महा</a:t>
            </a:r>
            <a:endParaRPr lang="en-NP" sz="3200" dirty="0">
              <a:solidFill>
                <a:srgbClr val="00B050"/>
              </a:solidFill>
            </a:endParaRPr>
          </a:p>
        </p:txBody>
      </p:sp>
      <p:sp>
        <p:nvSpPr>
          <p:cNvPr id="29" name="Rectangle 28">
            <a:extLst>
              <a:ext uri="{FF2B5EF4-FFF2-40B4-BE49-F238E27FC236}">
                <a16:creationId xmlns:a16="http://schemas.microsoft.com/office/drawing/2014/main" id="{B5AF89FD-042D-384F-83B2-6D4B2532B47C}"/>
              </a:ext>
            </a:extLst>
          </p:cNvPr>
          <p:cNvSpPr/>
          <p:nvPr/>
        </p:nvSpPr>
        <p:spPr>
          <a:xfrm>
            <a:off x="4143009" y="3960243"/>
            <a:ext cx="3180679" cy="1569660"/>
          </a:xfrm>
          <a:prstGeom prst="rect">
            <a:avLst/>
          </a:prstGeom>
        </p:spPr>
        <p:txBody>
          <a:bodyPr wrap="none">
            <a:spAutoFit/>
          </a:bodyPr>
          <a:lstStyle/>
          <a:p>
            <a:r>
              <a:rPr lang="en-US" dirty="0"/>
              <a:t>Stripping prefix rule:3 </a:t>
            </a:r>
          </a:p>
          <a:p>
            <a:endParaRPr lang="en-US" dirty="0"/>
          </a:p>
          <a:p>
            <a:r>
              <a:rPr lang="en-US" dirty="0" err="1"/>
              <a:t>Prefix_del</a:t>
            </a:r>
            <a:r>
              <a:rPr lang="en-US" dirty="0"/>
              <a:t>:</a:t>
            </a:r>
            <a:r>
              <a:rPr lang="ne" dirty="0"/>
              <a:t>महा</a:t>
            </a:r>
            <a:endParaRPr lang="en-US" dirty="0"/>
          </a:p>
          <a:p>
            <a:r>
              <a:rPr lang="ne" dirty="0"/>
              <a:t>महा</a:t>
            </a:r>
            <a:r>
              <a:rPr lang="en-US" dirty="0"/>
              <a:t> .</a:t>
            </a:r>
            <a:endParaRPr lang="en-NP" dirty="0"/>
          </a:p>
        </p:txBody>
      </p:sp>
      <p:sp>
        <p:nvSpPr>
          <p:cNvPr id="30" name="Rectangle 29">
            <a:extLst>
              <a:ext uri="{FF2B5EF4-FFF2-40B4-BE49-F238E27FC236}">
                <a16:creationId xmlns:a16="http://schemas.microsoft.com/office/drawing/2014/main" id="{B9C32419-3426-8040-9E55-31E5D2457F8E}"/>
              </a:ext>
            </a:extLst>
          </p:cNvPr>
          <p:cNvSpPr/>
          <p:nvPr/>
        </p:nvSpPr>
        <p:spPr>
          <a:xfrm>
            <a:off x="1415387" y="2751423"/>
            <a:ext cx="941283" cy="584775"/>
          </a:xfrm>
          <a:prstGeom prst="rect">
            <a:avLst/>
          </a:prstGeom>
        </p:spPr>
        <p:txBody>
          <a:bodyPr wrap="none">
            <a:spAutoFit/>
          </a:bodyPr>
          <a:lstStyle/>
          <a:p>
            <a:r>
              <a:rPr lang="ne" sz="3200" dirty="0"/>
              <a:t>नगर</a:t>
            </a:r>
            <a:endParaRPr lang="en-NP" sz="3200" dirty="0"/>
          </a:p>
        </p:txBody>
      </p:sp>
      <p:sp>
        <p:nvSpPr>
          <p:cNvPr id="31" name="TextBox 30">
            <a:extLst>
              <a:ext uri="{FF2B5EF4-FFF2-40B4-BE49-F238E27FC236}">
                <a16:creationId xmlns:a16="http://schemas.microsoft.com/office/drawing/2014/main" id="{288C7310-4FB4-9444-9511-94E6594FF0C0}"/>
              </a:ext>
            </a:extLst>
          </p:cNvPr>
          <p:cNvSpPr txBox="1"/>
          <p:nvPr/>
        </p:nvSpPr>
        <p:spPr>
          <a:xfrm>
            <a:off x="1076887" y="1896498"/>
            <a:ext cx="2897192" cy="584775"/>
          </a:xfrm>
          <a:prstGeom prst="rect">
            <a:avLst/>
          </a:prstGeom>
          <a:noFill/>
        </p:spPr>
        <p:txBody>
          <a:bodyPr wrap="square" rtlCol="0">
            <a:spAutoFit/>
          </a:bodyPr>
          <a:lstStyle/>
          <a:p>
            <a:r>
              <a:rPr lang="en-NP" sz="3200" b="1" dirty="0">
                <a:solidFill>
                  <a:srgbClr val="00B050"/>
                </a:solidFill>
              </a:rPr>
              <a:t>Root Found:</a:t>
            </a:r>
          </a:p>
        </p:txBody>
      </p:sp>
    </p:spTree>
    <p:extLst>
      <p:ext uri="{BB962C8B-B14F-4D97-AF65-F5344CB8AC3E}">
        <p14:creationId xmlns:p14="http://schemas.microsoft.com/office/powerpoint/2010/main" val="294899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3" presetClass="emph" presetSubtype="2" fill="hold" nodeType="withEffect">
                                  <p:stCondLst>
                                    <p:cond delay="0"/>
                                  </p:stCondLst>
                                  <p:childTnLst>
                                    <p:animClr clrSpc="rgb" dir="cw">
                                      <p:cBhvr override="childStyle">
                                        <p:cTn id="16" dur="500" fill="hold"/>
                                        <p:tgtEl>
                                          <p:spTgt spid="3">
                                            <p:txEl>
                                              <p:pRg st="0" end="0"/>
                                            </p:txEl>
                                          </p:spTgt>
                                        </p:tgtEl>
                                        <p:attrNameLst>
                                          <p:attrName>style.color</p:attrName>
                                        </p:attrNameLst>
                                      </p:cBhvr>
                                      <p:to>
                                        <a:schemeClr val="tx1"/>
                                      </p:to>
                                    </p:animClr>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3" nodeType="clickEffect">
                                  <p:stCondLst>
                                    <p:cond delay="0"/>
                                  </p:stCondLst>
                                  <p:childTnLst>
                                    <p:set>
                                      <p:cBhvr>
                                        <p:cTn id="52" dur="1" fill="hold">
                                          <p:stCondLst>
                                            <p:cond delay="0"/>
                                          </p:stCondLst>
                                        </p:cTn>
                                        <p:tgtEl>
                                          <p:spTgt spid="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7">
                                            <p:txEl>
                                              <p:pRg st="0" end="0"/>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9"/>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1"/>
                                        </p:tgtEl>
                                        <p:attrNameLst>
                                          <p:attrName>style.visibility</p:attrName>
                                        </p:attrNameLst>
                                      </p:cBhvr>
                                      <p:to>
                                        <p:strVal val="hidden"/>
                                      </p:to>
                                    </p:set>
                                  </p:childTnLst>
                                </p:cTn>
                              </p:par>
                              <p:par>
                                <p:cTn id="79" presetID="1" presetClass="exit" presetSubtype="0" fill="hold" grpId="3"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4"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5" nodeType="clickEffect">
                                  <p:stCondLst>
                                    <p:cond delay="0"/>
                                  </p:stCondLst>
                                  <p:childTnLst>
                                    <p:set>
                                      <p:cBhvr>
                                        <p:cTn id="88" dur="1" fill="hold">
                                          <p:stCondLst>
                                            <p:cond delay="0"/>
                                          </p:stCondLst>
                                        </p:cTn>
                                        <p:tgtEl>
                                          <p:spTgt spid="8"/>
                                        </p:tgtEl>
                                        <p:attrNameLst>
                                          <p:attrName>style.visibility</p:attrName>
                                        </p:attrNameLst>
                                      </p:cBhvr>
                                      <p:to>
                                        <p:strVal val="hidden"/>
                                      </p:to>
                                    </p:set>
                                  </p:childTnLst>
                                </p:cTn>
                              </p:par>
                              <p:par>
                                <p:cTn id="89" presetID="1" presetClass="entr" presetSubtype="0" fill="hold" grpId="2" nodeType="with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4" nodeType="click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3" nodeType="click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4"/>
                                        </p:tgtEl>
                                        <p:attrNameLst>
                                          <p:attrName>style.visibility</p:attrName>
                                        </p:attrNameLst>
                                      </p:cBhvr>
                                      <p:to>
                                        <p:strVal val="hidden"/>
                                      </p:to>
                                    </p:set>
                                  </p:childTnLst>
                                </p:cTn>
                              </p:par>
                              <p:par>
                                <p:cTn id="115" presetID="1" presetClass="exit" presetSubtype="0" fill="hold" grpId="5" nodeType="withEffect">
                                  <p:stCondLst>
                                    <p:cond delay="0"/>
                                  </p:stCondLst>
                                  <p:childTnLst>
                                    <p:set>
                                      <p:cBhvr>
                                        <p:cTn id="116" dur="1" fill="hold">
                                          <p:stCondLst>
                                            <p:cond delay="0"/>
                                          </p:stCondLst>
                                        </p:cTn>
                                        <p:tgtEl>
                                          <p:spTgt spid="15"/>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6" nodeType="clickEffect">
                                  <p:stCondLst>
                                    <p:cond delay="0"/>
                                  </p:stCondLst>
                                  <p:childTnLst>
                                    <p:set>
                                      <p:cBhvr>
                                        <p:cTn id="120" dur="1" fill="hold">
                                          <p:stCondLst>
                                            <p:cond delay="0"/>
                                          </p:stCondLst>
                                        </p:cTn>
                                        <p:tgtEl>
                                          <p:spTgt spid="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7" nodeType="clickEffect">
                                  <p:stCondLst>
                                    <p:cond delay="0"/>
                                  </p:stCondLst>
                                  <p:childTnLst>
                                    <p:set>
                                      <p:cBhvr>
                                        <p:cTn id="124" dur="1" fill="hold">
                                          <p:stCondLst>
                                            <p:cond delay="0"/>
                                          </p:stCondLst>
                                        </p:cTn>
                                        <p:tgtEl>
                                          <p:spTgt spid="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4" nodeType="clickEffect">
                                  <p:stCondLst>
                                    <p:cond delay="0"/>
                                  </p:stCondLst>
                                  <p:childTnLst>
                                    <p:set>
                                      <p:cBhvr>
                                        <p:cTn id="128" dur="1" fill="hold">
                                          <p:stCondLst>
                                            <p:cond delay="0"/>
                                          </p:stCondLst>
                                        </p:cTn>
                                        <p:tgtEl>
                                          <p:spTgt spid="1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8" nodeType="clickEffect">
                                  <p:stCondLst>
                                    <p:cond delay="0"/>
                                  </p:stCondLst>
                                  <p:childTnLst>
                                    <p:set>
                                      <p:cBhvr>
                                        <p:cTn id="132" dur="1" fill="hold">
                                          <p:stCondLst>
                                            <p:cond delay="0"/>
                                          </p:stCondLst>
                                        </p:cTn>
                                        <p:tgtEl>
                                          <p:spTgt spid="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9" nodeType="clickEffect">
                                  <p:stCondLst>
                                    <p:cond delay="0"/>
                                  </p:stCondLst>
                                  <p:childTnLst>
                                    <p:set>
                                      <p:cBhvr>
                                        <p:cTn id="136" dur="1" fill="hold">
                                          <p:stCondLst>
                                            <p:cond delay="0"/>
                                          </p:stCondLst>
                                        </p:cTn>
                                        <p:tgtEl>
                                          <p:spTgt spid="8"/>
                                        </p:tgtEl>
                                        <p:attrNameLst>
                                          <p:attrName>style.visibility</p:attrName>
                                        </p:attrNameLst>
                                      </p:cBhvr>
                                      <p:to>
                                        <p:strVal val="hidden"/>
                                      </p:to>
                                    </p:set>
                                  </p:childTnLst>
                                </p:cTn>
                              </p:par>
                              <p:par>
                                <p:cTn id="137" presetID="1" presetClass="exit" presetSubtype="0" fill="hold" grpId="5" nodeType="withEffect">
                                  <p:stCondLst>
                                    <p:cond delay="0"/>
                                  </p:stCondLst>
                                  <p:childTnLst>
                                    <p:set>
                                      <p:cBhvr>
                                        <p:cTn id="138" dur="1" fill="hold">
                                          <p:stCondLst>
                                            <p:cond delay="0"/>
                                          </p:stCondLst>
                                        </p:cTn>
                                        <p:tgtEl>
                                          <p:spTgt spid="19"/>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2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6" nodeType="withEffect">
                                  <p:stCondLst>
                                    <p:cond delay="0"/>
                                  </p:stCondLst>
                                  <p:childTnLst>
                                    <p:set>
                                      <p:cBhvr>
                                        <p:cTn id="146" dur="1" fill="hold">
                                          <p:stCondLst>
                                            <p:cond delay="0"/>
                                          </p:stCondLst>
                                        </p:cTn>
                                        <p:tgtEl>
                                          <p:spTgt spid="1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25"/>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28"/>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27"/>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29"/>
                                        </p:tgtEl>
                                        <p:attrNameLst>
                                          <p:attrName>style.visibility</p:attrName>
                                        </p:attrNameLst>
                                      </p:cBhvr>
                                      <p:to>
                                        <p:strVal val="hidden"/>
                                      </p:to>
                                    </p:set>
                                  </p:childTnLst>
                                </p:cTn>
                              </p:par>
                              <p:par>
                                <p:cTn id="165" presetID="1" presetClass="exit" presetSubtype="0" fill="hold" grpId="8" nodeType="withEffect">
                                  <p:stCondLst>
                                    <p:cond delay="0"/>
                                  </p:stCondLst>
                                  <p:childTnLst>
                                    <p:set>
                                      <p:cBhvr>
                                        <p:cTn id="166" dur="1" fill="hold">
                                          <p:stCondLst>
                                            <p:cond delay="0"/>
                                          </p:stCondLst>
                                        </p:cTn>
                                        <p:tgtEl>
                                          <p:spTgt spid="15"/>
                                        </p:tgtEl>
                                        <p:attrNameLst>
                                          <p:attrName>style.visibility</p:attrName>
                                        </p:attrNameLst>
                                      </p:cBhvr>
                                      <p:to>
                                        <p:strVal val="hidden"/>
                                      </p:to>
                                    </p:set>
                                  </p:childTnLst>
                                </p:cTn>
                              </p:par>
                              <p:par>
                                <p:cTn id="167" presetID="1" presetClass="exit" presetSubtype="0" fill="hold" grpId="6" nodeType="withEffect">
                                  <p:stCondLst>
                                    <p:cond delay="0"/>
                                  </p:stCondLst>
                                  <p:childTnLst>
                                    <p:set>
                                      <p:cBhvr>
                                        <p:cTn id="168" dur="1" fill="hold">
                                          <p:stCondLst>
                                            <p:cond delay="0"/>
                                          </p:stCondLst>
                                        </p:cTn>
                                        <p:tgtEl>
                                          <p:spTgt spid="19"/>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7" nodeType="clickEffect">
                                  <p:stCondLst>
                                    <p:cond delay="0"/>
                                  </p:stCondLst>
                                  <p:childTnLst>
                                    <p:set>
                                      <p:cBhvr>
                                        <p:cTn id="172" dur="1" fill="hold">
                                          <p:stCondLst>
                                            <p:cond delay="0"/>
                                          </p:stCondLst>
                                        </p:cTn>
                                        <p:tgtEl>
                                          <p:spTgt spid="15"/>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animBg="1"/>
      <p:bldP spid="8" grpId="0"/>
      <p:bldP spid="8" grpId="1"/>
      <p:bldP spid="8" grpId="2"/>
      <p:bldP spid="8" grpId="3"/>
      <p:bldP spid="8" grpId="4"/>
      <p:bldP spid="8" grpId="5"/>
      <p:bldP spid="8" grpId="6"/>
      <p:bldP spid="8" grpId="7"/>
      <p:bldP spid="8" grpId="8"/>
      <p:bldP spid="8" grpId="9"/>
      <p:bldP spid="11" grpId="0" animBg="1"/>
      <p:bldP spid="11" grpId="1" animBg="1"/>
      <p:bldP spid="9" grpId="0"/>
      <p:bldP spid="9" grpId="1"/>
      <p:bldP spid="15" grpId="0"/>
      <p:bldP spid="15" grpId="1"/>
      <p:bldP spid="15" grpId="2"/>
      <p:bldP spid="15" grpId="3"/>
      <p:bldP spid="15" grpId="4"/>
      <p:bldP spid="15" grpId="5"/>
      <p:bldP spid="15" grpId="6"/>
      <p:bldP spid="15" grpId="7"/>
      <p:bldP spid="15" grpId="8"/>
      <p:bldP spid="16" grpId="0"/>
      <p:bldP spid="16" grpId="1"/>
      <p:bldP spid="17" grpId="0"/>
      <p:bldP spid="17" grpId="1" build="allAtOnce"/>
      <p:bldP spid="19" grpId="0" animBg="1"/>
      <p:bldP spid="19" grpId="1" animBg="1"/>
      <p:bldP spid="19" grpId="2" animBg="1"/>
      <p:bldP spid="19" grpId="3" animBg="1"/>
      <p:bldP spid="19" grpId="4" animBg="1"/>
      <p:bldP spid="19" grpId="5" animBg="1"/>
      <p:bldP spid="19" grpId="6" animBg="1"/>
      <p:bldP spid="20" grpId="0"/>
      <p:bldP spid="20" grpId="1"/>
      <p:bldP spid="21" grpId="0"/>
      <p:bldP spid="21" grpId="1"/>
      <p:bldP spid="22" grpId="0"/>
      <p:bldP spid="22" grpId="1"/>
      <p:bldP spid="23" grpId="0"/>
      <p:bldP spid="23" grpId="1"/>
      <p:bldP spid="24" grpId="0"/>
      <p:bldP spid="24" grpId="1"/>
      <p:bldP spid="25" grpId="0"/>
      <p:bldP spid="25" grpId="1"/>
      <p:bldP spid="27" grpId="0" animBg="1"/>
      <p:bldP spid="27" grpId="1" animBg="1"/>
      <p:bldP spid="28" grpId="0"/>
      <p:bldP spid="28" grpId="1"/>
      <p:bldP spid="29" grpId="0"/>
      <p:bldP spid="29" grpId="1"/>
      <p:bldP spid="30" grpId="0"/>
      <p:bldP spid="31" grpId="0"/>
    </p:bldLst>
  </p:timing>
</p:sld>
</file>

<file path=ppt/theme/theme1.xml><?xml version="1.0" encoding="utf-8"?>
<a:theme xmlns:a="http://schemas.openxmlformats.org/drawingml/2006/main" name="RIT">
  <a:themeElements>
    <a:clrScheme name="RIT">
      <a:dk1>
        <a:srgbClr val="000000"/>
      </a:dk1>
      <a:lt1>
        <a:srgbClr val="FFFFFF"/>
      </a:lt1>
      <a:dk2>
        <a:srgbClr val="E36102"/>
      </a:dk2>
      <a:lt2>
        <a:srgbClr val="EEEEEE"/>
      </a:lt2>
      <a:accent1>
        <a:srgbClr val="83BD00"/>
      </a:accent1>
      <a:accent2>
        <a:srgbClr val="C3D600"/>
      </a:accent2>
      <a:accent3>
        <a:srgbClr val="009CBD"/>
      </a:accent3>
      <a:accent4>
        <a:srgbClr val="7D55C7"/>
      </a:accent4>
      <a:accent5>
        <a:srgbClr val="DA281C"/>
      </a:accent5>
      <a:accent6>
        <a:srgbClr val="F6BE0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IT PPT template 2 042319" id="{9B6AFC79-AC9C-FF42-A82C-27878CCCEB41}" vid="{F5614B62-6AD1-5B4C-A3AE-67A55B2436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B22B0B6D538A42B3C2315F952E72ED" ma:contentTypeVersion="6" ma:contentTypeDescription="Create a new document." ma:contentTypeScope="" ma:versionID="c678feb241611745d18f9d2f6772123d">
  <xsd:schema xmlns:xsd="http://www.w3.org/2001/XMLSchema" xmlns:xs="http://www.w3.org/2001/XMLSchema" xmlns:p="http://schemas.microsoft.com/office/2006/metadata/properties" xmlns:ns3="cd0bae1a-e049-471e-b638-e1c2528768b2" xmlns:ns4="7afa8255-0e95-42bd-b197-7410e83081cd" targetNamespace="http://schemas.microsoft.com/office/2006/metadata/properties" ma:root="true" ma:fieldsID="6db253140957fb70c341ab3544035c17" ns3:_="" ns4:_="">
    <xsd:import namespace="cd0bae1a-e049-471e-b638-e1c2528768b2"/>
    <xsd:import namespace="7afa8255-0e95-42bd-b197-7410e83081cd"/>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0bae1a-e049-471e-b638-e1c2528768b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a8255-0e95-42bd-b197-7410e83081cd"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9B380A-F255-4BD1-992A-7006B654A3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0bae1a-e049-471e-b638-e1c2528768b2"/>
    <ds:schemaRef ds:uri="7afa8255-0e95-42bd-b197-7410e83081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19F42C-7F87-4D98-A2DE-A64117AE1E47}">
  <ds:schemaRefs>
    <ds:schemaRef ds:uri="cd0bae1a-e049-471e-b638-e1c2528768b2"/>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7afa8255-0e95-42bd-b197-7410e83081c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511167E-DB05-4B5A-B818-E61E1488F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PETS2020_Tik_Tok_V1</Template>
  <TotalTime>9718</TotalTime>
  <Words>1913</Words>
  <Application>Microsoft Macintosh PowerPoint</Application>
  <PresentationFormat>Widescreen</PresentationFormat>
  <Paragraphs>279</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MS Gothic</vt:lpstr>
      <vt:lpstr>Arial</vt:lpstr>
      <vt:lpstr>Calibri</vt:lpstr>
      <vt:lpstr>Cambria Math</vt:lpstr>
      <vt:lpstr>Georgia</vt:lpstr>
      <vt:lpstr>Gill Sans MT</vt:lpstr>
      <vt:lpstr>Preeti</vt:lpstr>
      <vt:lpstr>System Font Regular</vt:lpstr>
      <vt:lpstr>Wingdings</vt:lpstr>
      <vt:lpstr>RIT</vt:lpstr>
      <vt:lpstr>PowerPoint Presentation</vt:lpstr>
      <vt:lpstr>Introduction</vt:lpstr>
      <vt:lpstr>Introduction</vt:lpstr>
      <vt:lpstr>Introduction</vt:lpstr>
      <vt:lpstr>Previous Works</vt:lpstr>
      <vt:lpstr>Paper Contributions</vt:lpstr>
      <vt:lpstr>Methodology: Preprocessing</vt:lpstr>
      <vt:lpstr>Methodology: Lemmatization</vt:lpstr>
      <vt:lpstr>Methodology: Lemmatization</vt:lpstr>
      <vt:lpstr>Methodology: Feature Vector </vt:lpstr>
      <vt:lpstr>Methodology: Classification</vt:lpstr>
      <vt:lpstr>Results</vt:lpstr>
      <vt:lpstr>Results</vt:lpstr>
      <vt:lpstr>Conclusion</vt:lpstr>
      <vt:lpstr>Limitations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Saidur Rahman</dc:creator>
  <cp:lastModifiedBy>Ayush Kumar Shah (RIT Student)</cp:lastModifiedBy>
  <cp:revision>901</cp:revision>
  <cp:lastPrinted>2018-04-25T02:50:23Z</cp:lastPrinted>
  <dcterms:created xsi:type="dcterms:W3CDTF">2020-06-23T03:36:49Z</dcterms:created>
  <dcterms:modified xsi:type="dcterms:W3CDTF">2020-11-12T07:30:40Z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0x010100C2B22B0B6D538A42B3C2315F952E72ED</vt:lpwstr>
  </property>
</Properties>
</file>