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f92f167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f92f167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a47ff99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a47ff99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ea47ff99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ea47ff99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f92f167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f92f167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f92f167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f92f167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ea47ff99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ea47ff99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f92c57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f92c57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ea12cd9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ea12cd9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ea47ff99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ea47ff99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ea12cd9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ea12cd9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92f16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92f16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ea47ff99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ea47ff99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f92c578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f92c578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ea12cd9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ea12cd9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92f167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92f167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f92f167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f92f167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ea47ff99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ea47ff99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f92f167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f92f167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92f167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92f167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a47ff99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ea47ff99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92f167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92f167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ea47ff99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ea47ff99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f92f167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f92f167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f92c578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f92c578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since the larger value of c may not find satisfactory step size (alpha). Best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f92f167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f92f167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since the larger value of c may not find satisfactory step size (alpha). Best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ea47ff99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ea47ff99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aven Pro"/>
              <a:buNone/>
              <a:defRPr b="1" sz="28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  <a:defRPr sz="1300"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○"/>
              <a:defRPr sz="1100"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■"/>
              <a:defRPr sz="1100"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 sz="1100"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○"/>
              <a:defRPr sz="1100"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■"/>
              <a:defRPr sz="1100"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 sz="1100"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○"/>
              <a:defRPr sz="1100"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Nunito"/>
              <a:buChar char="■"/>
              <a:defRPr sz="11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99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Unconstrained Optimization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Kumar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Murtaza Tamjeed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Two</a:t>
            </a:r>
            <a:endParaRPr/>
          </a:p>
        </p:txBody>
      </p:sp>
      <p:sp>
        <p:nvSpPr>
          <p:cNvPr id="341" name="Google Shape;341;p22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 method</a:t>
            </a:r>
            <a:endParaRPr b="1"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50" y="983200"/>
            <a:ext cx="3926549" cy="29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1235175" y="1956675"/>
            <a:ext cx="39837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1.000000   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=0.100000    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rho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=0.500000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Results: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-2440.219455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Steps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300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Final error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0.012804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Total time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301.782423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Time per iteration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1.005941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Two</a:t>
            </a:r>
            <a:endParaRPr/>
          </a:p>
        </p:txBody>
      </p:sp>
      <p:sp>
        <p:nvSpPr>
          <p:cNvPr id="349" name="Google Shape;349;p23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Newton</a:t>
            </a:r>
            <a:r>
              <a:rPr b="1" lang="en"/>
              <a:t> method</a:t>
            </a:r>
            <a:endParaRPr b="1"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25" y="938925"/>
            <a:ext cx="4178175" cy="31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1024900" y="2010800"/>
            <a:ext cx="40485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1.000000	    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0.100000	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rho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0.500000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Results: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-2443.244762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Steps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15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Final error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0.008915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Total time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6.212515 sec 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Time per iteration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0.414168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Two</a:t>
            </a:r>
            <a:endParaRPr/>
          </a:p>
        </p:txBody>
      </p:sp>
      <p:sp>
        <p:nvSpPr>
          <p:cNvPr id="357" name="Google Shape;357;p24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Quasi-Newton</a:t>
            </a:r>
            <a:r>
              <a:rPr b="1" lang="en"/>
              <a:t> method</a:t>
            </a:r>
            <a:endParaRPr b="1"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698" y="1083725"/>
            <a:ext cx="4250307" cy="318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 txBox="1"/>
          <p:nvPr/>
        </p:nvSpPr>
        <p:spPr>
          <a:xfrm>
            <a:off x="679575" y="2159825"/>
            <a:ext cx="44427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1.000000	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=0.100000	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rho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=0.500000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Results: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-2443.207609	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Steps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57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Final error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=0.008309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Total time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=43.474292 sec 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Time per iteration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=0.762707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Analysis</a:t>
            </a:r>
            <a:r>
              <a:rPr lang="en"/>
              <a:t>: Function 2</a:t>
            </a:r>
            <a:endParaRPr/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1597875"/>
            <a:ext cx="70305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Gradient Descent is not reliable for a complex and large dimensional function.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Gradient Descent could not converge by satisfying the stopping condition due to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complex nature and large dimension of function 2.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Slow rate of convergence (linear).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Analysis</a:t>
            </a:r>
            <a:r>
              <a:rPr lang="en"/>
              <a:t>: Function 2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Newton’s method could converge very quickly in 15 steps, and Quasi-Newton in 57 steps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due to the faster convergence rate (quadratic and super linear respectively)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Functional values obtained by all three algorithms are very close to each other.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r>
              <a:rPr b="1" lang="en"/>
              <a:t> method</a:t>
            </a:r>
            <a:endParaRPr b="1"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875" y="1918725"/>
            <a:ext cx="5298399" cy="2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384" name="Google Shape;384;p28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 method</a:t>
            </a:r>
            <a:endParaRPr b="1"/>
          </a:p>
        </p:txBody>
      </p:sp>
      <p:sp>
        <p:nvSpPr>
          <p:cNvPr id="385" name="Google Shape;385;p28"/>
          <p:cNvSpPr txBox="1"/>
          <p:nvPr/>
        </p:nvSpPr>
        <p:spPr>
          <a:xfrm>
            <a:off x="1534250" y="2036925"/>
            <a:ext cx="45993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Best parameters: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0.100000 	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0.100000 	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rho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=0.100000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Best results: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35.778311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Steps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22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 error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0.000090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time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0.004341 sec 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Time per iteration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0.000197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391" name="Google Shape;391;p29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 method</a:t>
            </a:r>
            <a:endParaRPr b="1"/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425" y="1636875"/>
            <a:ext cx="4104899" cy="307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75" y="1676950"/>
            <a:ext cx="4104899" cy="307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399" name="Google Shape;399;p30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Newton</a:t>
            </a:r>
            <a:r>
              <a:rPr b="1" lang="en"/>
              <a:t> method</a:t>
            </a:r>
            <a:endParaRPr b="1"/>
          </a:p>
        </p:txBody>
      </p:sp>
      <p:sp>
        <p:nvSpPr>
          <p:cNvPr id="400" name="Google Shape;400;p30"/>
          <p:cNvSpPr txBox="1"/>
          <p:nvPr/>
        </p:nvSpPr>
        <p:spPr>
          <a:xfrm>
            <a:off x="1568600" y="2036925"/>
            <a:ext cx="52623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1.000000	    	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0.100000	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rho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=0.500000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Results: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0.000000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Steps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130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 error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0.000011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time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0.017100 sec 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Time per iteration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0.000132 sec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406" name="Google Shape;406;p31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Newton method</a:t>
            </a:r>
            <a:endParaRPr b="1"/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50" y="1876450"/>
            <a:ext cx="4104899" cy="307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850" y="1956675"/>
            <a:ext cx="4104899" cy="307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 method</a:t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50" y="1830125"/>
            <a:ext cx="5709901" cy="26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414" name="Google Shape;414;p32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Quasi-Newton</a:t>
            </a:r>
            <a:r>
              <a:rPr b="1" lang="en"/>
              <a:t> method</a:t>
            </a:r>
            <a:endParaRPr b="1"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625" y="1859875"/>
            <a:ext cx="5741450" cy="26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421" name="Google Shape;421;p33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Quasi-Newton method</a:t>
            </a:r>
            <a:endParaRPr b="1"/>
          </a:p>
        </p:txBody>
      </p:sp>
      <p:sp>
        <p:nvSpPr>
          <p:cNvPr id="422" name="Google Shape;422;p33"/>
          <p:cNvSpPr txBox="1"/>
          <p:nvPr/>
        </p:nvSpPr>
        <p:spPr>
          <a:xfrm>
            <a:off x="1374325" y="1994175"/>
            <a:ext cx="45513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Best 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alpha_i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1.000000 	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0.100000	</a:t>
            </a: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rho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0.740000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Best Results: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= 0.000000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Steps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202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 error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0.000012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time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0.021020 sec 	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Time per iteration </a:t>
            </a:r>
            <a:r>
              <a:rPr lang="en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 0.000104 sec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Three</a:t>
            </a:r>
            <a:endParaRPr/>
          </a:p>
        </p:txBody>
      </p:sp>
      <p:sp>
        <p:nvSpPr>
          <p:cNvPr id="428" name="Google Shape;428;p34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Quasi-Newton method</a:t>
            </a:r>
            <a:endParaRPr b="1"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75" y="1814225"/>
            <a:ext cx="4022976" cy="301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675" y="1948650"/>
            <a:ext cx="3918579" cy="29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Analysis</a:t>
            </a:r>
            <a:r>
              <a:rPr lang="en"/>
              <a:t>: Function 3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1303800" y="1428825"/>
            <a:ext cx="70305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/>
              <a:t>Function three in the project is a polynomial function of order 4.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L</a:t>
            </a:r>
            <a:r>
              <a:rPr lang="en" sz="1200">
                <a:solidFill>
                  <a:srgbClr val="000000"/>
                </a:solidFill>
              </a:rPr>
              <a:t>ower value of alpha requires more steps to converge and the value of 0.1 is generally better. 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The optimization results are generally good when c is set to a low value like 0.1 and the results deviate from the global minimum for larger values of c. </a:t>
            </a:r>
            <a:endParaRPr sz="12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200">
                <a:solidFill>
                  <a:srgbClr val="000000"/>
                </a:solidFill>
              </a:rPr>
              <a:t>since the larger value of c may not find satisfactory step size (alpha).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gradient descent method does not reach a global minimum (f(x)</a:t>
            </a:r>
            <a:r>
              <a:rPr baseline="-25000" lang="en" sz="1200">
                <a:solidFill>
                  <a:srgbClr val="000000"/>
                </a:solidFill>
              </a:rPr>
              <a:t>min </a:t>
            </a:r>
            <a:r>
              <a:rPr lang="en" sz="1200">
                <a:solidFill>
                  <a:srgbClr val="000000"/>
                </a:solidFill>
              </a:rPr>
              <a:t>=</a:t>
            </a:r>
            <a:r>
              <a:rPr baseline="-25000"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0).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Analysis</a:t>
            </a:r>
            <a:r>
              <a:rPr lang="en"/>
              <a:t>: Function 3</a:t>
            </a:r>
            <a:endParaRPr/>
          </a:p>
        </p:txBody>
      </p:sp>
      <p:sp>
        <p:nvSpPr>
          <p:cNvPr id="442" name="Google Shape;442;p36"/>
          <p:cNvSpPr txBox="1"/>
          <p:nvPr>
            <p:ph idx="1" type="body"/>
          </p:nvPr>
        </p:nvSpPr>
        <p:spPr>
          <a:xfrm>
            <a:off x="1303800" y="1428825"/>
            <a:ext cx="70305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Gradient descent method gets stuck in a local minimum since </a:t>
            </a:r>
            <a:r>
              <a:rPr lang="en" sz="1200">
                <a:solidFill>
                  <a:srgbClr val="000000"/>
                </a:solidFill>
              </a:rPr>
              <a:t>it satisfies the stopping criteria in just 22 steps.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Both Newton’s method and Quasi_newton’s method were successful to converge to a global optimum (f(x)</a:t>
            </a:r>
            <a:r>
              <a:rPr baseline="-25000" lang="en" sz="1200">
                <a:solidFill>
                  <a:srgbClr val="000000"/>
                </a:solidFill>
              </a:rPr>
              <a:t>min </a:t>
            </a:r>
            <a:r>
              <a:rPr lang="en" sz="1200">
                <a:solidFill>
                  <a:srgbClr val="000000"/>
                </a:solidFill>
              </a:rPr>
              <a:t>=</a:t>
            </a:r>
            <a:r>
              <a:rPr baseline="-25000"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0).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time per iteration was the least for Quasi_newton’s method and the highest for the Gradient Descent method.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  <p:sp>
        <p:nvSpPr>
          <p:cNvPr id="448" name="Google Shape;448;p37"/>
          <p:cNvSpPr txBox="1"/>
          <p:nvPr>
            <p:ph idx="1" type="body"/>
          </p:nvPr>
        </p:nvSpPr>
        <p:spPr>
          <a:xfrm>
            <a:off x="1303800" y="1508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Overall, Newton's method performs well since it generally takes less time to converge.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Newton’s method is best for quadratic functions since it converges in a single iteration.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T</a:t>
            </a:r>
            <a:r>
              <a:rPr lang="en" sz="1200">
                <a:solidFill>
                  <a:srgbClr val="000000"/>
                </a:solidFill>
              </a:rPr>
              <a:t>he gradient descent method is not reliable, especially for complex and high dimensional functions</a:t>
            </a:r>
            <a:r>
              <a:rPr lang="en" sz="1200"/>
              <a:t> since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It </a:t>
            </a:r>
            <a:r>
              <a:rPr lang="en" sz="1200">
                <a:solidFill>
                  <a:srgbClr val="000000"/>
                </a:solidFill>
              </a:rPr>
              <a:t>takes a very long time to converge</a:t>
            </a:r>
            <a:r>
              <a:rPr lang="en" sz="1200"/>
              <a:t>.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It m</a:t>
            </a:r>
            <a:r>
              <a:rPr lang="en" sz="1200">
                <a:solidFill>
                  <a:srgbClr val="000000"/>
                </a:solidFill>
              </a:rPr>
              <a:t>ay get stuck at local minima.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n" sz="1200"/>
              <a:t>does not require Hessian and involves fewer computations at each iteration.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  <p:sp>
        <p:nvSpPr>
          <p:cNvPr id="454" name="Google Shape;454;p38"/>
          <p:cNvSpPr txBox="1"/>
          <p:nvPr>
            <p:ph idx="1" type="body"/>
          </p:nvPr>
        </p:nvSpPr>
        <p:spPr>
          <a:xfrm>
            <a:off x="1303800" y="1508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Quasi-Newton’s performance (both time and accuracy) is generally in between Gradient and Newton’s methods.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time taken is dependent on the rate of convergence of errors: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Gradient descent:</a:t>
            </a:r>
            <a:r>
              <a:rPr lang="en" sz="1200"/>
              <a:t> linear rate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Newton’s method:</a:t>
            </a:r>
            <a:r>
              <a:rPr lang="en" sz="1200"/>
              <a:t> quadratic rate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b="1" lang="en" sz="1200"/>
              <a:t>Quasi-Newton:</a:t>
            </a:r>
            <a:r>
              <a:rPr lang="en" sz="1200"/>
              <a:t> superlinear rate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2189325" y="2230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One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</a:t>
            </a:r>
            <a:r>
              <a:rPr b="1" lang="en"/>
              <a:t>Descent</a:t>
            </a:r>
            <a:r>
              <a:rPr b="1" lang="en"/>
              <a:t> method</a:t>
            </a:r>
            <a:endParaRPr b="1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425" y="770275"/>
            <a:ext cx="3911851" cy="29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677850" y="1956675"/>
            <a:ext cx="45513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Best parameters: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1.000000 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0.580000 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rho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0.900000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Best results: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0.000062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steps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=92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final error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=0.000062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total time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=0.022105 sec 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time per iteration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=0.000240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One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Newton method</a:t>
            </a:r>
            <a:endParaRPr b="1"/>
          </a:p>
        </p:txBody>
      </p:sp>
      <p:sp>
        <p:nvSpPr>
          <p:cNvPr id="300" name="Google Shape;300;p16"/>
          <p:cNvSpPr txBox="1"/>
          <p:nvPr/>
        </p:nvSpPr>
        <p:spPr>
          <a:xfrm>
            <a:off x="979100" y="1877075"/>
            <a:ext cx="4754700" cy="1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1.000000	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0.100000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rho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0.500000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Results: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0.000000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Steps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Final error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0.000000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Total time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0.001410 sec 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Time per iteration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0.001410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75" y="1112325"/>
            <a:ext cx="3367151" cy="25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r>
              <a:rPr lang="en"/>
              <a:t> One</a:t>
            </a:r>
            <a:endParaRPr/>
          </a:p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Quasi-</a:t>
            </a:r>
            <a:r>
              <a:rPr b="1" lang="en"/>
              <a:t>Newton method</a:t>
            </a:r>
            <a:endParaRPr b="1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00" y="1793575"/>
            <a:ext cx="5839649" cy="2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One</a:t>
            </a:r>
            <a:endParaRPr/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303800" y="123067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Quasi-Newton method</a:t>
            </a:r>
            <a:endParaRPr b="1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00" y="1317150"/>
            <a:ext cx="3577476" cy="26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1192125" y="1956675"/>
            <a:ext cx="42714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Best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Parameters: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alpha_i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1.000000	    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=0.10000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0	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rho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=0.900000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Best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Results: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f_opt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 0.000000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teps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117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final error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0.000000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total time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0.048935 sec 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time per iteration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= 0.000418 sec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Analysis: Function 1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244800"/>
            <a:ext cx="70305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/>
              <a:t>The given function is quadratic in nature with global optimum given as </a:t>
            </a:r>
            <a:r>
              <a:rPr lang="en" sz="1200"/>
              <a:t>(f(x)</a:t>
            </a:r>
            <a:r>
              <a:rPr baseline="-25000" lang="en" sz="1200"/>
              <a:t>min </a:t>
            </a:r>
            <a:r>
              <a:rPr lang="en" sz="1200"/>
              <a:t>=</a:t>
            </a:r>
            <a:r>
              <a:rPr baseline="-25000" lang="en" sz="1200"/>
              <a:t> </a:t>
            </a:r>
            <a:r>
              <a:rPr lang="en" sz="1200"/>
              <a:t>0).</a:t>
            </a:r>
            <a:endParaRPr sz="12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Using a lower value of alpha requires more steps to converge and the value of 1 is generally better. 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Results are generally good when c is set to a low value like 0.1 and becomes worse for larger values of c.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Newton's method reached the global minimum in a single iteration since the input function is a quadratic function.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Analysis</a:t>
            </a:r>
            <a:r>
              <a:rPr lang="en"/>
              <a:t>: Function 1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244800"/>
            <a:ext cx="70305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Quasi-Newton’s method took the longest time to converge while Newton’s method the least.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Time per iteration was the least for gradient descent and highest for Newton's method.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The gradient descent method was able to obtain functional value very close to the global minimum but not the exact value.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Newton's method and Quasi-Newton’s method were able to converge to the global minimum.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Two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1481125" y="1750300"/>
            <a:ext cx="593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Function two in the project is a large dimensional function with logarithms.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Domain for the input (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) is restricted by b</a:t>
            </a:r>
            <a:r>
              <a:rPr baseline="-25000" lang="en" sz="12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1" baseline="-25000" lang="en" sz="12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aseline="30000" lang="en" sz="12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&gt;= 0 to avoid logarithm of a negative number.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Initial value of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chosen such that it is inside the domain.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Backtracking line search algorithm updated to select step-size (alpha) such that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○"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x +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alpha *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p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falls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in the given domain satisfied by the above constraint.</a:t>
            </a:r>
            <a:endParaRPr/>
          </a:p>
        </p:txBody>
      </p:sp>
      <p:sp>
        <p:nvSpPr>
          <p:cNvPr id="335" name="Google Shape;335;p21"/>
          <p:cNvSpPr txBox="1"/>
          <p:nvPr>
            <p:ph idx="1" type="subTitle"/>
          </p:nvPr>
        </p:nvSpPr>
        <p:spPr>
          <a:xfrm>
            <a:off x="1303800" y="1230676"/>
            <a:ext cx="3430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Restriction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