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aven Pro" pitchFamily="2" charset="77"/>
      <p:regular r:id="rId31"/>
      <p:bold r:id="rId32"/>
    </p:embeddedFont>
    <p:embeddedFont>
      <p:font typeface="Nunito"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719"/>
  </p:normalViewPr>
  <p:slideViewPr>
    <p:cSldViewPr snapToGrid="0">
      <p:cViewPr varScale="1">
        <p:scale>
          <a:sx n="202" d="100"/>
          <a:sy n="202" d="100"/>
        </p:scale>
        <p:origin x="8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f92f1679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f92f1679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9ea47ff997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9ea47ff997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9ea47ff997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9ea47ff997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f92f1679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f92f1679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9f92f1679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9f92f1679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ea47ff997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ea47ff997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9f92c578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9f92c578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ea12cd91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ea12cd91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ea47ff997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ea47ff997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ea12cd913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ea12cd91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f92f167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9f92f167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9ea47ff997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9ea47ff997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f92c5782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f92c578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9ea12cd91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9ea12cd91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f92f1679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f92f1679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9f92f1679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9f92f1679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ea47ff997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ea47ff997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9f92f1679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9f92f1679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f92f1679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f92f1679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9f9ecc23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9f9ecc23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ea47ff997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ea47ff997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9f92f167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9f92f167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ea47ff997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9ea47ff99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9f92f1679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9f92f1679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f92c5782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f92c5782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Clr>
                <a:schemeClr val="dk1"/>
              </a:buClr>
              <a:buSzPts val="1400"/>
              <a:buFont typeface="Nunito"/>
              <a:buChar char="●"/>
            </a:pPr>
            <a:r>
              <a:rPr lang="en" sz="1200">
                <a:solidFill>
                  <a:schemeClr val="dk1"/>
                </a:solidFill>
                <a:latin typeface="Nunito"/>
                <a:ea typeface="Nunito"/>
                <a:cs typeface="Nunito"/>
                <a:sym typeface="Nunito"/>
              </a:rPr>
              <a:t>since the larger value of c may not find satisfactory step size (alpha). Best</a:t>
            </a:r>
            <a:endParaRPr sz="1200">
              <a:solidFill>
                <a:schemeClr val="dk1"/>
              </a:solidFill>
              <a:latin typeface="Nunito"/>
              <a:ea typeface="Nunito"/>
              <a:cs typeface="Nunito"/>
              <a:sym typeface="Nunito"/>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9f92f16799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9f92f1679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Clr>
                <a:schemeClr val="dk1"/>
              </a:buClr>
              <a:buSzPts val="1400"/>
              <a:buFont typeface="Nunito"/>
              <a:buChar char="●"/>
            </a:pPr>
            <a:r>
              <a:rPr lang="en" sz="1200">
                <a:solidFill>
                  <a:schemeClr val="dk1"/>
                </a:solidFill>
                <a:latin typeface="Nunito"/>
                <a:ea typeface="Nunito"/>
                <a:cs typeface="Nunito"/>
                <a:sym typeface="Nunito"/>
              </a:rPr>
              <a:t>since the larger value of c may not find satisfactory step size (alpha). Best</a:t>
            </a:r>
            <a:endParaRPr sz="1200">
              <a:solidFill>
                <a:schemeClr val="dk1"/>
              </a:solidFill>
              <a:latin typeface="Nunito"/>
              <a:ea typeface="Nunito"/>
              <a:cs typeface="Nunito"/>
              <a:sym typeface="Nunito"/>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ea47ff997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ea47ff997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Maven Pro"/>
              <a:buNone/>
              <a:defRPr sz="2800" b="1">
                <a:latin typeface="Maven Pro"/>
                <a:ea typeface="Maven Pro"/>
                <a:cs typeface="Maven Pro"/>
                <a:sym typeface="Maven Pro"/>
              </a:defRPr>
            </a:lvl1pPr>
            <a:lvl2pPr lvl="1">
              <a:spcBef>
                <a:spcPts val="0"/>
              </a:spcBef>
              <a:spcAft>
                <a:spcPts val="0"/>
              </a:spcAft>
              <a:buSzPts val="2800"/>
              <a:buFont typeface="Maven Pro"/>
              <a:buNone/>
              <a:defRPr sz="2800" b="1">
                <a:latin typeface="Maven Pro"/>
                <a:ea typeface="Maven Pro"/>
                <a:cs typeface="Maven Pro"/>
                <a:sym typeface="Maven Pro"/>
              </a:defRPr>
            </a:lvl2pPr>
            <a:lvl3pPr lvl="2">
              <a:spcBef>
                <a:spcPts val="0"/>
              </a:spcBef>
              <a:spcAft>
                <a:spcPts val="0"/>
              </a:spcAft>
              <a:buSzPts val="2800"/>
              <a:buFont typeface="Maven Pro"/>
              <a:buNone/>
              <a:defRPr sz="2800" b="1">
                <a:latin typeface="Maven Pro"/>
                <a:ea typeface="Maven Pro"/>
                <a:cs typeface="Maven Pro"/>
                <a:sym typeface="Maven Pro"/>
              </a:defRPr>
            </a:lvl3pPr>
            <a:lvl4pPr lvl="3">
              <a:spcBef>
                <a:spcPts val="0"/>
              </a:spcBef>
              <a:spcAft>
                <a:spcPts val="0"/>
              </a:spcAft>
              <a:buSzPts val="2800"/>
              <a:buFont typeface="Maven Pro"/>
              <a:buNone/>
              <a:defRPr sz="2800" b="1">
                <a:latin typeface="Maven Pro"/>
                <a:ea typeface="Maven Pro"/>
                <a:cs typeface="Maven Pro"/>
                <a:sym typeface="Maven Pro"/>
              </a:defRPr>
            </a:lvl4pPr>
            <a:lvl5pPr lvl="4">
              <a:spcBef>
                <a:spcPts val="0"/>
              </a:spcBef>
              <a:spcAft>
                <a:spcPts val="0"/>
              </a:spcAft>
              <a:buSzPts val="2800"/>
              <a:buFont typeface="Maven Pro"/>
              <a:buNone/>
              <a:defRPr sz="2800" b="1">
                <a:latin typeface="Maven Pro"/>
                <a:ea typeface="Maven Pro"/>
                <a:cs typeface="Maven Pro"/>
                <a:sym typeface="Maven Pro"/>
              </a:defRPr>
            </a:lvl5pPr>
            <a:lvl6pPr lvl="5">
              <a:spcBef>
                <a:spcPts val="0"/>
              </a:spcBef>
              <a:spcAft>
                <a:spcPts val="0"/>
              </a:spcAft>
              <a:buSzPts val="2800"/>
              <a:buFont typeface="Maven Pro"/>
              <a:buNone/>
              <a:defRPr sz="2800" b="1">
                <a:latin typeface="Maven Pro"/>
                <a:ea typeface="Maven Pro"/>
                <a:cs typeface="Maven Pro"/>
                <a:sym typeface="Maven Pro"/>
              </a:defRPr>
            </a:lvl6pPr>
            <a:lvl7pPr lvl="6">
              <a:spcBef>
                <a:spcPts val="0"/>
              </a:spcBef>
              <a:spcAft>
                <a:spcPts val="0"/>
              </a:spcAft>
              <a:buSzPts val="2800"/>
              <a:buFont typeface="Maven Pro"/>
              <a:buNone/>
              <a:defRPr sz="2800" b="1">
                <a:latin typeface="Maven Pro"/>
                <a:ea typeface="Maven Pro"/>
                <a:cs typeface="Maven Pro"/>
                <a:sym typeface="Maven Pro"/>
              </a:defRPr>
            </a:lvl7pPr>
            <a:lvl8pPr lvl="7">
              <a:spcBef>
                <a:spcPts val="0"/>
              </a:spcBef>
              <a:spcAft>
                <a:spcPts val="0"/>
              </a:spcAft>
              <a:buSzPts val="2800"/>
              <a:buFont typeface="Maven Pro"/>
              <a:buNone/>
              <a:defRPr sz="2800" b="1">
                <a:latin typeface="Maven Pro"/>
                <a:ea typeface="Maven Pro"/>
                <a:cs typeface="Maven Pro"/>
                <a:sym typeface="Maven Pro"/>
              </a:defRPr>
            </a:lvl8pPr>
            <a:lvl9pPr lvl="8">
              <a:spcBef>
                <a:spcPts val="0"/>
              </a:spcBef>
              <a:spcAft>
                <a:spcPts val="0"/>
              </a:spcAft>
              <a:buSzPts val="2800"/>
              <a:buFont typeface="Maven Pro"/>
              <a:buNone/>
              <a:defRPr sz="2800" b="1">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SzPts val="1300"/>
              <a:buFont typeface="Nunito"/>
              <a:buChar char="●"/>
              <a:defRPr sz="1300">
                <a:latin typeface="Nunito"/>
                <a:ea typeface="Nunito"/>
                <a:cs typeface="Nunito"/>
                <a:sym typeface="Nunito"/>
              </a:defRPr>
            </a:lvl1pPr>
            <a:lvl2pPr marL="914400" lvl="1" indent="-298450">
              <a:lnSpc>
                <a:spcPct val="115000"/>
              </a:lnSpc>
              <a:spcBef>
                <a:spcPts val="1600"/>
              </a:spcBef>
              <a:spcAft>
                <a:spcPts val="0"/>
              </a:spcAft>
              <a:buSzPts val="1100"/>
              <a:buFont typeface="Nunito"/>
              <a:buChar char="○"/>
              <a:defRPr sz="1100">
                <a:latin typeface="Nunito"/>
                <a:ea typeface="Nunito"/>
                <a:cs typeface="Nunito"/>
                <a:sym typeface="Nunito"/>
              </a:defRPr>
            </a:lvl2pPr>
            <a:lvl3pPr marL="1371600" lvl="2" indent="-298450">
              <a:lnSpc>
                <a:spcPct val="115000"/>
              </a:lnSpc>
              <a:spcBef>
                <a:spcPts val="1600"/>
              </a:spcBef>
              <a:spcAft>
                <a:spcPts val="0"/>
              </a:spcAft>
              <a:buSzPts val="1100"/>
              <a:buFont typeface="Nunito"/>
              <a:buChar char="■"/>
              <a:defRPr sz="1100">
                <a:latin typeface="Nunito"/>
                <a:ea typeface="Nunito"/>
                <a:cs typeface="Nunito"/>
                <a:sym typeface="Nunito"/>
              </a:defRPr>
            </a:lvl3pPr>
            <a:lvl4pPr marL="1828800" lvl="3" indent="-298450">
              <a:lnSpc>
                <a:spcPct val="115000"/>
              </a:lnSpc>
              <a:spcBef>
                <a:spcPts val="1600"/>
              </a:spcBef>
              <a:spcAft>
                <a:spcPts val="0"/>
              </a:spcAft>
              <a:buSzPts val="1100"/>
              <a:buFont typeface="Nunito"/>
              <a:buChar char="●"/>
              <a:defRPr sz="1100">
                <a:latin typeface="Nunito"/>
                <a:ea typeface="Nunito"/>
                <a:cs typeface="Nunito"/>
                <a:sym typeface="Nunito"/>
              </a:defRPr>
            </a:lvl4pPr>
            <a:lvl5pPr marL="2286000" lvl="4" indent="-298450">
              <a:lnSpc>
                <a:spcPct val="115000"/>
              </a:lnSpc>
              <a:spcBef>
                <a:spcPts val="1600"/>
              </a:spcBef>
              <a:spcAft>
                <a:spcPts val="0"/>
              </a:spcAft>
              <a:buSzPts val="1100"/>
              <a:buFont typeface="Nunito"/>
              <a:buChar char="○"/>
              <a:defRPr sz="1100">
                <a:latin typeface="Nunito"/>
                <a:ea typeface="Nunito"/>
                <a:cs typeface="Nunito"/>
                <a:sym typeface="Nunito"/>
              </a:defRPr>
            </a:lvl5pPr>
            <a:lvl6pPr marL="2743200" lvl="5" indent="-298450">
              <a:lnSpc>
                <a:spcPct val="115000"/>
              </a:lnSpc>
              <a:spcBef>
                <a:spcPts val="1600"/>
              </a:spcBef>
              <a:spcAft>
                <a:spcPts val="0"/>
              </a:spcAft>
              <a:buSzPts val="1100"/>
              <a:buFont typeface="Nunito"/>
              <a:buChar char="■"/>
              <a:defRPr sz="1100">
                <a:latin typeface="Nunito"/>
                <a:ea typeface="Nunito"/>
                <a:cs typeface="Nunito"/>
                <a:sym typeface="Nunito"/>
              </a:defRPr>
            </a:lvl6pPr>
            <a:lvl7pPr marL="3200400" lvl="6" indent="-298450">
              <a:lnSpc>
                <a:spcPct val="115000"/>
              </a:lnSpc>
              <a:spcBef>
                <a:spcPts val="1600"/>
              </a:spcBef>
              <a:spcAft>
                <a:spcPts val="0"/>
              </a:spcAft>
              <a:buSzPts val="1100"/>
              <a:buFont typeface="Nunito"/>
              <a:buChar char="●"/>
              <a:defRPr sz="1100">
                <a:latin typeface="Nunito"/>
                <a:ea typeface="Nunito"/>
                <a:cs typeface="Nunito"/>
                <a:sym typeface="Nunito"/>
              </a:defRPr>
            </a:lvl7pPr>
            <a:lvl8pPr marL="3657600" lvl="7" indent="-298450">
              <a:lnSpc>
                <a:spcPct val="115000"/>
              </a:lnSpc>
              <a:spcBef>
                <a:spcPts val="1600"/>
              </a:spcBef>
              <a:spcAft>
                <a:spcPts val="0"/>
              </a:spcAft>
              <a:buSzPts val="1100"/>
              <a:buFont typeface="Nunito"/>
              <a:buChar char="○"/>
              <a:defRPr sz="1100">
                <a:latin typeface="Nunito"/>
                <a:ea typeface="Nunito"/>
                <a:cs typeface="Nunito"/>
                <a:sym typeface="Nunito"/>
              </a:defRPr>
            </a:lvl8pPr>
            <a:lvl9pPr marL="4114800" lvl="8" indent="-298450">
              <a:lnSpc>
                <a:spcPct val="115000"/>
              </a:lnSpc>
              <a:spcBef>
                <a:spcPts val="1600"/>
              </a:spcBef>
              <a:spcAft>
                <a:spcPts val="1600"/>
              </a:spcAft>
              <a:buSzPts val="1100"/>
              <a:buFont typeface="Nunito"/>
              <a:buChar char="■"/>
              <a:defRPr sz="1100">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9930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Unconstrained Optimization</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Ayush Kumar Shah</a:t>
            </a:r>
            <a:endParaRPr/>
          </a:p>
          <a:p>
            <a:pPr marL="0" lvl="0" indent="0" algn="l" rtl="0">
              <a:spcBef>
                <a:spcPts val="0"/>
              </a:spcBef>
              <a:spcAft>
                <a:spcPts val="0"/>
              </a:spcAft>
              <a:buNone/>
            </a:pPr>
            <a:r>
              <a:rPr lang="en"/>
              <a:t>Murtaza Tamjeed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Two</a:t>
            </a:r>
            <a:endParaRPr/>
          </a:p>
        </p:txBody>
      </p:sp>
      <p:sp>
        <p:nvSpPr>
          <p:cNvPr id="341" name="Google Shape;341;p22"/>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Gradient Descent method</a:t>
            </a:r>
            <a:endParaRPr b="1"/>
          </a:p>
        </p:txBody>
      </p:sp>
      <p:pic>
        <p:nvPicPr>
          <p:cNvPr id="342" name="Google Shape;342;p22"/>
          <p:cNvPicPr preferRelativeResize="0"/>
          <p:nvPr/>
        </p:nvPicPr>
        <p:blipFill>
          <a:blip r:embed="rId3">
            <a:alphaModFix/>
          </a:blip>
          <a:stretch>
            <a:fillRect/>
          </a:stretch>
        </p:blipFill>
        <p:spPr>
          <a:xfrm>
            <a:off x="5119150" y="983200"/>
            <a:ext cx="3926549" cy="2944075"/>
          </a:xfrm>
          <a:prstGeom prst="rect">
            <a:avLst/>
          </a:prstGeom>
          <a:noFill/>
          <a:ln>
            <a:noFill/>
          </a:ln>
        </p:spPr>
      </p:pic>
      <p:sp>
        <p:nvSpPr>
          <p:cNvPr id="343" name="Google Shape;343;p22"/>
          <p:cNvSpPr txBox="1"/>
          <p:nvPr/>
        </p:nvSpPr>
        <p:spPr>
          <a:xfrm>
            <a:off x="1235175" y="1956675"/>
            <a:ext cx="3983700" cy="18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Nunito"/>
                <a:ea typeface="Nunito"/>
                <a:cs typeface="Nunito"/>
                <a:sym typeface="Nunito"/>
              </a:rPr>
              <a:t>Parameters:</a:t>
            </a:r>
            <a:endParaRPr sz="1200" b="1">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alpha_i</a:t>
            </a:r>
            <a:r>
              <a:rPr lang="en" sz="1200">
                <a:latin typeface="Nunito"/>
                <a:ea typeface="Nunito"/>
                <a:cs typeface="Nunito"/>
                <a:sym typeface="Nunito"/>
              </a:rPr>
              <a:t> = 1.000000    </a:t>
            </a:r>
            <a:r>
              <a:rPr lang="en" sz="1200" b="1">
                <a:latin typeface="Nunito"/>
                <a:ea typeface="Nunito"/>
                <a:cs typeface="Nunito"/>
                <a:sym typeface="Nunito"/>
              </a:rPr>
              <a:t>c</a:t>
            </a:r>
            <a:r>
              <a:rPr lang="en" sz="1200">
                <a:latin typeface="Nunito"/>
                <a:ea typeface="Nunito"/>
                <a:cs typeface="Nunito"/>
                <a:sym typeface="Nunito"/>
              </a:rPr>
              <a:t>=0.100000     </a:t>
            </a:r>
            <a:r>
              <a:rPr lang="en" sz="1200" b="1">
                <a:latin typeface="Nunito"/>
                <a:ea typeface="Nunito"/>
                <a:cs typeface="Nunito"/>
                <a:sym typeface="Nunito"/>
              </a:rPr>
              <a:t>rho</a:t>
            </a:r>
            <a:r>
              <a:rPr lang="en" sz="1200">
                <a:latin typeface="Nunito"/>
                <a:ea typeface="Nunito"/>
                <a:cs typeface="Nunito"/>
                <a:sym typeface="Nunito"/>
              </a:rPr>
              <a:t>=0.500000</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Results:</a:t>
            </a:r>
            <a:endParaRPr sz="1200" b="1">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f_opt</a:t>
            </a:r>
            <a:r>
              <a:rPr lang="en" sz="1200">
                <a:latin typeface="Nunito"/>
                <a:ea typeface="Nunito"/>
                <a:cs typeface="Nunito"/>
                <a:sym typeface="Nunito"/>
              </a:rPr>
              <a:t> = -2440.219455</a:t>
            </a:r>
            <a:endParaRPr sz="1200">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Steps </a:t>
            </a:r>
            <a:r>
              <a:rPr lang="en" sz="1200">
                <a:latin typeface="Nunito"/>
                <a:ea typeface="Nunito"/>
                <a:cs typeface="Nunito"/>
                <a:sym typeface="Nunito"/>
              </a:rPr>
              <a:t>= 300</a:t>
            </a:r>
            <a:endParaRPr sz="1200">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Final error </a:t>
            </a:r>
            <a:r>
              <a:rPr lang="en" sz="1200">
                <a:latin typeface="Nunito"/>
                <a:ea typeface="Nunito"/>
                <a:cs typeface="Nunito"/>
                <a:sym typeface="Nunito"/>
              </a:rPr>
              <a:t>= 0.012804 </a:t>
            </a:r>
            <a:endParaRPr sz="1200">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Total time</a:t>
            </a:r>
            <a:r>
              <a:rPr lang="en" sz="1200">
                <a:latin typeface="Nunito"/>
                <a:ea typeface="Nunito"/>
                <a:cs typeface="Nunito"/>
                <a:sym typeface="Nunito"/>
              </a:rPr>
              <a:t> = 301.782423 sec</a:t>
            </a:r>
            <a:endParaRPr sz="1200">
              <a:latin typeface="Nunito"/>
              <a:ea typeface="Nunito"/>
              <a:cs typeface="Nunito"/>
              <a:sym typeface="Nunito"/>
            </a:endParaRPr>
          </a:p>
          <a:p>
            <a:pPr marL="0" lvl="0" indent="0" algn="l" rtl="0">
              <a:spcBef>
                <a:spcPts val="0"/>
              </a:spcBef>
              <a:spcAft>
                <a:spcPts val="0"/>
              </a:spcAft>
              <a:buNone/>
            </a:pPr>
            <a:r>
              <a:rPr lang="en" sz="1200" b="1">
                <a:latin typeface="Nunito"/>
                <a:ea typeface="Nunito"/>
                <a:cs typeface="Nunito"/>
                <a:sym typeface="Nunito"/>
              </a:rPr>
              <a:t>Time per iteration </a:t>
            </a:r>
            <a:r>
              <a:rPr lang="en" sz="1200">
                <a:latin typeface="Nunito"/>
                <a:ea typeface="Nunito"/>
                <a:cs typeface="Nunito"/>
                <a:sym typeface="Nunito"/>
              </a:rPr>
              <a:t>= 1.005941 sec</a:t>
            </a:r>
            <a:endParaRPr sz="1200">
              <a:latin typeface="Nunito"/>
              <a:ea typeface="Nunito"/>
              <a:cs typeface="Nunito"/>
              <a:sym typeface="Nunito"/>
            </a:endParaRPr>
          </a:p>
          <a:p>
            <a:pPr marL="0" lvl="0" indent="0" algn="l" rtl="0">
              <a:spcBef>
                <a:spcPts val="0"/>
              </a:spcBef>
              <a:spcAft>
                <a:spcPts val="0"/>
              </a:spcAft>
              <a:buNone/>
            </a:pPr>
            <a:endParaRPr sz="12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3"/>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Two</a:t>
            </a:r>
            <a:endParaRPr/>
          </a:p>
        </p:txBody>
      </p:sp>
      <p:sp>
        <p:nvSpPr>
          <p:cNvPr id="349" name="Google Shape;349;p23"/>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Newton method</a:t>
            </a:r>
            <a:endParaRPr b="1"/>
          </a:p>
        </p:txBody>
      </p:sp>
      <p:pic>
        <p:nvPicPr>
          <p:cNvPr id="350" name="Google Shape;350;p23"/>
          <p:cNvPicPr preferRelativeResize="0"/>
          <p:nvPr/>
        </p:nvPicPr>
        <p:blipFill>
          <a:blip r:embed="rId3">
            <a:alphaModFix/>
          </a:blip>
          <a:stretch>
            <a:fillRect/>
          </a:stretch>
        </p:blipFill>
        <p:spPr>
          <a:xfrm>
            <a:off x="4965825" y="938925"/>
            <a:ext cx="4178175" cy="3132749"/>
          </a:xfrm>
          <a:prstGeom prst="rect">
            <a:avLst/>
          </a:prstGeom>
          <a:noFill/>
          <a:ln>
            <a:noFill/>
          </a:ln>
        </p:spPr>
      </p:pic>
      <p:sp>
        <p:nvSpPr>
          <p:cNvPr id="351" name="Google Shape;351;p23"/>
          <p:cNvSpPr txBox="1"/>
          <p:nvPr/>
        </p:nvSpPr>
        <p:spPr>
          <a:xfrm>
            <a:off x="1024900" y="2010800"/>
            <a:ext cx="4048500" cy="182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Nunito"/>
                <a:ea typeface="Nunito"/>
                <a:cs typeface="Nunito"/>
                <a:sym typeface="Nunito"/>
              </a:rPr>
              <a:t>Parameters: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alpha_i</a:t>
            </a:r>
            <a:r>
              <a:rPr lang="en" sz="1200" dirty="0">
                <a:latin typeface="Nunito"/>
                <a:ea typeface="Nunito"/>
                <a:cs typeface="Nunito"/>
                <a:sym typeface="Nunito"/>
              </a:rPr>
              <a:t> = 1.00000      </a:t>
            </a:r>
            <a:r>
              <a:rPr lang="en" sz="1200" b="1" dirty="0">
                <a:latin typeface="Nunito"/>
                <a:ea typeface="Nunito"/>
                <a:cs typeface="Nunito"/>
                <a:sym typeface="Nunito"/>
              </a:rPr>
              <a:t>c </a:t>
            </a:r>
            <a:r>
              <a:rPr lang="en" sz="1200" dirty="0">
                <a:latin typeface="Nunito"/>
                <a:ea typeface="Nunito"/>
                <a:cs typeface="Nunito"/>
                <a:sym typeface="Nunito"/>
              </a:rPr>
              <a:t>= 0.100000       </a:t>
            </a:r>
            <a:r>
              <a:rPr lang="en" sz="1200" b="1" dirty="0">
                <a:latin typeface="Nunito"/>
                <a:ea typeface="Nunito"/>
                <a:cs typeface="Nunito"/>
                <a:sym typeface="Nunito"/>
              </a:rPr>
              <a:t>rho </a:t>
            </a:r>
            <a:r>
              <a:rPr lang="en" sz="1200" dirty="0">
                <a:latin typeface="Nunito"/>
                <a:ea typeface="Nunito"/>
                <a:cs typeface="Nunito"/>
                <a:sym typeface="Nunito"/>
              </a:rPr>
              <a:t>= 0.500000</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Results: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f_opt</a:t>
            </a:r>
            <a:r>
              <a:rPr lang="en" sz="1200" dirty="0">
                <a:latin typeface="Nunito"/>
                <a:ea typeface="Nunito"/>
                <a:cs typeface="Nunito"/>
                <a:sym typeface="Nunito"/>
              </a:rPr>
              <a:t> = -2443.244762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Steps </a:t>
            </a:r>
            <a:r>
              <a:rPr lang="en" sz="1200" dirty="0">
                <a:latin typeface="Nunito"/>
                <a:ea typeface="Nunito"/>
                <a:cs typeface="Nunito"/>
                <a:sym typeface="Nunito"/>
              </a:rPr>
              <a:t>= 15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Final error </a:t>
            </a:r>
            <a:r>
              <a:rPr lang="en" sz="1200" dirty="0">
                <a:latin typeface="Nunito"/>
                <a:ea typeface="Nunito"/>
                <a:cs typeface="Nunito"/>
                <a:sym typeface="Nunito"/>
              </a:rPr>
              <a:t>= 0.008915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Total time </a:t>
            </a:r>
            <a:r>
              <a:rPr lang="en" sz="1200" dirty="0">
                <a:latin typeface="Nunito"/>
                <a:ea typeface="Nunito"/>
                <a:cs typeface="Nunito"/>
                <a:sym typeface="Nunito"/>
              </a:rPr>
              <a:t>= 6.212515 sec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Time per iteration </a:t>
            </a:r>
            <a:r>
              <a:rPr lang="en" sz="1200" dirty="0">
                <a:latin typeface="Nunito"/>
                <a:ea typeface="Nunito"/>
                <a:cs typeface="Nunito"/>
                <a:sym typeface="Nunito"/>
              </a:rPr>
              <a:t>= 0.414168 sec</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Two</a:t>
            </a:r>
            <a:endParaRPr/>
          </a:p>
        </p:txBody>
      </p:sp>
      <p:sp>
        <p:nvSpPr>
          <p:cNvPr id="357" name="Google Shape;357;p24"/>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Quasi-Newton method</a:t>
            </a:r>
            <a:endParaRPr b="1"/>
          </a:p>
        </p:txBody>
      </p:sp>
      <p:pic>
        <p:nvPicPr>
          <p:cNvPr id="358" name="Google Shape;358;p24"/>
          <p:cNvPicPr preferRelativeResize="0"/>
          <p:nvPr/>
        </p:nvPicPr>
        <p:blipFill>
          <a:blip r:embed="rId3">
            <a:alphaModFix/>
          </a:blip>
          <a:stretch>
            <a:fillRect/>
          </a:stretch>
        </p:blipFill>
        <p:spPr>
          <a:xfrm>
            <a:off x="4893698" y="1083725"/>
            <a:ext cx="4250307" cy="3186824"/>
          </a:xfrm>
          <a:prstGeom prst="rect">
            <a:avLst/>
          </a:prstGeom>
          <a:noFill/>
          <a:ln>
            <a:noFill/>
          </a:ln>
        </p:spPr>
      </p:pic>
      <p:sp>
        <p:nvSpPr>
          <p:cNvPr id="359" name="Google Shape;359;p24"/>
          <p:cNvSpPr txBox="1"/>
          <p:nvPr/>
        </p:nvSpPr>
        <p:spPr>
          <a:xfrm>
            <a:off x="679575" y="2159825"/>
            <a:ext cx="4442700" cy="172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Nunito"/>
                <a:ea typeface="Nunito"/>
                <a:cs typeface="Nunito"/>
                <a:sym typeface="Nunito"/>
              </a:rPr>
              <a:t>Parameters: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alpha_i</a:t>
            </a:r>
            <a:r>
              <a:rPr lang="en" sz="1200" dirty="0">
                <a:latin typeface="Nunito"/>
                <a:ea typeface="Nunito"/>
                <a:cs typeface="Nunito"/>
                <a:sym typeface="Nunito"/>
              </a:rPr>
              <a:t> = 1.000000	</a:t>
            </a:r>
            <a:r>
              <a:rPr lang="en" sz="1200" b="1" dirty="0">
                <a:latin typeface="Nunito"/>
                <a:ea typeface="Nunito"/>
                <a:cs typeface="Nunito"/>
                <a:sym typeface="Nunito"/>
              </a:rPr>
              <a:t>c</a:t>
            </a:r>
            <a:r>
              <a:rPr lang="en" sz="1200" dirty="0">
                <a:latin typeface="Nunito"/>
                <a:ea typeface="Nunito"/>
                <a:cs typeface="Nunito"/>
                <a:sym typeface="Nunito"/>
              </a:rPr>
              <a:t>=0.100000	        </a:t>
            </a:r>
            <a:r>
              <a:rPr lang="en" sz="1200" b="1" dirty="0">
                <a:latin typeface="Nunito"/>
                <a:ea typeface="Nunito"/>
                <a:cs typeface="Nunito"/>
                <a:sym typeface="Nunito"/>
              </a:rPr>
              <a:t>rho</a:t>
            </a:r>
            <a:r>
              <a:rPr lang="en" sz="1200" dirty="0">
                <a:latin typeface="Nunito"/>
                <a:ea typeface="Nunito"/>
                <a:cs typeface="Nunito"/>
                <a:sym typeface="Nunito"/>
              </a:rPr>
              <a:t>=0.500000</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Results: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f_opt</a:t>
            </a:r>
            <a:r>
              <a:rPr lang="en" sz="1200" dirty="0">
                <a:latin typeface="Nunito"/>
                <a:ea typeface="Nunito"/>
                <a:cs typeface="Nunito"/>
                <a:sym typeface="Nunito"/>
              </a:rPr>
              <a:t> = -2443.207609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Steps </a:t>
            </a:r>
            <a:r>
              <a:rPr lang="en" sz="1200" dirty="0">
                <a:latin typeface="Nunito"/>
                <a:ea typeface="Nunito"/>
                <a:cs typeface="Nunito"/>
                <a:sym typeface="Nunito"/>
              </a:rPr>
              <a:t>= 57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Final error</a:t>
            </a:r>
            <a:r>
              <a:rPr lang="en" sz="1200" dirty="0">
                <a:latin typeface="Nunito"/>
                <a:ea typeface="Nunito"/>
                <a:cs typeface="Nunito"/>
                <a:sym typeface="Nunito"/>
              </a:rPr>
              <a:t>=0.008309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Total time</a:t>
            </a:r>
            <a:r>
              <a:rPr lang="en" sz="1200" dirty="0">
                <a:latin typeface="Nunito"/>
                <a:ea typeface="Nunito"/>
                <a:cs typeface="Nunito"/>
                <a:sym typeface="Nunito"/>
              </a:rPr>
              <a:t>=43.474292 sec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Time per iteration</a:t>
            </a:r>
            <a:r>
              <a:rPr lang="en" sz="1200" dirty="0">
                <a:latin typeface="Nunito"/>
                <a:ea typeface="Nunito"/>
                <a:cs typeface="Nunito"/>
                <a:sym typeface="Nunito"/>
              </a:rPr>
              <a:t>=0.762707 sec</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and Analysis: Function 2</a:t>
            </a:r>
            <a:endParaRPr/>
          </a:p>
        </p:txBody>
      </p:sp>
      <p:sp>
        <p:nvSpPr>
          <p:cNvPr id="365" name="Google Shape;365;p25"/>
          <p:cNvSpPr txBox="1">
            <a:spLocks noGrp="1"/>
          </p:cNvSpPr>
          <p:nvPr>
            <p:ph type="body" idx="1"/>
          </p:nvPr>
        </p:nvSpPr>
        <p:spPr>
          <a:xfrm>
            <a:off x="1303800" y="1597875"/>
            <a:ext cx="7030500" cy="1640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Gradient Descent is not reliable for a complex and large dimensional function.</a:t>
            </a:r>
            <a:endParaRPr sz="1200"/>
          </a:p>
          <a:p>
            <a:pPr marL="457200" lvl="0" indent="-304800" algn="l" rtl="0">
              <a:spcBef>
                <a:spcPts val="1000"/>
              </a:spcBef>
              <a:spcAft>
                <a:spcPts val="0"/>
              </a:spcAft>
              <a:buSzPts val="1200"/>
              <a:buChar char="●"/>
            </a:pPr>
            <a:r>
              <a:rPr lang="en" sz="1200"/>
              <a:t>Gradient Descent could not converge by satisfying the stopping condition due to</a:t>
            </a:r>
            <a:endParaRPr sz="1200"/>
          </a:p>
          <a:p>
            <a:pPr marL="914400" lvl="1" indent="-304800" algn="l" rtl="0">
              <a:spcBef>
                <a:spcPts val="1000"/>
              </a:spcBef>
              <a:spcAft>
                <a:spcPts val="0"/>
              </a:spcAft>
              <a:buSzPts val="1200"/>
              <a:buChar char="○"/>
            </a:pPr>
            <a:r>
              <a:rPr lang="en" sz="1200"/>
              <a:t>the complex nature and large dimension of function 2.</a:t>
            </a:r>
            <a:endParaRPr sz="1200"/>
          </a:p>
          <a:p>
            <a:pPr marL="914400" lvl="1" indent="-304800" algn="l" rtl="0">
              <a:spcBef>
                <a:spcPts val="1000"/>
              </a:spcBef>
              <a:spcAft>
                <a:spcPts val="0"/>
              </a:spcAft>
              <a:buSzPts val="1200"/>
              <a:buChar char="○"/>
            </a:pPr>
            <a:r>
              <a:rPr lang="en" sz="1200"/>
              <a:t>Slow rate of convergence (linear).</a:t>
            </a:r>
            <a:endParaRPr sz="1200"/>
          </a:p>
          <a:p>
            <a:pPr marL="457200" lvl="0" indent="0" algn="l" rtl="0">
              <a:spcBef>
                <a:spcPts val="1000"/>
              </a:spcBef>
              <a:spcAft>
                <a:spcPts val="1000"/>
              </a:spcAft>
              <a:buNone/>
            </a:pP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and Analysis: Function 2</a:t>
            </a:r>
            <a:endParaRPr/>
          </a:p>
        </p:txBody>
      </p:sp>
      <p:sp>
        <p:nvSpPr>
          <p:cNvPr id="371" name="Google Shape;371;p26"/>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Newton’s method could converge very quickly in 15 steps, and Quasi-Newton in 57 steps</a:t>
            </a:r>
            <a:endParaRPr sz="1200"/>
          </a:p>
          <a:p>
            <a:pPr marL="914400" lvl="1" indent="-304800" algn="l" rtl="0">
              <a:spcBef>
                <a:spcPts val="1000"/>
              </a:spcBef>
              <a:spcAft>
                <a:spcPts val="0"/>
              </a:spcAft>
              <a:buSzPts val="1200"/>
              <a:buChar char="○"/>
            </a:pPr>
            <a:r>
              <a:rPr lang="en" sz="1200"/>
              <a:t>due to the faster convergence rate (quadratic and super linear respectively)</a:t>
            </a:r>
            <a:endParaRPr sz="1200"/>
          </a:p>
          <a:p>
            <a:pPr marL="457200" lvl="0" indent="-304800" algn="l" rtl="0">
              <a:spcBef>
                <a:spcPts val="1000"/>
              </a:spcBef>
              <a:spcAft>
                <a:spcPts val="1000"/>
              </a:spcAft>
              <a:buSzPts val="1200"/>
              <a:buChar char="●"/>
            </a:pPr>
            <a:r>
              <a:rPr lang="en" sz="1200"/>
              <a:t>Functional values obtained by all three algorithms are very close to each other.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7"/>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377" name="Google Shape;377;p27"/>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Gradient Descent method</a:t>
            </a:r>
            <a:endParaRPr b="1"/>
          </a:p>
        </p:txBody>
      </p:sp>
      <p:pic>
        <p:nvPicPr>
          <p:cNvPr id="378" name="Google Shape;378;p27"/>
          <p:cNvPicPr preferRelativeResize="0"/>
          <p:nvPr/>
        </p:nvPicPr>
        <p:blipFill>
          <a:blip r:embed="rId3">
            <a:alphaModFix/>
          </a:blip>
          <a:stretch>
            <a:fillRect/>
          </a:stretch>
        </p:blipFill>
        <p:spPr>
          <a:xfrm>
            <a:off x="2068875" y="1918725"/>
            <a:ext cx="5298399" cy="249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384" name="Google Shape;384;p28"/>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Gradient Descent method</a:t>
            </a:r>
            <a:endParaRPr b="1"/>
          </a:p>
        </p:txBody>
      </p:sp>
      <p:sp>
        <p:nvSpPr>
          <p:cNvPr id="385" name="Google Shape;385;p28"/>
          <p:cNvSpPr txBox="1"/>
          <p:nvPr/>
        </p:nvSpPr>
        <p:spPr>
          <a:xfrm>
            <a:off x="1534249" y="2036925"/>
            <a:ext cx="5434109" cy="249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Best parameters:</a:t>
            </a:r>
            <a:endParaRPr sz="1200" b="1"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alpha_i</a:t>
            </a:r>
            <a:r>
              <a:rPr lang="en" sz="1200" dirty="0">
                <a:highlight>
                  <a:srgbClr val="FFFFFF"/>
                </a:highlight>
                <a:latin typeface="Nunito"/>
                <a:ea typeface="Nunito"/>
                <a:cs typeface="Nunito"/>
                <a:sym typeface="Nunito"/>
              </a:rPr>
              <a:t> = 0.100000 	</a:t>
            </a:r>
            <a:r>
              <a:rPr lang="en" sz="1200" b="1" dirty="0">
                <a:highlight>
                  <a:srgbClr val="FFFFFF"/>
                </a:highlight>
                <a:latin typeface="Nunito"/>
                <a:ea typeface="Nunito"/>
                <a:cs typeface="Nunito"/>
                <a:sym typeface="Nunito"/>
              </a:rPr>
              <a:t>c</a:t>
            </a:r>
            <a:r>
              <a:rPr lang="en" sz="1200" dirty="0">
                <a:highlight>
                  <a:srgbClr val="FFFFFF"/>
                </a:highlight>
                <a:latin typeface="Nunito"/>
                <a:ea typeface="Nunito"/>
                <a:cs typeface="Nunito"/>
                <a:sym typeface="Nunito"/>
              </a:rPr>
              <a:t> = 0.100000 	</a:t>
            </a:r>
            <a:r>
              <a:rPr lang="en" sz="1200" b="1" dirty="0">
                <a:highlight>
                  <a:srgbClr val="FFFFFF"/>
                </a:highlight>
                <a:latin typeface="Nunito"/>
                <a:ea typeface="Nunito"/>
                <a:cs typeface="Nunito"/>
                <a:sym typeface="Nunito"/>
              </a:rPr>
              <a:t>rho</a:t>
            </a:r>
            <a:r>
              <a:rPr lang="en" sz="1200" dirty="0">
                <a:highlight>
                  <a:srgbClr val="FFFFFF"/>
                </a:highlight>
                <a:latin typeface="Nunito"/>
                <a:ea typeface="Nunito"/>
                <a:cs typeface="Nunito"/>
                <a:sym typeface="Nunito"/>
              </a:rPr>
              <a:t>=0.100000</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Best results:</a:t>
            </a:r>
            <a:endParaRPr sz="1200" b="1"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x_min</a:t>
            </a:r>
            <a:r>
              <a:rPr lang="en" sz="1200" b="1" dirty="0">
                <a:highlight>
                  <a:srgbClr val="FFFFFF"/>
                </a:highlight>
                <a:latin typeface="Nunito"/>
                <a:ea typeface="Nunito"/>
                <a:cs typeface="Nunito"/>
                <a:sym typeface="Nunito"/>
              </a:rPr>
              <a:t> = </a:t>
            </a:r>
            <a:r>
              <a:rPr lang="en" sz="1200" dirty="0">
                <a:highlight>
                  <a:srgbClr val="FFFFFF"/>
                </a:highlight>
                <a:latin typeface="Nunito"/>
                <a:ea typeface="Nunito"/>
                <a:cs typeface="Nunito"/>
                <a:sym typeface="Nunito"/>
              </a:rPr>
              <a:t>[6.9814 ; 48.7434]</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f_opt</a:t>
            </a:r>
            <a:r>
              <a:rPr lang="en" sz="1200" dirty="0">
                <a:highlight>
                  <a:srgbClr val="FFFFFF"/>
                </a:highlight>
                <a:latin typeface="Nunito"/>
                <a:ea typeface="Nunito"/>
                <a:cs typeface="Nunito"/>
                <a:sym typeface="Nunito"/>
              </a:rPr>
              <a:t> = 35.778311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Steps </a:t>
            </a:r>
            <a:r>
              <a:rPr lang="en" sz="1200" dirty="0">
                <a:highlight>
                  <a:srgbClr val="FFFFFF"/>
                </a:highlight>
                <a:latin typeface="Nunito"/>
                <a:ea typeface="Nunito"/>
                <a:cs typeface="Nunito"/>
                <a:sym typeface="Nunito"/>
              </a:rPr>
              <a:t>= 22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Final error </a:t>
            </a:r>
            <a:r>
              <a:rPr lang="en" sz="1200" dirty="0">
                <a:highlight>
                  <a:srgbClr val="FFFFFF"/>
                </a:highlight>
                <a:latin typeface="Nunito"/>
                <a:ea typeface="Nunito"/>
                <a:cs typeface="Nunito"/>
                <a:sym typeface="Nunito"/>
              </a:rPr>
              <a:t>= 0.000090</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Total time </a:t>
            </a:r>
            <a:r>
              <a:rPr lang="en" sz="1200" dirty="0">
                <a:highlight>
                  <a:srgbClr val="FFFFFF"/>
                </a:highlight>
                <a:latin typeface="Nunito"/>
                <a:ea typeface="Nunito"/>
                <a:cs typeface="Nunito"/>
                <a:sym typeface="Nunito"/>
              </a:rPr>
              <a:t>= 0.004341 sec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Time per iteration </a:t>
            </a:r>
            <a:r>
              <a:rPr lang="en" sz="1200" dirty="0">
                <a:highlight>
                  <a:srgbClr val="FFFFFF"/>
                </a:highlight>
                <a:latin typeface="Nunito"/>
                <a:ea typeface="Nunito"/>
                <a:cs typeface="Nunito"/>
                <a:sym typeface="Nunito"/>
              </a:rPr>
              <a:t>= 0.000197 sec</a:t>
            </a:r>
            <a:endParaRPr sz="1200" dirty="0">
              <a:latin typeface="Nunito"/>
              <a:ea typeface="Nunito"/>
              <a:cs typeface="Nunito"/>
              <a:sym typeface="Nunito"/>
            </a:endParaRPr>
          </a:p>
          <a:p>
            <a:pPr marL="0" lvl="0" indent="0" algn="l" rtl="0">
              <a:lnSpc>
                <a:spcPct val="100000"/>
              </a:lnSpc>
              <a:spcBef>
                <a:spcPts val="0"/>
              </a:spcBef>
              <a:spcAft>
                <a:spcPts val="0"/>
              </a:spcAft>
              <a:buNone/>
            </a:pPr>
            <a:endParaRPr sz="1200" dirty="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391" name="Google Shape;391;p29"/>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Gradient Descent method</a:t>
            </a:r>
            <a:endParaRPr b="1"/>
          </a:p>
        </p:txBody>
      </p:sp>
      <p:pic>
        <p:nvPicPr>
          <p:cNvPr id="392" name="Google Shape;392;p29"/>
          <p:cNvPicPr preferRelativeResize="0"/>
          <p:nvPr/>
        </p:nvPicPr>
        <p:blipFill>
          <a:blip r:embed="rId3">
            <a:alphaModFix/>
          </a:blip>
          <a:stretch>
            <a:fillRect/>
          </a:stretch>
        </p:blipFill>
        <p:spPr>
          <a:xfrm>
            <a:off x="4461425" y="1636875"/>
            <a:ext cx="4104899" cy="3077795"/>
          </a:xfrm>
          <a:prstGeom prst="rect">
            <a:avLst/>
          </a:prstGeom>
          <a:noFill/>
          <a:ln>
            <a:noFill/>
          </a:ln>
        </p:spPr>
      </p:pic>
      <p:pic>
        <p:nvPicPr>
          <p:cNvPr id="393" name="Google Shape;393;p29"/>
          <p:cNvPicPr preferRelativeResize="0"/>
          <p:nvPr/>
        </p:nvPicPr>
        <p:blipFill>
          <a:blip r:embed="rId4">
            <a:alphaModFix/>
          </a:blip>
          <a:stretch>
            <a:fillRect/>
          </a:stretch>
        </p:blipFill>
        <p:spPr>
          <a:xfrm>
            <a:off x="569675" y="1676950"/>
            <a:ext cx="4104899" cy="30777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0"/>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399" name="Google Shape;399;p30"/>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Newton method</a:t>
            </a:r>
            <a:endParaRPr b="1"/>
          </a:p>
        </p:txBody>
      </p:sp>
      <p:sp>
        <p:nvSpPr>
          <p:cNvPr id="400" name="Google Shape;400;p30"/>
          <p:cNvSpPr txBox="1"/>
          <p:nvPr/>
        </p:nvSpPr>
        <p:spPr>
          <a:xfrm>
            <a:off x="1568600" y="2036925"/>
            <a:ext cx="5979930" cy="199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Parameters:</a:t>
            </a:r>
            <a:endParaRPr sz="1200" b="1"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alpha_i</a:t>
            </a:r>
            <a:r>
              <a:rPr lang="en" sz="1200" dirty="0">
                <a:highlight>
                  <a:srgbClr val="FFFFFF"/>
                </a:highlight>
                <a:latin typeface="Nunito"/>
                <a:ea typeface="Nunito"/>
                <a:cs typeface="Nunito"/>
                <a:sym typeface="Nunito"/>
              </a:rPr>
              <a:t> = 1.000000	    	</a:t>
            </a:r>
            <a:r>
              <a:rPr lang="en" sz="1200" b="1" dirty="0">
                <a:highlight>
                  <a:srgbClr val="FFFFFF"/>
                </a:highlight>
                <a:latin typeface="Nunito"/>
                <a:ea typeface="Nunito"/>
                <a:cs typeface="Nunito"/>
                <a:sym typeface="Nunito"/>
              </a:rPr>
              <a:t>c</a:t>
            </a:r>
            <a:r>
              <a:rPr lang="en" sz="1200" dirty="0">
                <a:highlight>
                  <a:srgbClr val="FFFFFF"/>
                </a:highlight>
                <a:latin typeface="Nunito"/>
                <a:ea typeface="Nunito"/>
                <a:cs typeface="Nunito"/>
                <a:sym typeface="Nunito"/>
              </a:rPr>
              <a:t> = 0.100000	</a:t>
            </a:r>
            <a:r>
              <a:rPr lang="en" sz="1200" b="1" dirty="0">
                <a:highlight>
                  <a:srgbClr val="FFFFFF"/>
                </a:highlight>
                <a:latin typeface="Nunito"/>
                <a:ea typeface="Nunito"/>
                <a:cs typeface="Nunito"/>
                <a:sym typeface="Nunito"/>
              </a:rPr>
              <a:t>rho</a:t>
            </a:r>
            <a:r>
              <a:rPr lang="en" sz="1200" dirty="0">
                <a:highlight>
                  <a:srgbClr val="FFFFFF"/>
                </a:highlight>
                <a:latin typeface="Nunito"/>
                <a:ea typeface="Nunito"/>
                <a:cs typeface="Nunito"/>
                <a:sym typeface="Nunito"/>
              </a:rPr>
              <a:t>=0.500000</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Results:</a:t>
            </a:r>
            <a:endParaRPr sz="1200" b="1"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x_min</a:t>
            </a:r>
            <a:r>
              <a:rPr lang="en" sz="1200" b="1" dirty="0">
                <a:highlight>
                  <a:srgbClr val="FFFFFF"/>
                </a:highlight>
                <a:latin typeface="Nunito"/>
                <a:ea typeface="Nunito"/>
                <a:cs typeface="Nunito"/>
                <a:sym typeface="Nunito"/>
              </a:rPr>
              <a:t> = </a:t>
            </a:r>
            <a:r>
              <a:rPr lang="en" sz="1200" dirty="0">
                <a:highlight>
                  <a:srgbClr val="FFFFFF"/>
                </a:highlight>
                <a:latin typeface="Nunito"/>
                <a:ea typeface="Nunito"/>
                <a:cs typeface="Nunito"/>
                <a:sym typeface="Nunito"/>
              </a:rPr>
              <a:t>[1.0001; 1.0001]</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f_opt</a:t>
            </a:r>
            <a:r>
              <a:rPr lang="en" sz="1200" dirty="0">
                <a:highlight>
                  <a:srgbClr val="FFFFFF"/>
                </a:highlight>
                <a:latin typeface="Nunito"/>
                <a:ea typeface="Nunito"/>
                <a:cs typeface="Nunito"/>
                <a:sym typeface="Nunito"/>
              </a:rPr>
              <a:t> = 0.000000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Steps</a:t>
            </a:r>
            <a:r>
              <a:rPr lang="en" sz="1200" dirty="0">
                <a:highlight>
                  <a:srgbClr val="FFFFFF"/>
                </a:highlight>
                <a:latin typeface="Nunito"/>
                <a:ea typeface="Nunito"/>
                <a:cs typeface="Nunito"/>
                <a:sym typeface="Nunito"/>
              </a:rPr>
              <a:t> = 130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Final error</a:t>
            </a:r>
            <a:r>
              <a:rPr lang="en" sz="1200" dirty="0">
                <a:highlight>
                  <a:srgbClr val="FFFFFF"/>
                </a:highlight>
                <a:latin typeface="Nunito"/>
                <a:ea typeface="Nunito"/>
                <a:cs typeface="Nunito"/>
                <a:sym typeface="Nunito"/>
              </a:rPr>
              <a:t> = 0.000011</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Total time</a:t>
            </a:r>
            <a:r>
              <a:rPr lang="en" sz="1200" dirty="0">
                <a:highlight>
                  <a:srgbClr val="FFFFFF"/>
                </a:highlight>
                <a:latin typeface="Nunito"/>
                <a:ea typeface="Nunito"/>
                <a:cs typeface="Nunito"/>
                <a:sym typeface="Nunito"/>
              </a:rPr>
              <a:t> = 0.017100 sec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Time per iteration</a:t>
            </a:r>
            <a:r>
              <a:rPr lang="en" sz="1200" dirty="0">
                <a:highlight>
                  <a:srgbClr val="FFFFFF"/>
                </a:highlight>
                <a:latin typeface="Nunito"/>
                <a:ea typeface="Nunito"/>
                <a:cs typeface="Nunito"/>
                <a:sym typeface="Nunito"/>
              </a:rPr>
              <a:t> = 0.000132 sec</a:t>
            </a:r>
            <a:endParaRPr sz="1500" dirty="0">
              <a:latin typeface="Nunito"/>
              <a:ea typeface="Nunito"/>
              <a:cs typeface="Nunito"/>
              <a:sym typeface="Nunito"/>
            </a:endParaRPr>
          </a:p>
          <a:p>
            <a:pPr marL="0" lvl="0" indent="0" algn="l" rtl="0">
              <a:lnSpc>
                <a:spcPct val="100000"/>
              </a:lnSpc>
              <a:spcBef>
                <a:spcPts val="0"/>
              </a:spcBef>
              <a:spcAft>
                <a:spcPts val="0"/>
              </a:spcAft>
              <a:buNone/>
            </a:pPr>
            <a:endParaRPr sz="1200" dirty="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406" name="Google Shape;406;p31"/>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Newton method</a:t>
            </a:r>
            <a:endParaRPr b="1"/>
          </a:p>
        </p:txBody>
      </p:sp>
      <p:pic>
        <p:nvPicPr>
          <p:cNvPr id="407" name="Google Shape;407;p31"/>
          <p:cNvPicPr preferRelativeResize="0"/>
          <p:nvPr/>
        </p:nvPicPr>
        <p:blipFill>
          <a:blip r:embed="rId3">
            <a:alphaModFix/>
          </a:blip>
          <a:stretch>
            <a:fillRect/>
          </a:stretch>
        </p:blipFill>
        <p:spPr>
          <a:xfrm>
            <a:off x="698050" y="1876450"/>
            <a:ext cx="4104899" cy="3077795"/>
          </a:xfrm>
          <a:prstGeom prst="rect">
            <a:avLst/>
          </a:prstGeom>
          <a:noFill/>
          <a:ln>
            <a:noFill/>
          </a:ln>
        </p:spPr>
      </p:pic>
      <p:pic>
        <p:nvPicPr>
          <p:cNvPr id="408" name="Google Shape;408;p31"/>
          <p:cNvPicPr preferRelativeResize="0"/>
          <p:nvPr/>
        </p:nvPicPr>
        <p:blipFill>
          <a:blip r:embed="rId4">
            <a:alphaModFix/>
          </a:blip>
          <a:stretch>
            <a:fillRect/>
          </a:stretch>
        </p:blipFill>
        <p:spPr>
          <a:xfrm>
            <a:off x="4613850" y="1956675"/>
            <a:ext cx="4104899" cy="30777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One</a:t>
            </a:r>
            <a:endParaRPr/>
          </a:p>
        </p:txBody>
      </p:sp>
      <p:sp>
        <p:nvSpPr>
          <p:cNvPr id="284" name="Google Shape;284;p14"/>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Gradient Descent method</a:t>
            </a:r>
            <a:endParaRPr b="1"/>
          </a:p>
        </p:txBody>
      </p:sp>
      <p:pic>
        <p:nvPicPr>
          <p:cNvPr id="285" name="Google Shape;285;p14"/>
          <p:cNvPicPr preferRelativeResize="0"/>
          <p:nvPr/>
        </p:nvPicPr>
        <p:blipFill>
          <a:blip r:embed="rId3">
            <a:alphaModFix/>
          </a:blip>
          <a:stretch>
            <a:fillRect/>
          </a:stretch>
        </p:blipFill>
        <p:spPr>
          <a:xfrm>
            <a:off x="1477550" y="1830125"/>
            <a:ext cx="5709901" cy="2606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2"/>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414" name="Google Shape;414;p32"/>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Quasi-Newton method</a:t>
            </a:r>
            <a:endParaRPr b="1"/>
          </a:p>
        </p:txBody>
      </p:sp>
      <p:pic>
        <p:nvPicPr>
          <p:cNvPr id="415" name="Google Shape;415;p32"/>
          <p:cNvPicPr preferRelativeResize="0"/>
          <p:nvPr/>
        </p:nvPicPr>
        <p:blipFill>
          <a:blip r:embed="rId3">
            <a:alphaModFix/>
          </a:blip>
          <a:stretch>
            <a:fillRect/>
          </a:stretch>
        </p:blipFill>
        <p:spPr>
          <a:xfrm>
            <a:off x="1782625" y="1859875"/>
            <a:ext cx="5741450" cy="261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421" name="Google Shape;421;p33"/>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Quasi-Newton method</a:t>
            </a:r>
            <a:endParaRPr b="1"/>
          </a:p>
        </p:txBody>
      </p:sp>
      <p:sp>
        <p:nvSpPr>
          <p:cNvPr id="422" name="Google Shape;422;p33"/>
          <p:cNvSpPr txBox="1"/>
          <p:nvPr/>
        </p:nvSpPr>
        <p:spPr>
          <a:xfrm>
            <a:off x="1374325" y="1994175"/>
            <a:ext cx="5657096" cy="181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Best Parameters:</a:t>
            </a:r>
            <a:endParaRPr sz="1200" b="1"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alpha_i</a:t>
            </a:r>
            <a:r>
              <a:rPr lang="en" sz="1200" b="1" dirty="0">
                <a:highlight>
                  <a:srgbClr val="FFFFFF"/>
                </a:highlight>
                <a:latin typeface="Nunito"/>
                <a:ea typeface="Nunito"/>
                <a:cs typeface="Nunito"/>
                <a:sym typeface="Nunito"/>
              </a:rPr>
              <a:t> </a:t>
            </a:r>
            <a:r>
              <a:rPr lang="en" sz="1200" dirty="0">
                <a:highlight>
                  <a:srgbClr val="FFFFFF"/>
                </a:highlight>
                <a:latin typeface="Nunito"/>
                <a:ea typeface="Nunito"/>
                <a:cs typeface="Nunito"/>
                <a:sym typeface="Nunito"/>
              </a:rPr>
              <a:t>= 1.000000 	</a:t>
            </a:r>
            <a:r>
              <a:rPr lang="en" sz="1200" b="1" dirty="0">
                <a:highlight>
                  <a:srgbClr val="FFFFFF"/>
                </a:highlight>
                <a:latin typeface="Nunito"/>
                <a:ea typeface="Nunito"/>
                <a:cs typeface="Nunito"/>
                <a:sym typeface="Nunito"/>
              </a:rPr>
              <a:t>c </a:t>
            </a:r>
            <a:r>
              <a:rPr lang="en" sz="1200" dirty="0">
                <a:highlight>
                  <a:srgbClr val="FFFFFF"/>
                </a:highlight>
                <a:latin typeface="Nunito"/>
                <a:ea typeface="Nunito"/>
                <a:cs typeface="Nunito"/>
                <a:sym typeface="Nunito"/>
              </a:rPr>
              <a:t>= 0.100000	</a:t>
            </a:r>
            <a:r>
              <a:rPr lang="en" sz="1200" b="1" dirty="0">
                <a:highlight>
                  <a:srgbClr val="FFFFFF"/>
                </a:highlight>
                <a:latin typeface="Nunito"/>
                <a:ea typeface="Nunito"/>
                <a:cs typeface="Nunito"/>
                <a:sym typeface="Nunito"/>
              </a:rPr>
              <a:t>rho </a:t>
            </a:r>
            <a:r>
              <a:rPr lang="en" sz="1200" dirty="0">
                <a:highlight>
                  <a:srgbClr val="FFFFFF"/>
                </a:highlight>
                <a:latin typeface="Nunito"/>
                <a:ea typeface="Nunito"/>
                <a:cs typeface="Nunito"/>
                <a:sym typeface="Nunito"/>
              </a:rPr>
              <a:t>= 0.740000</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Best Results:</a:t>
            </a:r>
            <a:endParaRPr sz="1200" b="1"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x_min</a:t>
            </a:r>
            <a:r>
              <a:rPr lang="en" sz="1200" b="1" dirty="0">
                <a:highlight>
                  <a:srgbClr val="FFFFFF"/>
                </a:highlight>
                <a:latin typeface="Nunito"/>
                <a:ea typeface="Nunito"/>
                <a:cs typeface="Nunito"/>
                <a:sym typeface="Nunito"/>
              </a:rPr>
              <a:t> = </a:t>
            </a:r>
            <a:r>
              <a:rPr lang="en" sz="1200" dirty="0">
                <a:highlight>
                  <a:srgbClr val="FFFFFF"/>
                </a:highlight>
                <a:latin typeface="Nunito"/>
                <a:ea typeface="Nunito"/>
                <a:cs typeface="Nunito"/>
                <a:sym typeface="Nunito"/>
              </a:rPr>
              <a:t>[0.9995;0.9991]</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err="1">
                <a:highlight>
                  <a:srgbClr val="FFFFFF"/>
                </a:highlight>
                <a:latin typeface="Nunito"/>
                <a:ea typeface="Nunito"/>
                <a:cs typeface="Nunito"/>
                <a:sym typeface="Nunito"/>
              </a:rPr>
              <a:t>f_opt</a:t>
            </a:r>
            <a:r>
              <a:rPr lang="en" sz="1200" dirty="0">
                <a:highlight>
                  <a:srgbClr val="FFFFFF"/>
                </a:highlight>
                <a:latin typeface="Nunito"/>
                <a:ea typeface="Nunito"/>
                <a:cs typeface="Nunito"/>
                <a:sym typeface="Nunito"/>
              </a:rPr>
              <a:t> = 0.000000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Steps </a:t>
            </a:r>
            <a:r>
              <a:rPr lang="en" sz="1200" dirty="0">
                <a:highlight>
                  <a:srgbClr val="FFFFFF"/>
                </a:highlight>
                <a:latin typeface="Nunito"/>
                <a:ea typeface="Nunito"/>
                <a:cs typeface="Nunito"/>
                <a:sym typeface="Nunito"/>
              </a:rPr>
              <a:t>= 202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Final error </a:t>
            </a:r>
            <a:r>
              <a:rPr lang="en" sz="1200" dirty="0">
                <a:highlight>
                  <a:srgbClr val="FFFFFF"/>
                </a:highlight>
                <a:latin typeface="Nunito"/>
                <a:ea typeface="Nunito"/>
                <a:cs typeface="Nunito"/>
                <a:sym typeface="Nunito"/>
              </a:rPr>
              <a:t>= 0.000012</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Total time </a:t>
            </a:r>
            <a:r>
              <a:rPr lang="en" sz="1200" dirty="0">
                <a:highlight>
                  <a:srgbClr val="FFFFFF"/>
                </a:highlight>
                <a:latin typeface="Nunito"/>
                <a:ea typeface="Nunito"/>
                <a:cs typeface="Nunito"/>
                <a:sym typeface="Nunito"/>
              </a:rPr>
              <a:t>= 0.021020 sec 	</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r>
              <a:rPr lang="en" sz="1200" b="1" dirty="0">
                <a:highlight>
                  <a:srgbClr val="FFFFFF"/>
                </a:highlight>
                <a:latin typeface="Nunito"/>
                <a:ea typeface="Nunito"/>
                <a:cs typeface="Nunito"/>
                <a:sym typeface="Nunito"/>
              </a:rPr>
              <a:t>Time per iteration </a:t>
            </a:r>
            <a:r>
              <a:rPr lang="en" sz="1200" dirty="0">
                <a:highlight>
                  <a:srgbClr val="FFFFFF"/>
                </a:highlight>
                <a:latin typeface="Nunito"/>
                <a:ea typeface="Nunito"/>
                <a:cs typeface="Nunito"/>
                <a:sym typeface="Nunito"/>
              </a:rPr>
              <a:t>= 0.000104 sec</a:t>
            </a:r>
            <a:endParaRPr sz="1200" dirty="0">
              <a:highlight>
                <a:srgbClr val="FFFFFF"/>
              </a:highlight>
              <a:latin typeface="Nunito"/>
              <a:ea typeface="Nunito"/>
              <a:cs typeface="Nunito"/>
              <a:sym typeface="Nunito"/>
            </a:endParaRPr>
          </a:p>
          <a:p>
            <a:pPr marL="0" lvl="0" indent="0" algn="l" rtl="0">
              <a:lnSpc>
                <a:spcPct val="100000"/>
              </a:lnSpc>
              <a:spcBef>
                <a:spcPts val="0"/>
              </a:spcBef>
              <a:spcAft>
                <a:spcPts val="0"/>
              </a:spcAft>
              <a:buNone/>
            </a:pPr>
            <a:endParaRPr sz="1200" dirty="0">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Three</a:t>
            </a:r>
            <a:endParaRPr/>
          </a:p>
        </p:txBody>
      </p:sp>
      <p:sp>
        <p:nvSpPr>
          <p:cNvPr id="428" name="Google Shape;428;p34"/>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Quasi-Newton method</a:t>
            </a:r>
            <a:endParaRPr b="1"/>
          </a:p>
        </p:txBody>
      </p:sp>
      <p:pic>
        <p:nvPicPr>
          <p:cNvPr id="429" name="Google Shape;429;p34"/>
          <p:cNvPicPr preferRelativeResize="0"/>
          <p:nvPr/>
        </p:nvPicPr>
        <p:blipFill>
          <a:blip r:embed="rId3">
            <a:alphaModFix/>
          </a:blip>
          <a:stretch>
            <a:fillRect/>
          </a:stretch>
        </p:blipFill>
        <p:spPr>
          <a:xfrm>
            <a:off x="794575" y="1814225"/>
            <a:ext cx="4022976" cy="3016374"/>
          </a:xfrm>
          <a:prstGeom prst="rect">
            <a:avLst/>
          </a:prstGeom>
          <a:noFill/>
          <a:ln>
            <a:noFill/>
          </a:ln>
        </p:spPr>
      </p:pic>
      <p:pic>
        <p:nvPicPr>
          <p:cNvPr id="430" name="Google Shape;430;p34"/>
          <p:cNvPicPr preferRelativeResize="0"/>
          <p:nvPr/>
        </p:nvPicPr>
        <p:blipFill>
          <a:blip r:embed="rId4">
            <a:alphaModFix/>
          </a:blip>
          <a:stretch>
            <a:fillRect/>
          </a:stretch>
        </p:blipFill>
        <p:spPr>
          <a:xfrm>
            <a:off x="4865675" y="1948650"/>
            <a:ext cx="3918579" cy="2938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and Analysis: Function 3</a:t>
            </a:r>
            <a:endParaRPr/>
          </a:p>
        </p:txBody>
      </p:sp>
      <p:sp>
        <p:nvSpPr>
          <p:cNvPr id="436" name="Google Shape;436;p35"/>
          <p:cNvSpPr txBox="1">
            <a:spLocks noGrp="1"/>
          </p:cNvSpPr>
          <p:nvPr>
            <p:ph type="body" idx="1"/>
          </p:nvPr>
        </p:nvSpPr>
        <p:spPr>
          <a:xfrm>
            <a:off x="1303800" y="1428825"/>
            <a:ext cx="7030500" cy="3403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sz="1200"/>
              <a:t>Function three in the project is a polynomial function of order 4.</a:t>
            </a:r>
            <a:endParaRPr sz="1200"/>
          </a:p>
          <a:p>
            <a:pPr marL="457200" lvl="0" indent="-317500" algn="l" rtl="0">
              <a:spcBef>
                <a:spcPts val="1000"/>
              </a:spcBef>
              <a:spcAft>
                <a:spcPts val="0"/>
              </a:spcAft>
              <a:buClr>
                <a:srgbClr val="000000"/>
              </a:buClr>
              <a:buSzPts val="1400"/>
              <a:buChar char="●"/>
            </a:pPr>
            <a:r>
              <a:rPr lang="en" sz="1200">
                <a:solidFill>
                  <a:srgbClr val="000000"/>
                </a:solidFill>
              </a:rPr>
              <a:t>Lower value of alpha requires more steps to converge and the value of 0.1 is generally better. </a:t>
            </a:r>
            <a:endParaRPr sz="1200">
              <a:solidFill>
                <a:srgbClr val="000000"/>
              </a:solidFill>
            </a:endParaRPr>
          </a:p>
          <a:p>
            <a:pPr marL="457200" lvl="0" indent="-317500" algn="just" rtl="0">
              <a:spcBef>
                <a:spcPts val="1000"/>
              </a:spcBef>
              <a:spcAft>
                <a:spcPts val="0"/>
              </a:spcAft>
              <a:buClr>
                <a:srgbClr val="000000"/>
              </a:buClr>
              <a:buSzPts val="1400"/>
              <a:buChar char="●"/>
            </a:pPr>
            <a:r>
              <a:rPr lang="en" sz="1200">
                <a:solidFill>
                  <a:srgbClr val="000000"/>
                </a:solidFill>
              </a:rPr>
              <a:t>The optimization results are generally good when c is set to a low value like 0.1 and the results deviate from the global minimum for larger values of c. </a:t>
            </a:r>
            <a:endParaRPr sz="1200">
              <a:solidFill>
                <a:srgbClr val="000000"/>
              </a:solidFill>
            </a:endParaRPr>
          </a:p>
          <a:p>
            <a:pPr marL="914400" lvl="1" indent="-317500" algn="just" rtl="0">
              <a:spcBef>
                <a:spcPts val="1000"/>
              </a:spcBef>
              <a:spcAft>
                <a:spcPts val="0"/>
              </a:spcAft>
              <a:buClr>
                <a:srgbClr val="000000"/>
              </a:buClr>
              <a:buSzPts val="1400"/>
              <a:buChar char="○"/>
            </a:pPr>
            <a:r>
              <a:rPr lang="en" sz="1200">
                <a:solidFill>
                  <a:srgbClr val="000000"/>
                </a:solidFill>
              </a:rPr>
              <a:t>since the larger value of c may not find satisfactory step size (alpha).</a:t>
            </a:r>
            <a:endParaRPr sz="1200">
              <a:solidFill>
                <a:srgbClr val="000000"/>
              </a:solidFill>
            </a:endParaRPr>
          </a:p>
          <a:p>
            <a:pPr marL="457200" lvl="0" indent="-304800" algn="just" rtl="0">
              <a:spcBef>
                <a:spcPts val="1000"/>
              </a:spcBef>
              <a:spcAft>
                <a:spcPts val="0"/>
              </a:spcAft>
              <a:buClr>
                <a:srgbClr val="000000"/>
              </a:buClr>
              <a:buSzPts val="1200"/>
              <a:buChar char="●"/>
            </a:pPr>
            <a:r>
              <a:rPr lang="en" sz="1200">
                <a:solidFill>
                  <a:srgbClr val="000000"/>
                </a:solidFill>
              </a:rPr>
              <a:t>The gradient descent method does not reach a global minimum (f(x)</a:t>
            </a:r>
            <a:r>
              <a:rPr lang="en" sz="1200" baseline="-25000">
                <a:solidFill>
                  <a:srgbClr val="000000"/>
                </a:solidFill>
              </a:rPr>
              <a:t>min </a:t>
            </a:r>
            <a:r>
              <a:rPr lang="en" sz="1200">
                <a:solidFill>
                  <a:srgbClr val="000000"/>
                </a:solidFill>
              </a:rPr>
              <a:t>=</a:t>
            </a:r>
            <a:r>
              <a:rPr lang="en" sz="1200" baseline="-25000">
                <a:solidFill>
                  <a:srgbClr val="000000"/>
                </a:solidFill>
              </a:rPr>
              <a:t> </a:t>
            </a:r>
            <a:r>
              <a:rPr lang="en" sz="1200">
                <a:solidFill>
                  <a:srgbClr val="000000"/>
                </a:solidFill>
              </a:rPr>
              <a:t>0).</a:t>
            </a:r>
            <a:endParaRPr sz="1200">
              <a:solidFill>
                <a:srgbClr val="000000"/>
              </a:solidFill>
            </a:endParaRPr>
          </a:p>
          <a:p>
            <a:pPr marL="457200" lvl="0" indent="0" algn="l" rtl="0">
              <a:spcBef>
                <a:spcPts val="1000"/>
              </a:spcBef>
              <a:spcAft>
                <a:spcPts val="0"/>
              </a:spcAft>
              <a:buNone/>
            </a:pPr>
            <a:endParaRPr sz="1200">
              <a:solidFill>
                <a:srgbClr val="000000"/>
              </a:solidFill>
            </a:endParaRPr>
          </a:p>
          <a:p>
            <a:pPr marL="0" lvl="0" indent="0" algn="l" rtl="0">
              <a:spcBef>
                <a:spcPts val="1000"/>
              </a:spcBef>
              <a:spcAft>
                <a:spcPts val="1000"/>
              </a:spcAft>
              <a:buNone/>
            </a:pPr>
            <a:endParaRPr sz="12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and Analysis: Function 3</a:t>
            </a:r>
            <a:endParaRPr/>
          </a:p>
        </p:txBody>
      </p:sp>
      <p:sp>
        <p:nvSpPr>
          <p:cNvPr id="442" name="Google Shape;442;p36"/>
          <p:cNvSpPr txBox="1">
            <a:spLocks noGrp="1"/>
          </p:cNvSpPr>
          <p:nvPr>
            <p:ph type="body" idx="1"/>
          </p:nvPr>
        </p:nvSpPr>
        <p:spPr>
          <a:xfrm>
            <a:off x="1303800" y="1428825"/>
            <a:ext cx="7030500" cy="3403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Gradient descent method gets stuck in a local minimum (very far from the global minimum) since it satisfies the stopping criteria in just 22 steps.</a:t>
            </a:r>
            <a:endParaRPr sz="1200">
              <a:solidFill>
                <a:srgbClr val="000000"/>
              </a:solidFill>
            </a:endParaRPr>
          </a:p>
          <a:p>
            <a:pPr marL="457200" lvl="0" indent="-304800" algn="l" rtl="0">
              <a:spcBef>
                <a:spcPts val="1000"/>
              </a:spcBef>
              <a:spcAft>
                <a:spcPts val="0"/>
              </a:spcAft>
              <a:buClr>
                <a:srgbClr val="000000"/>
              </a:buClr>
              <a:buSzPts val="1200"/>
              <a:buChar char="●"/>
            </a:pPr>
            <a:r>
              <a:rPr lang="en" sz="1200">
                <a:solidFill>
                  <a:srgbClr val="000000"/>
                </a:solidFill>
              </a:rPr>
              <a:t>Both Newton’s method and Quasi_newton’s method were successful to converge very close to a global optimum (f(x)</a:t>
            </a:r>
            <a:r>
              <a:rPr lang="en" sz="1200" baseline="-25000">
                <a:solidFill>
                  <a:srgbClr val="000000"/>
                </a:solidFill>
              </a:rPr>
              <a:t>min </a:t>
            </a:r>
            <a:r>
              <a:rPr lang="en" sz="1200">
                <a:solidFill>
                  <a:srgbClr val="000000"/>
                </a:solidFill>
              </a:rPr>
              <a:t>=</a:t>
            </a:r>
            <a:r>
              <a:rPr lang="en" sz="1200" baseline="-25000">
                <a:solidFill>
                  <a:srgbClr val="000000"/>
                </a:solidFill>
              </a:rPr>
              <a:t> </a:t>
            </a:r>
            <a:r>
              <a:rPr lang="en" sz="1200">
                <a:solidFill>
                  <a:srgbClr val="000000"/>
                </a:solidFill>
              </a:rPr>
              <a:t>0).</a:t>
            </a:r>
            <a:endParaRPr sz="1200">
              <a:solidFill>
                <a:srgbClr val="000000"/>
              </a:solidFill>
            </a:endParaRPr>
          </a:p>
          <a:p>
            <a:pPr marL="457200" lvl="0" indent="-304800" algn="l" rtl="0">
              <a:spcBef>
                <a:spcPts val="1000"/>
              </a:spcBef>
              <a:spcAft>
                <a:spcPts val="0"/>
              </a:spcAft>
              <a:buClr>
                <a:srgbClr val="000000"/>
              </a:buClr>
              <a:buSzPts val="1200"/>
              <a:buChar char="●"/>
            </a:pPr>
            <a:r>
              <a:rPr lang="en" sz="1200">
                <a:solidFill>
                  <a:srgbClr val="000000"/>
                </a:solidFill>
              </a:rPr>
              <a:t>The time per iteration was the least for Quasi_newton’s method and the highest for the Gradient Descent method.</a:t>
            </a:r>
            <a:endParaRPr sz="1200">
              <a:solidFill>
                <a:srgbClr val="000000"/>
              </a:solidFill>
            </a:endParaRPr>
          </a:p>
          <a:p>
            <a:pPr marL="0" lvl="0" indent="0" algn="l" rtl="0">
              <a:spcBef>
                <a:spcPts val="1000"/>
              </a:spcBef>
              <a:spcAft>
                <a:spcPts val="0"/>
              </a:spcAft>
              <a:buNone/>
            </a:pPr>
            <a:endParaRPr sz="1200">
              <a:solidFill>
                <a:srgbClr val="000000"/>
              </a:solidFill>
            </a:endParaRPr>
          </a:p>
          <a:p>
            <a:pPr marL="457200" lvl="0" indent="0" algn="l" rtl="0">
              <a:spcBef>
                <a:spcPts val="1000"/>
              </a:spcBef>
              <a:spcAft>
                <a:spcPts val="0"/>
              </a:spcAft>
              <a:buNone/>
            </a:pPr>
            <a:endParaRPr sz="1200">
              <a:solidFill>
                <a:srgbClr val="000000"/>
              </a:solidFill>
            </a:endParaRPr>
          </a:p>
          <a:p>
            <a:pPr marL="0" lvl="0" indent="0" algn="l" rtl="0">
              <a:spcBef>
                <a:spcPts val="1000"/>
              </a:spcBef>
              <a:spcAft>
                <a:spcPts val="1000"/>
              </a:spcAft>
              <a:buNone/>
            </a:pPr>
            <a:endParaRPr sz="12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and Conclusion</a:t>
            </a:r>
            <a:endParaRPr/>
          </a:p>
        </p:txBody>
      </p:sp>
      <p:sp>
        <p:nvSpPr>
          <p:cNvPr id="448" name="Google Shape;448;p37"/>
          <p:cNvSpPr txBox="1">
            <a:spLocks noGrp="1"/>
          </p:cNvSpPr>
          <p:nvPr>
            <p:ph type="body" idx="1"/>
          </p:nvPr>
        </p:nvSpPr>
        <p:spPr>
          <a:xfrm>
            <a:off x="1303800" y="1508050"/>
            <a:ext cx="7030500" cy="2541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Overall, Newton's method performs well since it generally takes less time to converge. </a:t>
            </a:r>
            <a:endParaRPr sz="1200">
              <a:solidFill>
                <a:srgbClr val="000000"/>
              </a:solidFill>
            </a:endParaRPr>
          </a:p>
          <a:p>
            <a:pPr marL="457200" lvl="0" indent="-304800" algn="l" rtl="0">
              <a:spcBef>
                <a:spcPts val="1000"/>
              </a:spcBef>
              <a:spcAft>
                <a:spcPts val="0"/>
              </a:spcAft>
              <a:buSzPts val="1200"/>
              <a:buChar char="●"/>
            </a:pPr>
            <a:r>
              <a:rPr lang="en" sz="1200"/>
              <a:t>Newton’s method is best for quadratic functions since it converges in a single iteration.</a:t>
            </a:r>
            <a:endParaRPr sz="1200"/>
          </a:p>
          <a:p>
            <a:pPr marL="457200" lvl="0" indent="-304800" algn="l" rtl="0">
              <a:spcBef>
                <a:spcPts val="1000"/>
              </a:spcBef>
              <a:spcAft>
                <a:spcPts val="0"/>
              </a:spcAft>
              <a:buClr>
                <a:srgbClr val="000000"/>
              </a:buClr>
              <a:buSzPts val="1200"/>
              <a:buChar char="●"/>
            </a:pPr>
            <a:r>
              <a:rPr lang="en" sz="1200"/>
              <a:t>T</a:t>
            </a:r>
            <a:r>
              <a:rPr lang="en" sz="1200">
                <a:solidFill>
                  <a:srgbClr val="000000"/>
                </a:solidFill>
              </a:rPr>
              <a:t>he gradient descent method is not reliable, especially for complex and high dimensional functions</a:t>
            </a:r>
            <a:r>
              <a:rPr lang="en" sz="1200"/>
              <a:t> since</a:t>
            </a:r>
            <a:endParaRPr sz="1200">
              <a:solidFill>
                <a:srgbClr val="000000"/>
              </a:solidFill>
            </a:endParaRPr>
          </a:p>
          <a:p>
            <a:pPr marL="914400" lvl="1" indent="-304800" algn="l" rtl="0">
              <a:spcBef>
                <a:spcPts val="1000"/>
              </a:spcBef>
              <a:spcAft>
                <a:spcPts val="0"/>
              </a:spcAft>
              <a:buClr>
                <a:srgbClr val="000000"/>
              </a:buClr>
              <a:buSzPts val="1200"/>
              <a:buChar char="○"/>
            </a:pPr>
            <a:r>
              <a:rPr lang="en" sz="1200"/>
              <a:t>It </a:t>
            </a:r>
            <a:r>
              <a:rPr lang="en" sz="1200">
                <a:solidFill>
                  <a:srgbClr val="000000"/>
                </a:solidFill>
              </a:rPr>
              <a:t>takes a very long time to converge</a:t>
            </a:r>
            <a:r>
              <a:rPr lang="en" sz="1200"/>
              <a:t>.</a:t>
            </a:r>
            <a:r>
              <a:rPr lang="en" sz="1200">
                <a:solidFill>
                  <a:srgbClr val="000000"/>
                </a:solidFill>
              </a:rPr>
              <a:t> </a:t>
            </a:r>
            <a:endParaRPr sz="1200"/>
          </a:p>
          <a:p>
            <a:pPr marL="914400" lvl="1" indent="-304800" algn="l" rtl="0">
              <a:spcBef>
                <a:spcPts val="1000"/>
              </a:spcBef>
              <a:spcAft>
                <a:spcPts val="0"/>
              </a:spcAft>
              <a:buClr>
                <a:srgbClr val="000000"/>
              </a:buClr>
              <a:buSzPts val="1200"/>
              <a:buChar char="○"/>
            </a:pPr>
            <a:r>
              <a:rPr lang="en" sz="1200"/>
              <a:t>It m</a:t>
            </a:r>
            <a:r>
              <a:rPr lang="en" sz="1200">
                <a:solidFill>
                  <a:srgbClr val="000000"/>
                </a:solidFill>
              </a:rPr>
              <a:t>ay get stuck at local minima.</a:t>
            </a:r>
            <a:endParaRPr sz="1200">
              <a:solidFill>
                <a:srgbClr val="000000"/>
              </a:solidFill>
            </a:endParaRPr>
          </a:p>
          <a:p>
            <a:pPr marL="914400" lvl="1" indent="-304800" algn="l" rtl="0">
              <a:spcBef>
                <a:spcPts val="1000"/>
              </a:spcBef>
              <a:spcAft>
                <a:spcPts val="1000"/>
              </a:spcAft>
              <a:buSzPts val="1200"/>
              <a:buChar char="○"/>
            </a:pPr>
            <a:r>
              <a:rPr lang="en" sz="1200"/>
              <a:t>does not require Hessian and involves fewer computations at each iteration.</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and Conclusion</a:t>
            </a:r>
            <a:endParaRPr/>
          </a:p>
        </p:txBody>
      </p:sp>
      <p:sp>
        <p:nvSpPr>
          <p:cNvPr id="454" name="Google Shape;454;p38"/>
          <p:cNvSpPr txBox="1">
            <a:spLocks noGrp="1"/>
          </p:cNvSpPr>
          <p:nvPr>
            <p:ph type="body" idx="1"/>
          </p:nvPr>
        </p:nvSpPr>
        <p:spPr>
          <a:xfrm>
            <a:off x="1303800" y="1508050"/>
            <a:ext cx="7030500" cy="2541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The Quasi-Newton’s performance (both time and accuracy) is generally in between Gradient and Newton’s methods.</a:t>
            </a:r>
            <a:endParaRPr sz="1200"/>
          </a:p>
          <a:p>
            <a:pPr marL="457200" lvl="0" indent="-304800" algn="l" rtl="0">
              <a:spcBef>
                <a:spcPts val="1000"/>
              </a:spcBef>
              <a:spcAft>
                <a:spcPts val="0"/>
              </a:spcAft>
              <a:buSzPts val="1200"/>
              <a:buChar char="●"/>
            </a:pPr>
            <a:r>
              <a:rPr lang="en" sz="1200"/>
              <a:t>The time taken is dependent on the rate of convergence of errors:</a:t>
            </a:r>
            <a:endParaRPr sz="1200"/>
          </a:p>
          <a:p>
            <a:pPr marL="914400" lvl="1" indent="-304800" algn="l" rtl="0">
              <a:spcBef>
                <a:spcPts val="1000"/>
              </a:spcBef>
              <a:spcAft>
                <a:spcPts val="0"/>
              </a:spcAft>
              <a:buSzPts val="1200"/>
              <a:buChar char="○"/>
            </a:pPr>
            <a:r>
              <a:rPr lang="en" sz="1200" b="1"/>
              <a:t>Gradient descent:</a:t>
            </a:r>
            <a:r>
              <a:rPr lang="en" sz="1200"/>
              <a:t> linear rate</a:t>
            </a:r>
            <a:endParaRPr sz="1200"/>
          </a:p>
          <a:p>
            <a:pPr marL="914400" lvl="1" indent="-304800" algn="l" rtl="0">
              <a:spcBef>
                <a:spcPts val="1000"/>
              </a:spcBef>
              <a:spcAft>
                <a:spcPts val="0"/>
              </a:spcAft>
              <a:buSzPts val="1200"/>
              <a:buChar char="○"/>
            </a:pPr>
            <a:r>
              <a:rPr lang="en" sz="1200" b="1"/>
              <a:t>Newton’s method:</a:t>
            </a:r>
            <a:r>
              <a:rPr lang="en" sz="1200"/>
              <a:t> quadratic rate</a:t>
            </a:r>
            <a:endParaRPr sz="1200"/>
          </a:p>
          <a:p>
            <a:pPr marL="914400" lvl="1" indent="-304800" algn="l" rtl="0">
              <a:spcBef>
                <a:spcPts val="1000"/>
              </a:spcBef>
              <a:spcAft>
                <a:spcPts val="1000"/>
              </a:spcAft>
              <a:buSzPts val="1200"/>
              <a:buChar char="○"/>
            </a:pPr>
            <a:r>
              <a:rPr lang="en" sz="1200" b="1"/>
              <a:t>Quasi-Newton:</a:t>
            </a:r>
            <a:r>
              <a:rPr lang="en" sz="1200"/>
              <a:t> superlinear rate</a:t>
            </a:r>
            <a:endParaRPr sz="12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9"/>
          <p:cNvSpPr txBox="1">
            <a:spLocks noGrp="1"/>
          </p:cNvSpPr>
          <p:nvPr>
            <p:ph type="body" idx="1"/>
          </p:nvPr>
        </p:nvSpPr>
        <p:spPr>
          <a:xfrm>
            <a:off x="2189325" y="223017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800"/>
              <a:t>QUESTIONS?</a:t>
            </a:r>
            <a:endParaRPr sz="4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Contributions</a:t>
            </a:r>
            <a:endParaRPr/>
          </a:p>
        </p:txBody>
      </p:sp>
      <p:sp>
        <p:nvSpPr>
          <p:cNvPr id="465" name="Google Shape;465;p40"/>
          <p:cNvSpPr txBox="1">
            <a:spLocks noGrp="1"/>
          </p:cNvSpPr>
          <p:nvPr>
            <p:ph type="body" idx="1"/>
          </p:nvPr>
        </p:nvSpPr>
        <p:spPr>
          <a:xfrm>
            <a:off x="1303800" y="1653100"/>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100">
                <a:latin typeface="Arial"/>
                <a:ea typeface="Arial"/>
                <a:cs typeface="Arial"/>
                <a:sym typeface="Arial"/>
              </a:rPr>
              <a:t>We did most of the work together during our scheduled meetings. We implemented most of the algorithms during the breakout room sessions in the past two weeks as part of our class activities. We also met right after the classes trying to improve our code. More specifically for the project, Ayush took care of writing the functions, gradients, and Hessians for functions 1 and 2, improving our code related to functions 1 and 2 of the project, with the implementation of domain restriction for function 2 and grid search for selecting the best parameters; and Murtaza took care of writing the function, gradient and Hessian of function 3 and improving the code related to function 3. Also, Murtaza wrote a first draft of the project report and the presentation. Then, both Ayush and Murtaza worked together to improve them during multiple meetings.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One</a:t>
            </a:r>
            <a:endParaRPr/>
          </a:p>
        </p:txBody>
      </p:sp>
      <p:sp>
        <p:nvSpPr>
          <p:cNvPr id="291" name="Google Shape;291;p15"/>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Gradient Descent method</a:t>
            </a:r>
            <a:endParaRPr b="1"/>
          </a:p>
        </p:txBody>
      </p:sp>
      <p:pic>
        <p:nvPicPr>
          <p:cNvPr id="292" name="Google Shape;292;p15"/>
          <p:cNvPicPr preferRelativeResize="0"/>
          <p:nvPr/>
        </p:nvPicPr>
        <p:blipFill>
          <a:blip r:embed="rId3">
            <a:alphaModFix/>
          </a:blip>
          <a:stretch>
            <a:fillRect/>
          </a:stretch>
        </p:blipFill>
        <p:spPr>
          <a:xfrm>
            <a:off x="5063425" y="770275"/>
            <a:ext cx="3911851" cy="2933050"/>
          </a:xfrm>
          <a:prstGeom prst="rect">
            <a:avLst/>
          </a:prstGeom>
          <a:noFill/>
          <a:ln>
            <a:noFill/>
          </a:ln>
        </p:spPr>
      </p:pic>
      <p:sp>
        <p:nvSpPr>
          <p:cNvPr id="293" name="Google Shape;293;p15"/>
          <p:cNvSpPr txBox="1"/>
          <p:nvPr/>
        </p:nvSpPr>
        <p:spPr>
          <a:xfrm>
            <a:off x="677850" y="1956675"/>
            <a:ext cx="4551300" cy="18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Nunito"/>
                <a:ea typeface="Nunito"/>
                <a:cs typeface="Nunito"/>
                <a:sym typeface="Nunito"/>
              </a:rPr>
              <a:t>Best parameters: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alpha_i</a:t>
            </a:r>
            <a:r>
              <a:rPr lang="en" sz="1200" dirty="0">
                <a:latin typeface="Nunito"/>
                <a:ea typeface="Nunito"/>
                <a:cs typeface="Nunito"/>
                <a:sym typeface="Nunito"/>
              </a:rPr>
              <a:t> = 1.000000 	</a:t>
            </a:r>
            <a:r>
              <a:rPr lang="en" sz="1200" b="1" dirty="0">
                <a:latin typeface="Nunito"/>
                <a:ea typeface="Nunito"/>
                <a:cs typeface="Nunito"/>
                <a:sym typeface="Nunito"/>
              </a:rPr>
              <a:t>c </a:t>
            </a:r>
            <a:r>
              <a:rPr lang="en" sz="1200" dirty="0">
                <a:latin typeface="Nunito"/>
                <a:ea typeface="Nunito"/>
                <a:cs typeface="Nunito"/>
                <a:sym typeface="Nunito"/>
              </a:rPr>
              <a:t>= 0.580000      </a:t>
            </a:r>
            <a:r>
              <a:rPr lang="en" sz="1200" b="1" dirty="0">
                <a:latin typeface="Nunito"/>
                <a:ea typeface="Nunito"/>
                <a:cs typeface="Nunito"/>
                <a:sym typeface="Nunito"/>
              </a:rPr>
              <a:t>rho </a:t>
            </a:r>
            <a:r>
              <a:rPr lang="en" sz="1200" dirty="0">
                <a:latin typeface="Nunito"/>
                <a:ea typeface="Nunito"/>
                <a:cs typeface="Nunito"/>
                <a:sym typeface="Nunito"/>
              </a:rPr>
              <a:t>= 0.900000</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Best results:</a:t>
            </a:r>
            <a:endParaRPr sz="1200"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f_opt</a:t>
            </a:r>
            <a:r>
              <a:rPr lang="en" sz="1200" dirty="0">
                <a:latin typeface="Nunito"/>
                <a:ea typeface="Nunito"/>
                <a:cs typeface="Nunito"/>
                <a:sym typeface="Nunito"/>
              </a:rPr>
              <a:t> = 0.000062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steps</a:t>
            </a:r>
            <a:r>
              <a:rPr lang="en" sz="1200" dirty="0">
                <a:latin typeface="Nunito"/>
                <a:ea typeface="Nunito"/>
                <a:cs typeface="Nunito"/>
                <a:sym typeface="Nunito"/>
              </a:rPr>
              <a:t>=92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final error</a:t>
            </a:r>
            <a:r>
              <a:rPr lang="en" sz="1200" dirty="0">
                <a:latin typeface="Nunito"/>
                <a:ea typeface="Nunito"/>
                <a:cs typeface="Nunito"/>
                <a:sym typeface="Nunito"/>
              </a:rPr>
              <a:t>=0.000062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total time</a:t>
            </a:r>
            <a:r>
              <a:rPr lang="en" sz="1200" dirty="0">
                <a:latin typeface="Nunito"/>
                <a:ea typeface="Nunito"/>
                <a:cs typeface="Nunito"/>
                <a:sym typeface="Nunito"/>
              </a:rPr>
              <a:t>=0.022105 sec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time per iteration</a:t>
            </a:r>
            <a:r>
              <a:rPr lang="en" sz="1200" dirty="0">
                <a:latin typeface="Nunito"/>
                <a:ea typeface="Nunito"/>
                <a:cs typeface="Nunito"/>
                <a:sym typeface="Nunito"/>
              </a:rPr>
              <a:t>=0.000240 sec</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One</a:t>
            </a:r>
            <a:endParaRPr/>
          </a:p>
        </p:txBody>
      </p:sp>
      <p:sp>
        <p:nvSpPr>
          <p:cNvPr id="299" name="Google Shape;299;p16"/>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Newton method</a:t>
            </a:r>
            <a:endParaRPr b="1"/>
          </a:p>
        </p:txBody>
      </p:sp>
      <p:sp>
        <p:nvSpPr>
          <p:cNvPr id="300" name="Google Shape;300;p16"/>
          <p:cNvSpPr txBox="1"/>
          <p:nvPr/>
        </p:nvSpPr>
        <p:spPr>
          <a:xfrm>
            <a:off x="979100" y="1877075"/>
            <a:ext cx="4754700" cy="16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Nunito"/>
                <a:ea typeface="Nunito"/>
                <a:cs typeface="Nunito"/>
                <a:sym typeface="Nunito"/>
              </a:rPr>
              <a:t>Parameters: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alpha_i</a:t>
            </a:r>
            <a:r>
              <a:rPr lang="en" sz="1200" dirty="0">
                <a:latin typeface="Nunito"/>
                <a:ea typeface="Nunito"/>
                <a:cs typeface="Nunito"/>
                <a:sym typeface="Nunito"/>
              </a:rPr>
              <a:t> = 1.000000	</a:t>
            </a:r>
            <a:r>
              <a:rPr lang="en" sz="1200" b="1" dirty="0">
                <a:latin typeface="Nunito"/>
                <a:ea typeface="Nunito"/>
                <a:cs typeface="Nunito"/>
                <a:sym typeface="Nunito"/>
              </a:rPr>
              <a:t>c </a:t>
            </a:r>
            <a:r>
              <a:rPr lang="en" sz="1200" dirty="0">
                <a:latin typeface="Nunito"/>
                <a:ea typeface="Nunito"/>
                <a:cs typeface="Nunito"/>
                <a:sym typeface="Nunito"/>
              </a:rPr>
              <a:t>= 0.100000        </a:t>
            </a:r>
            <a:r>
              <a:rPr lang="en" sz="1200" b="1" dirty="0">
                <a:latin typeface="Nunito"/>
                <a:ea typeface="Nunito"/>
                <a:cs typeface="Nunito"/>
                <a:sym typeface="Nunito"/>
              </a:rPr>
              <a:t>rho </a:t>
            </a:r>
            <a:r>
              <a:rPr lang="en" sz="1200" dirty="0">
                <a:latin typeface="Nunito"/>
                <a:ea typeface="Nunito"/>
                <a:cs typeface="Nunito"/>
                <a:sym typeface="Nunito"/>
              </a:rPr>
              <a:t>= 0.500000</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Results: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f_opt</a:t>
            </a:r>
            <a:r>
              <a:rPr lang="en" sz="1200" dirty="0">
                <a:latin typeface="Nunito"/>
                <a:ea typeface="Nunito"/>
                <a:cs typeface="Nunito"/>
                <a:sym typeface="Nunito"/>
              </a:rPr>
              <a:t> = 0.000000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Steps</a:t>
            </a:r>
            <a:r>
              <a:rPr lang="en" sz="1200" dirty="0">
                <a:latin typeface="Nunito"/>
                <a:ea typeface="Nunito"/>
                <a:cs typeface="Nunito"/>
                <a:sym typeface="Nunito"/>
              </a:rPr>
              <a:t> = 1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Final error</a:t>
            </a:r>
            <a:r>
              <a:rPr lang="en" sz="1200" dirty="0">
                <a:latin typeface="Nunito"/>
                <a:ea typeface="Nunito"/>
                <a:cs typeface="Nunito"/>
                <a:sym typeface="Nunito"/>
              </a:rPr>
              <a:t> = 0.000000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Total time </a:t>
            </a:r>
            <a:r>
              <a:rPr lang="en" sz="1200" dirty="0">
                <a:latin typeface="Nunito"/>
                <a:ea typeface="Nunito"/>
                <a:cs typeface="Nunito"/>
                <a:sym typeface="Nunito"/>
              </a:rPr>
              <a:t>= 0.001410 sec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Time per iteration </a:t>
            </a:r>
            <a:r>
              <a:rPr lang="en" sz="1200" dirty="0">
                <a:latin typeface="Nunito"/>
                <a:ea typeface="Nunito"/>
                <a:cs typeface="Nunito"/>
                <a:sym typeface="Nunito"/>
              </a:rPr>
              <a:t>= 0.001410 sec</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p:txBody>
      </p:sp>
      <p:pic>
        <p:nvPicPr>
          <p:cNvPr id="301" name="Google Shape;301;p16"/>
          <p:cNvPicPr preferRelativeResize="0"/>
          <p:nvPr/>
        </p:nvPicPr>
        <p:blipFill>
          <a:blip r:embed="rId3">
            <a:alphaModFix/>
          </a:blip>
          <a:stretch>
            <a:fillRect/>
          </a:stretch>
        </p:blipFill>
        <p:spPr>
          <a:xfrm>
            <a:off x="5504775" y="1112325"/>
            <a:ext cx="3367151" cy="2524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One</a:t>
            </a:r>
            <a:endParaRPr/>
          </a:p>
        </p:txBody>
      </p:sp>
      <p:sp>
        <p:nvSpPr>
          <p:cNvPr id="307" name="Google Shape;307;p17"/>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Quasi-Newton method</a:t>
            </a:r>
            <a:endParaRPr b="1"/>
          </a:p>
        </p:txBody>
      </p:sp>
      <p:pic>
        <p:nvPicPr>
          <p:cNvPr id="308" name="Google Shape;308;p17"/>
          <p:cNvPicPr preferRelativeResize="0"/>
          <p:nvPr/>
        </p:nvPicPr>
        <p:blipFill>
          <a:blip r:embed="rId3">
            <a:alphaModFix/>
          </a:blip>
          <a:stretch>
            <a:fillRect/>
          </a:stretch>
        </p:blipFill>
        <p:spPr>
          <a:xfrm>
            <a:off x="1407700" y="1793575"/>
            <a:ext cx="5839649" cy="269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One</a:t>
            </a:r>
            <a:endParaRPr/>
          </a:p>
        </p:txBody>
      </p:sp>
      <p:sp>
        <p:nvSpPr>
          <p:cNvPr id="314" name="Google Shape;314;p18"/>
          <p:cNvSpPr txBox="1">
            <a:spLocks noGrp="1"/>
          </p:cNvSpPr>
          <p:nvPr>
            <p:ph type="subTitle" idx="1"/>
          </p:nvPr>
        </p:nvSpPr>
        <p:spPr>
          <a:xfrm>
            <a:off x="1303800" y="1230678"/>
            <a:ext cx="3430500" cy="7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Quasi-Newton method</a:t>
            </a:r>
            <a:endParaRPr b="1"/>
          </a:p>
        </p:txBody>
      </p:sp>
      <p:pic>
        <p:nvPicPr>
          <p:cNvPr id="315" name="Google Shape;315;p18"/>
          <p:cNvPicPr preferRelativeResize="0"/>
          <p:nvPr/>
        </p:nvPicPr>
        <p:blipFill>
          <a:blip r:embed="rId3">
            <a:alphaModFix/>
          </a:blip>
          <a:stretch>
            <a:fillRect/>
          </a:stretch>
        </p:blipFill>
        <p:spPr>
          <a:xfrm>
            <a:off x="5324500" y="1317150"/>
            <a:ext cx="3577476" cy="2682350"/>
          </a:xfrm>
          <a:prstGeom prst="rect">
            <a:avLst/>
          </a:prstGeom>
          <a:noFill/>
          <a:ln>
            <a:noFill/>
          </a:ln>
        </p:spPr>
      </p:pic>
      <p:sp>
        <p:nvSpPr>
          <p:cNvPr id="316" name="Google Shape;316;p18"/>
          <p:cNvSpPr txBox="1"/>
          <p:nvPr/>
        </p:nvSpPr>
        <p:spPr>
          <a:xfrm>
            <a:off x="1192125" y="1956675"/>
            <a:ext cx="4271400" cy="21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Nunito"/>
                <a:ea typeface="Nunito"/>
                <a:cs typeface="Nunito"/>
                <a:sym typeface="Nunito"/>
              </a:rPr>
              <a:t>Best Parameters: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alpha_i</a:t>
            </a:r>
            <a:r>
              <a:rPr lang="en" sz="1200" dirty="0">
                <a:latin typeface="Nunito"/>
                <a:ea typeface="Nunito"/>
                <a:cs typeface="Nunito"/>
                <a:sym typeface="Nunito"/>
              </a:rPr>
              <a:t> = 1.000000       </a:t>
            </a:r>
            <a:r>
              <a:rPr lang="en" sz="1200" b="1" dirty="0">
                <a:latin typeface="Nunito"/>
                <a:ea typeface="Nunito"/>
                <a:cs typeface="Nunito"/>
                <a:sym typeface="Nunito"/>
              </a:rPr>
              <a:t>c</a:t>
            </a:r>
            <a:r>
              <a:rPr lang="en" sz="1200" dirty="0">
                <a:latin typeface="Nunito"/>
                <a:ea typeface="Nunito"/>
                <a:cs typeface="Nunito"/>
                <a:sym typeface="Nunito"/>
              </a:rPr>
              <a:t>=0.100000	</a:t>
            </a:r>
            <a:r>
              <a:rPr lang="en" sz="1200" b="1" dirty="0">
                <a:latin typeface="Nunito"/>
                <a:ea typeface="Nunito"/>
                <a:cs typeface="Nunito"/>
                <a:sym typeface="Nunito"/>
              </a:rPr>
              <a:t>rho</a:t>
            </a:r>
            <a:r>
              <a:rPr lang="en" sz="1200" dirty="0">
                <a:latin typeface="Nunito"/>
                <a:ea typeface="Nunito"/>
                <a:cs typeface="Nunito"/>
                <a:sym typeface="Nunito"/>
              </a:rPr>
              <a:t>=0.900000</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Best Results:</a:t>
            </a:r>
            <a:endParaRPr sz="1200" b="1" dirty="0">
              <a:latin typeface="Nunito"/>
              <a:ea typeface="Nunito"/>
              <a:cs typeface="Nunito"/>
              <a:sym typeface="Nunito"/>
            </a:endParaRPr>
          </a:p>
          <a:p>
            <a:pPr marL="0" lvl="0" indent="0" algn="l" rtl="0">
              <a:spcBef>
                <a:spcPts val="0"/>
              </a:spcBef>
              <a:spcAft>
                <a:spcPts val="0"/>
              </a:spcAft>
              <a:buNone/>
            </a:pPr>
            <a:r>
              <a:rPr lang="en" sz="1200" b="1" dirty="0" err="1">
                <a:latin typeface="Nunito"/>
                <a:ea typeface="Nunito"/>
                <a:cs typeface="Nunito"/>
                <a:sym typeface="Nunito"/>
              </a:rPr>
              <a:t>f_opt</a:t>
            </a:r>
            <a:r>
              <a:rPr lang="en" sz="1200" dirty="0">
                <a:latin typeface="Nunito"/>
                <a:ea typeface="Nunito"/>
                <a:cs typeface="Nunito"/>
                <a:sym typeface="Nunito"/>
              </a:rPr>
              <a:t> =  0.000000</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steps </a:t>
            </a:r>
            <a:r>
              <a:rPr lang="en" sz="1200" dirty="0">
                <a:latin typeface="Nunito"/>
                <a:ea typeface="Nunito"/>
                <a:cs typeface="Nunito"/>
                <a:sym typeface="Nunito"/>
              </a:rPr>
              <a:t>= 117</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final error </a:t>
            </a:r>
            <a:r>
              <a:rPr lang="en" sz="1200" dirty="0">
                <a:latin typeface="Nunito"/>
                <a:ea typeface="Nunito"/>
                <a:cs typeface="Nunito"/>
                <a:sym typeface="Nunito"/>
              </a:rPr>
              <a:t>= 0.000000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total time </a:t>
            </a:r>
            <a:r>
              <a:rPr lang="en" sz="1200" dirty="0">
                <a:latin typeface="Nunito"/>
                <a:ea typeface="Nunito"/>
                <a:cs typeface="Nunito"/>
                <a:sym typeface="Nunito"/>
              </a:rPr>
              <a:t>= 0.048935 sec 	</a:t>
            </a:r>
            <a:endParaRPr sz="1200" dirty="0">
              <a:latin typeface="Nunito"/>
              <a:ea typeface="Nunito"/>
              <a:cs typeface="Nunito"/>
              <a:sym typeface="Nunito"/>
            </a:endParaRPr>
          </a:p>
          <a:p>
            <a:pPr marL="0" lvl="0" indent="0" algn="l" rtl="0">
              <a:spcBef>
                <a:spcPts val="0"/>
              </a:spcBef>
              <a:spcAft>
                <a:spcPts val="0"/>
              </a:spcAft>
              <a:buNone/>
            </a:pPr>
            <a:r>
              <a:rPr lang="en" sz="1200" b="1" dirty="0">
                <a:latin typeface="Nunito"/>
                <a:ea typeface="Nunito"/>
                <a:cs typeface="Nunito"/>
                <a:sym typeface="Nunito"/>
              </a:rPr>
              <a:t>time per iteration </a:t>
            </a:r>
            <a:r>
              <a:rPr lang="en" sz="1200" dirty="0">
                <a:latin typeface="Nunito"/>
                <a:ea typeface="Nunito"/>
                <a:cs typeface="Nunito"/>
                <a:sym typeface="Nunito"/>
              </a:rPr>
              <a:t>= 0.000418 sec</a:t>
            </a: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a:p>
            <a:pPr marL="0" lvl="0" indent="0" algn="l" rtl="0">
              <a:spcBef>
                <a:spcPts val="0"/>
              </a:spcBef>
              <a:spcAft>
                <a:spcPts val="0"/>
              </a:spcAft>
              <a:buNone/>
            </a:pPr>
            <a:endParaRPr sz="1200" dirty="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and Analysis: Function 1</a:t>
            </a:r>
            <a:endParaRPr/>
          </a:p>
        </p:txBody>
      </p:sp>
      <p:sp>
        <p:nvSpPr>
          <p:cNvPr id="322" name="Google Shape;322;p19"/>
          <p:cNvSpPr txBox="1">
            <a:spLocks noGrp="1"/>
          </p:cNvSpPr>
          <p:nvPr>
            <p:ph type="body" idx="1"/>
          </p:nvPr>
        </p:nvSpPr>
        <p:spPr>
          <a:xfrm>
            <a:off x="1303800" y="1244800"/>
            <a:ext cx="7030500" cy="3767100"/>
          </a:xfrm>
          <a:prstGeom prst="rect">
            <a:avLst/>
          </a:prstGeom>
        </p:spPr>
        <p:txBody>
          <a:bodyPr spcFirstLastPara="1" wrap="square" lIns="91425" tIns="91425" rIns="91425" bIns="91425" anchor="t" anchorCtr="0">
            <a:noAutofit/>
          </a:bodyPr>
          <a:lstStyle/>
          <a:p>
            <a:pPr marL="457200" lvl="0" indent="-317500" algn="just" rtl="0">
              <a:spcBef>
                <a:spcPts val="1000"/>
              </a:spcBef>
              <a:spcAft>
                <a:spcPts val="0"/>
              </a:spcAft>
              <a:buClr>
                <a:srgbClr val="000000"/>
              </a:buClr>
              <a:buSzPts val="1400"/>
              <a:buChar char="●"/>
            </a:pPr>
            <a:r>
              <a:rPr lang="en" sz="1200"/>
              <a:t>The given function is quadratic in nature with global optimum given as (f(x)</a:t>
            </a:r>
            <a:r>
              <a:rPr lang="en" sz="1200" baseline="-25000"/>
              <a:t>min </a:t>
            </a:r>
            <a:r>
              <a:rPr lang="en" sz="1200"/>
              <a:t>=</a:t>
            </a:r>
            <a:r>
              <a:rPr lang="en" sz="1200" baseline="-25000"/>
              <a:t> </a:t>
            </a:r>
            <a:r>
              <a:rPr lang="en" sz="1200"/>
              <a:t>0).</a:t>
            </a:r>
            <a:endParaRPr sz="1200"/>
          </a:p>
          <a:p>
            <a:pPr marL="457200" lvl="0" indent="-317500" algn="just" rtl="0">
              <a:spcBef>
                <a:spcPts val="1000"/>
              </a:spcBef>
              <a:spcAft>
                <a:spcPts val="0"/>
              </a:spcAft>
              <a:buClr>
                <a:srgbClr val="000000"/>
              </a:buClr>
              <a:buSzPts val="1400"/>
              <a:buChar char="●"/>
            </a:pPr>
            <a:r>
              <a:rPr lang="en" sz="1200">
                <a:solidFill>
                  <a:srgbClr val="000000"/>
                </a:solidFill>
              </a:rPr>
              <a:t>Using a lower value of alpha requires more steps to converge and the value of 1 is generally better. </a:t>
            </a:r>
            <a:endParaRPr sz="1200">
              <a:solidFill>
                <a:srgbClr val="000000"/>
              </a:solidFill>
            </a:endParaRPr>
          </a:p>
          <a:p>
            <a:pPr marL="457200" lvl="0" indent="-317500" algn="just" rtl="0">
              <a:spcBef>
                <a:spcPts val="1000"/>
              </a:spcBef>
              <a:spcAft>
                <a:spcPts val="0"/>
              </a:spcAft>
              <a:buClr>
                <a:srgbClr val="000000"/>
              </a:buClr>
              <a:buSzPts val="1400"/>
              <a:buChar char="●"/>
            </a:pPr>
            <a:r>
              <a:rPr lang="en" sz="1200">
                <a:solidFill>
                  <a:srgbClr val="000000"/>
                </a:solidFill>
              </a:rPr>
              <a:t>Results are generally good when c is set to a low value like 0.1 and becomes worse for larger values of c.</a:t>
            </a:r>
            <a:endParaRPr sz="1200">
              <a:solidFill>
                <a:srgbClr val="000000"/>
              </a:solidFill>
            </a:endParaRPr>
          </a:p>
          <a:p>
            <a:pPr marL="457200" lvl="0" indent="-317500" algn="just" rtl="0">
              <a:spcBef>
                <a:spcPts val="1000"/>
              </a:spcBef>
              <a:spcAft>
                <a:spcPts val="0"/>
              </a:spcAft>
              <a:buClr>
                <a:srgbClr val="000000"/>
              </a:buClr>
              <a:buSzPts val="1400"/>
              <a:buChar char="●"/>
            </a:pPr>
            <a:r>
              <a:rPr lang="en" sz="1200">
                <a:solidFill>
                  <a:srgbClr val="000000"/>
                </a:solidFill>
              </a:rPr>
              <a:t>Newton's method reached the global minimum in a single iteration since the input function is a quadratic function.</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and Analysis: Function 1</a:t>
            </a:r>
            <a:endParaRPr/>
          </a:p>
        </p:txBody>
      </p:sp>
      <p:sp>
        <p:nvSpPr>
          <p:cNvPr id="328" name="Google Shape;328;p20"/>
          <p:cNvSpPr txBox="1">
            <a:spLocks noGrp="1"/>
          </p:cNvSpPr>
          <p:nvPr>
            <p:ph type="body" idx="1"/>
          </p:nvPr>
        </p:nvSpPr>
        <p:spPr>
          <a:xfrm>
            <a:off x="1303800" y="1244800"/>
            <a:ext cx="7030500" cy="3767100"/>
          </a:xfrm>
          <a:prstGeom prst="rect">
            <a:avLst/>
          </a:prstGeom>
        </p:spPr>
        <p:txBody>
          <a:bodyPr spcFirstLastPara="1" wrap="square" lIns="91425" tIns="91425" rIns="91425" bIns="91425" anchor="t" anchorCtr="0">
            <a:noAutofit/>
          </a:bodyPr>
          <a:lstStyle/>
          <a:p>
            <a:pPr marL="457200" lvl="0" indent="-317500" algn="just" rtl="0">
              <a:spcBef>
                <a:spcPts val="1000"/>
              </a:spcBef>
              <a:spcAft>
                <a:spcPts val="0"/>
              </a:spcAft>
              <a:buClr>
                <a:srgbClr val="000000"/>
              </a:buClr>
              <a:buSzPts val="1400"/>
              <a:buChar char="●"/>
            </a:pPr>
            <a:r>
              <a:rPr lang="en" sz="1200">
                <a:solidFill>
                  <a:srgbClr val="000000"/>
                </a:solidFill>
              </a:rPr>
              <a:t>Quasi-Newton’s method took the longest time to converge while Newton’s method the least.</a:t>
            </a:r>
            <a:endParaRPr sz="1200">
              <a:solidFill>
                <a:srgbClr val="000000"/>
              </a:solidFill>
            </a:endParaRPr>
          </a:p>
          <a:p>
            <a:pPr marL="457200" lvl="0" indent="-317500" algn="just" rtl="0">
              <a:spcBef>
                <a:spcPts val="1000"/>
              </a:spcBef>
              <a:spcAft>
                <a:spcPts val="0"/>
              </a:spcAft>
              <a:buClr>
                <a:srgbClr val="000000"/>
              </a:buClr>
              <a:buSzPts val="1400"/>
              <a:buChar char="●"/>
            </a:pPr>
            <a:r>
              <a:rPr lang="en" sz="1200">
                <a:solidFill>
                  <a:srgbClr val="000000"/>
                </a:solidFill>
              </a:rPr>
              <a:t>Time per iteration was the least for gradient descent and highest for Newton's method.</a:t>
            </a:r>
            <a:endParaRPr sz="1200">
              <a:solidFill>
                <a:srgbClr val="000000"/>
              </a:solidFill>
            </a:endParaRPr>
          </a:p>
          <a:p>
            <a:pPr marL="457200" lvl="0" indent="-317500" algn="just" rtl="0">
              <a:spcBef>
                <a:spcPts val="1000"/>
              </a:spcBef>
              <a:spcAft>
                <a:spcPts val="0"/>
              </a:spcAft>
              <a:buClr>
                <a:srgbClr val="000000"/>
              </a:buClr>
              <a:buSzPts val="1400"/>
              <a:buChar char="●"/>
            </a:pPr>
            <a:r>
              <a:rPr lang="en" sz="1200">
                <a:solidFill>
                  <a:srgbClr val="000000"/>
                </a:solidFill>
              </a:rPr>
              <a:t>The gradient descent method was able to obtain functional value very close to the global minimum but not the exact value.</a:t>
            </a:r>
            <a:endParaRPr sz="1200">
              <a:solidFill>
                <a:srgbClr val="000000"/>
              </a:solidFill>
            </a:endParaRPr>
          </a:p>
          <a:p>
            <a:pPr marL="457200" lvl="0" indent="-317500" algn="just" rtl="0">
              <a:spcBef>
                <a:spcPts val="1000"/>
              </a:spcBef>
              <a:spcAft>
                <a:spcPts val="0"/>
              </a:spcAft>
              <a:buClr>
                <a:srgbClr val="000000"/>
              </a:buClr>
              <a:buSzPts val="1400"/>
              <a:buChar char="●"/>
            </a:pPr>
            <a:r>
              <a:rPr lang="en" sz="1200">
                <a:solidFill>
                  <a:srgbClr val="000000"/>
                </a:solidFill>
              </a:rPr>
              <a:t>Newton's method and Quasi-Newton’s method were able to converge to the global minimum.</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Two</a:t>
            </a:r>
            <a:endParaRPr/>
          </a:p>
        </p:txBody>
      </p:sp>
      <p:sp>
        <p:nvSpPr>
          <p:cNvPr id="334" name="Google Shape;334;p21"/>
          <p:cNvSpPr txBox="1"/>
          <p:nvPr/>
        </p:nvSpPr>
        <p:spPr>
          <a:xfrm>
            <a:off x="1481125" y="1750300"/>
            <a:ext cx="5936700" cy="30000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Font typeface="Nunito"/>
              <a:buChar char="●"/>
            </a:pPr>
            <a:r>
              <a:rPr lang="en" sz="1200">
                <a:latin typeface="Nunito"/>
                <a:ea typeface="Nunito"/>
                <a:cs typeface="Nunito"/>
                <a:sym typeface="Nunito"/>
              </a:rPr>
              <a:t>Function two in the project is a large dimensional function with logarithms.</a:t>
            </a:r>
            <a:endParaRPr sz="1200">
              <a:latin typeface="Nunito"/>
              <a:ea typeface="Nunito"/>
              <a:cs typeface="Nunito"/>
              <a:sym typeface="Nunito"/>
            </a:endParaRPr>
          </a:p>
          <a:p>
            <a:pPr marL="457200" lvl="0" indent="-304800" algn="l" rtl="0">
              <a:lnSpc>
                <a:spcPct val="115000"/>
              </a:lnSpc>
              <a:spcBef>
                <a:spcPts val="1000"/>
              </a:spcBef>
              <a:spcAft>
                <a:spcPts val="0"/>
              </a:spcAft>
              <a:buSzPts val="1200"/>
              <a:buFont typeface="Nunito"/>
              <a:buChar char="●"/>
            </a:pPr>
            <a:r>
              <a:rPr lang="en" sz="1200">
                <a:latin typeface="Nunito"/>
                <a:ea typeface="Nunito"/>
                <a:cs typeface="Nunito"/>
                <a:sym typeface="Nunito"/>
              </a:rPr>
              <a:t>Domain for the input (</a:t>
            </a:r>
            <a:r>
              <a:rPr lang="en" sz="1200" b="1">
                <a:latin typeface="Nunito"/>
                <a:ea typeface="Nunito"/>
                <a:cs typeface="Nunito"/>
                <a:sym typeface="Nunito"/>
              </a:rPr>
              <a:t>x</a:t>
            </a:r>
            <a:r>
              <a:rPr lang="en" sz="1200">
                <a:latin typeface="Nunito"/>
                <a:ea typeface="Nunito"/>
                <a:cs typeface="Nunito"/>
                <a:sym typeface="Nunito"/>
              </a:rPr>
              <a:t>) is restricted by b</a:t>
            </a:r>
            <a:r>
              <a:rPr lang="en" sz="1200" baseline="-25000">
                <a:latin typeface="Nunito"/>
                <a:ea typeface="Nunito"/>
                <a:cs typeface="Nunito"/>
                <a:sym typeface="Nunito"/>
              </a:rPr>
              <a:t>i</a:t>
            </a:r>
            <a:r>
              <a:rPr lang="en" sz="1200">
                <a:latin typeface="Nunito"/>
                <a:ea typeface="Nunito"/>
                <a:cs typeface="Nunito"/>
                <a:sym typeface="Nunito"/>
              </a:rPr>
              <a:t> - </a:t>
            </a:r>
            <a:r>
              <a:rPr lang="en" sz="1200" b="1">
                <a:latin typeface="Nunito"/>
                <a:ea typeface="Nunito"/>
                <a:cs typeface="Nunito"/>
                <a:sym typeface="Nunito"/>
              </a:rPr>
              <a:t>a</a:t>
            </a:r>
            <a:r>
              <a:rPr lang="en" sz="1200" b="1" baseline="-25000">
                <a:latin typeface="Nunito"/>
                <a:ea typeface="Nunito"/>
                <a:cs typeface="Nunito"/>
                <a:sym typeface="Nunito"/>
              </a:rPr>
              <a:t>i</a:t>
            </a:r>
            <a:r>
              <a:rPr lang="en" sz="1200" baseline="30000">
                <a:latin typeface="Nunito"/>
                <a:ea typeface="Nunito"/>
                <a:cs typeface="Nunito"/>
                <a:sym typeface="Nunito"/>
              </a:rPr>
              <a:t>T</a:t>
            </a:r>
            <a:r>
              <a:rPr lang="en" sz="1200">
                <a:latin typeface="Nunito"/>
                <a:ea typeface="Nunito"/>
                <a:cs typeface="Nunito"/>
                <a:sym typeface="Nunito"/>
              </a:rPr>
              <a:t> </a:t>
            </a:r>
            <a:r>
              <a:rPr lang="en" sz="1200" b="1">
                <a:latin typeface="Nunito"/>
                <a:ea typeface="Nunito"/>
                <a:cs typeface="Nunito"/>
                <a:sym typeface="Nunito"/>
              </a:rPr>
              <a:t>x</a:t>
            </a:r>
            <a:r>
              <a:rPr lang="en" sz="1200">
                <a:latin typeface="Nunito"/>
                <a:ea typeface="Nunito"/>
                <a:cs typeface="Nunito"/>
                <a:sym typeface="Nunito"/>
              </a:rPr>
              <a:t> &gt;= 0 to avoid logarithm of a negative number.</a:t>
            </a:r>
            <a:endParaRPr sz="1200">
              <a:latin typeface="Nunito"/>
              <a:ea typeface="Nunito"/>
              <a:cs typeface="Nunito"/>
              <a:sym typeface="Nunito"/>
            </a:endParaRPr>
          </a:p>
          <a:p>
            <a:pPr marL="457200" lvl="0" indent="-304800" algn="l" rtl="0">
              <a:lnSpc>
                <a:spcPct val="115000"/>
              </a:lnSpc>
              <a:spcBef>
                <a:spcPts val="1000"/>
              </a:spcBef>
              <a:spcAft>
                <a:spcPts val="0"/>
              </a:spcAft>
              <a:buSzPts val="1200"/>
              <a:buFont typeface="Nunito"/>
              <a:buChar char="●"/>
            </a:pPr>
            <a:r>
              <a:rPr lang="en" sz="1200">
                <a:latin typeface="Nunito"/>
                <a:ea typeface="Nunito"/>
                <a:cs typeface="Nunito"/>
                <a:sym typeface="Nunito"/>
              </a:rPr>
              <a:t>Initial value of </a:t>
            </a:r>
            <a:r>
              <a:rPr lang="en" sz="1200" b="1">
                <a:latin typeface="Nunito"/>
                <a:ea typeface="Nunito"/>
                <a:cs typeface="Nunito"/>
                <a:sym typeface="Nunito"/>
              </a:rPr>
              <a:t>x </a:t>
            </a:r>
            <a:r>
              <a:rPr lang="en" sz="1200">
                <a:latin typeface="Nunito"/>
                <a:ea typeface="Nunito"/>
                <a:cs typeface="Nunito"/>
                <a:sym typeface="Nunito"/>
              </a:rPr>
              <a:t> chosen such that it is inside the domain.</a:t>
            </a:r>
            <a:endParaRPr sz="1200">
              <a:latin typeface="Nunito"/>
              <a:ea typeface="Nunito"/>
              <a:cs typeface="Nunito"/>
              <a:sym typeface="Nunito"/>
            </a:endParaRPr>
          </a:p>
          <a:p>
            <a:pPr marL="457200" lvl="0" indent="-304800" algn="l" rtl="0">
              <a:lnSpc>
                <a:spcPct val="115000"/>
              </a:lnSpc>
              <a:spcBef>
                <a:spcPts val="1000"/>
              </a:spcBef>
              <a:spcAft>
                <a:spcPts val="0"/>
              </a:spcAft>
              <a:buSzPts val="1200"/>
              <a:buFont typeface="Nunito"/>
              <a:buChar char="●"/>
            </a:pPr>
            <a:r>
              <a:rPr lang="en" sz="1200">
                <a:latin typeface="Nunito"/>
                <a:ea typeface="Nunito"/>
                <a:cs typeface="Nunito"/>
                <a:sym typeface="Nunito"/>
              </a:rPr>
              <a:t>Backtracking line search algorithm updated to select step-size (alpha) such that </a:t>
            </a:r>
            <a:endParaRPr sz="1200">
              <a:latin typeface="Nunito"/>
              <a:ea typeface="Nunito"/>
              <a:cs typeface="Nunito"/>
              <a:sym typeface="Nunito"/>
            </a:endParaRPr>
          </a:p>
          <a:p>
            <a:pPr marL="914400" lvl="1" indent="-304800" algn="l" rtl="0">
              <a:lnSpc>
                <a:spcPct val="115000"/>
              </a:lnSpc>
              <a:spcBef>
                <a:spcPts val="1000"/>
              </a:spcBef>
              <a:spcAft>
                <a:spcPts val="1000"/>
              </a:spcAft>
              <a:buSzPts val="1200"/>
              <a:buFont typeface="Nunito"/>
              <a:buChar char="○"/>
            </a:pPr>
            <a:r>
              <a:rPr lang="en" sz="1200" b="1">
                <a:latin typeface="Nunito"/>
                <a:ea typeface="Nunito"/>
                <a:cs typeface="Nunito"/>
                <a:sym typeface="Nunito"/>
              </a:rPr>
              <a:t>x + </a:t>
            </a:r>
            <a:r>
              <a:rPr lang="en" sz="1200">
                <a:latin typeface="Nunito"/>
                <a:ea typeface="Nunito"/>
                <a:cs typeface="Nunito"/>
                <a:sym typeface="Nunito"/>
              </a:rPr>
              <a:t>alpha *</a:t>
            </a:r>
            <a:r>
              <a:rPr lang="en" sz="1200" b="1">
                <a:latin typeface="Nunito"/>
                <a:ea typeface="Nunito"/>
                <a:cs typeface="Nunito"/>
                <a:sym typeface="Nunito"/>
              </a:rPr>
              <a:t> p </a:t>
            </a:r>
            <a:r>
              <a:rPr lang="en" sz="1200">
                <a:latin typeface="Nunito"/>
                <a:ea typeface="Nunito"/>
                <a:cs typeface="Nunito"/>
                <a:sym typeface="Nunito"/>
              </a:rPr>
              <a:t>falls in the given domain satisfied by the above constraint.</a:t>
            </a:r>
            <a:endParaRPr/>
          </a:p>
        </p:txBody>
      </p:sp>
      <p:sp>
        <p:nvSpPr>
          <p:cNvPr id="335" name="Google Shape;335;p21"/>
          <p:cNvSpPr txBox="1">
            <a:spLocks noGrp="1"/>
          </p:cNvSpPr>
          <p:nvPr>
            <p:ph type="subTitle" idx="1"/>
          </p:nvPr>
        </p:nvSpPr>
        <p:spPr>
          <a:xfrm>
            <a:off x="1303800" y="1230676"/>
            <a:ext cx="34305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Domain Restriction</a:t>
            </a:r>
            <a:endParaRPr b="1"/>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1333</Words>
  <Application>Microsoft Macintosh PowerPoint</Application>
  <PresentationFormat>On-screen Show (16:9)</PresentationFormat>
  <Paragraphs>174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Maven Pro</vt:lpstr>
      <vt:lpstr>Arial</vt:lpstr>
      <vt:lpstr>Nunito</vt:lpstr>
      <vt:lpstr>Momentum</vt:lpstr>
      <vt:lpstr>Unconstrained Optimization</vt:lpstr>
      <vt:lpstr>Function One</vt:lpstr>
      <vt:lpstr>Function One</vt:lpstr>
      <vt:lpstr>Function One</vt:lpstr>
      <vt:lpstr>Function One</vt:lpstr>
      <vt:lpstr>Function One</vt:lpstr>
      <vt:lpstr>Comparison and Analysis: Function 1</vt:lpstr>
      <vt:lpstr>Comparison and Analysis: Function 1</vt:lpstr>
      <vt:lpstr>Function Two</vt:lpstr>
      <vt:lpstr>Function Two</vt:lpstr>
      <vt:lpstr>Function Two</vt:lpstr>
      <vt:lpstr>Function Two</vt:lpstr>
      <vt:lpstr>Comparison and Analysis: Function 2</vt:lpstr>
      <vt:lpstr>Comparison and Analysis: Function 2</vt:lpstr>
      <vt:lpstr>Function Three</vt:lpstr>
      <vt:lpstr>Function Three</vt:lpstr>
      <vt:lpstr>Function Three</vt:lpstr>
      <vt:lpstr>Function Three</vt:lpstr>
      <vt:lpstr>Function Three</vt:lpstr>
      <vt:lpstr>Function Three</vt:lpstr>
      <vt:lpstr>Function Three</vt:lpstr>
      <vt:lpstr>Function Three</vt:lpstr>
      <vt:lpstr>Comparison and Analysis: Function 3</vt:lpstr>
      <vt:lpstr>Comparison and Analysis: Function 3</vt:lpstr>
      <vt:lpstr>Discussion and Conclusion</vt:lpstr>
      <vt:lpstr>Discussion and Conclusion</vt:lpstr>
      <vt:lpstr>PowerPoint Presentation</vt:lpstr>
      <vt:lpstr>Team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Unconstrained Optimization</dc:title>
  <cp:lastModifiedBy>Ayush Kumar Shah (RIT Student)</cp:lastModifiedBy>
  <cp:revision>2</cp:revision>
  <dcterms:modified xsi:type="dcterms:W3CDTF">2020-10-29T13:56:22Z</dcterms:modified>
</cp:coreProperties>
</file>