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DM Sans Medium" pitchFamily="2" charset="0"/>
      <p:regular r:id="rId11"/>
    </p:embeddedFont>
    <p:embeddedFont>
      <p:font typeface="Inter"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1896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986883" y="1678781"/>
            <a:ext cx="12656634" cy="1320897"/>
          </a:xfrm>
          <a:prstGeom prst="rect">
            <a:avLst/>
          </a:prstGeom>
          <a:noFill/>
          <a:ln/>
        </p:spPr>
        <p:txBody>
          <a:bodyPr wrap="square" lIns="0" tIns="0" rIns="0" bIns="0" rtlCol="0" anchor="t"/>
          <a:lstStyle/>
          <a:p>
            <a:pPr algn="ctr">
              <a:lnSpc>
                <a:spcPts val="4850"/>
              </a:lnSpc>
            </a:pPr>
            <a:r>
              <a:rPr lang="en-US" sz="3900" dirty="0">
                <a:solidFill>
                  <a:srgbClr val="161613"/>
                </a:solidFill>
                <a:latin typeface="DM Sans Medium" pitchFamily="34" charset="0"/>
                <a:ea typeface="DM Sans Medium" pitchFamily="34" charset="-122"/>
                <a:cs typeface="DM Sans Medium" pitchFamily="34" charset="-120"/>
              </a:rPr>
              <a:t>Cat vs Dog Classification using CNN with Data Augmentation.</a:t>
            </a:r>
            <a:endParaRPr lang="en-US" sz="3900" dirty="0"/>
          </a:p>
        </p:txBody>
      </p:sp>
      <p:sp>
        <p:nvSpPr>
          <p:cNvPr id="6" name="Shape 3"/>
          <p:cNvSpPr/>
          <p:nvPr/>
        </p:nvSpPr>
        <p:spPr>
          <a:xfrm>
            <a:off x="793790" y="6218277"/>
            <a:ext cx="317540" cy="317540"/>
          </a:xfrm>
          <a:prstGeom prst="roundRect">
            <a:avLst>
              <a:gd name="adj" fmla="val 28793492"/>
            </a:avLst>
          </a:prstGeom>
          <a:noFill/>
          <a:ln w="7620">
            <a:solidFill>
              <a:srgbClr val="FFFFFF"/>
            </a:solidFill>
            <a:prstDash val="solid"/>
          </a:ln>
        </p:spPr>
      </p:sp>
      <p:sp>
        <p:nvSpPr>
          <p:cNvPr id="10" name="Rectangle 9">
            <a:extLst>
              <a:ext uri="{FF2B5EF4-FFF2-40B4-BE49-F238E27FC236}">
                <a16:creationId xmlns:a16="http://schemas.microsoft.com/office/drawing/2014/main" id="{2D5CB5F3-39CE-F3EB-970B-ACF143E835D4}"/>
              </a:ext>
            </a:extLst>
          </p:cNvPr>
          <p:cNvSpPr/>
          <p:nvPr/>
        </p:nvSpPr>
        <p:spPr>
          <a:xfrm>
            <a:off x="12868508" y="7801750"/>
            <a:ext cx="1628078" cy="2899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solidFill>
              <a:highlight>
                <a:srgbClr val="C0C0C0"/>
              </a:highlight>
            </a:endParaRPr>
          </a:p>
        </p:txBody>
      </p:sp>
      <p:sp>
        <p:nvSpPr>
          <p:cNvPr id="11" name="TextBox 10">
            <a:extLst>
              <a:ext uri="{FF2B5EF4-FFF2-40B4-BE49-F238E27FC236}">
                <a16:creationId xmlns:a16="http://schemas.microsoft.com/office/drawing/2014/main" id="{59EEEB89-35AB-84AF-DD46-3DAE376DA7D7}"/>
              </a:ext>
            </a:extLst>
          </p:cNvPr>
          <p:cNvSpPr txBox="1"/>
          <p:nvPr/>
        </p:nvSpPr>
        <p:spPr>
          <a:xfrm>
            <a:off x="4856869" y="833029"/>
            <a:ext cx="4916662" cy="523220"/>
          </a:xfrm>
          <a:prstGeom prst="rect">
            <a:avLst/>
          </a:prstGeom>
          <a:noFill/>
        </p:spPr>
        <p:txBody>
          <a:bodyPr wrap="square" rtlCol="0">
            <a:spAutoFit/>
          </a:bodyPr>
          <a:lstStyle/>
          <a:p>
            <a:r>
              <a:rPr lang="en-IN" sz="2800" dirty="0">
                <a:latin typeface="DM Sans Medium" panose="020F0502020204030204" pitchFamily="2" charset="0"/>
              </a:rPr>
              <a:t>Project Assessment Report</a:t>
            </a:r>
          </a:p>
        </p:txBody>
      </p:sp>
      <p:sp>
        <p:nvSpPr>
          <p:cNvPr id="12" name="TextBox 11">
            <a:extLst>
              <a:ext uri="{FF2B5EF4-FFF2-40B4-BE49-F238E27FC236}">
                <a16:creationId xmlns:a16="http://schemas.microsoft.com/office/drawing/2014/main" id="{AF256826-658B-2952-3F0C-205E534A9050}"/>
              </a:ext>
            </a:extLst>
          </p:cNvPr>
          <p:cNvSpPr txBox="1"/>
          <p:nvPr/>
        </p:nvSpPr>
        <p:spPr>
          <a:xfrm>
            <a:off x="2888166" y="3300761"/>
            <a:ext cx="8854068" cy="523220"/>
          </a:xfrm>
          <a:prstGeom prst="rect">
            <a:avLst/>
          </a:prstGeom>
          <a:noFill/>
        </p:spPr>
        <p:txBody>
          <a:bodyPr wrap="square" rtlCol="0">
            <a:spAutoFit/>
          </a:bodyPr>
          <a:lstStyle/>
          <a:p>
            <a:r>
              <a:rPr lang="en-US" sz="2800" dirty="0">
                <a:latin typeface="DM Sans Medium" pitchFamily="2" charset="0"/>
              </a:rPr>
              <a:t>Course: Deep Learning and Reinforcement Learning</a:t>
            </a:r>
            <a:endParaRPr lang="en-IN" sz="2800" dirty="0">
              <a:latin typeface="DM Sans Medium" pitchFamily="2" charset="0"/>
            </a:endParaRPr>
          </a:p>
        </p:txBody>
      </p:sp>
      <p:sp>
        <p:nvSpPr>
          <p:cNvPr id="13" name="TextBox 12">
            <a:extLst>
              <a:ext uri="{FF2B5EF4-FFF2-40B4-BE49-F238E27FC236}">
                <a16:creationId xmlns:a16="http://schemas.microsoft.com/office/drawing/2014/main" id="{9822E89E-4451-8EAD-439E-AFCE16AA3D75}"/>
              </a:ext>
            </a:extLst>
          </p:cNvPr>
          <p:cNvSpPr txBox="1"/>
          <p:nvPr/>
        </p:nvSpPr>
        <p:spPr>
          <a:xfrm>
            <a:off x="4633332" y="4469046"/>
            <a:ext cx="5363737" cy="1972335"/>
          </a:xfrm>
          <a:prstGeom prst="rect">
            <a:avLst/>
          </a:prstGeom>
          <a:noFill/>
        </p:spPr>
        <p:txBody>
          <a:bodyPr wrap="square" rtlCol="0">
            <a:spAutoFit/>
          </a:bodyPr>
          <a:lstStyle/>
          <a:p>
            <a:pPr>
              <a:lnSpc>
                <a:spcPct val="150000"/>
              </a:lnSpc>
            </a:pPr>
            <a:r>
              <a:rPr lang="en-US" sz="2800" dirty="0">
                <a:latin typeface="DM Sans Medium" pitchFamily="2" charset="0"/>
              </a:rPr>
              <a:t>Ayush Kumar 	1BG23CS020</a:t>
            </a:r>
          </a:p>
          <a:p>
            <a:pPr>
              <a:lnSpc>
                <a:spcPct val="150000"/>
              </a:lnSpc>
            </a:pPr>
            <a:r>
              <a:rPr lang="en-US" sz="2800" dirty="0">
                <a:latin typeface="DM Sans Medium" pitchFamily="2" charset="0"/>
              </a:rPr>
              <a:t>Tanish Jain 	1BG23CS167</a:t>
            </a:r>
          </a:p>
          <a:p>
            <a:pPr>
              <a:lnSpc>
                <a:spcPct val="150000"/>
              </a:lnSpc>
            </a:pPr>
            <a:r>
              <a:rPr lang="en-US" sz="2800" dirty="0">
                <a:latin typeface="DM Sans Medium" pitchFamily="2" charset="0"/>
              </a:rPr>
              <a:t>Aditya Raj 		1BG23CS008</a:t>
            </a:r>
            <a:endParaRPr lang="en-IN" sz="2800" dirty="0">
              <a:latin typeface="DM Sans Medium"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907971"/>
            <a:ext cx="6931104" cy="620078"/>
          </a:xfrm>
          <a:prstGeom prst="rect">
            <a:avLst/>
          </a:prstGeom>
          <a:noFill/>
          <a:ln/>
        </p:spPr>
        <p:txBody>
          <a:bodyPr wrap="none" lIns="0" tIns="0" rIns="0" bIns="0" rtlCol="0" anchor="t"/>
          <a:lstStyle/>
          <a:p>
            <a:pPr marL="0" indent="0" algn="l">
              <a:lnSpc>
                <a:spcPts val="4850"/>
              </a:lnSpc>
              <a:buNone/>
            </a:pPr>
            <a:r>
              <a:rPr lang="en-US" sz="3900" dirty="0">
                <a:solidFill>
                  <a:srgbClr val="161613"/>
                </a:solidFill>
                <a:latin typeface="DM Sans Medium" pitchFamily="34" charset="0"/>
                <a:ea typeface="DM Sans Medium" pitchFamily="34" charset="-122"/>
                <a:cs typeface="DM Sans Medium" pitchFamily="34" charset="-120"/>
              </a:rPr>
              <a:t>Project Objectives and Scope</a:t>
            </a:r>
            <a:endParaRPr lang="en-US" sz="3900" dirty="0"/>
          </a:p>
        </p:txBody>
      </p:sp>
      <p:pic>
        <p:nvPicPr>
          <p:cNvPr id="3" name="Image 0" descr="preencoded.png"/>
          <p:cNvPicPr>
            <a:picLocks noChangeAspect="1"/>
          </p:cNvPicPr>
          <p:nvPr/>
        </p:nvPicPr>
        <p:blipFill>
          <a:blip r:embed="rId3"/>
          <a:stretch>
            <a:fillRect/>
          </a:stretch>
        </p:blipFill>
        <p:spPr>
          <a:xfrm>
            <a:off x="793790" y="1924883"/>
            <a:ext cx="496133" cy="496133"/>
          </a:xfrm>
          <a:prstGeom prst="rect">
            <a:avLst/>
          </a:prstGeom>
        </p:spPr>
      </p:pic>
      <p:sp>
        <p:nvSpPr>
          <p:cNvPr id="4" name="Text 1"/>
          <p:cNvSpPr/>
          <p:nvPr/>
        </p:nvSpPr>
        <p:spPr>
          <a:xfrm>
            <a:off x="1537930" y="2042636"/>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161613"/>
                </a:solidFill>
                <a:latin typeface="DM Sans Medium" pitchFamily="34" charset="0"/>
                <a:ea typeface="DM Sans Medium" pitchFamily="34" charset="-122"/>
                <a:cs typeface="DM Sans Medium" pitchFamily="34" charset="-120"/>
              </a:rPr>
              <a:t>Model Development</a:t>
            </a:r>
            <a:endParaRPr lang="en-US" sz="1950" dirty="0"/>
          </a:p>
        </p:txBody>
      </p:sp>
      <p:sp>
        <p:nvSpPr>
          <p:cNvPr id="5" name="Text 2"/>
          <p:cNvSpPr/>
          <p:nvPr/>
        </p:nvSpPr>
        <p:spPr>
          <a:xfrm>
            <a:off x="1537930" y="2471857"/>
            <a:ext cx="12298680" cy="317540"/>
          </a:xfrm>
          <a:prstGeom prst="rect">
            <a:avLst/>
          </a:prstGeom>
          <a:noFill/>
          <a:ln/>
        </p:spPr>
        <p:txBody>
          <a:bodyPr wrap="none" lIns="0" tIns="0" rIns="0" bIns="0" rtlCol="0" anchor="t"/>
          <a:lstStyle/>
          <a:p>
            <a:pPr marL="0" indent="0" algn="l">
              <a:lnSpc>
                <a:spcPts val="2500"/>
              </a:lnSpc>
              <a:buNone/>
            </a:pPr>
            <a:r>
              <a:rPr lang="en-US" sz="1550" dirty="0">
                <a:solidFill>
                  <a:srgbClr val="161613"/>
                </a:solidFill>
                <a:latin typeface="Inter" pitchFamily="34" charset="0"/>
                <a:ea typeface="Inter" pitchFamily="34" charset="-122"/>
                <a:cs typeface="Inter" pitchFamily="34" charset="-120"/>
              </a:rPr>
              <a:t>Building a robust image classification model capable of distinguishing between cat and dog images using deep learning.</a:t>
            </a:r>
            <a:endParaRPr lang="en-US" sz="1550" dirty="0"/>
          </a:p>
        </p:txBody>
      </p:sp>
      <p:pic>
        <p:nvPicPr>
          <p:cNvPr id="6" name="Image 1" descr="preencoded.png"/>
          <p:cNvPicPr>
            <a:picLocks noChangeAspect="1"/>
          </p:cNvPicPr>
          <p:nvPr/>
        </p:nvPicPr>
        <p:blipFill>
          <a:blip r:embed="rId4"/>
          <a:stretch>
            <a:fillRect/>
          </a:stretch>
        </p:blipFill>
        <p:spPr>
          <a:xfrm>
            <a:off x="793790" y="3285530"/>
            <a:ext cx="496133" cy="496133"/>
          </a:xfrm>
          <a:prstGeom prst="rect">
            <a:avLst/>
          </a:prstGeom>
        </p:spPr>
      </p:pic>
      <p:sp>
        <p:nvSpPr>
          <p:cNvPr id="7" name="Text 3"/>
          <p:cNvSpPr/>
          <p:nvPr/>
        </p:nvSpPr>
        <p:spPr>
          <a:xfrm>
            <a:off x="1537930" y="3403283"/>
            <a:ext cx="2537103" cy="310158"/>
          </a:xfrm>
          <a:prstGeom prst="rect">
            <a:avLst/>
          </a:prstGeom>
          <a:noFill/>
          <a:ln/>
        </p:spPr>
        <p:txBody>
          <a:bodyPr wrap="none" lIns="0" tIns="0" rIns="0" bIns="0" rtlCol="0" anchor="t"/>
          <a:lstStyle/>
          <a:p>
            <a:pPr marL="0" indent="0" algn="l">
              <a:lnSpc>
                <a:spcPts val="2400"/>
              </a:lnSpc>
              <a:buNone/>
            </a:pPr>
            <a:r>
              <a:rPr lang="en-US" sz="1950" dirty="0">
                <a:solidFill>
                  <a:srgbClr val="161613"/>
                </a:solidFill>
                <a:latin typeface="DM Sans Medium" pitchFamily="34" charset="0"/>
                <a:ea typeface="DM Sans Medium" pitchFamily="34" charset="-122"/>
                <a:cs typeface="DM Sans Medium" pitchFamily="34" charset="-120"/>
              </a:rPr>
              <a:t>Comparative Analysis</a:t>
            </a:r>
            <a:endParaRPr lang="en-US" sz="1950" dirty="0"/>
          </a:p>
        </p:txBody>
      </p:sp>
      <p:sp>
        <p:nvSpPr>
          <p:cNvPr id="8" name="Text 4"/>
          <p:cNvSpPr/>
          <p:nvPr/>
        </p:nvSpPr>
        <p:spPr>
          <a:xfrm>
            <a:off x="1537930" y="3832503"/>
            <a:ext cx="12298680" cy="317540"/>
          </a:xfrm>
          <a:prstGeom prst="rect">
            <a:avLst/>
          </a:prstGeom>
          <a:noFill/>
          <a:ln/>
        </p:spPr>
        <p:txBody>
          <a:bodyPr wrap="none" lIns="0" tIns="0" rIns="0" bIns="0" rtlCol="0" anchor="t"/>
          <a:lstStyle/>
          <a:p>
            <a:pPr marL="0" indent="0" algn="l">
              <a:lnSpc>
                <a:spcPts val="2500"/>
              </a:lnSpc>
              <a:buNone/>
            </a:pPr>
            <a:r>
              <a:rPr lang="en-US" sz="1550" dirty="0">
                <a:solidFill>
                  <a:srgbClr val="161613"/>
                </a:solidFill>
                <a:latin typeface="Inter" pitchFamily="34" charset="0"/>
                <a:ea typeface="Inter" pitchFamily="34" charset="-122"/>
                <a:cs typeface="Inter" pitchFamily="34" charset="-120"/>
              </a:rPr>
              <a:t>Evaluating and comparing the performance of a custom CNN against a transfer learning approach with MobileNetV2.</a:t>
            </a:r>
            <a:endParaRPr lang="en-US" sz="1550" dirty="0"/>
          </a:p>
        </p:txBody>
      </p:sp>
      <p:pic>
        <p:nvPicPr>
          <p:cNvPr id="9" name="Image 2" descr="preencoded.png"/>
          <p:cNvPicPr>
            <a:picLocks noChangeAspect="1"/>
          </p:cNvPicPr>
          <p:nvPr/>
        </p:nvPicPr>
        <p:blipFill>
          <a:blip r:embed="rId5"/>
          <a:stretch>
            <a:fillRect/>
          </a:stretch>
        </p:blipFill>
        <p:spPr>
          <a:xfrm>
            <a:off x="793790" y="4646176"/>
            <a:ext cx="496133" cy="496133"/>
          </a:xfrm>
          <a:prstGeom prst="rect">
            <a:avLst/>
          </a:prstGeom>
        </p:spPr>
      </p:pic>
      <p:sp>
        <p:nvSpPr>
          <p:cNvPr id="10" name="Text 5"/>
          <p:cNvSpPr/>
          <p:nvPr/>
        </p:nvSpPr>
        <p:spPr>
          <a:xfrm>
            <a:off x="1537930" y="4763929"/>
            <a:ext cx="2515076" cy="310158"/>
          </a:xfrm>
          <a:prstGeom prst="rect">
            <a:avLst/>
          </a:prstGeom>
          <a:noFill/>
          <a:ln/>
        </p:spPr>
        <p:txBody>
          <a:bodyPr wrap="none" lIns="0" tIns="0" rIns="0" bIns="0" rtlCol="0" anchor="t"/>
          <a:lstStyle/>
          <a:p>
            <a:pPr marL="0" indent="0" algn="l">
              <a:lnSpc>
                <a:spcPts val="2400"/>
              </a:lnSpc>
              <a:buNone/>
            </a:pPr>
            <a:r>
              <a:rPr lang="en-US" sz="1950" dirty="0">
                <a:solidFill>
                  <a:srgbClr val="161613"/>
                </a:solidFill>
                <a:latin typeface="DM Sans Medium" pitchFamily="34" charset="0"/>
                <a:ea typeface="DM Sans Medium" pitchFamily="34" charset="-122"/>
                <a:cs typeface="DM Sans Medium" pitchFamily="34" charset="-120"/>
              </a:rPr>
              <a:t>Practical Deployment</a:t>
            </a:r>
            <a:endParaRPr lang="en-US" sz="1950" dirty="0"/>
          </a:p>
        </p:txBody>
      </p:sp>
      <p:sp>
        <p:nvSpPr>
          <p:cNvPr id="11" name="Text 6"/>
          <p:cNvSpPr/>
          <p:nvPr/>
        </p:nvSpPr>
        <p:spPr>
          <a:xfrm>
            <a:off x="1537930" y="5193149"/>
            <a:ext cx="12298680" cy="317540"/>
          </a:xfrm>
          <a:prstGeom prst="rect">
            <a:avLst/>
          </a:prstGeom>
          <a:noFill/>
          <a:ln/>
        </p:spPr>
        <p:txBody>
          <a:bodyPr wrap="none" lIns="0" tIns="0" rIns="0" bIns="0" rtlCol="0" anchor="t"/>
          <a:lstStyle/>
          <a:p>
            <a:pPr marL="0" indent="0" algn="l">
              <a:lnSpc>
                <a:spcPts val="2500"/>
              </a:lnSpc>
              <a:buNone/>
            </a:pPr>
            <a:r>
              <a:rPr lang="en-US" sz="1550" dirty="0">
                <a:solidFill>
                  <a:srgbClr val="161613"/>
                </a:solidFill>
                <a:latin typeface="Inter" pitchFamily="34" charset="0"/>
                <a:ea typeface="Inter" pitchFamily="34" charset="-122"/>
                <a:cs typeface="Inter" pitchFamily="34" charset="-120"/>
              </a:rPr>
              <a:t>Developing a functional web application for real-time image prediction, demonstrating the model's utility.</a:t>
            </a:r>
            <a:endParaRPr lang="en-US" sz="1550" dirty="0"/>
          </a:p>
        </p:txBody>
      </p:sp>
      <p:sp>
        <p:nvSpPr>
          <p:cNvPr id="12" name="Text 7"/>
          <p:cNvSpPr/>
          <p:nvPr/>
        </p:nvSpPr>
        <p:spPr>
          <a:xfrm>
            <a:off x="793790" y="5733931"/>
            <a:ext cx="13042821" cy="1587698"/>
          </a:xfrm>
          <a:prstGeom prst="rect">
            <a:avLst/>
          </a:prstGeom>
          <a:noFill/>
          <a:ln/>
        </p:spPr>
        <p:txBody>
          <a:bodyPr wrap="square" lIns="0" tIns="0" rIns="0" bIns="0" rtlCol="0" anchor="t"/>
          <a:lstStyle/>
          <a:p>
            <a:pPr marL="0" indent="0" algn="l">
              <a:lnSpc>
                <a:spcPts val="2500"/>
              </a:lnSpc>
              <a:buNone/>
            </a:pPr>
            <a:r>
              <a:rPr lang="en-US" sz="1550" dirty="0">
                <a:solidFill>
                  <a:srgbClr val="161613"/>
                </a:solidFill>
                <a:latin typeface="Inter" pitchFamily="34" charset="0"/>
                <a:ea typeface="Inter" pitchFamily="34" charset="-122"/>
                <a:cs typeface="Inter" pitchFamily="34" charset="-120"/>
              </a:rPr>
              <a:t>Our primary objective was to develop an accurate image classifier for cats and dogs, a fundamental task in computer vision. We aimed to not only build a functional model but also to conduct a comparative study between a baseline custom CNN and a more advanced transfer learning model. This allowed us to understand the practical advantages of leveraging pre-trained networks. Furthermore, the project extended to the development of a deployable web application, transforming our model from a theoretical concept into a tangible tool for image classification.</a:t>
            </a:r>
            <a:endParaRPr lang="en-US" sz="1550" dirty="0"/>
          </a:p>
        </p:txBody>
      </p:sp>
      <p:sp>
        <p:nvSpPr>
          <p:cNvPr id="13" name="Rectangle 12">
            <a:extLst>
              <a:ext uri="{FF2B5EF4-FFF2-40B4-BE49-F238E27FC236}">
                <a16:creationId xmlns:a16="http://schemas.microsoft.com/office/drawing/2014/main" id="{17D1D9D6-AE2B-D0AB-9683-7EAD859B2C70}"/>
              </a:ext>
            </a:extLst>
          </p:cNvPr>
          <p:cNvSpPr/>
          <p:nvPr/>
        </p:nvSpPr>
        <p:spPr>
          <a:xfrm>
            <a:off x="12868508" y="7801750"/>
            <a:ext cx="1628078" cy="2899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solidFill>
              <a:highlight>
                <a:srgbClr val="C0C0C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842843"/>
            <a:ext cx="8807410" cy="620078"/>
          </a:xfrm>
          <a:prstGeom prst="rect">
            <a:avLst/>
          </a:prstGeom>
          <a:noFill/>
          <a:ln/>
        </p:spPr>
        <p:txBody>
          <a:bodyPr wrap="none" lIns="0" tIns="0" rIns="0" bIns="0" rtlCol="0" anchor="t"/>
          <a:lstStyle/>
          <a:p>
            <a:pPr marL="0" indent="0" algn="l">
              <a:lnSpc>
                <a:spcPts val="4850"/>
              </a:lnSpc>
              <a:buNone/>
            </a:pPr>
            <a:r>
              <a:rPr lang="en-US" sz="3900" dirty="0">
                <a:solidFill>
                  <a:srgbClr val="161613"/>
                </a:solidFill>
                <a:latin typeface="DM Sans Medium" pitchFamily="34" charset="0"/>
                <a:ea typeface="DM Sans Medium" pitchFamily="34" charset="-122"/>
                <a:cs typeface="DM Sans Medium" pitchFamily="34" charset="-120"/>
              </a:rPr>
              <a:t>Dataset and Preprocessing Strategies</a:t>
            </a:r>
            <a:endParaRPr lang="en-US" sz="3900" dirty="0"/>
          </a:p>
        </p:txBody>
      </p:sp>
      <p:sp>
        <p:nvSpPr>
          <p:cNvPr id="3" name="Text 1"/>
          <p:cNvSpPr/>
          <p:nvPr/>
        </p:nvSpPr>
        <p:spPr>
          <a:xfrm>
            <a:off x="793790" y="1958935"/>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161613"/>
                </a:solidFill>
                <a:latin typeface="DM Sans Medium" pitchFamily="34" charset="0"/>
                <a:ea typeface="DM Sans Medium" pitchFamily="34" charset="-122"/>
                <a:cs typeface="DM Sans Medium" pitchFamily="34" charset="-120"/>
              </a:rPr>
              <a:t>Dataset Overview</a:t>
            </a:r>
            <a:endParaRPr lang="en-US" sz="1950" dirty="0"/>
          </a:p>
        </p:txBody>
      </p:sp>
      <p:sp>
        <p:nvSpPr>
          <p:cNvPr id="4" name="Text 2"/>
          <p:cNvSpPr/>
          <p:nvPr/>
        </p:nvSpPr>
        <p:spPr>
          <a:xfrm>
            <a:off x="793790" y="2467451"/>
            <a:ext cx="6279356" cy="1270159"/>
          </a:xfrm>
          <a:prstGeom prst="rect">
            <a:avLst/>
          </a:prstGeom>
          <a:noFill/>
          <a:ln/>
        </p:spPr>
        <p:txBody>
          <a:bodyPr wrap="square" lIns="0" tIns="0" rIns="0" bIns="0" rtlCol="0" anchor="t"/>
          <a:lstStyle/>
          <a:p>
            <a:pPr marL="0" indent="0" algn="l">
              <a:lnSpc>
                <a:spcPts val="2500"/>
              </a:lnSpc>
              <a:buNone/>
            </a:pPr>
            <a:r>
              <a:rPr lang="en-US" sz="1550" dirty="0">
                <a:solidFill>
                  <a:srgbClr val="161613"/>
                </a:solidFill>
                <a:latin typeface="Inter" pitchFamily="34" charset="0"/>
                <a:ea typeface="Inter" pitchFamily="34" charset="-122"/>
                <a:cs typeface="Inter" pitchFamily="34" charset="-120"/>
              </a:rPr>
              <a:t>The project utilized the Kaggle Dogs vs. Cats dataset, a comprehensive collection of 25,000 labeled images. This balanced dataset provided ample examples for training and validating our models.</a:t>
            </a:r>
            <a:endParaRPr lang="en-US" sz="1550" dirty="0"/>
          </a:p>
        </p:txBody>
      </p:sp>
      <p:sp>
        <p:nvSpPr>
          <p:cNvPr id="5" name="Text 3"/>
          <p:cNvSpPr/>
          <p:nvPr/>
        </p:nvSpPr>
        <p:spPr>
          <a:xfrm>
            <a:off x="793790" y="3935968"/>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161613"/>
                </a:solidFill>
                <a:latin typeface="DM Sans Medium" pitchFamily="34" charset="0"/>
                <a:ea typeface="DM Sans Medium" pitchFamily="34" charset="-122"/>
                <a:cs typeface="DM Sans Medium" pitchFamily="34" charset="-120"/>
              </a:rPr>
              <a:t>Data Split</a:t>
            </a:r>
            <a:endParaRPr lang="en-US" sz="1950" dirty="0"/>
          </a:p>
        </p:txBody>
      </p:sp>
      <p:sp>
        <p:nvSpPr>
          <p:cNvPr id="6" name="Text 4"/>
          <p:cNvSpPr/>
          <p:nvPr/>
        </p:nvSpPr>
        <p:spPr>
          <a:xfrm>
            <a:off x="793790" y="4444484"/>
            <a:ext cx="6279356" cy="1270159"/>
          </a:xfrm>
          <a:prstGeom prst="rect">
            <a:avLst/>
          </a:prstGeom>
          <a:noFill/>
          <a:ln/>
        </p:spPr>
        <p:txBody>
          <a:bodyPr wrap="square" lIns="0" tIns="0" rIns="0" bIns="0" rtlCol="0" anchor="t"/>
          <a:lstStyle/>
          <a:p>
            <a:pPr marL="0" indent="0" algn="l">
              <a:lnSpc>
                <a:spcPts val="2500"/>
              </a:lnSpc>
              <a:buNone/>
            </a:pPr>
            <a:r>
              <a:rPr lang="en-US" sz="1550" dirty="0">
                <a:solidFill>
                  <a:srgbClr val="161613"/>
                </a:solidFill>
                <a:latin typeface="Inter" pitchFamily="34" charset="0"/>
                <a:ea typeface="Inter" pitchFamily="34" charset="-122"/>
                <a:cs typeface="Inter" pitchFamily="34" charset="-120"/>
              </a:rPr>
              <a:t>The dataset was meticulously split into training and validation sets, with an 80/20 ratio. This division ensured that our models were evaluated on unseen data, providing an unbiased assessment of their generalization capabilities.</a:t>
            </a:r>
            <a:endParaRPr lang="en-US" sz="1550" dirty="0"/>
          </a:p>
        </p:txBody>
      </p:sp>
      <p:sp>
        <p:nvSpPr>
          <p:cNvPr id="7" name="Text 5"/>
          <p:cNvSpPr/>
          <p:nvPr/>
        </p:nvSpPr>
        <p:spPr>
          <a:xfrm>
            <a:off x="7564874" y="1958935"/>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161613"/>
                </a:solidFill>
                <a:latin typeface="DM Sans Medium" pitchFamily="34" charset="0"/>
                <a:ea typeface="DM Sans Medium" pitchFamily="34" charset="-122"/>
                <a:cs typeface="DM Sans Medium" pitchFamily="34" charset="-120"/>
              </a:rPr>
              <a:t>Preprocessing Steps</a:t>
            </a:r>
            <a:endParaRPr lang="en-US" sz="1950" dirty="0"/>
          </a:p>
        </p:txBody>
      </p:sp>
      <p:sp>
        <p:nvSpPr>
          <p:cNvPr id="8" name="Text 6"/>
          <p:cNvSpPr/>
          <p:nvPr/>
        </p:nvSpPr>
        <p:spPr>
          <a:xfrm>
            <a:off x="7564874" y="2467451"/>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161613"/>
                </a:solidFill>
                <a:latin typeface="Inter" pitchFamily="34" charset="0"/>
                <a:ea typeface="Inter" pitchFamily="34" charset="-122"/>
                <a:cs typeface="Inter" pitchFamily="34" charset="-120"/>
              </a:rPr>
              <a:t>Resizing:</a:t>
            </a:r>
            <a:r>
              <a:rPr lang="en-US" sz="1550" dirty="0">
                <a:solidFill>
                  <a:srgbClr val="161613"/>
                </a:solidFill>
                <a:latin typeface="Inter" pitchFamily="34" charset="0"/>
                <a:ea typeface="Inter" pitchFamily="34" charset="-122"/>
                <a:cs typeface="Inter" pitchFamily="34" charset="-120"/>
              </a:rPr>
              <a:t> All images were uniformly resized to a consistent dimension, crucial for consistent input to the neural network.</a:t>
            </a:r>
            <a:endParaRPr lang="en-US" sz="1550" dirty="0"/>
          </a:p>
        </p:txBody>
      </p:sp>
      <p:sp>
        <p:nvSpPr>
          <p:cNvPr id="9" name="Text 7"/>
          <p:cNvSpPr/>
          <p:nvPr/>
        </p:nvSpPr>
        <p:spPr>
          <a:xfrm>
            <a:off x="7564874" y="3171944"/>
            <a:ext cx="6279356" cy="95261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161613"/>
                </a:solidFill>
                <a:latin typeface="Inter" pitchFamily="34" charset="0"/>
                <a:ea typeface="Inter" pitchFamily="34" charset="-122"/>
                <a:cs typeface="Inter" pitchFamily="34" charset="-120"/>
              </a:rPr>
              <a:t>Normalization:</a:t>
            </a:r>
            <a:r>
              <a:rPr lang="en-US" sz="1550" dirty="0">
                <a:solidFill>
                  <a:srgbClr val="161613"/>
                </a:solidFill>
                <a:latin typeface="Inter" pitchFamily="34" charset="0"/>
                <a:ea typeface="Inter" pitchFamily="34" charset="-122"/>
                <a:cs typeface="Inter" pitchFamily="34" charset="-120"/>
              </a:rPr>
              <a:t> Pixel values were normalized to a standard range (e.g., 0-1) to improve model convergence and performance.</a:t>
            </a:r>
            <a:endParaRPr lang="en-US" sz="1550" dirty="0"/>
          </a:p>
        </p:txBody>
      </p:sp>
      <p:sp>
        <p:nvSpPr>
          <p:cNvPr id="10" name="Text 8"/>
          <p:cNvSpPr/>
          <p:nvPr/>
        </p:nvSpPr>
        <p:spPr>
          <a:xfrm>
            <a:off x="7564874" y="4193977"/>
            <a:ext cx="6279356" cy="127015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161613"/>
                </a:solidFill>
                <a:latin typeface="Inter" pitchFamily="34" charset="0"/>
                <a:ea typeface="Inter" pitchFamily="34" charset="-122"/>
                <a:cs typeface="Inter" pitchFamily="34" charset="-120"/>
              </a:rPr>
              <a:t>Augmentation:</a:t>
            </a:r>
            <a:r>
              <a:rPr lang="en-US" sz="1550" dirty="0">
                <a:solidFill>
                  <a:srgbClr val="161613"/>
                </a:solidFill>
                <a:latin typeface="Inter" pitchFamily="34" charset="0"/>
                <a:ea typeface="Inter" pitchFamily="34" charset="-122"/>
                <a:cs typeface="Inter" pitchFamily="34" charset="-120"/>
              </a:rPr>
              <a:t> Techniques like random flips and rotations were applied to the training data. This artificially expanded our dataset, reducing overfitting and enhancing the model's robustness to variations in image orientation and composition.</a:t>
            </a:r>
            <a:endParaRPr lang="en-US" sz="1550" dirty="0"/>
          </a:p>
        </p:txBody>
      </p:sp>
      <p:sp>
        <p:nvSpPr>
          <p:cNvPr id="11" name="Text 9"/>
          <p:cNvSpPr/>
          <p:nvPr/>
        </p:nvSpPr>
        <p:spPr>
          <a:xfrm>
            <a:off x="793790" y="6116479"/>
            <a:ext cx="13042821" cy="1270159"/>
          </a:xfrm>
          <a:prstGeom prst="rect">
            <a:avLst/>
          </a:prstGeom>
          <a:noFill/>
          <a:ln/>
        </p:spPr>
        <p:txBody>
          <a:bodyPr wrap="square" lIns="0" tIns="0" rIns="0" bIns="0" rtlCol="0" anchor="t"/>
          <a:lstStyle/>
          <a:p>
            <a:pPr marL="0" indent="0" algn="l">
              <a:lnSpc>
                <a:spcPts val="2500"/>
              </a:lnSpc>
              <a:buNone/>
            </a:pPr>
            <a:r>
              <a:rPr lang="en-US" sz="1550" dirty="0">
                <a:solidFill>
                  <a:srgbClr val="161613"/>
                </a:solidFill>
                <a:latin typeface="Inter" pitchFamily="34" charset="0"/>
                <a:ea typeface="Inter" pitchFamily="34" charset="-122"/>
                <a:cs typeface="Inter" pitchFamily="34" charset="-120"/>
              </a:rPr>
              <a:t>Effective data handling is paramount in deep learning. Our approach involved a robust pipeline for data preparation, starting with the selection of a diverse and sufficiently large dataset. The strategic split into training and validation sets was critical for reliable model evaluation. Furthermore, the implementation of various preprocessing techniques, especially data augmentation, played a significant role in improving the model's ability to generalize from the training data to new, unseen images.</a:t>
            </a:r>
            <a:endParaRPr lang="en-US" sz="1550" dirty="0"/>
          </a:p>
        </p:txBody>
      </p:sp>
      <p:sp>
        <p:nvSpPr>
          <p:cNvPr id="12" name="Rectangle 11">
            <a:extLst>
              <a:ext uri="{FF2B5EF4-FFF2-40B4-BE49-F238E27FC236}">
                <a16:creationId xmlns:a16="http://schemas.microsoft.com/office/drawing/2014/main" id="{40BFD014-3C9D-77D8-55E5-7167F8DDD714}"/>
              </a:ext>
            </a:extLst>
          </p:cNvPr>
          <p:cNvSpPr/>
          <p:nvPr/>
        </p:nvSpPr>
        <p:spPr>
          <a:xfrm>
            <a:off x="12868508" y="7801750"/>
            <a:ext cx="1628078" cy="2899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solidFill>
              <a:highlight>
                <a:srgbClr val="C0C0C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071" y="521375"/>
            <a:ext cx="7404735" cy="592336"/>
          </a:xfrm>
          <a:prstGeom prst="rect">
            <a:avLst/>
          </a:prstGeom>
          <a:noFill/>
          <a:ln/>
        </p:spPr>
        <p:txBody>
          <a:bodyPr wrap="none" lIns="0" tIns="0" rIns="0" bIns="0" rtlCol="0" anchor="t"/>
          <a:lstStyle/>
          <a:p>
            <a:pPr marL="0" indent="0" algn="l">
              <a:lnSpc>
                <a:spcPts val="4650"/>
              </a:lnSpc>
              <a:buNone/>
            </a:pPr>
            <a:r>
              <a:rPr lang="en-US" sz="3700" dirty="0">
                <a:solidFill>
                  <a:srgbClr val="161613"/>
                </a:solidFill>
                <a:latin typeface="DM Sans Medium" pitchFamily="34" charset="0"/>
                <a:ea typeface="DM Sans Medium" pitchFamily="34" charset="-122"/>
                <a:cs typeface="DM Sans Medium" pitchFamily="34" charset="-120"/>
              </a:rPr>
              <a:t>Custom CNN Model: The Baseline</a:t>
            </a:r>
            <a:endParaRPr lang="en-US" sz="3700" dirty="0"/>
          </a:p>
        </p:txBody>
      </p:sp>
      <p:sp>
        <p:nvSpPr>
          <p:cNvPr id="3" name="Shape 1"/>
          <p:cNvSpPr/>
          <p:nvPr/>
        </p:nvSpPr>
        <p:spPr>
          <a:xfrm>
            <a:off x="758071" y="1776889"/>
            <a:ext cx="6486049" cy="189428"/>
          </a:xfrm>
          <a:prstGeom prst="roundRect">
            <a:avLst>
              <a:gd name="adj" fmla="val 15008"/>
            </a:avLst>
          </a:prstGeom>
          <a:solidFill>
            <a:srgbClr val="EDEBE3"/>
          </a:solidFill>
          <a:ln/>
        </p:spPr>
      </p:sp>
      <p:sp>
        <p:nvSpPr>
          <p:cNvPr id="4" name="Text 2"/>
          <p:cNvSpPr/>
          <p:nvPr/>
        </p:nvSpPr>
        <p:spPr>
          <a:xfrm>
            <a:off x="947499" y="2155746"/>
            <a:ext cx="2368987" cy="296108"/>
          </a:xfrm>
          <a:prstGeom prst="rect">
            <a:avLst/>
          </a:prstGeom>
          <a:noFill/>
          <a:ln/>
        </p:spPr>
        <p:txBody>
          <a:bodyPr wrap="none" lIns="0" tIns="0" rIns="0" bIns="0" rtlCol="0" anchor="t"/>
          <a:lstStyle/>
          <a:p>
            <a:pPr marL="0" indent="0" algn="l">
              <a:lnSpc>
                <a:spcPts val="2300"/>
              </a:lnSpc>
              <a:buNone/>
            </a:pPr>
            <a:r>
              <a:rPr lang="en-US" sz="1850" dirty="0">
                <a:solidFill>
                  <a:srgbClr val="161613"/>
                </a:solidFill>
                <a:latin typeface="DM Sans Medium" pitchFamily="34" charset="0"/>
                <a:ea typeface="DM Sans Medium" pitchFamily="34" charset="-122"/>
                <a:cs typeface="DM Sans Medium" pitchFamily="34" charset="-120"/>
              </a:rPr>
              <a:t>Convolutional Layers</a:t>
            </a:r>
            <a:endParaRPr lang="en-US" sz="1850" dirty="0"/>
          </a:p>
        </p:txBody>
      </p:sp>
      <p:sp>
        <p:nvSpPr>
          <p:cNvPr id="5" name="Text 3"/>
          <p:cNvSpPr/>
          <p:nvPr/>
        </p:nvSpPr>
        <p:spPr>
          <a:xfrm>
            <a:off x="947499" y="2565559"/>
            <a:ext cx="6107192" cy="909757"/>
          </a:xfrm>
          <a:prstGeom prst="rect">
            <a:avLst/>
          </a:prstGeom>
          <a:noFill/>
          <a:ln/>
        </p:spPr>
        <p:txBody>
          <a:bodyPr wrap="square" lIns="0" tIns="0" rIns="0" bIns="0" rtlCol="0" anchor="t"/>
          <a:lstStyle/>
          <a:p>
            <a:pPr marL="0" indent="0" algn="l">
              <a:lnSpc>
                <a:spcPts val="2350"/>
              </a:lnSpc>
              <a:buNone/>
            </a:pPr>
            <a:r>
              <a:rPr lang="en-US" sz="1450" dirty="0">
                <a:solidFill>
                  <a:srgbClr val="161613"/>
                </a:solidFill>
                <a:latin typeface="Inter" pitchFamily="34" charset="0"/>
                <a:ea typeface="Inter" pitchFamily="34" charset="-122"/>
                <a:cs typeface="Inter" pitchFamily="34" charset="-120"/>
              </a:rPr>
              <a:t>Multiple convolutional layers were used to extract hierarchical features, starting with basic edges and textures and progressing to more complex patterns.</a:t>
            </a:r>
            <a:endParaRPr lang="en-US" sz="1450" dirty="0"/>
          </a:p>
        </p:txBody>
      </p:sp>
      <p:sp>
        <p:nvSpPr>
          <p:cNvPr id="6" name="Shape 4"/>
          <p:cNvSpPr/>
          <p:nvPr/>
        </p:nvSpPr>
        <p:spPr>
          <a:xfrm>
            <a:off x="7386161" y="1492687"/>
            <a:ext cx="6486168" cy="189428"/>
          </a:xfrm>
          <a:prstGeom prst="roundRect">
            <a:avLst>
              <a:gd name="adj" fmla="val 15008"/>
            </a:avLst>
          </a:prstGeom>
          <a:solidFill>
            <a:srgbClr val="EDEBE3"/>
          </a:solidFill>
          <a:ln/>
        </p:spPr>
      </p:sp>
      <p:sp>
        <p:nvSpPr>
          <p:cNvPr id="7" name="Text 5"/>
          <p:cNvSpPr/>
          <p:nvPr/>
        </p:nvSpPr>
        <p:spPr>
          <a:xfrm>
            <a:off x="7575590" y="1871543"/>
            <a:ext cx="2368987" cy="296108"/>
          </a:xfrm>
          <a:prstGeom prst="rect">
            <a:avLst/>
          </a:prstGeom>
          <a:noFill/>
          <a:ln/>
        </p:spPr>
        <p:txBody>
          <a:bodyPr wrap="none" lIns="0" tIns="0" rIns="0" bIns="0" rtlCol="0" anchor="t"/>
          <a:lstStyle/>
          <a:p>
            <a:pPr marL="0" indent="0" algn="l">
              <a:lnSpc>
                <a:spcPts val="2300"/>
              </a:lnSpc>
              <a:buNone/>
            </a:pPr>
            <a:r>
              <a:rPr lang="en-US" sz="1850" dirty="0">
                <a:solidFill>
                  <a:srgbClr val="161613"/>
                </a:solidFill>
                <a:latin typeface="DM Sans Medium" pitchFamily="34" charset="0"/>
                <a:ea typeface="DM Sans Medium" pitchFamily="34" charset="-122"/>
                <a:cs typeface="DM Sans Medium" pitchFamily="34" charset="-120"/>
              </a:rPr>
              <a:t>Pooling Layers</a:t>
            </a:r>
            <a:endParaRPr lang="en-US" sz="1850" dirty="0"/>
          </a:p>
        </p:txBody>
      </p:sp>
      <p:sp>
        <p:nvSpPr>
          <p:cNvPr id="8" name="Text 6"/>
          <p:cNvSpPr/>
          <p:nvPr/>
        </p:nvSpPr>
        <p:spPr>
          <a:xfrm>
            <a:off x="7575590" y="2281357"/>
            <a:ext cx="6107311" cy="909757"/>
          </a:xfrm>
          <a:prstGeom prst="rect">
            <a:avLst/>
          </a:prstGeom>
          <a:noFill/>
          <a:ln/>
        </p:spPr>
        <p:txBody>
          <a:bodyPr wrap="square" lIns="0" tIns="0" rIns="0" bIns="0" rtlCol="0" anchor="t"/>
          <a:lstStyle/>
          <a:p>
            <a:pPr marL="0" indent="0" algn="l">
              <a:lnSpc>
                <a:spcPts val="2350"/>
              </a:lnSpc>
              <a:buNone/>
            </a:pPr>
            <a:r>
              <a:rPr lang="en-US" sz="1450" dirty="0">
                <a:solidFill>
                  <a:srgbClr val="161613"/>
                </a:solidFill>
                <a:latin typeface="Inter" pitchFamily="34" charset="0"/>
                <a:ea typeface="Inter" pitchFamily="34" charset="-122"/>
                <a:cs typeface="Inter" pitchFamily="34" charset="-120"/>
              </a:rPr>
              <a:t>Max-pooling layers were interspersed to reduce spatial dimensions, thereby decreasing computational cost and preventing overfitting by selecting the most salient features.</a:t>
            </a:r>
            <a:endParaRPr lang="en-US" sz="1450" dirty="0"/>
          </a:p>
        </p:txBody>
      </p:sp>
      <p:sp>
        <p:nvSpPr>
          <p:cNvPr id="9" name="Shape 7"/>
          <p:cNvSpPr/>
          <p:nvPr/>
        </p:nvSpPr>
        <p:spPr>
          <a:xfrm>
            <a:off x="758071" y="4090988"/>
            <a:ext cx="6486049" cy="189428"/>
          </a:xfrm>
          <a:prstGeom prst="roundRect">
            <a:avLst>
              <a:gd name="adj" fmla="val 15008"/>
            </a:avLst>
          </a:prstGeom>
          <a:solidFill>
            <a:srgbClr val="EDEBE3"/>
          </a:solidFill>
          <a:ln/>
        </p:spPr>
      </p:sp>
      <p:sp>
        <p:nvSpPr>
          <p:cNvPr id="10" name="Text 8"/>
          <p:cNvSpPr/>
          <p:nvPr/>
        </p:nvSpPr>
        <p:spPr>
          <a:xfrm>
            <a:off x="947499" y="4469844"/>
            <a:ext cx="2608540" cy="296108"/>
          </a:xfrm>
          <a:prstGeom prst="rect">
            <a:avLst/>
          </a:prstGeom>
          <a:noFill/>
          <a:ln/>
        </p:spPr>
        <p:txBody>
          <a:bodyPr wrap="none" lIns="0" tIns="0" rIns="0" bIns="0" rtlCol="0" anchor="t"/>
          <a:lstStyle/>
          <a:p>
            <a:pPr marL="0" indent="0" algn="l">
              <a:lnSpc>
                <a:spcPts val="2300"/>
              </a:lnSpc>
              <a:buNone/>
            </a:pPr>
            <a:r>
              <a:rPr lang="en-US" sz="1850" dirty="0">
                <a:solidFill>
                  <a:srgbClr val="161613"/>
                </a:solidFill>
                <a:latin typeface="DM Sans Medium" pitchFamily="34" charset="0"/>
                <a:ea typeface="DM Sans Medium" pitchFamily="34" charset="-122"/>
                <a:cs typeface="DM Sans Medium" pitchFamily="34" charset="-120"/>
              </a:rPr>
              <a:t>Fully Connected Layers</a:t>
            </a:r>
            <a:endParaRPr lang="en-US" sz="1850" dirty="0"/>
          </a:p>
        </p:txBody>
      </p:sp>
      <p:sp>
        <p:nvSpPr>
          <p:cNvPr id="11" name="Text 9"/>
          <p:cNvSpPr/>
          <p:nvPr/>
        </p:nvSpPr>
        <p:spPr>
          <a:xfrm>
            <a:off x="947499" y="4879658"/>
            <a:ext cx="6107192" cy="909757"/>
          </a:xfrm>
          <a:prstGeom prst="rect">
            <a:avLst/>
          </a:prstGeom>
          <a:noFill/>
          <a:ln/>
        </p:spPr>
        <p:txBody>
          <a:bodyPr wrap="square" lIns="0" tIns="0" rIns="0" bIns="0" rtlCol="0" anchor="t"/>
          <a:lstStyle/>
          <a:p>
            <a:pPr marL="0" indent="0" algn="l">
              <a:lnSpc>
                <a:spcPts val="2350"/>
              </a:lnSpc>
              <a:buNone/>
            </a:pPr>
            <a:r>
              <a:rPr lang="en-US" sz="1450" dirty="0">
                <a:solidFill>
                  <a:srgbClr val="161613"/>
                </a:solidFill>
                <a:latin typeface="Inter" pitchFamily="34" charset="0"/>
                <a:ea typeface="Inter" pitchFamily="34" charset="-122"/>
                <a:cs typeface="Inter" pitchFamily="34" charset="-120"/>
              </a:rPr>
              <a:t>Flattened feature maps were fed into dense layers, enabling the model to learn complex relationships between extracted features and the final classification.</a:t>
            </a:r>
            <a:endParaRPr lang="en-US" sz="1450" dirty="0"/>
          </a:p>
        </p:txBody>
      </p:sp>
      <p:sp>
        <p:nvSpPr>
          <p:cNvPr id="12" name="Shape 10"/>
          <p:cNvSpPr/>
          <p:nvPr/>
        </p:nvSpPr>
        <p:spPr>
          <a:xfrm>
            <a:off x="7386161" y="3806785"/>
            <a:ext cx="6486168" cy="189428"/>
          </a:xfrm>
          <a:prstGeom prst="roundRect">
            <a:avLst>
              <a:gd name="adj" fmla="val 15008"/>
            </a:avLst>
          </a:prstGeom>
          <a:solidFill>
            <a:srgbClr val="EDEBE3"/>
          </a:solidFill>
          <a:ln/>
        </p:spPr>
      </p:sp>
      <p:sp>
        <p:nvSpPr>
          <p:cNvPr id="13" name="Text 11"/>
          <p:cNvSpPr/>
          <p:nvPr/>
        </p:nvSpPr>
        <p:spPr>
          <a:xfrm>
            <a:off x="7575590" y="4185642"/>
            <a:ext cx="2368987" cy="296108"/>
          </a:xfrm>
          <a:prstGeom prst="rect">
            <a:avLst/>
          </a:prstGeom>
          <a:noFill/>
          <a:ln/>
        </p:spPr>
        <p:txBody>
          <a:bodyPr wrap="none" lIns="0" tIns="0" rIns="0" bIns="0" rtlCol="0" anchor="t"/>
          <a:lstStyle/>
          <a:p>
            <a:pPr marL="0" indent="0" algn="l">
              <a:lnSpc>
                <a:spcPts val="2300"/>
              </a:lnSpc>
              <a:buNone/>
            </a:pPr>
            <a:r>
              <a:rPr lang="en-US" sz="1850" dirty="0">
                <a:solidFill>
                  <a:srgbClr val="161613"/>
                </a:solidFill>
                <a:latin typeface="DM Sans Medium" pitchFamily="34" charset="0"/>
                <a:ea typeface="DM Sans Medium" pitchFamily="34" charset="-122"/>
                <a:cs typeface="DM Sans Medium" pitchFamily="34" charset="-120"/>
              </a:rPr>
              <a:t>Activation Functions</a:t>
            </a:r>
            <a:endParaRPr lang="en-US" sz="1850" dirty="0"/>
          </a:p>
        </p:txBody>
      </p:sp>
      <p:sp>
        <p:nvSpPr>
          <p:cNvPr id="14" name="Text 12"/>
          <p:cNvSpPr/>
          <p:nvPr/>
        </p:nvSpPr>
        <p:spPr>
          <a:xfrm>
            <a:off x="7575590" y="4595455"/>
            <a:ext cx="6107311" cy="909757"/>
          </a:xfrm>
          <a:prstGeom prst="rect">
            <a:avLst/>
          </a:prstGeom>
          <a:noFill/>
          <a:ln/>
        </p:spPr>
        <p:txBody>
          <a:bodyPr wrap="square" lIns="0" tIns="0" rIns="0" bIns="0" rtlCol="0" anchor="t"/>
          <a:lstStyle/>
          <a:p>
            <a:pPr marL="0" indent="0" algn="l">
              <a:lnSpc>
                <a:spcPts val="2350"/>
              </a:lnSpc>
              <a:buNone/>
            </a:pPr>
            <a:r>
              <a:rPr lang="en-US" sz="1450" dirty="0">
                <a:solidFill>
                  <a:srgbClr val="161613"/>
                </a:solidFill>
                <a:latin typeface="Inter" pitchFamily="34" charset="0"/>
                <a:ea typeface="Inter" pitchFamily="34" charset="-122"/>
                <a:cs typeface="Inter" pitchFamily="34" charset="-120"/>
              </a:rPr>
              <a:t>ReLU activation was applied after each convolutional layer for non-linearity, while a sigmoid activation in the output layer provided a probability for cat or dog classification.</a:t>
            </a:r>
            <a:endParaRPr lang="en-US" sz="1450" dirty="0"/>
          </a:p>
        </p:txBody>
      </p:sp>
      <p:sp>
        <p:nvSpPr>
          <p:cNvPr id="15" name="Text 13"/>
          <p:cNvSpPr/>
          <p:nvPr/>
        </p:nvSpPr>
        <p:spPr>
          <a:xfrm>
            <a:off x="758071" y="6191964"/>
            <a:ext cx="13114258" cy="1516261"/>
          </a:xfrm>
          <a:prstGeom prst="rect">
            <a:avLst/>
          </a:prstGeom>
          <a:noFill/>
          <a:ln/>
        </p:spPr>
        <p:txBody>
          <a:bodyPr wrap="square" lIns="0" tIns="0" rIns="0" bIns="0" rtlCol="0" anchor="t"/>
          <a:lstStyle/>
          <a:p>
            <a:pPr marL="0" indent="0" algn="l">
              <a:lnSpc>
                <a:spcPts val="2350"/>
              </a:lnSpc>
              <a:buNone/>
            </a:pPr>
            <a:r>
              <a:rPr lang="en-US" sz="1450" dirty="0">
                <a:solidFill>
                  <a:srgbClr val="161613"/>
                </a:solidFill>
                <a:latin typeface="Inter" pitchFamily="34" charset="0"/>
                <a:ea typeface="Inter" pitchFamily="34" charset="-122"/>
                <a:cs typeface="Inter" pitchFamily="34" charset="-120"/>
              </a:rPr>
              <a:t>The custom CNN model served as our foundational baseline for this project. Its architecture was designed to progressively learn features from the input images. By employing a sequence of convolutional and pooling layers, the model could effectively capture intricate patterns relevant to distinguishing between cats and dogs. The subsequent fully connected layers then processed these learned features to make a final prediction. This baseline model provided valuable insights into the performance capabilities of a model built from scratch and highlighted the complexity involved in achieving high accuracy without leveraging pre-trained knowledge.</a:t>
            </a:r>
            <a:endParaRPr lang="en-US" sz="1450" dirty="0"/>
          </a:p>
        </p:txBody>
      </p:sp>
      <p:sp>
        <p:nvSpPr>
          <p:cNvPr id="16" name="Rectangle 15">
            <a:extLst>
              <a:ext uri="{FF2B5EF4-FFF2-40B4-BE49-F238E27FC236}">
                <a16:creationId xmlns:a16="http://schemas.microsoft.com/office/drawing/2014/main" id="{EAEA9AEC-E29A-8118-34FC-ECE4B330DFE2}"/>
              </a:ext>
            </a:extLst>
          </p:cNvPr>
          <p:cNvSpPr/>
          <p:nvPr/>
        </p:nvSpPr>
        <p:spPr>
          <a:xfrm>
            <a:off x="12868508" y="7801750"/>
            <a:ext cx="1628078" cy="2899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solidFill>
              <a:highlight>
                <a:srgbClr val="C0C0C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88300" y="473273"/>
            <a:ext cx="7196376" cy="537805"/>
          </a:xfrm>
          <a:prstGeom prst="rect">
            <a:avLst/>
          </a:prstGeom>
          <a:noFill/>
          <a:ln/>
        </p:spPr>
        <p:txBody>
          <a:bodyPr wrap="none" lIns="0" tIns="0" rIns="0" bIns="0" rtlCol="0" anchor="t"/>
          <a:lstStyle/>
          <a:p>
            <a:pPr marL="0" indent="0" algn="l">
              <a:lnSpc>
                <a:spcPts val="4200"/>
              </a:lnSpc>
              <a:buNone/>
            </a:pPr>
            <a:r>
              <a:rPr lang="en-US" sz="3350" dirty="0">
                <a:solidFill>
                  <a:srgbClr val="161613"/>
                </a:solidFill>
                <a:latin typeface="DM Sans Medium" pitchFamily="34" charset="0"/>
                <a:ea typeface="DM Sans Medium" pitchFamily="34" charset="-122"/>
                <a:cs typeface="DM Sans Medium" pitchFamily="34" charset="-120"/>
              </a:rPr>
              <a:t>Transfer Learning with MobileNetV2</a:t>
            </a:r>
            <a:endParaRPr lang="en-US" sz="3350" dirty="0"/>
          </a:p>
        </p:txBody>
      </p:sp>
      <p:pic>
        <p:nvPicPr>
          <p:cNvPr id="3" name="Image 0" descr="preencoded.png"/>
          <p:cNvPicPr>
            <a:picLocks noChangeAspect="1"/>
          </p:cNvPicPr>
          <p:nvPr/>
        </p:nvPicPr>
        <p:blipFill>
          <a:blip r:embed="rId3"/>
          <a:stretch>
            <a:fillRect/>
          </a:stretch>
        </p:blipFill>
        <p:spPr>
          <a:xfrm>
            <a:off x="688300" y="1355169"/>
            <a:ext cx="860465" cy="1266706"/>
          </a:xfrm>
          <a:prstGeom prst="rect">
            <a:avLst/>
          </a:prstGeom>
        </p:spPr>
      </p:pic>
      <p:sp>
        <p:nvSpPr>
          <p:cNvPr id="4" name="Text 1"/>
          <p:cNvSpPr/>
          <p:nvPr/>
        </p:nvSpPr>
        <p:spPr>
          <a:xfrm>
            <a:off x="1720810" y="1527215"/>
            <a:ext cx="2151221" cy="268843"/>
          </a:xfrm>
          <a:prstGeom prst="rect">
            <a:avLst/>
          </a:prstGeom>
          <a:noFill/>
          <a:ln/>
        </p:spPr>
        <p:txBody>
          <a:bodyPr wrap="none" lIns="0" tIns="0" rIns="0" bIns="0" rtlCol="0" anchor="t"/>
          <a:lstStyle/>
          <a:p>
            <a:pPr marL="0" indent="0" algn="l">
              <a:lnSpc>
                <a:spcPts val="2100"/>
              </a:lnSpc>
              <a:buNone/>
            </a:pPr>
            <a:r>
              <a:rPr lang="en-US" sz="1650" dirty="0">
                <a:solidFill>
                  <a:srgbClr val="161613"/>
                </a:solidFill>
                <a:latin typeface="DM Sans Medium" pitchFamily="34" charset="0"/>
                <a:ea typeface="DM Sans Medium" pitchFamily="34" charset="-122"/>
                <a:cs typeface="DM Sans Medium" pitchFamily="34" charset="-120"/>
              </a:rPr>
              <a:t>MobileNetV2 Base</a:t>
            </a:r>
            <a:endParaRPr lang="en-US" sz="1650" dirty="0"/>
          </a:p>
        </p:txBody>
      </p:sp>
      <p:sp>
        <p:nvSpPr>
          <p:cNvPr id="5" name="Text 2"/>
          <p:cNvSpPr/>
          <p:nvPr/>
        </p:nvSpPr>
        <p:spPr>
          <a:xfrm>
            <a:off x="1720810" y="1899285"/>
            <a:ext cx="12221289" cy="550545"/>
          </a:xfrm>
          <a:prstGeom prst="rect">
            <a:avLst/>
          </a:prstGeom>
          <a:noFill/>
          <a:ln/>
        </p:spPr>
        <p:txBody>
          <a:bodyPr wrap="square" lIns="0" tIns="0" rIns="0" bIns="0" rtlCol="0" anchor="t"/>
          <a:lstStyle/>
          <a:p>
            <a:pPr marL="0" indent="0" algn="l">
              <a:lnSpc>
                <a:spcPts val="2150"/>
              </a:lnSpc>
              <a:buNone/>
            </a:pPr>
            <a:r>
              <a:rPr lang="en-US" sz="1350" dirty="0">
                <a:solidFill>
                  <a:srgbClr val="161613"/>
                </a:solidFill>
                <a:latin typeface="Inter" pitchFamily="34" charset="0"/>
                <a:ea typeface="Inter" pitchFamily="34" charset="-122"/>
                <a:cs typeface="Inter" pitchFamily="34" charset="-120"/>
              </a:rPr>
              <a:t>Utilized MobileNetV2, pre-trained on ImageNet, as the foundational feature extractor. Its lightweight architecture is ideal for mobile and embedded vision applications.</a:t>
            </a:r>
            <a:endParaRPr lang="en-US" sz="1350" dirty="0"/>
          </a:p>
        </p:txBody>
      </p:sp>
      <p:pic>
        <p:nvPicPr>
          <p:cNvPr id="6" name="Image 1" descr="preencoded.png"/>
          <p:cNvPicPr>
            <a:picLocks noChangeAspect="1"/>
          </p:cNvPicPr>
          <p:nvPr/>
        </p:nvPicPr>
        <p:blipFill>
          <a:blip r:embed="rId4"/>
          <a:stretch>
            <a:fillRect/>
          </a:stretch>
        </p:blipFill>
        <p:spPr>
          <a:xfrm>
            <a:off x="688300" y="2621875"/>
            <a:ext cx="860465" cy="1032510"/>
          </a:xfrm>
          <a:prstGeom prst="rect">
            <a:avLst/>
          </a:prstGeom>
        </p:spPr>
      </p:pic>
      <p:sp>
        <p:nvSpPr>
          <p:cNvPr id="7" name="Text 3"/>
          <p:cNvSpPr/>
          <p:nvPr/>
        </p:nvSpPr>
        <p:spPr>
          <a:xfrm>
            <a:off x="1720810" y="2793921"/>
            <a:ext cx="2151221" cy="268843"/>
          </a:xfrm>
          <a:prstGeom prst="rect">
            <a:avLst/>
          </a:prstGeom>
          <a:noFill/>
          <a:ln/>
        </p:spPr>
        <p:txBody>
          <a:bodyPr wrap="none" lIns="0" tIns="0" rIns="0" bIns="0" rtlCol="0" anchor="t"/>
          <a:lstStyle/>
          <a:p>
            <a:pPr marL="0" indent="0" algn="l">
              <a:lnSpc>
                <a:spcPts val="2100"/>
              </a:lnSpc>
              <a:buNone/>
            </a:pPr>
            <a:r>
              <a:rPr lang="en-US" sz="1650" dirty="0">
                <a:solidFill>
                  <a:srgbClr val="161613"/>
                </a:solidFill>
                <a:latin typeface="DM Sans Medium" pitchFamily="34" charset="0"/>
                <a:ea typeface="DM Sans Medium" pitchFamily="34" charset="-122"/>
                <a:cs typeface="DM Sans Medium" pitchFamily="34" charset="-120"/>
              </a:rPr>
              <a:t>Frozen Base Layers</a:t>
            </a:r>
            <a:endParaRPr lang="en-US" sz="1650" dirty="0"/>
          </a:p>
        </p:txBody>
      </p:sp>
      <p:sp>
        <p:nvSpPr>
          <p:cNvPr id="8" name="Text 4"/>
          <p:cNvSpPr/>
          <p:nvPr/>
        </p:nvSpPr>
        <p:spPr>
          <a:xfrm>
            <a:off x="1720810" y="3165991"/>
            <a:ext cx="12221289" cy="275273"/>
          </a:xfrm>
          <a:prstGeom prst="rect">
            <a:avLst/>
          </a:prstGeom>
          <a:noFill/>
          <a:ln/>
        </p:spPr>
        <p:txBody>
          <a:bodyPr wrap="none" lIns="0" tIns="0" rIns="0" bIns="0" rtlCol="0" anchor="t"/>
          <a:lstStyle/>
          <a:p>
            <a:pPr marL="0" indent="0" algn="l">
              <a:lnSpc>
                <a:spcPts val="2150"/>
              </a:lnSpc>
              <a:buNone/>
            </a:pPr>
            <a:r>
              <a:rPr lang="en-US" sz="1350" dirty="0">
                <a:solidFill>
                  <a:srgbClr val="161613"/>
                </a:solidFill>
                <a:latin typeface="Inter" pitchFamily="34" charset="0"/>
                <a:ea typeface="Inter" pitchFamily="34" charset="-122"/>
                <a:cs typeface="Inter" pitchFamily="34" charset="-120"/>
              </a:rPr>
              <a:t>The initial layers of MobileNetV2 were frozen, preserving the highly effective, pre-learned features for general object recognition.</a:t>
            </a:r>
            <a:endParaRPr lang="en-US" sz="1350" dirty="0"/>
          </a:p>
        </p:txBody>
      </p:sp>
      <p:pic>
        <p:nvPicPr>
          <p:cNvPr id="9" name="Image 2" descr="preencoded.png"/>
          <p:cNvPicPr>
            <a:picLocks noChangeAspect="1"/>
          </p:cNvPicPr>
          <p:nvPr/>
        </p:nvPicPr>
        <p:blipFill>
          <a:blip r:embed="rId5"/>
          <a:stretch>
            <a:fillRect/>
          </a:stretch>
        </p:blipFill>
        <p:spPr>
          <a:xfrm>
            <a:off x="688300" y="3654385"/>
            <a:ext cx="860465" cy="1266706"/>
          </a:xfrm>
          <a:prstGeom prst="rect">
            <a:avLst/>
          </a:prstGeom>
        </p:spPr>
      </p:pic>
      <p:sp>
        <p:nvSpPr>
          <p:cNvPr id="10" name="Text 5"/>
          <p:cNvSpPr/>
          <p:nvPr/>
        </p:nvSpPr>
        <p:spPr>
          <a:xfrm>
            <a:off x="1720810" y="3826431"/>
            <a:ext cx="2151221" cy="268843"/>
          </a:xfrm>
          <a:prstGeom prst="rect">
            <a:avLst/>
          </a:prstGeom>
          <a:noFill/>
          <a:ln/>
        </p:spPr>
        <p:txBody>
          <a:bodyPr wrap="none" lIns="0" tIns="0" rIns="0" bIns="0" rtlCol="0" anchor="t"/>
          <a:lstStyle/>
          <a:p>
            <a:pPr marL="0" indent="0" algn="l">
              <a:lnSpc>
                <a:spcPts val="2100"/>
              </a:lnSpc>
              <a:buNone/>
            </a:pPr>
            <a:r>
              <a:rPr lang="en-US" sz="1650" dirty="0">
                <a:solidFill>
                  <a:srgbClr val="161613"/>
                </a:solidFill>
                <a:latin typeface="DM Sans Medium" pitchFamily="34" charset="0"/>
                <a:ea typeface="DM Sans Medium" pitchFamily="34" charset="-122"/>
                <a:cs typeface="DM Sans Medium" pitchFamily="34" charset="-120"/>
              </a:rPr>
              <a:t>Custom Top Layers</a:t>
            </a:r>
            <a:endParaRPr lang="en-US" sz="1650" dirty="0"/>
          </a:p>
        </p:txBody>
      </p:sp>
      <p:sp>
        <p:nvSpPr>
          <p:cNvPr id="11" name="Text 6"/>
          <p:cNvSpPr/>
          <p:nvPr/>
        </p:nvSpPr>
        <p:spPr>
          <a:xfrm>
            <a:off x="1720810" y="4198501"/>
            <a:ext cx="12221289" cy="550545"/>
          </a:xfrm>
          <a:prstGeom prst="rect">
            <a:avLst/>
          </a:prstGeom>
          <a:noFill/>
          <a:ln/>
        </p:spPr>
        <p:txBody>
          <a:bodyPr wrap="square" lIns="0" tIns="0" rIns="0" bIns="0" rtlCol="0" anchor="t"/>
          <a:lstStyle/>
          <a:p>
            <a:pPr marL="0" indent="0" algn="l">
              <a:lnSpc>
                <a:spcPts val="2150"/>
              </a:lnSpc>
              <a:buNone/>
            </a:pPr>
            <a:r>
              <a:rPr lang="en-US" sz="1350" dirty="0">
                <a:solidFill>
                  <a:srgbClr val="161613"/>
                </a:solidFill>
                <a:latin typeface="Inter" pitchFamily="34" charset="0"/>
                <a:ea typeface="Inter" pitchFamily="34" charset="-122"/>
                <a:cs typeface="Inter" pitchFamily="34" charset="-120"/>
              </a:rPr>
              <a:t>New layers, including a global average pooling layer and a dense output layer, were added on top of the frozen base. This adapted the pre-trained features to our specific cat vs. dog classification task.</a:t>
            </a:r>
            <a:endParaRPr lang="en-US" sz="1350" dirty="0"/>
          </a:p>
        </p:txBody>
      </p:sp>
      <p:pic>
        <p:nvPicPr>
          <p:cNvPr id="12" name="Image 3" descr="preencoded.png"/>
          <p:cNvPicPr>
            <a:picLocks noChangeAspect="1"/>
          </p:cNvPicPr>
          <p:nvPr/>
        </p:nvPicPr>
        <p:blipFill>
          <a:blip r:embed="rId6"/>
          <a:stretch>
            <a:fillRect/>
          </a:stretch>
        </p:blipFill>
        <p:spPr>
          <a:xfrm>
            <a:off x="688300" y="4921091"/>
            <a:ext cx="860465" cy="1266706"/>
          </a:xfrm>
          <a:prstGeom prst="rect">
            <a:avLst/>
          </a:prstGeom>
        </p:spPr>
      </p:pic>
      <p:sp>
        <p:nvSpPr>
          <p:cNvPr id="13" name="Text 7"/>
          <p:cNvSpPr/>
          <p:nvPr/>
        </p:nvSpPr>
        <p:spPr>
          <a:xfrm>
            <a:off x="1720810" y="5093137"/>
            <a:ext cx="2179320" cy="268843"/>
          </a:xfrm>
          <a:prstGeom prst="rect">
            <a:avLst/>
          </a:prstGeom>
          <a:noFill/>
          <a:ln/>
        </p:spPr>
        <p:txBody>
          <a:bodyPr wrap="none" lIns="0" tIns="0" rIns="0" bIns="0" rtlCol="0" anchor="t"/>
          <a:lstStyle/>
          <a:p>
            <a:pPr marL="0" indent="0" algn="l">
              <a:lnSpc>
                <a:spcPts val="2100"/>
              </a:lnSpc>
              <a:buNone/>
            </a:pPr>
            <a:r>
              <a:rPr lang="en-US" sz="1650" dirty="0">
                <a:solidFill>
                  <a:srgbClr val="161613"/>
                </a:solidFill>
                <a:latin typeface="DM Sans Medium" pitchFamily="34" charset="0"/>
                <a:ea typeface="DM Sans Medium" pitchFamily="34" charset="-122"/>
                <a:cs typeface="DM Sans Medium" pitchFamily="34" charset="-120"/>
              </a:rPr>
              <a:t>Fine-Tuning (Limited)</a:t>
            </a:r>
            <a:endParaRPr lang="en-US" sz="1650" dirty="0"/>
          </a:p>
        </p:txBody>
      </p:sp>
      <p:sp>
        <p:nvSpPr>
          <p:cNvPr id="14" name="Text 8"/>
          <p:cNvSpPr/>
          <p:nvPr/>
        </p:nvSpPr>
        <p:spPr>
          <a:xfrm>
            <a:off x="1720810" y="5465207"/>
            <a:ext cx="12221289" cy="550545"/>
          </a:xfrm>
          <a:prstGeom prst="rect">
            <a:avLst/>
          </a:prstGeom>
          <a:noFill/>
          <a:ln/>
        </p:spPr>
        <p:txBody>
          <a:bodyPr wrap="square" lIns="0" tIns="0" rIns="0" bIns="0" rtlCol="0" anchor="t"/>
          <a:lstStyle/>
          <a:p>
            <a:pPr marL="0" indent="0" algn="l">
              <a:lnSpc>
                <a:spcPts val="2150"/>
              </a:lnSpc>
              <a:buNone/>
            </a:pPr>
            <a:r>
              <a:rPr lang="en-US" sz="1350" dirty="0">
                <a:solidFill>
                  <a:srgbClr val="161613"/>
                </a:solidFill>
                <a:latin typeface="Inter" pitchFamily="34" charset="0"/>
                <a:ea typeface="Inter" pitchFamily="34" charset="-122"/>
                <a:cs typeface="Inter" pitchFamily="34" charset="-120"/>
              </a:rPr>
              <a:t>A limited number of top layers from the pre-trained model were optionally unfrozen and fine-tuned alongside the new custom layers. This allows for slight adjustments of the pre-trained weights to better fit our dataset, balancing generalization and specificity.</a:t>
            </a:r>
            <a:endParaRPr lang="en-US" sz="1350" dirty="0"/>
          </a:p>
        </p:txBody>
      </p:sp>
      <p:sp>
        <p:nvSpPr>
          <p:cNvPr id="15" name="Text 9"/>
          <p:cNvSpPr/>
          <p:nvPr/>
        </p:nvSpPr>
        <p:spPr>
          <a:xfrm>
            <a:off x="688300" y="6381393"/>
            <a:ext cx="13253799" cy="1376363"/>
          </a:xfrm>
          <a:prstGeom prst="rect">
            <a:avLst/>
          </a:prstGeom>
          <a:noFill/>
          <a:ln/>
        </p:spPr>
        <p:txBody>
          <a:bodyPr wrap="square" lIns="0" tIns="0" rIns="0" bIns="0" rtlCol="0" anchor="t"/>
          <a:lstStyle/>
          <a:p>
            <a:pPr marL="0" indent="0" algn="l">
              <a:lnSpc>
                <a:spcPts val="2150"/>
              </a:lnSpc>
              <a:buNone/>
            </a:pPr>
            <a:r>
              <a:rPr lang="en-US" sz="1350" dirty="0">
                <a:solidFill>
                  <a:srgbClr val="161613"/>
                </a:solidFill>
                <a:latin typeface="Inter" pitchFamily="34" charset="0"/>
                <a:ea typeface="Inter" pitchFamily="34" charset="-122"/>
                <a:cs typeface="Inter" pitchFamily="34" charset="-120"/>
              </a:rPr>
              <a:t>Transfer learning emerged as a powerful technique to achieve superior performance with less training data and computational resources. By leveraging MobileNetV2, a model pre-trained on the vast ImageNet dataset, we could capitalize on its extensive knowledge of visual features. Freezing the base layers ensured that these well-established features were preserved, while the addition of custom top layers allowed the model to specialize in distinguishing between cats and dogs. This hybrid approach significantly expedited the training process and led to remarkable accuracy, demonstrating the efficiency and effectiveness of transfer learning in practical deep learning applications.</a:t>
            </a:r>
            <a:endParaRPr lang="en-US" sz="1350" dirty="0"/>
          </a:p>
        </p:txBody>
      </p:sp>
      <p:sp>
        <p:nvSpPr>
          <p:cNvPr id="16" name="Rectangle 15">
            <a:extLst>
              <a:ext uri="{FF2B5EF4-FFF2-40B4-BE49-F238E27FC236}">
                <a16:creationId xmlns:a16="http://schemas.microsoft.com/office/drawing/2014/main" id="{73E15FA7-75E4-8BA2-658D-4E0F5017A0CC}"/>
              </a:ext>
            </a:extLst>
          </p:cNvPr>
          <p:cNvSpPr/>
          <p:nvPr/>
        </p:nvSpPr>
        <p:spPr>
          <a:xfrm>
            <a:off x="12868508" y="7801750"/>
            <a:ext cx="1628078" cy="2899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solidFill>
              <a:highlight>
                <a:srgbClr val="C0C0C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280190" y="772120"/>
            <a:ext cx="7556421" cy="1240155"/>
          </a:xfrm>
          <a:prstGeom prst="rect">
            <a:avLst/>
          </a:prstGeom>
          <a:noFill/>
          <a:ln/>
        </p:spPr>
        <p:txBody>
          <a:bodyPr wrap="square" lIns="0" tIns="0" rIns="0" bIns="0" rtlCol="0" anchor="t"/>
          <a:lstStyle/>
          <a:p>
            <a:pPr marL="0" indent="0" algn="l">
              <a:lnSpc>
                <a:spcPts val="4850"/>
              </a:lnSpc>
              <a:buNone/>
            </a:pPr>
            <a:r>
              <a:rPr lang="en-US" sz="3900" dirty="0">
                <a:solidFill>
                  <a:srgbClr val="161613"/>
                </a:solidFill>
                <a:latin typeface="DM Sans Medium" pitchFamily="34" charset="0"/>
                <a:ea typeface="DM Sans Medium" pitchFamily="34" charset="-122"/>
                <a:cs typeface="DM Sans Medium" pitchFamily="34" charset="-120"/>
              </a:rPr>
              <a:t>Performance Metrics and Results</a:t>
            </a:r>
            <a:endParaRPr lang="en-US" sz="3900" dirty="0"/>
          </a:p>
        </p:txBody>
      </p:sp>
      <p:sp>
        <p:nvSpPr>
          <p:cNvPr id="4" name="Text 1"/>
          <p:cNvSpPr/>
          <p:nvPr/>
        </p:nvSpPr>
        <p:spPr>
          <a:xfrm>
            <a:off x="6280190" y="2409111"/>
            <a:ext cx="2353389" cy="654963"/>
          </a:xfrm>
          <a:prstGeom prst="rect">
            <a:avLst/>
          </a:prstGeom>
          <a:noFill/>
          <a:ln/>
        </p:spPr>
        <p:txBody>
          <a:bodyPr wrap="none" lIns="0" tIns="0" rIns="0" bIns="0" rtlCol="0" anchor="t"/>
          <a:lstStyle/>
          <a:p>
            <a:pPr marL="0" indent="0" algn="ctr">
              <a:lnSpc>
                <a:spcPts val="5150"/>
              </a:lnSpc>
              <a:buNone/>
            </a:pPr>
            <a:r>
              <a:rPr lang="en-US" sz="5150" dirty="0">
                <a:solidFill>
                  <a:srgbClr val="161613"/>
                </a:solidFill>
                <a:latin typeface="DM Sans Medium" pitchFamily="34" charset="0"/>
                <a:ea typeface="DM Sans Medium" pitchFamily="34" charset="-122"/>
                <a:cs typeface="DM Sans Medium" pitchFamily="34" charset="-120"/>
              </a:rPr>
              <a:t>97.70%</a:t>
            </a:r>
            <a:endParaRPr lang="en-US" sz="5150" dirty="0"/>
          </a:p>
        </p:txBody>
      </p:sp>
      <p:sp>
        <p:nvSpPr>
          <p:cNvPr id="5" name="Text 2"/>
          <p:cNvSpPr/>
          <p:nvPr/>
        </p:nvSpPr>
        <p:spPr>
          <a:xfrm>
            <a:off x="6280190" y="3312081"/>
            <a:ext cx="2353389" cy="310158"/>
          </a:xfrm>
          <a:prstGeom prst="rect">
            <a:avLst/>
          </a:prstGeom>
          <a:noFill/>
          <a:ln/>
        </p:spPr>
        <p:txBody>
          <a:bodyPr wrap="none" lIns="0" tIns="0" rIns="0" bIns="0" rtlCol="0" anchor="t"/>
          <a:lstStyle/>
          <a:p>
            <a:pPr marL="0" indent="0" algn="ctr">
              <a:lnSpc>
                <a:spcPts val="2400"/>
              </a:lnSpc>
              <a:buNone/>
            </a:pPr>
            <a:r>
              <a:rPr lang="en-US" sz="1950" dirty="0">
                <a:solidFill>
                  <a:srgbClr val="161613"/>
                </a:solidFill>
                <a:latin typeface="DM Sans Medium" pitchFamily="34" charset="0"/>
                <a:ea typeface="DM Sans Medium" pitchFamily="34" charset="-122"/>
                <a:cs typeface="DM Sans Medium" pitchFamily="34" charset="-120"/>
              </a:rPr>
              <a:t>Validation Accuracy</a:t>
            </a:r>
            <a:endParaRPr lang="en-US" sz="1950" dirty="0"/>
          </a:p>
        </p:txBody>
      </p:sp>
      <p:sp>
        <p:nvSpPr>
          <p:cNvPr id="6" name="Text 3"/>
          <p:cNvSpPr/>
          <p:nvPr/>
        </p:nvSpPr>
        <p:spPr>
          <a:xfrm>
            <a:off x="6280190" y="3741301"/>
            <a:ext cx="2353389" cy="1270159"/>
          </a:xfrm>
          <a:prstGeom prst="rect">
            <a:avLst/>
          </a:prstGeom>
          <a:noFill/>
          <a:ln/>
        </p:spPr>
        <p:txBody>
          <a:bodyPr wrap="square" lIns="0" tIns="0" rIns="0" bIns="0" rtlCol="0" anchor="t"/>
          <a:lstStyle/>
          <a:p>
            <a:pPr marL="0" indent="0" algn="ctr">
              <a:lnSpc>
                <a:spcPts val="2500"/>
              </a:lnSpc>
              <a:buNone/>
            </a:pPr>
            <a:r>
              <a:rPr lang="en-US" sz="1550" dirty="0">
                <a:solidFill>
                  <a:srgbClr val="161613"/>
                </a:solidFill>
                <a:latin typeface="Inter" pitchFamily="34" charset="0"/>
                <a:ea typeface="Inter" pitchFamily="34" charset="-122"/>
                <a:cs typeface="Inter" pitchFamily="34" charset="-120"/>
              </a:rPr>
              <a:t>Achieved by the MobileNetV2 model during training with early stopping.</a:t>
            </a:r>
            <a:endParaRPr lang="en-US" sz="1550" dirty="0"/>
          </a:p>
        </p:txBody>
      </p:sp>
      <p:sp>
        <p:nvSpPr>
          <p:cNvPr id="7" name="Text 4"/>
          <p:cNvSpPr/>
          <p:nvPr/>
        </p:nvSpPr>
        <p:spPr>
          <a:xfrm>
            <a:off x="8881586" y="2409111"/>
            <a:ext cx="2353508" cy="654963"/>
          </a:xfrm>
          <a:prstGeom prst="rect">
            <a:avLst/>
          </a:prstGeom>
          <a:noFill/>
          <a:ln/>
        </p:spPr>
        <p:txBody>
          <a:bodyPr wrap="none" lIns="0" tIns="0" rIns="0" bIns="0" rtlCol="0" anchor="t"/>
          <a:lstStyle/>
          <a:p>
            <a:pPr marL="0" indent="0" algn="ctr">
              <a:lnSpc>
                <a:spcPts val="5150"/>
              </a:lnSpc>
              <a:buNone/>
            </a:pPr>
            <a:r>
              <a:rPr lang="en-US" sz="5150" dirty="0">
                <a:solidFill>
                  <a:srgbClr val="161613"/>
                </a:solidFill>
                <a:latin typeface="DM Sans Medium" pitchFamily="34" charset="0"/>
                <a:ea typeface="DM Sans Medium" pitchFamily="34" charset="-122"/>
                <a:cs typeface="DM Sans Medium" pitchFamily="34" charset="-120"/>
              </a:rPr>
              <a:t>97.89%</a:t>
            </a:r>
            <a:endParaRPr lang="en-US" sz="5150" dirty="0"/>
          </a:p>
        </p:txBody>
      </p:sp>
      <p:sp>
        <p:nvSpPr>
          <p:cNvPr id="8" name="Text 5"/>
          <p:cNvSpPr/>
          <p:nvPr/>
        </p:nvSpPr>
        <p:spPr>
          <a:xfrm>
            <a:off x="8881586" y="3312081"/>
            <a:ext cx="2353508" cy="310158"/>
          </a:xfrm>
          <a:prstGeom prst="rect">
            <a:avLst/>
          </a:prstGeom>
          <a:noFill/>
          <a:ln/>
        </p:spPr>
        <p:txBody>
          <a:bodyPr wrap="none" lIns="0" tIns="0" rIns="0" bIns="0" rtlCol="0" anchor="t"/>
          <a:lstStyle/>
          <a:p>
            <a:pPr marL="0" indent="0" algn="ctr">
              <a:lnSpc>
                <a:spcPts val="2400"/>
              </a:lnSpc>
              <a:buNone/>
            </a:pPr>
            <a:r>
              <a:rPr lang="en-US" sz="1950" dirty="0">
                <a:solidFill>
                  <a:srgbClr val="161613"/>
                </a:solidFill>
                <a:latin typeface="DM Sans Medium" pitchFamily="34" charset="0"/>
                <a:ea typeface="DM Sans Medium" pitchFamily="34" charset="-122"/>
                <a:cs typeface="DM Sans Medium" pitchFamily="34" charset="-120"/>
              </a:rPr>
              <a:t>Test Accuracy</a:t>
            </a:r>
            <a:endParaRPr lang="en-US" sz="1950" dirty="0"/>
          </a:p>
        </p:txBody>
      </p:sp>
      <p:sp>
        <p:nvSpPr>
          <p:cNvPr id="9" name="Text 6"/>
          <p:cNvSpPr/>
          <p:nvPr/>
        </p:nvSpPr>
        <p:spPr>
          <a:xfrm>
            <a:off x="8881586" y="3741301"/>
            <a:ext cx="2353508" cy="952619"/>
          </a:xfrm>
          <a:prstGeom prst="rect">
            <a:avLst/>
          </a:prstGeom>
          <a:noFill/>
          <a:ln/>
        </p:spPr>
        <p:txBody>
          <a:bodyPr wrap="square" lIns="0" tIns="0" rIns="0" bIns="0" rtlCol="0" anchor="t"/>
          <a:lstStyle/>
          <a:p>
            <a:pPr marL="0" indent="0" algn="ctr">
              <a:lnSpc>
                <a:spcPts val="2500"/>
              </a:lnSpc>
              <a:buNone/>
            </a:pPr>
            <a:r>
              <a:rPr lang="en-US" sz="1550" dirty="0">
                <a:solidFill>
                  <a:srgbClr val="161613"/>
                </a:solidFill>
                <a:latin typeface="Inter" pitchFamily="34" charset="0"/>
                <a:ea typeface="Inter" pitchFamily="34" charset="-122"/>
                <a:cs typeface="Inter" pitchFamily="34" charset="-120"/>
              </a:rPr>
              <a:t>Demonstrated by the MobileNetV2 model on an unseen test set.</a:t>
            </a:r>
            <a:endParaRPr lang="en-US" sz="1550" dirty="0"/>
          </a:p>
        </p:txBody>
      </p:sp>
      <p:sp>
        <p:nvSpPr>
          <p:cNvPr id="10" name="Text 7"/>
          <p:cNvSpPr/>
          <p:nvPr/>
        </p:nvSpPr>
        <p:spPr>
          <a:xfrm>
            <a:off x="11483102" y="2409111"/>
            <a:ext cx="2353389" cy="654963"/>
          </a:xfrm>
          <a:prstGeom prst="rect">
            <a:avLst/>
          </a:prstGeom>
          <a:noFill/>
          <a:ln/>
        </p:spPr>
        <p:txBody>
          <a:bodyPr wrap="none" lIns="0" tIns="0" rIns="0" bIns="0" rtlCol="0" anchor="t"/>
          <a:lstStyle/>
          <a:p>
            <a:pPr marL="0" indent="0" algn="ctr">
              <a:lnSpc>
                <a:spcPts val="5150"/>
              </a:lnSpc>
              <a:buNone/>
            </a:pPr>
            <a:r>
              <a:rPr lang="en-US" sz="5150" dirty="0">
                <a:solidFill>
                  <a:srgbClr val="161613"/>
                </a:solidFill>
                <a:latin typeface="DM Sans Medium" pitchFamily="34" charset="0"/>
                <a:ea typeface="DM Sans Medium" pitchFamily="34" charset="-122"/>
                <a:cs typeface="DM Sans Medium" pitchFamily="34" charset="-120"/>
              </a:rPr>
              <a:t>5-10</a:t>
            </a:r>
            <a:endParaRPr lang="en-US" sz="5150" dirty="0"/>
          </a:p>
        </p:txBody>
      </p:sp>
      <p:sp>
        <p:nvSpPr>
          <p:cNvPr id="11" name="Text 8"/>
          <p:cNvSpPr/>
          <p:nvPr/>
        </p:nvSpPr>
        <p:spPr>
          <a:xfrm>
            <a:off x="11483102" y="3312081"/>
            <a:ext cx="2353389" cy="310158"/>
          </a:xfrm>
          <a:prstGeom prst="rect">
            <a:avLst/>
          </a:prstGeom>
          <a:noFill/>
          <a:ln/>
        </p:spPr>
        <p:txBody>
          <a:bodyPr wrap="none" lIns="0" tIns="0" rIns="0" bIns="0" rtlCol="0" anchor="t"/>
          <a:lstStyle/>
          <a:p>
            <a:pPr marL="0" indent="0" algn="ctr">
              <a:lnSpc>
                <a:spcPts val="2400"/>
              </a:lnSpc>
              <a:buNone/>
            </a:pPr>
            <a:r>
              <a:rPr lang="en-US" sz="1950" dirty="0">
                <a:solidFill>
                  <a:srgbClr val="161613"/>
                </a:solidFill>
                <a:latin typeface="DM Sans Medium" pitchFamily="34" charset="0"/>
                <a:ea typeface="DM Sans Medium" pitchFamily="34" charset="-122"/>
                <a:cs typeface="DM Sans Medium" pitchFamily="34" charset="-120"/>
              </a:rPr>
              <a:t>Epochs Trained</a:t>
            </a:r>
            <a:endParaRPr lang="en-US" sz="1950" dirty="0"/>
          </a:p>
        </p:txBody>
      </p:sp>
      <p:sp>
        <p:nvSpPr>
          <p:cNvPr id="12" name="Text 9"/>
          <p:cNvSpPr/>
          <p:nvPr/>
        </p:nvSpPr>
        <p:spPr>
          <a:xfrm>
            <a:off x="11483102" y="3741301"/>
            <a:ext cx="2353389" cy="1270159"/>
          </a:xfrm>
          <a:prstGeom prst="rect">
            <a:avLst/>
          </a:prstGeom>
          <a:noFill/>
          <a:ln/>
        </p:spPr>
        <p:txBody>
          <a:bodyPr wrap="square" lIns="0" tIns="0" rIns="0" bIns="0" rtlCol="0" anchor="t"/>
          <a:lstStyle/>
          <a:p>
            <a:pPr marL="0" indent="0" algn="ctr">
              <a:lnSpc>
                <a:spcPts val="2500"/>
              </a:lnSpc>
              <a:buNone/>
            </a:pPr>
            <a:r>
              <a:rPr lang="en-US" sz="1550" dirty="0">
                <a:solidFill>
                  <a:srgbClr val="161613"/>
                </a:solidFill>
                <a:latin typeface="Inter" pitchFamily="34" charset="0"/>
                <a:ea typeface="Inter" pitchFamily="34" charset="-122"/>
                <a:cs typeface="Inter" pitchFamily="34" charset="-120"/>
              </a:rPr>
              <a:t>Number of epochs required for optimal performance before early stopping.</a:t>
            </a:r>
            <a:endParaRPr lang="en-US" sz="1550" dirty="0"/>
          </a:p>
        </p:txBody>
      </p:sp>
      <p:sp>
        <p:nvSpPr>
          <p:cNvPr id="13" name="Text 10"/>
          <p:cNvSpPr/>
          <p:nvPr/>
        </p:nvSpPr>
        <p:spPr>
          <a:xfrm>
            <a:off x="6280190" y="5234702"/>
            <a:ext cx="7556421" cy="2222778"/>
          </a:xfrm>
          <a:prstGeom prst="rect">
            <a:avLst/>
          </a:prstGeom>
          <a:noFill/>
          <a:ln/>
        </p:spPr>
        <p:txBody>
          <a:bodyPr wrap="square" lIns="0" tIns="0" rIns="0" bIns="0" rtlCol="0" anchor="t"/>
          <a:lstStyle/>
          <a:p>
            <a:pPr marL="0" indent="0" algn="l">
              <a:lnSpc>
                <a:spcPts val="2500"/>
              </a:lnSpc>
              <a:buNone/>
            </a:pPr>
            <a:r>
              <a:rPr lang="en-US" sz="1550" dirty="0">
                <a:solidFill>
                  <a:srgbClr val="161613"/>
                </a:solidFill>
                <a:latin typeface="Inter" pitchFamily="34" charset="0"/>
                <a:ea typeface="Inter" pitchFamily="34" charset="-122"/>
                <a:cs typeface="Inter" pitchFamily="34" charset="-120"/>
              </a:rPr>
              <a:t>The performance of our MobileNetV2 transfer learning model was outstanding, achieving high accuracy metrics on both validation and unseen test datasets. The model quickly converged to optimal performance within just 5 epochs, largely thanks to the early stopping mechanism which prevented overfitting and ensured robustness. These results underscore the effectiveness of transfer learning for image classification tasks, showcasing how leveraging pre-trained models can lead to highly accurate and efficient solutions.</a:t>
            </a:r>
            <a:endParaRPr lang="en-US" sz="1550" dirty="0"/>
          </a:p>
        </p:txBody>
      </p:sp>
      <p:sp>
        <p:nvSpPr>
          <p:cNvPr id="14" name="Rectangle 13">
            <a:extLst>
              <a:ext uri="{FF2B5EF4-FFF2-40B4-BE49-F238E27FC236}">
                <a16:creationId xmlns:a16="http://schemas.microsoft.com/office/drawing/2014/main" id="{8176548B-2FBA-E45E-178C-6D85D6B10BA1}"/>
              </a:ext>
            </a:extLst>
          </p:cNvPr>
          <p:cNvSpPr/>
          <p:nvPr/>
        </p:nvSpPr>
        <p:spPr>
          <a:xfrm>
            <a:off x="12868508" y="7801750"/>
            <a:ext cx="1628078" cy="2899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solidFill>
              <a:highlight>
                <a:srgbClr val="C0C0C0"/>
              </a:highlight>
            </a:endParaRPr>
          </a:p>
        </p:txBody>
      </p:sp>
      <p:pic>
        <p:nvPicPr>
          <p:cNvPr id="16" name="Picture 15">
            <a:extLst>
              <a:ext uri="{FF2B5EF4-FFF2-40B4-BE49-F238E27FC236}">
                <a16:creationId xmlns:a16="http://schemas.microsoft.com/office/drawing/2014/main" id="{0051B8B3-CCA2-E0F3-A151-522A71E2098D}"/>
              </a:ext>
            </a:extLst>
          </p:cNvPr>
          <p:cNvPicPr>
            <a:picLocks noChangeAspect="1"/>
          </p:cNvPicPr>
          <p:nvPr/>
        </p:nvPicPr>
        <p:blipFill>
          <a:blip r:embed="rId3"/>
          <a:srcRect l="1357" t="2595" r="1487"/>
          <a:stretch>
            <a:fillRect/>
          </a:stretch>
        </p:blipFill>
        <p:spPr>
          <a:xfrm>
            <a:off x="320935" y="655753"/>
            <a:ext cx="5276978" cy="3937807"/>
          </a:xfrm>
          <a:prstGeom prst="rect">
            <a:avLst/>
          </a:prstGeom>
        </p:spPr>
      </p:pic>
      <p:pic>
        <p:nvPicPr>
          <p:cNvPr id="18" name="Picture 17">
            <a:extLst>
              <a:ext uri="{FF2B5EF4-FFF2-40B4-BE49-F238E27FC236}">
                <a16:creationId xmlns:a16="http://schemas.microsoft.com/office/drawing/2014/main" id="{BD78A120-8284-547C-918A-DF41DEB16C1B}"/>
              </a:ext>
            </a:extLst>
          </p:cNvPr>
          <p:cNvPicPr>
            <a:picLocks noChangeAspect="1"/>
          </p:cNvPicPr>
          <p:nvPr/>
        </p:nvPicPr>
        <p:blipFill>
          <a:blip r:embed="rId4"/>
          <a:stretch>
            <a:fillRect/>
          </a:stretch>
        </p:blipFill>
        <p:spPr>
          <a:xfrm>
            <a:off x="320935" y="4682769"/>
            <a:ext cx="5276978" cy="33444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33425" y="619601"/>
            <a:ext cx="8082082" cy="572929"/>
          </a:xfrm>
          <a:prstGeom prst="rect">
            <a:avLst/>
          </a:prstGeom>
          <a:noFill/>
          <a:ln/>
        </p:spPr>
        <p:txBody>
          <a:bodyPr wrap="none" lIns="0" tIns="0" rIns="0" bIns="0" rtlCol="0" anchor="t"/>
          <a:lstStyle/>
          <a:p>
            <a:pPr marL="0" indent="0" algn="l">
              <a:lnSpc>
                <a:spcPts val="4500"/>
              </a:lnSpc>
              <a:buNone/>
            </a:pPr>
            <a:r>
              <a:rPr lang="en-US" sz="3600" dirty="0">
                <a:solidFill>
                  <a:srgbClr val="161613"/>
                </a:solidFill>
                <a:latin typeface="DM Sans Medium" pitchFamily="34" charset="0"/>
                <a:ea typeface="DM Sans Medium" pitchFamily="34" charset="-122"/>
                <a:cs typeface="DM Sans Medium" pitchFamily="34" charset="-120"/>
              </a:rPr>
              <a:t>Model Deployment and Error Analysis</a:t>
            </a:r>
            <a:endParaRPr lang="en-US" sz="3600" dirty="0"/>
          </a:p>
        </p:txBody>
      </p:sp>
      <p:sp>
        <p:nvSpPr>
          <p:cNvPr id="3" name="Text 1"/>
          <p:cNvSpPr/>
          <p:nvPr/>
        </p:nvSpPr>
        <p:spPr>
          <a:xfrm>
            <a:off x="733425" y="1650921"/>
            <a:ext cx="2737723" cy="286464"/>
          </a:xfrm>
          <a:prstGeom prst="rect">
            <a:avLst/>
          </a:prstGeom>
          <a:noFill/>
          <a:ln/>
        </p:spPr>
        <p:txBody>
          <a:bodyPr wrap="none" lIns="0" tIns="0" rIns="0" bIns="0" rtlCol="0" anchor="t"/>
          <a:lstStyle/>
          <a:p>
            <a:pPr marL="0" indent="0" algn="l">
              <a:lnSpc>
                <a:spcPts val="2250"/>
              </a:lnSpc>
              <a:buNone/>
            </a:pPr>
            <a:r>
              <a:rPr lang="en-US" sz="1800" dirty="0">
                <a:solidFill>
                  <a:srgbClr val="161613"/>
                </a:solidFill>
                <a:latin typeface="DM Sans Medium" pitchFamily="34" charset="0"/>
                <a:ea typeface="DM Sans Medium" pitchFamily="34" charset="-122"/>
                <a:cs typeface="DM Sans Medium" pitchFamily="34" charset="-120"/>
              </a:rPr>
              <a:t>Deployment Architecture</a:t>
            </a:r>
            <a:endParaRPr lang="en-US" sz="1800" dirty="0"/>
          </a:p>
        </p:txBody>
      </p:sp>
      <p:sp>
        <p:nvSpPr>
          <p:cNvPr id="4" name="Text 2"/>
          <p:cNvSpPr/>
          <p:nvPr/>
        </p:nvSpPr>
        <p:spPr>
          <a:xfrm>
            <a:off x="733425" y="2120741"/>
            <a:ext cx="6358176" cy="1173480"/>
          </a:xfrm>
          <a:prstGeom prst="rect">
            <a:avLst/>
          </a:prstGeom>
          <a:noFill/>
          <a:ln/>
        </p:spPr>
        <p:txBody>
          <a:bodyPr wrap="square" lIns="0" tIns="0" rIns="0" bIns="0" rtlCol="0" anchor="t"/>
          <a:lstStyle/>
          <a:p>
            <a:pPr marL="0" indent="0" algn="l">
              <a:lnSpc>
                <a:spcPts val="2300"/>
              </a:lnSpc>
              <a:buNone/>
            </a:pPr>
            <a:r>
              <a:rPr lang="en-US" sz="1400" dirty="0">
                <a:solidFill>
                  <a:srgbClr val="161613"/>
                </a:solidFill>
                <a:latin typeface="Inter" pitchFamily="34" charset="0"/>
                <a:ea typeface="Inter" pitchFamily="34" charset="-122"/>
                <a:cs typeface="Inter" pitchFamily="34" charset="-120"/>
              </a:rPr>
              <a:t>A Flask-based backend was developed to host the trained model, providing an API endpoint for image uploads. A simple frontend, designed for user interaction, allowed for easy image submission and displayed prediction results with confidence scores.</a:t>
            </a:r>
            <a:endParaRPr lang="en-US" sz="1400" dirty="0"/>
          </a:p>
        </p:txBody>
      </p:sp>
      <p:sp>
        <p:nvSpPr>
          <p:cNvPr id="5" name="Text 3"/>
          <p:cNvSpPr/>
          <p:nvPr/>
        </p:nvSpPr>
        <p:spPr>
          <a:xfrm>
            <a:off x="733425" y="3477578"/>
            <a:ext cx="2549247" cy="286464"/>
          </a:xfrm>
          <a:prstGeom prst="rect">
            <a:avLst/>
          </a:prstGeom>
          <a:noFill/>
          <a:ln/>
        </p:spPr>
        <p:txBody>
          <a:bodyPr wrap="none" lIns="0" tIns="0" rIns="0" bIns="0" rtlCol="0" anchor="t"/>
          <a:lstStyle/>
          <a:p>
            <a:pPr marL="0" indent="0" algn="l">
              <a:lnSpc>
                <a:spcPts val="2250"/>
              </a:lnSpc>
              <a:buNone/>
            </a:pPr>
            <a:r>
              <a:rPr lang="en-US" sz="1800" dirty="0">
                <a:solidFill>
                  <a:srgbClr val="161613"/>
                </a:solidFill>
                <a:latin typeface="DM Sans Medium" pitchFamily="34" charset="0"/>
                <a:ea typeface="DM Sans Medium" pitchFamily="34" charset="-122"/>
                <a:cs typeface="DM Sans Medium" pitchFamily="34" charset="-120"/>
              </a:rPr>
              <a:t>Real-World Ambiguities</a:t>
            </a:r>
            <a:endParaRPr lang="en-US" sz="1800" dirty="0"/>
          </a:p>
        </p:txBody>
      </p:sp>
      <p:sp>
        <p:nvSpPr>
          <p:cNvPr id="6" name="Text 4"/>
          <p:cNvSpPr/>
          <p:nvPr/>
        </p:nvSpPr>
        <p:spPr>
          <a:xfrm>
            <a:off x="733425" y="3947398"/>
            <a:ext cx="6358176" cy="1760220"/>
          </a:xfrm>
          <a:prstGeom prst="rect">
            <a:avLst/>
          </a:prstGeom>
          <a:noFill/>
          <a:ln/>
        </p:spPr>
        <p:txBody>
          <a:bodyPr wrap="square" lIns="0" tIns="0" rIns="0" bIns="0" rtlCol="0" anchor="t"/>
          <a:lstStyle/>
          <a:p>
            <a:pPr marL="0" indent="0" algn="l">
              <a:lnSpc>
                <a:spcPts val="2300"/>
              </a:lnSpc>
              <a:buNone/>
            </a:pPr>
            <a:r>
              <a:rPr lang="en-US" sz="1400" dirty="0">
                <a:solidFill>
                  <a:srgbClr val="161613"/>
                </a:solidFill>
                <a:latin typeface="Inter" pitchFamily="34" charset="0"/>
                <a:ea typeface="Inter" pitchFamily="34" charset="-122"/>
                <a:cs typeface="Inter" pitchFamily="34" charset="-120"/>
              </a:rPr>
              <a:t>A few instances of misclassification were observed, primarily with ambiguous images where distinguishing features between cats and dogs were minimal or obscured. This included images with poor lighting, unusual angles, or hybrid-like appearances of animals. Such errors highlight the inherent challenges in real-world image classification and the limitations of even highly accurate models.</a:t>
            </a:r>
            <a:endParaRPr lang="en-US" sz="1400" dirty="0"/>
          </a:p>
        </p:txBody>
      </p:sp>
      <p:pic>
        <p:nvPicPr>
          <p:cNvPr id="7" name="Image 0" descr="preencoded.png"/>
          <p:cNvPicPr>
            <a:picLocks noChangeAspect="1"/>
          </p:cNvPicPr>
          <p:nvPr/>
        </p:nvPicPr>
        <p:blipFill>
          <a:blip r:embed="rId3"/>
          <a:stretch>
            <a:fillRect/>
          </a:stretch>
        </p:blipFill>
        <p:spPr>
          <a:xfrm>
            <a:off x="7546419" y="1673781"/>
            <a:ext cx="6358176" cy="4350306"/>
          </a:xfrm>
          <a:prstGeom prst="rect">
            <a:avLst/>
          </a:prstGeom>
        </p:spPr>
      </p:pic>
      <p:sp>
        <p:nvSpPr>
          <p:cNvPr id="8" name="Text 5"/>
          <p:cNvSpPr/>
          <p:nvPr/>
        </p:nvSpPr>
        <p:spPr>
          <a:xfrm>
            <a:off x="733425" y="6436519"/>
            <a:ext cx="13163550" cy="1173480"/>
          </a:xfrm>
          <a:prstGeom prst="rect">
            <a:avLst/>
          </a:prstGeom>
          <a:noFill/>
          <a:ln/>
        </p:spPr>
        <p:txBody>
          <a:bodyPr wrap="square" lIns="0" tIns="0" rIns="0" bIns="0" rtlCol="0" anchor="t"/>
          <a:lstStyle/>
          <a:p>
            <a:pPr marL="0" indent="0" algn="l">
              <a:lnSpc>
                <a:spcPts val="2300"/>
              </a:lnSpc>
              <a:buNone/>
            </a:pPr>
            <a:r>
              <a:rPr lang="en-US" sz="1400" dirty="0">
                <a:solidFill>
                  <a:srgbClr val="161613"/>
                </a:solidFill>
                <a:latin typeface="Inter" pitchFamily="34" charset="0"/>
                <a:ea typeface="Inter" pitchFamily="34" charset="-122"/>
                <a:cs typeface="Inter" pitchFamily="34" charset="-120"/>
              </a:rPr>
              <a:t>Deploying the model as a web application provided a tangible demonstration of its utility and allowed for real-time interaction. Users could upload images and instantly receive predictions, complete with confidence scores. While the model exhibited high accuracy, a crucial aspect of our analysis involved examining misclassifications. These errors, often stemming from ambiguous or challenging images, provided valuable insights into the model's edge cases and areas for potential future improvement. Understanding these limitations is vital for developing robust and reliable AI systems.</a:t>
            </a:r>
            <a:endParaRPr lang="en-US" sz="1400" dirty="0"/>
          </a:p>
        </p:txBody>
      </p:sp>
      <p:sp>
        <p:nvSpPr>
          <p:cNvPr id="9" name="Rectangle 8">
            <a:extLst>
              <a:ext uri="{FF2B5EF4-FFF2-40B4-BE49-F238E27FC236}">
                <a16:creationId xmlns:a16="http://schemas.microsoft.com/office/drawing/2014/main" id="{5AC38D0D-FB15-2246-6941-100B9B695D7A}"/>
              </a:ext>
            </a:extLst>
          </p:cNvPr>
          <p:cNvSpPr/>
          <p:nvPr/>
        </p:nvSpPr>
        <p:spPr>
          <a:xfrm>
            <a:off x="12868508" y="7801750"/>
            <a:ext cx="1628078" cy="2899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solidFill>
              <a:highlight>
                <a:srgbClr val="C0C0C0"/>
              </a:highlight>
            </a:endParaRPr>
          </a:p>
        </p:txBody>
      </p:sp>
      <p:sp>
        <p:nvSpPr>
          <p:cNvPr id="11" name="Rectangle 10">
            <a:extLst>
              <a:ext uri="{FF2B5EF4-FFF2-40B4-BE49-F238E27FC236}">
                <a16:creationId xmlns:a16="http://schemas.microsoft.com/office/drawing/2014/main" id="{F45B3F7E-7B29-B4DE-7F24-E2A1DCE4E989}"/>
              </a:ext>
            </a:extLst>
          </p:cNvPr>
          <p:cNvSpPr/>
          <p:nvPr/>
        </p:nvSpPr>
        <p:spPr>
          <a:xfrm>
            <a:off x="7872761" y="3947398"/>
            <a:ext cx="1293541"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0F4C290-8BC9-802C-DB8B-E22CC617C0C8}"/>
              </a:ext>
            </a:extLst>
          </p:cNvPr>
          <p:cNvSpPr txBox="1"/>
          <p:nvPr/>
        </p:nvSpPr>
        <p:spPr>
          <a:xfrm>
            <a:off x="7839308" y="4104829"/>
            <a:ext cx="1650380" cy="584775"/>
          </a:xfrm>
          <a:prstGeom prst="rect">
            <a:avLst/>
          </a:prstGeom>
          <a:noFill/>
        </p:spPr>
        <p:txBody>
          <a:bodyPr wrap="square" rtlCol="0">
            <a:spAutoFit/>
          </a:bodyPr>
          <a:lstStyle/>
          <a:p>
            <a:r>
              <a:rPr lang="en-US" sz="1600" b="1" dirty="0"/>
              <a:t>Web Frontend</a:t>
            </a:r>
          </a:p>
          <a:p>
            <a:endParaRPr lang="en-IN" sz="1600" b="1" dirty="0"/>
          </a:p>
        </p:txBody>
      </p:sp>
      <p:sp>
        <p:nvSpPr>
          <p:cNvPr id="12" name="Rectangle 11">
            <a:extLst>
              <a:ext uri="{FF2B5EF4-FFF2-40B4-BE49-F238E27FC236}">
                <a16:creationId xmlns:a16="http://schemas.microsoft.com/office/drawing/2014/main" id="{E8620556-D06A-7044-469E-C985B92F3237}"/>
              </a:ext>
            </a:extLst>
          </p:cNvPr>
          <p:cNvSpPr/>
          <p:nvPr/>
        </p:nvSpPr>
        <p:spPr>
          <a:xfrm>
            <a:off x="12221737" y="4011817"/>
            <a:ext cx="1293541" cy="646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37663431-10C7-9D47-DE9E-7FF358A7D0A5}"/>
              </a:ext>
            </a:extLst>
          </p:cNvPr>
          <p:cNvSpPr txBox="1"/>
          <p:nvPr/>
        </p:nvSpPr>
        <p:spPr>
          <a:xfrm>
            <a:off x="12043318" y="4045270"/>
            <a:ext cx="1650380" cy="523220"/>
          </a:xfrm>
          <a:prstGeom prst="rect">
            <a:avLst/>
          </a:prstGeom>
          <a:noFill/>
        </p:spPr>
        <p:txBody>
          <a:bodyPr wrap="square" rtlCol="0">
            <a:spAutoFit/>
          </a:bodyPr>
          <a:lstStyle/>
          <a:p>
            <a:pPr algn="ctr"/>
            <a:r>
              <a:rPr lang="en-US" sz="1400" b="1" dirty="0"/>
              <a:t>Flask Backend</a:t>
            </a:r>
          </a:p>
          <a:p>
            <a:pPr algn="ctr"/>
            <a:r>
              <a:rPr lang="en-US" sz="1400" b="1" dirty="0"/>
              <a:t>Prediction Result</a:t>
            </a:r>
            <a:endParaRPr lang="en-IN" sz="1400" b="1" dirty="0"/>
          </a:p>
        </p:txBody>
      </p:sp>
      <p:pic>
        <p:nvPicPr>
          <p:cNvPr id="15" name="Image 0" descr="preencoded.png">
            <a:extLst>
              <a:ext uri="{FF2B5EF4-FFF2-40B4-BE49-F238E27FC236}">
                <a16:creationId xmlns:a16="http://schemas.microsoft.com/office/drawing/2014/main" id="{55A2CD20-F1BD-7305-4CBD-D458CDEE0777}"/>
              </a:ext>
            </a:extLst>
          </p:cNvPr>
          <p:cNvPicPr>
            <a:picLocks noChangeAspect="1"/>
          </p:cNvPicPr>
          <p:nvPr/>
        </p:nvPicPr>
        <p:blipFill>
          <a:blip r:embed="rId3"/>
          <a:srcRect t="76496" r="36586"/>
          <a:stretch>
            <a:fillRect/>
          </a:stretch>
        </p:blipFill>
        <p:spPr>
          <a:xfrm>
            <a:off x="8664498" y="1943477"/>
            <a:ext cx="4031955" cy="1022509"/>
          </a:xfrm>
          <a:prstGeom prst="rect">
            <a:avLst/>
          </a:prstGeom>
        </p:spPr>
      </p:pic>
      <p:sp>
        <p:nvSpPr>
          <p:cNvPr id="16" name="TextBox 15">
            <a:extLst>
              <a:ext uri="{FF2B5EF4-FFF2-40B4-BE49-F238E27FC236}">
                <a16:creationId xmlns:a16="http://schemas.microsoft.com/office/drawing/2014/main" id="{582DEB52-6E72-30E7-F159-0DACB74AB595}"/>
              </a:ext>
            </a:extLst>
          </p:cNvPr>
          <p:cNvSpPr txBox="1"/>
          <p:nvPr/>
        </p:nvSpPr>
        <p:spPr>
          <a:xfrm>
            <a:off x="8159743" y="2320527"/>
            <a:ext cx="5131528" cy="584775"/>
          </a:xfrm>
          <a:prstGeom prst="rect">
            <a:avLst/>
          </a:prstGeom>
          <a:noFill/>
        </p:spPr>
        <p:txBody>
          <a:bodyPr wrap="square" rtlCol="0">
            <a:spAutoFit/>
          </a:bodyPr>
          <a:lstStyle/>
          <a:p>
            <a:pPr algn="ctr"/>
            <a:r>
              <a:rPr lang="en-US" sz="3200" b="1" dirty="0"/>
              <a:t>Application Working</a:t>
            </a:r>
            <a:endParaRPr lang="en-IN" sz="3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344454"/>
            <a:ext cx="6607612" cy="620078"/>
          </a:xfrm>
          <a:prstGeom prst="rect">
            <a:avLst/>
          </a:prstGeom>
          <a:noFill/>
          <a:ln/>
        </p:spPr>
        <p:txBody>
          <a:bodyPr wrap="none" lIns="0" tIns="0" rIns="0" bIns="0" rtlCol="0" anchor="t"/>
          <a:lstStyle/>
          <a:p>
            <a:pPr marL="0" indent="0" algn="l">
              <a:lnSpc>
                <a:spcPts val="4850"/>
              </a:lnSpc>
              <a:buNone/>
            </a:pPr>
            <a:r>
              <a:rPr lang="en-US" sz="3900" dirty="0">
                <a:solidFill>
                  <a:srgbClr val="161613"/>
                </a:solidFill>
                <a:latin typeface="DM Sans Medium" pitchFamily="34" charset="0"/>
                <a:ea typeface="DM Sans Medium" pitchFamily="34" charset="-122"/>
                <a:cs typeface="DM Sans Medium" pitchFamily="34" charset="-120"/>
              </a:rPr>
              <a:t>Future Work and Conclusion</a:t>
            </a:r>
            <a:endParaRPr lang="en-US" sz="3900" dirty="0"/>
          </a:p>
        </p:txBody>
      </p:sp>
      <p:sp>
        <p:nvSpPr>
          <p:cNvPr id="3" name="Shape 1"/>
          <p:cNvSpPr/>
          <p:nvPr/>
        </p:nvSpPr>
        <p:spPr>
          <a:xfrm>
            <a:off x="793790" y="2361367"/>
            <a:ext cx="446484" cy="446484"/>
          </a:xfrm>
          <a:prstGeom prst="roundRect">
            <a:avLst>
              <a:gd name="adj" fmla="val 6668"/>
            </a:avLst>
          </a:prstGeom>
          <a:solidFill>
            <a:srgbClr val="EDEBE3"/>
          </a:solidFill>
          <a:ln/>
        </p:spPr>
      </p:sp>
      <p:pic>
        <p:nvPicPr>
          <p:cNvPr id="4" name="Image 0" descr="preencoded.png"/>
          <p:cNvPicPr>
            <a:picLocks noChangeAspect="1"/>
          </p:cNvPicPr>
          <p:nvPr/>
        </p:nvPicPr>
        <p:blipFill>
          <a:blip r:embed="rId3"/>
          <a:stretch>
            <a:fillRect/>
          </a:stretch>
        </p:blipFill>
        <p:spPr>
          <a:xfrm>
            <a:off x="868204" y="2398574"/>
            <a:ext cx="297656" cy="372070"/>
          </a:xfrm>
          <a:prstGeom prst="rect">
            <a:avLst/>
          </a:prstGeom>
        </p:spPr>
      </p:pic>
      <p:sp>
        <p:nvSpPr>
          <p:cNvPr id="5" name="Text 2"/>
          <p:cNvSpPr/>
          <p:nvPr/>
        </p:nvSpPr>
        <p:spPr>
          <a:xfrm>
            <a:off x="1438632" y="2429589"/>
            <a:ext cx="3124438" cy="310158"/>
          </a:xfrm>
          <a:prstGeom prst="rect">
            <a:avLst/>
          </a:prstGeom>
          <a:noFill/>
          <a:ln/>
        </p:spPr>
        <p:txBody>
          <a:bodyPr wrap="none" lIns="0" tIns="0" rIns="0" bIns="0" rtlCol="0" anchor="t"/>
          <a:lstStyle/>
          <a:p>
            <a:pPr marL="0" indent="0" algn="l">
              <a:lnSpc>
                <a:spcPts val="2400"/>
              </a:lnSpc>
              <a:buNone/>
            </a:pPr>
            <a:r>
              <a:rPr lang="en-US" sz="1950" dirty="0">
                <a:solidFill>
                  <a:srgbClr val="161613"/>
                </a:solidFill>
                <a:latin typeface="DM Sans Medium" pitchFamily="34" charset="0"/>
                <a:ea typeface="DM Sans Medium" pitchFamily="34" charset="-122"/>
                <a:cs typeface="DM Sans Medium" pitchFamily="34" charset="-120"/>
              </a:rPr>
              <a:t>Fine-Tuning Deeper Layers</a:t>
            </a:r>
            <a:endParaRPr lang="en-US" sz="1950" dirty="0"/>
          </a:p>
        </p:txBody>
      </p:sp>
      <p:sp>
        <p:nvSpPr>
          <p:cNvPr id="6" name="Text 3"/>
          <p:cNvSpPr/>
          <p:nvPr/>
        </p:nvSpPr>
        <p:spPr>
          <a:xfrm>
            <a:off x="1438632" y="2858810"/>
            <a:ext cx="3537347" cy="1587698"/>
          </a:xfrm>
          <a:prstGeom prst="rect">
            <a:avLst/>
          </a:prstGeom>
          <a:noFill/>
          <a:ln/>
        </p:spPr>
        <p:txBody>
          <a:bodyPr wrap="square" lIns="0" tIns="0" rIns="0" bIns="0" rtlCol="0" anchor="t"/>
          <a:lstStyle/>
          <a:p>
            <a:pPr marL="0" indent="0" algn="l">
              <a:lnSpc>
                <a:spcPts val="2500"/>
              </a:lnSpc>
              <a:buNone/>
            </a:pPr>
            <a:r>
              <a:rPr lang="en-US" sz="1550" dirty="0">
                <a:solidFill>
                  <a:srgbClr val="161613"/>
                </a:solidFill>
                <a:latin typeface="Inter" pitchFamily="34" charset="0"/>
                <a:ea typeface="Inter" pitchFamily="34" charset="-122"/>
                <a:cs typeface="Inter" pitchFamily="34" charset="-120"/>
              </a:rPr>
              <a:t>Explore unfreezing and fine-tuning additional layers of the MobileNetV2 base to potentially capture more domain-specific features, further optimizing performance.</a:t>
            </a:r>
            <a:endParaRPr lang="en-US" sz="1550" dirty="0"/>
          </a:p>
        </p:txBody>
      </p:sp>
      <p:sp>
        <p:nvSpPr>
          <p:cNvPr id="7" name="Shape 4"/>
          <p:cNvSpPr/>
          <p:nvPr/>
        </p:nvSpPr>
        <p:spPr>
          <a:xfrm>
            <a:off x="5223986" y="2361367"/>
            <a:ext cx="446484" cy="446484"/>
          </a:xfrm>
          <a:prstGeom prst="roundRect">
            <a:avLst>
              <a:gd name="adj" fmla="val 6668"/>
            </a:avLst>
          </a:prstGeom>
          <a:solidFill>
            <a:srgbClr val="EDEBE3"/>
          </a:solidFill>
          <a:ln/>
        </p:spPr>
      </p:sp>
      <p:pic>
        <p:nvPicPr>
          <p:cNvPr id="8" name="Image 1" descr="preencoded.png"/>
          <p:cNvPicPr>
            <a:picLocks noChangeAspect="1"/>
          </p:cNvPicPr>
          <p:nvPr/>
        </p:nvPicPr>
        <p:blipFill>
          <a:blip r:embed="rId4"/>
          <a:stretch>
            <a:fillRect/>
          </a:stretch>
        </p:blipFill>
        <p:spPr>
          <a:xfrm>
            <a:off x="5298400" y="2398574"/>
            <a:ext cx="297656" cy="372070"/>
          </a:xfrm>
          <a:prstGeom prst="rect">
            <a:avLst/>
          </a:prstGeom>
        </p:spPr>
      </p:pic>
      <p:sp>
        <p:nvSpPr>
          <p:cNvPr id="9" name="Text 5"/>
          <p:cNvSpPr/>
          <p:nvPr/>
        </p:nvSpPr>
        <p:spPr>
          <a:xfrm>
            <a:off x="5868829" y="2429589"/>
            <a:ext cx="3537466" cy="620316"/>
          </a:xfrm>
          <a:prstGeom prst="rect">
            <a:avLst/>
          </a:prstGeom>
          <a:noFill/>
          <a:ln/>
        </p:spPr>
        <p:txBody>
          <a:bodyPr wrap="square" lIns="0" tIns="0" rIns="0" bIns="0" rtlCol="0" anchor="t"/>
          <a:lstStyle/>
          <a:p>
            <a:pPr marL="0" indent="0" algn="l">
              <a:lnSpc>
                <a:spcPts val="2400"/>
              </a:lnSpc>
              <a:buNone/>
            </a:pPr>
            <a:r>
              <a:rPr lang="en-US" sz="1950" dirty="0">
                <a:solidFill>
                  <a:srgbClr val="161613"/>
                </a:solidFill>
                <a:latin typeface="DM Sans Medium" pitchFamily="34" charset="0"/>
                <a:ea typeface="DM Sans Medium" pitchFamily="34" charset="-122"/>
                <a:cs typeface="DM Sans Medium" pitchFamily="34" charset="-120"/>
              </a:rPr>
              <a:t>Advanced Model Architectures</a:t>
            </a:r>
            <a:endParaRPr lang="en-US" sz="1950" dirty="0"/>
          </a:p>
        </p:txBody>
      </p:sp>
      <p:sp>
        <p:nvSpPr>
          <p:cNvPr id="10" name="Text 6"/>
          <p:cNvSpPr/>
          <p:nvPr/>
        </p:nvSpPr>
        <p:spPr>
          <a:xfrm>
            <a:off x="5868829" y="3168967"/>
            <a:ext cx="3537466" cy="1587698"/>
          </a:xfrm>
          <a:prstGeom prst="rect">
            <a:avLst/>
          </a:prstGeom>
          <a:noFill/>
          <a:ln/>
        </p:spPr>
        <p:txBody>
          <a:bodyPr wrap="square" lIns="0" tIns="0" rIns="0" bIns="0" rtlCol="0" anchor="t"/>
          <a:lstStyle/>
          <a:p>
            <a:pPr marL="0" indent="0" algn="l">
              <a:lnSpc>
                <a:spcPts val="2500"/>
              </a:lnSpc>
              <a:buNone/>
            </a:pPr>
            <a:r>
              <a:rPr lang="en-US" sz="1550" dirty="0">
                <a:solidFill>
                  <a:srgbClr val="161613"/>
                </a:solidFill>
                <a:latin typeface="Inter" pitchFamily="34" charset="0"/>
                <a:ea typeface="Inter" pitchFamily="34" charset="-122"/>
                <a:cs typeface="Inter" pitchFamily="34" charset="-120"/>
              </a:rPr>
              <a:t>Investigate the use of more sophisticated pre-trained models like EfficientNet or Vision Transformers for potential accuracy gains and robustness improvements.</a:t>
            </a:r>
            <a:endParaRPr lang="en-US" sz="1550" dirty="0"/>
          </a:p>
        </p:txBody>
      </p:sp>
      <p:sp>
        <p:nvSpPr>
          <p:cNvPr id="11" name="Shape 7"/>
          <p:cNvSpPr/>
          <p:nvPr/>
        </p:nvSpPr>
        <p:spPr>
          <a:xfrm>
            <a:off x="9654302" y="2361367"/>
            <a:ext cx="446484" cy="446484"/>
          </a:xfrm>
          <a:prstGeom prst="roundRect">
            <a:avLst>
              <a:gd name="adj" fmla="val 6668"/>
            </a:avLst>
          </a:prstGeom>
          <a:solidFill>
            <a:srgbClr val="EDEBE3"/>
          </a:solidFill>
          <a:ln/>
        </p:spPr>
      </p:sp>
      <p:pic>
        <p:nvPicPr>
          <p:cNvPr id="12" name="Image 2" descr="preencoded.png"/>
          <p:cNvPicPr>
            <a:picLocks noChangeAspect="1"/>
          </p:cNvPicPr>
          <p:nvPr/>
        </p:nvPicPr>
        <p:blipFill>
          <a:blip r:embed="rId5"/>
          <a:stretch>
            <a:fillRect/>
          </a:stretch>
        </p:blipFill>
        <p:spPr>
          <a:xfrm>
            <a:off x="9728716" y="2398574"/>
            <a:ext cx="297656" cy="372070"/>
          </a:xfrm>
          <a:prstGeom prst="rect">
            <a:avLst/>
          </a:prstGeom>
        </p:spPr>
      </p:pic>
      <p:sp>
        <p:nvSpPr>
          <p:cNvPr id="13" name="Text 8"/>
          <p:cNvSpPr/>
          <p:nvPr/>
        </p:nvSpPr>
        <p:spPr>
          <a:xfrm>
            <a:off x="10299144" y="2429589"/>
            <a:ext cx="3537466" cy="620316"/>
          </a:xfrm>
          <a:prstGeom prst="rect">
            <a:avLst/>
          </a:prstGeom>
          <a:noFill/>
          <a:ln/>
        </p:spPr>
        <p:txBody>
          <a:bodyPr wrap="square" lIns="0" tIns="0" rIns="0" bIns="0" rtlCol="0" anchor="t"/>
          <a:lstStyle/>
          <a:p>
            <a:pPr marL="0" indent="0" algn="l">
              <a:lnSpc>
                <a:spcPts val="2400"/>
              </a:lnSpc>
              <a:buNone/>
            </a:pPr>
            <a:r>
              <a:rPr lang="en-US" sz="1950" dirty="0">
                <a:solidFill>
                  <a:srgbClr val="161613"/>
                </a:solidFill>
                <a:latin typeface="DM Sans Medium" pitchFamily="34" charset="0"/>
                <a:ea typeface="DM Sans Medium" pitchFamily="34" charset="-122"/>
                <a:cs typeface="DM Sans Medium" pitchFamily="34" charset="-120"/>
              </a:rPr>
              <a:t>Model Explainability (Grad-CAM)</a:t>
            </a:r>
            <a:endParaRPr lang="en-US" sz="1950" dirty="0"/>
          </a:p>
        </p:txBody>
      </p:sp>
      <p:sp>
        <p:nvSpPr>
          <p:cNvPr id="14" name="Text 9"/>
          <p:cNvSpPr/>
          <p:nvPr/>
        </p:nvSpPr>
        <p:spPr>
          <a:xfrm>
            <a:off x="10299144" y="3168967"/>
            <a:ext cx="3537466" cy="1587698"/>
          </a:xfrm>
          <a:prstGeom prst="rect">
            <a:avLst/>
          </a:prstGeom>
          <a:noFill/>
          <a:ln/>
        </p:spPr>
        <p:txBody>
          <a:bodyPr wrap="square" lIns="0" tIns="0" rIns="0" bIns="0" rtlCol="0" anchor="t"/>
          <a:lstStyle/>
          <a:p>
            <a:pPr marL="0" indent="0" algn="l">
              <a:lnSpc>
                <a:spcPts val="2500"/>
              </a:lnSpc>
              <a:buNone/>
            </a:pPr>
            <a:r>
              <a:rPr lang="en-US" sz="1550" dirty="0">
                <a:solidFill>
                  <a:srgbClr val="161613"/>
                </a:solidFill>
                <a:latin typeface="Inter" pitchFamily="34" charset="0"/>
                <a:ea typeface="Inter" pitchFamily="34" charset="-122"/>
                <a:cs typeface="Inter" pitchFamily="34" charset="-120"/>
              </a:rPr>
              <a:t>Integrate explainability tools such as Grad-CAM to visualize which parts of the image the model focuses on, providing insights into its decision-making process.</a:t>
            </a:r>
            <a:endParaRPr lang="en-US" sz="1550" dirty="0"/>
          </a:p>
        </p:txBody>
      </p:sp>
      <p:sp>
        <p:nvSpPr>
          <p:cNvPr id="15" name="Text 10"/>
          <p:cNvSpPr/>
          <p:nvPr/>
        </p:nvSpPr>
        <p:spPr>
          <a:xfrm>
            <a:off x="793790" y="4979908"/>
            <a:ext cx="13042821" cy="1905238"/>
          </a:xfrm>
          <a:prstGeom prst="rect">
            <a:avLst/>
          </a:prstGeom>
          <a:noFill/>
          <a:ln/>
        </p:spPr>
        <p:txBody>
          <a:bodyPr wrap="square" lIns="0" tIns="0" rIns="0" bIns="0" rtlCol="0" anchor="t"/>
          <a:lstStyle/>
          <a:p>
            <a:pPr marL="0" indent="0" algn="l">
              <a:lnSpc>
                <a:spcPts val="2500"/>
              </a:lnSpc>
              <a:buNone/>
            </a:pPr>
            <a:r>
              <a:rPr lang="en-US" sz="1550" dirty="0">
                <a:solidFill>
                  <a:srgbClr val="161613"/>
                </a:solidFill>
                <a:latin typeface="Inter" pitchFamily="34" charset="0"/>
                <a:ea typeface="Inter" pitchFamily="34" charset="-122"/>
                <a:cs typeface="Inter" pitchFamily="34" charset="-120"/>
              </a:rPr>
              <a:t>This project successfully developed and deployed a highly accurate cat vs. dog image classifier, demonstrating proficiency in deep learning workflows from data preprocessing to model deployment. The transfer learning approach proved exceptionally effective, providing a strong foundation for future enhancements. Our next steps involve exploring more advanced fine-tuning strategies to push the accuracy boundaries further. Additionally, integrating model explainability tools will be crucial for understanding the 'why' behind the model's predictions, fostering greater trust and enabling more targeted improvements. This project not only delivered a functional product but also provided invaluable hands-on experience in the practical application of deep learning concepts.</a:t>
            </a:r>
            <a:endParaRPr lang="en-US" sz="1550" dirty="0"/>
          </a:p>
        </p:txBody>
      </p:sp>
      <p:sp>
        <p:nvSpPr>
          <p:cNvPr id="16" name="Rectangle 15">
            <a:extLst>
              <a:ext uri="{FF2B5EF4-FFF2-40B4-BE49-F238E27FC236}">
                <a16:creationId xmlns:a16="http://schemas.microsoft.com/office/drawing/2014/main" id="{98B7EB3A-86F9-D401-F873-FD95F461DD22}"/>
              </a:ext>
            </a:extLst>
          </p:cNvPr>
          <p:cNvSpPr/>
          <p:nvPr/>
        </p:nvSpPr>
        <p:spPr>
          <a:xfrm>
            <a:off x="12868508" y="7801750"/>
            <a:ext cx="1628078" cy="2899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2"/>
              </a:solidFill>
              <a:highlight>
                <a:srgbClr val="C0C0C0"/>
              </a:highligh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1412</Words>
  <Application>Microsoft Office PowerPoint</Application>
  <PresentationFormat>Custom</PresentationFormat>
  <Paragraphs>81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DM Sans Medium</vt: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Aditya Raj</cp:lastModifiedBy>
  <cp:revision>2</cp:revision>
  <dcterms:created xsi:type="dcterms:W3CDTF">2025-06-15T18:33:57Z</dcterms:created>
  <dcterms:modified xsi:type="dcterms:W3CDTF">2025-06-15T18:57:14Z</dcterms:modified>
</cp:coreProperties>
</file>