
<file path=[Content_Types].xml><?xml version="1.0" encoding="utf-8"?>
<Types xmlns="http://schemas.openxmlformats.org/package/2006/content-types">
  <Default Extension="png" ContentType="image/png"/>
  <Default Extension="jpeg" ContentType="image/jpeg"/>
  <Default Extension="wma" ContentType="audio/x-ms-wm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76EA05-2315-45E9-8B30-B43DA6608B6D}" type="datetimeFigureOut">
              <a:rPr lang="en-IN" smtClean="0"/>
              <a:t>13-03-2025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6EE4D-8133-42C0-8203-4F11724FBA09}" type="slidenum">
              <a:rPr lang="en-IN" smtClean="0"/>
              <a:t>‹#›</a:t>
            </a:fld>
            <a:endParaRPr lang="en-IN"/>
          </a:p>
        </p:txBody>
      </p:sp>
    </p:spTree>
    <p:extLst>
      <p:ext uri="{BB962C8B-B14F-4D97-AF65-F5344CB8AC3E}">
        <p14:creationId xmlns:p14="http://schemas.microsoft.com/office/powerpoint/2010/main" val="181158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66EE4D-8133-42C0-8203-4F11724FBA09}" type="slidenum">
              <a:rPr lang="en-IN" smtClean="0"/>
              <a:t>2</a:t>
            </a:fld>
            <a:endParaRPr lang="en-IN"/>
          </a:p>
        </p:txBody>
      </p:sp>
    </p:spTree>
    <p:extLst>
      <p:ext uri="{BB962C8B-B14F-4D97-AF65-F5344CB8AC3E}">
        <p14:creationId xmlns:p14="http://schemas.microsoft.com/office/powerpoint/2010/main" val="2694416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5E6232A-A353-48B8-B889-FA455B44158C}" type="datetimeFigureOut">
              <a:rPr lang="en-IN" smtClean="0"/>
              <a:t>13-03-2025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D678E8-1591-42C9-A7B3-D1533AD9BE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D678E8-1591-42C9-A7B3-D1533AD9BE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D678E8-1591-42C9-A7B3-D1533AD9BE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D678E8-1591-42C9-A7B3-D1533AD9BEB8}"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2D678E8-1591-42C9-A7B3-D1533AD9BEB8}"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2D678E8-1591-42C9-A7B3-D1533AD9BEB8}"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2D678E8-1591-42C9-A7B3-D1533AD9BE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2D678E8-1591-42C9-A7B3-D1533AD9BEB8}"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5E6232A-A353-48B8-B889-FA455B44158C}" type="datetimeFigureOut">
              <a:rPr lang="en-IN" smtClean="0"/>
              <a:t>13-03-2025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2D678E8-1591-42C9-A7B3-D1533AD9BE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5E6232A-A353-48B8-B889-FA455B44158C}" type="datetimeFigureOut">
              <a:rPr lang="en-IN" smtClean="0"/>
              <a:t>13-03-2025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2D678E8-1591-42C9-A7B3-D1533AD9BE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5E6232A-A353-48B8-B889-FA455B44158C}" type="datetimeFigureOut">
              <a:rPr lang="en-IN" smtClean="0"/>
              <a:t>13-03-2025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D678E8-1591-42C9-A7B3-D1533AD9BEB8}"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5E6232A-A353-48B8-B889-FA455B44158C}" type="datetimeFigureOut">
              <a:rPr lang="en-IN" smtClean="0"/>
              <a:t>13-03-2025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D678E8-1591-42C9-A7B3-D1533AD9BE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0.wma"/><Relationship Id="rId1" Type="http://schemas.microsoft.com/office/2007/relationships/media" Target="../media/media10.wma"/><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wma"/><Relationship Id="rId1" Type="http://schemas.microsoft.com/office/2007/relationships/media" Target="../media/media11.wma"/><Relationship Id="rId5" Type="http://schemas.openxmlformats.org/officeDocument/2006/relationships/image" Target="../media/image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ma"/><Relationship Id="rId1" Type="http://schemas.microsoft.com/office/2007/relationships/media" Target="../media/media2.wm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ma"/><Relationship Id="rId1" Type="http://schemas.microsoft.com/office/2007/relationships/media" Target="../media/media3.wm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4.wma"/><Relationship Id="rId1" Type="http://schemas.microsoft.com/office/2007/relationships/media" Target="../media/media4.wma"/><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wma"/><Relationship Id="rId1" Type="http://schemas.microsoft.com/office/2007/relationships/media" Target="../media/media5.wm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6.wma"/><Relationship Id="rId1" Type="http://schemas.microsoft.com/office/2007/relationships/media" Target="../media/media6.wma"/><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wma"/><Relationship Id="rId1" Type="http://schemas.microsoft.com/office/2007/relationships/media" Target="../media/media7.wm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8.wma"/><Relationship Id="rId1" Type="http://schemas.microsoft.com/office/2007/relationships/media" Target="../media/media8.wma"/><Relationship Id="rId5"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wma"/><Relationship Id="rId1" Type="http://schemas.microsoft.com/office/2007/relationships/media" Target="../media/media9.wm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980728"/>
            <a:ext cx="8640960" cy="2088232"/>
          </a:xfrm>
        </p:spPr>
        <p:txBody>
          <a:bodyPr>
            <a:normAutofit fontScale="90000"/>
          </a:bodyPr>
          <a:lstStyle/>
          <a:p>
            <a:r>
              <a:rPr lang="en-IN" dirty="0" smtClean="0">
                <a:latin typeface="Calibri" pitchFamily="34" charset="0"/>
                <a:cs typeface="Calibri" pitchFamily="34" charset="0"/>
              </a:rPr>
              <a:t>INSIGHTS FROM ONLINE RETAIL DATASET FROM TCS - FORAGE</a:t>
            </a:r>
            <a:r>
              <a:rPr lang="en-IN" dirty="0" smtClean="0"/>
              <a:t/>
            </a:r>
            <a:br>
              <a:rPr lang="en-IN" dirty="0" smtClean="0"/>
            </a:br>
            <a:endParaRPr lang="en-IN" dirty="0"/>
          </a:p>
        </p:txBody>
      </p:sp>
      <p:sp>
        <p:nvSpPr>
          <p:cNvPr id="3" name="Subtitle 2"/>
          <p:cNvSpPr>
            <a:spLocks noGrp="1"/>
          </p:cNvSpPr>
          <p:nvPr>
            <p:ph type="subTitle" idx="1"/>
          </p:nvPr>
        </p:nvSpPr>
        <p:spPr>
          <a:xfrm>
            <a:off x="2483768" y="4149080"/>
            <a:ext cx="6511131" cy="329259"/>
          </a:xfrm>
        </p:spPr>
        <p:txBody>
          <a:bodyPr>
            <a:noAutofit/>
          </a:bodyPr>
          <a:lstStyle/>
          <a:p>
            <a:r>
              <a:rPr lang="en-IN" sz="2800" dirty="0" smtClean="0"/>
              <a:t>DURGA PRABHAKARAN</a:t>
            </a:r>
            <a:endParaRPr lang="en-IN" sz="2800"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729417791"/>
      </p:ext>
    </p:extLst>
  </p:cSld>
  <p:clrMapOvr>
    <a:masterClrMapping/>
  </p:clrMapOvr>
  <mc:AlternateContent xmlns:mc="http://schemas.openxmlformats.org/markup-compatibility/2006">
    <mc:Choice xmlns:p14="http://schemas.microsoft.com/office/powerpoint/2010/main" Requires="p14">
      <p:transition spd="slow" p14:dur="2000" advTm="18029"/>
    </mc:Choice>
    <mc:Fallback>
      <p:transition spd="slow" advTm="180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70" y="4509120"/>
            <a:ext cx="8584410" cy="2088232"/>
          </a:xfrm>
        </p:spPr>
        <p:txBody>
          <a:bodyPr>
            <a:normAutofit fontScale="90000"/>
          </a:bodyPr>
          <a:lstStyle/>
          <a:p>
            <a:r>
              <a:rPr lang="en-US" sz="2000" dirty="0">
                <a:solidFill>
                  <a:schemeClr val="tx1"/>
                </a:solidFill>
                <a:effectLst/>
                <a:latin typeface="Calibri" pitchFamily="34" charset="0"/>
                <a:cs typeface="Calibri" pitchFamily="34" charset="0"/>
              </a:rPr>
              <a:t>The map chart concludes by comparing the places that have produced the greatest revenue to those that have not. Apart from the UK, it is clear that nations like the Netherlands, Ireland, Germany, France, and Australia generate large profits, and the company should invest more in these nations to boost product demand. The map also reveals that the majority of sales occur only in the European zone, with only a small number in the American region. Along with Russia, there is no market for the items in Africa or Asia. Sales revenues and profitability might increase with the implementation of a fresh strategy focused on these areas.</a:t>
            </a:r>
            <a:r>
              <a:rPr lang="en-IN" sz="2000" dirty="0">
                <a:solidFill>
                  <a:schemeClr val="tx1"/>
                </a:solidFill>
                <a:effectLst/>
                <a:latin typeface="Calibri" pitchFamily="34" charset="0"/>
                <a:cs typeface="Calibri" pitchFamily="34" charset="0"/>
              </a:rPr>
              <a:t/>
            </a:r>
            <a:br>
              <a:rPr lang="en-IN" sz="2000" dirty="0">
                <a:solidFill>
                  <a:schemeClr val="tx1"/>
                </a:solidFill>
                <a:effectLst/>
                <a:latin typeface="Calibri" pitchFamily="34" charset="0"/>
                <a:cs typeface="Calibri" pitchFamily="34" charset="0"/>
              </a:rPr>
            </a:br>
            <a:endParaRPr lang="en-IN" sz="2000" dirty="0">
              <a:solidFill>
                <a:schemeClr val="tx1"/>
              </a:solidFill>
              <a:effectLst/>
              <a:latin typeface="Calibri" pitchFamily="34" charset="0"/>
              <a:cs typeface="Calibri" pitchFamily="34"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332655"/>
            <a:ext cx="8424936" cy="372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3016770500"/>
      </p:ext>
    </p:extLst>
  </p:cSld>
  <p:clrMapOvr>
    <a:masterClrMapping/>
  </p:clrMapOvr>
  <mc:AlternateContent xmlns:mc="http://schemas.openxmlformats.org/markup-compatibility/2006">
    <mc:Choice xmlns:p14="http://schemas.microsoft.com/office/powerpoint/2010/main" Requires="p14">
      <p:transition spd="slow" p14:dur="2000" advTm="53732"/>
    </mc:Choice>
    <mc:Fallback>
      <p:transition spd="slow" advTm="537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3568" y="404664"/>
            <a:ext cx="7488832" cy="369332"/>
          </a:xfrm>
          <a:prstGeom prst="rect">
            <a:avLst/>
          </a:prstGeom>
          <a:noFill/>
        </p:spPr>
        <p:txBody>
          <a:bodyPr wrap="square" rtlCol="0">
            <a:spAutoFit/>
          </a:bodyPr>
          <a:lstStyle/>
          <a:p>
            <a:pPr algn="ctr"/>
            <a:r>
              <a:rPr lang="en-IN" dirty="0" smtClean="0"/>
              <a:t>DASHBOARD</a:t>
            </a:r>
            <a:endParaRPr lang="en-IN"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052736"/>
            <a:ext cx="8532440" cy="476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628376377"/>
      </p:ext>
    </p:extLst>
  </p:cSld>
  <p:clrMapOvr>
    <a:masterClrMapping/>
  </p:clrMapOvr>
  <mc:AlternateContent xmlns:mc="http://schemas.openxmlformats.org/markup-compatibility/2006">
    <mc:Choice xmlns:p14="http://schemas.microsoft.com/office/powerpoint/2010/main" Requires="p14">
      <p:transition spd="slow" p14:dur="2000" advTm="7292"/>
    </mc:Choice>
    <mc:Fallback>
      <p:transition spd="slow" advTm="72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 I’m </a:t>
            </a:r>
            <a:r>
              <a:rPr lang="en-IN" dirty="0" err="1" smtClean="0"/>
              <a:t>Durga</a:t>
            </a:r>
            <a:r>
              <a:rPr lang="en-IN" dirty="0" smtClean="0"/>
              <a:t> </a:t>
            </a:r>
            <a:r>
              <a:rPr lang="en-IN" dirty="0" err="1" smtClean="0"/>
              <a:t>Prabhakaran</a:t>
            </a:r>
            <a:r>
              <a:rPr lang="en-IN" dirty="0" smtClean="0"/>
              <a:t> and I’m here to present the data insights derived from the dashboard created using the online retail dataset for Forage – TCS Data visualisation project.</a:t>
            </a:r>
            <a:endParaRPr lang="en-IN" dirty="0"/>
          </a:p>
        </p:txBody>
      </p:sp>
      <p:sp>
        <p:nvSpPr>
          <p:cNvPr id="2" name="Title 1"/>
          <p:cNvSpPr>
            <a:spLocks noGrp="1"/>
          </p:cNvSpPr>
          <p:nvPr>
            <p:ph type="title"/>
          </p:nvPr>
        </p:nvSpPr>
        <p:spPr/>
        <p:txBody>
          <a:bodyPr/>
          <a:lstStyle/>
          <a:p>
            <a:pPr algn="ctr"/>
            <a:r>
              <a:rPr lang="en-IN" dirty="0" smtClean="0"/>
              <a:t>INTRODUCTION</a:t>
            </a:r>
            <a:endParaRPr lang="en-IN" dirty="0"/>
          </a:p>
        </p:txBody>
      </p:sp>
      <p:sp>
        <p:nvSpPr>
          <p:cNvPr id="4" name="TextBox 3"/>
          <p:cNvSpPr txBox="1"/>
          <p:nvPr/>
        </p:nvSpPr>
        <p:spPr>
          <a:xfrm>
            <a:off x="2699792" y="2564904"/>
            <a:ext cx="184731" cy="369332"/>
          </a:xfrm>
          <a:prstGeom prst="rect">
            <a:avLst/>
          </a:prstGeom>
          <a:noFill/>
        </p:spPr>
        <p:txBody>
          <a:bodyPr wrap="none" rtlCol="0">
            <a:spAutoFit/>
          </a:bodyPr>
          <a:lstStyle/>
          <a:p>
            <a:endParaRPr lang="en-IN"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2978400692"/>
      </p:ext>
    </p:extLst>
  </p:cSld>
  <p:clrMapOvr>
    <a:masterClrMapping/>
  </p:clrMapOvr>
  <mc:AlternateContent xmlns:mc="http://schemas.openxmlformats.org/markup-compatibility/2006">
    <mc:Choice xmlns:p14="http://schemas.microsoft.com/office/powerpoint/2010/main" Requires="p14">
      <p:transition spd="slow" p14:dur="2000" advTm="1781"/>
    </mc:Choice>
    <mc:Fallback>
      <p:transition spd="slow" advTm="17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dirty="0">
              <a:latin typeface="Calibri" pitchFamily="34" charset="0"/>
              <a:cs typeface="Calibri" pitchFamily="34" charset="0"/>
            </a:endParaRPr>
          </a:p>
        </p:txBody>
      </p:sp>
      <p:sp>
        <p:nvSpPr>
          <p:cNvPr id="3" name="Title 2"/>
          <p:cNvSpPr>
            <a:spLocks noGrp="1"/>
          </p:cNvSpPr>
          <p:nvPr>
            <p:ph type="title"/>
          </p:nvPr>
        </p:nvSpPr>
        <p:spPr/>
        <p:txBody>
          <a:bodyPr/>
          <a:lstStyle/>
          <a:p>
            <a:r>
              <a:rPr lang="en-IN" dirty="0" smtClean="0"/>
              <a:t>Question 1 </a:t>
            </a:r>
            <a:r>
              <a:rPr lang="en-IN" dirty="0" smtClean="0"/>
              <a:t> </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2495380253"/>
      </p:ext>
    </p:extLst>
  </p:cSld>
  <p:clrMapOvr>
    <a:masterClrMapping/>
  </p:clrMapOvr>
  <mc:AlternateContent xmlns:mc="http://schemas.openxmlformats.org/markup-compatibility/2006">
    <mc:Choice xmlns:p14="http://schemas.microsoft.com/office/powerpoint/2010/main" Requires="p14">
      <p:transition spd="slow" p14:dur="2000" advTm="13250"/>
    </mc:Choice>
    <mc:Fallback>
      <p:transition spd="slow" advTm="132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4128" y="332656"/>
            <a:ext cx="3194720" cy="6264696"/>
          </a:xfrm>
        </p:spPr>
        <p:txBody>
          <a:bodyPr>
            <a:noAutofit/>
          </a:bodyPr>
          <a:lstStyle/>
          <a:p>
            <a:r>
              <a:rPr lang="en-US" sz="2000" dirty="0">
                <a:solidFill>
                  <a:schemeClr val="tx1"/>
                </a:solidFill>
                <a:effectLst/>
                <a:latin typeface="Calibri" pitchFamily="34" charset="0"/>
                <a:cs typeface="Calibri" pitchFamily="34" charset="0"/>
              </a:rPr>
              <a:t>According to the statistics, the first eight months of sales from January to August were very stable, with an average of $685K (Six hundred eighty-five thousand US dollars) in revenue per </a:t>
            </a:r>
            <a:r>
              <a:rPr lang="en-US" sz="2000" dirty="0" smtClean="0">
                <a:solidFill>
                  <a:schemeClr val="tx1"/>
                </a:solidFill>
                <a:effectLst/>
                <a:latin typeface="Calibri" pitchFamily="34" charset="0"/>
                <a:cs typeface="Calibri" pitchFamily="34" charset="0"/>
              </a:rPr>
              <a:t>month.  </a:t>
            </a:r>
            <a:r>
              <a:rPr lang="en-US" sz="2000" dirty="0">
                <a:solidFill>
                  <a:schemeClr val="tx1"/>
                </a:solidFill>
                <a:effectLst/>
                <a:latin typeface="Calibri" pitchFamily="34" charset="0"/>
                <a:cs typeface="Calibri" pitchFamily="34" charset="0"/>
              </a:rPr>
              <a:t/>
            </a:r>
            <a:br>
              <a:rPr lang="en-US" sz="2000" dirty="0">
                <a:solidFill>
                  <a:schemeClr val="tx1"/>
                </a:solidFill>
                <a:effectLst/>
                <a:latin typeface="Calibri" pitchFamily="34" charset="0"/>
                <a:cs typeface="Calibri" pitchFamily="34" charset="0"/>
              </a:rPr>
            </a:br>
            <a:r>
              <a:rPr lang="en-US" sz="2000" dirty="0" smtClean="0">
                <a:solidFill>
                  <a:schemeClr val="tx1"/>
                </a:solidFill>
                <a:effectLst/>
                <a:latin typeface="Calibri" pitchFamily="34" charset="0"/>
                <a:cs typeface="Calibri" pitchFamily="34" charset="0"/>
              </a:rPr>
              <a:t/>
            </a:r>
            <a:br>
              <a:rPr lang="en-US" sz="2000" dirty="0" smtClean="0">
                <a:solidFill>
                  <a:schemeClr val="tx1"/>
                </a:solidFill>
                <a:effectLst/>
                <a:latin typeface="Calibri" pitchFamily="34" charset="0"/>
                <a:cs typeface="Calibri" pitchFamily="34" charset="0"/>
              </a:rPr>
            </a:br>
            <a:r>
              <a:rPr lang="en-US" sz="2000" dirty="0" smtClean="0">
                <a:solidFill>
                  <a:schemeClr val="tx1"/>
                </a:solidFill>
                <a:effectLst/>
                <a:latin typeface="Calibri" pitchFamily="34" charset="0"/>
                <a:cs typeface="Calibri" pitchFamily="34" charset="0"/>
              </a:rPr>
              <a:t>The </a:t>
            </a:r>
            <a:r>
              <a:rPr lang="en-US" sz="2000" dirty="0">
                <a:solidFill>
                  <a:schemeClr val="tx1"/>
                </a:solidFill>
                <a:effectLst/>
                <a:latin typeface="Calibri" pitchFamily="34" charset="0"/>
                <a:cs typeface="Calibri" pitchFamily="34" charset="0"/>
              </a:rPr>
              <a:t>increase in revenue begins in September, when it grows by 40% over the </a:t>
            </a:r>
            <a:r>
              <a:rPr lang="en-US" sz="2000" dirty="0" smtClean="0">
                <a:solidFill>
                  <a:schemeClr val="tx1"/>
                </a:solidFill>
                <a:effectLst/>
                <a:latin typeface="Calibri" pitchFamily="34" charset="0"/>
                <a:cs typeface="Calibri" pitchFamily="34" charset="0"/>
              </a:rPr>
              <a:t>previous month. </a:t>
            </a:r>
            <a:br>
              <a:rPr lang="en-US" sz="2000" dirty="0" smtClean="0">
                <a:solidFill>
                  <a:schemeClr val="tx1"/>
                </a:solidFill>
                <a:effectLst/>
                <a:latin typeface="Calibri" pitchFamily="34" charset="0"/>
                <a:cs typeface="Calibri" pitchFamily="34" charset="0"/>
              </a:rPr>
            </a:br>
            <a:r>
              <a:rPr lang="en-US" sz="2000" dirty="0">
                <a:solidFill>
                  <a:schemeClr val="tx1"/>
                </a:solidFill>
                <a:effectLst/>
                <a:latin typeface="Calibri" pitchFamily="34" charset="0"/>
                <a:cs typeface="Calibri" pitchFamily="34" charset="0"/>
              </a:rPr>
              <a:t/>
            </a:r>
            <a:br>
              <a:rPr lang="en-US" sz="2000" dirty="0">
                <a:solidFill>
                  <a:schemeClr val="tx1"/>
                </a:solidFill>
                <a:effectLst/>
                <a:latin typeface="Calibri" pitchFamily="34" charset="0"/>
                <a:cs typeface="Calibri" pitchFamily="34" charset="0"/>
              </a:rPr>
            </a:br>
            <a:r>
              <a:rPr lang="en-US" sz="2000" dirty="0" smtClean="0">
                <a:solidFill>
                  <a:schemeClr val="tx1"/>
                </a:solidFill>
                <a:effectLst/>
                <a:latin typeface="Calibri" pitchFamily="34" charset="0"/>
                <a:cs typeface="Calibri" pitchFamily="34" charset="0"/>
              </a:rPr>
              <a:t>This </a:t>
            </a:r>
            <a:r>
              <a:rPr lang="en-US" sz="2000" dirty="0">
                <a:solidFill>
                  <a:schemeClr val="tx1"/>
                </a:solidFill>
                <a:effectLst/>
                <a:latin typeface="Calibri" pitchFamily="34" charset="0"/>
                <a:cs typeface="Calibri" pitchFamily="34" charset="0"/>
              </a:rPr>
              <a:t>pattern persisted up until November, when it rose to 1.5 million US dollars, the largest amount of the whole year. </a:t>
            </a:r>
            <a:endParaRPr lang="en-IN" sz="2000" b="0" dirty="0">
              <a:solidFill>
                <a:schemeClr val="tx1"/>
              </a:solidFill>
              <a:effectLst/>
              <a:latin typeface="Calibri" pitchFamily="34" charset="0"/>
              <a:cs typeface="Calibri"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06" y="332656"/>
            <a:ext cx="5279713" cy="342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19974" y="4005064"/>
            <a:ext cx="5232145" cy="1631216"/>
          </a:xfrm>
          <a:prstGeom prst="rect">
            <a:avLst/>
          </a:prstGeom>
          <a:noFill/>
        </p:spPr>
        <p:txBody>
          <a:bodyPr wrap="square" rtlCol="0">
            <a:spAutoFit/>
          </a:bodyPr>
          <a:lstStyle/>
          <a:p>
            <a:r>
              <a:rPr lang="en-US" sz="2000" b="1" dirty="0">
                <a:latin typeface="Calibri" pitchFamily="34" charset="0"/>
                <a:cs typeface="Calibri" pitchFamily="34" charset="0"/>
              </a:rPr>
              <a:t>Unfortunately, since the data for December is insufficient, no inferences can be made from it. This research demonstrates how seasonality—which generally happens in the last four months of the year—affects retail store sales</a:t>
            </a:r>
            <a:endParaRPr lang="en-IN" sz="2000" b="1" dirty="0">
              <a:latin typeface="Calibri" pitchFamily="34" charset="0"/>
              <a:cs typeface="Calibri" pitchFamily="34" charset="0"/>
            </a:endParaRPr>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4165033625"/>
      </p:ext>
    </p:extLst>
  </p:cSld>
  <p:clrMapOvr>
    <a:masterClrMapping/>
  </p:clrMapOvr>
  <mc:AlternateContent xmlns:mc="http://schemas.openxmlformats.org/markup-compatibility/2006">
    <mc:Choice xmlns:p14="http://schemas.microsoft.com/office/powerpoint/2010/main" Requires="p14">
      <p:transition spd="slow" p14:dur="2000" advTm="48240"/>
    </mc:Choice>
    <mc:Fallback>
      <p:transition spd="slow" advTm="482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dirty="0"/>
          </a:p>
        </p:txBody>
      </p:sp>
      <p:sp>
        <p:nvSpPr>
          <p:cNvPr id="3" name="Title 2"/>
          <p:cNvSpPr>
            <a:spLocks noGrp="1"/>
          </p:cNvSpPr>
          <p:nvPr>
            <p:ph type="title"/>
          </p:nvPr>
        </p:nvSpPr>
        <p:spPr/>
        <p:txBody>
          <a:bodyPr/>
          <a:lstStyle/>
          <a:p>
            <a:r>
              <a:rPr lang="en-IN" dirty="0" smtClean="0"/>
              <a:t>QUESTION 2</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419105152"/>
      </p:ext>
    </p:extLst>
  </p:cSld>
  <p:clrMapOvr>
    <a:masterClrMapping/>
  </p:clrMapOvr>
  <mc:AlternateContent xmlns:mc="http://schemas.openxmlformats.org/markup-compatibility/2006">
    <mc:Choice xmlns:p14="http://schemas.microsoft.com/office/powerpoint/2010/main" Requires="p14">
      <p:transition spd="slow" p14:dur="2000" advTm="25767"/>
    </mc:Choice>
    <mc:Fallback>
      <p:transition spd="slow" advTm="257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359103"/>
            <a:ext cx="8712968" cy="2094233"/>
          </a:xfrm>
        </p:spPr>
        <p:txBody>
          <a:bodyPr>
            <a:noAutofit/>
          </a:bodyPr>
          <a:lstStyle/>
          <a:p>
            <a:pPr algn="just"/>
            <a:r>
              <a:rPr lang="en-US" sz="2000" dirty="0">
                <a:solidFill>
                  <a:schemeClr val="tx1"/>
                </a:solidFill>
                <a:effectLst/>
                <a:latin typeface="Calibri" pitchFamily="34" charset="0"/>
                <a:cs typeface="Calibri" pitchFamily="34" charset="0"/>
              </a:rPr>
              <a:t>The top 10 countries with the most potential for growth are represented in the second graph. Since the UK already has a large demand and I understand you are more interested in nations where demand may be boosted, the UK is not included in these statistics. According to the data, sales of units and income are quite high in nations like the Netherlands, Ireland, Germany, and France. To guarantee that steps are taken to further seize these markets, I would propose concentrating on these nations.</a:t>
            </a:r>
            <a:endParaRPr lang="en-IN" sz="2000" dirty="0">
              <a:solidFill>
                <a:schemeClr val="tx1"/>
              </a:solidFill>
              <a:latin typeface="Calibri" pitchFamily="34" charset="0"/>
              <a:cs typeface="Calibri"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04381"/>
            <a:ext cx="6624736" cy="3741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2573980516"/>
      </p:ext>
    </p:extLst>
  </p:cSld>
  <p:clrMapOvr>
    <a:masterClrMapping/>
  </p:clrMapOvr>
  <mc:AlternateContent xmlns:mc="http://schemas.openxmlformats.org/markup-compatibility/2006">
    <mc:Choice xmlns:p14="http://schemas.microsoft.com/office/powerpoint/2010/main" Requires="p14">
      <p:transition spd="slow" p14:dur="2000" advTm="19759"/>
    </mc:Choice>
    <mc:Fallback>
      <p:transition spd="slow" advTm="197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dirty="0"/>
          </a:p>
        </p:txBody>
      </p:sp>
      <p:sp>
        <p:nvSpPr>
          <p:cNvPr id="3" name="Title 2"/>
          <p:cNvSpPr>
            <a:spLocks noGrp="1"/>
          </p:cNvSpPr>
          <p:nvPr>
            <p:ph type="title"/>
          </p:nvPr>
        </p:nvSpPr>
        <p:spPr/>
        <p:txBody>
          <a:bodyPr/>
          <a:lstStyle/>
          <a:p>
            <a:r>
              <a:rPr lang="en-IN" dirty="0" smtClean="0"/>
              <a:t>QUESTION 3</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3375821996"/>
      </p:ext>
    </p:extLst>
  </p:cSld>
  <p:clrMapOvr>
    <a:masterClrMapping/>
  </p:clrMapOvr>
  <mc:AlternateContent xmlns:mc="http://schemas.openxmlformats.org/markup-compatibility/2006">
    <mc:Choice xmlns:p14="http://schemas.microsoft.com/office/powerpoint/2010/main" Requires="p14">
      <p:transition spd="slow" p14:dur="2000" advTm="25226"/>
    </mc:Choice>
    <mc:Fallback>
      <p:transition spd="slow" advTm="252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2" y="4221088"/>
            <a:ext cx="8500036" cy="2448272"/>
          </a:xfrm>
        </p:spPr>
        <p:txBody>
          <a:bodyPr>
            <a:normAutofit/>
          </a:bodyPr>
          <a:lstStyle/>
          <a:p>
            <a:r>
              <a:rPr lang="en-US" sz="2000" dirty="0">
                <a:solidFill>
                  <a:schemeClr val="tx1"/>
                </a:solidFill>
                <a:effectLst/>
                <a:latin typeface="Calibri" pitchFamily="34" charset="0"/>
                <a:cs typeface="Calibri" pitchFamily="34" charset="0"/>
              </a:rPr>
              <a:t>The top 10 consumers who have made the most purchases from the business have been the subject of the third study. According to the statistics, there are not many differences between the top 10 consumer purchases. The fact that the highest revenue-producing consumer only spent 17% more than the second highest demonstrates that the company does not rely solely on a small number of consumers to generate income. This demonstrates that consumers' ability to negotiate is limited and that the state of business is positive.</a:t>
            </a:r>
            <a:endParaRPr lang="en-IN" sz="2000" dirty="0">
              <a:solidFill>
                <a:schemeClr val="tx1"/>
              </a:solidFill>
              <a:effectLst/>
              <a:latin typeface="Calibri" pitchFamily="34" charset="0"/>
              <a:cs typeface="Calibri"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52" y="260648"/>
            <a:ext cx="799598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2083265559"/>
      </p:ext>
    </p:extLst>
  </p:cSld>
  <p:clrMapOvr>
    <a:masterClrMapping/>
  </p:clrMapOvr>
  <mc:AlternateContent xmlns:mc="http://schemas.openxmlformats.org/markup-compatibility/2006">
    <mc:Choice xmlns:p14="http://schemas.microsoft.com/office/powerpoint/2010/main" Requires="p14">
      <p:transition spd="slow" p14:dur="2000" advTm="38890"/>
    </mc:Choice>
    <mc:Fallback>
      <p:transition spd="slow" advTm="388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a:t>
            </a:r>
            <a:r>
              <a:rPr lang="en-US" sz="2000" dirty="0" smtClean="0"/>
              <a:t>opportunities. </a:t>
            </a:r>
            <a:endParaRPr lang="en-IN" dirty="0"/>
          </a:p>
        </p:txBody>
      </p:sp>
      <p:sp>
        <p:nvSpPr>
          <p:cNvPr id="3" name="Title 2"/>
          <p:cNvSpPr>
            <a:spLocks noGrp="1"/>
          </p:cNvSpPr>
          <p:nvPr>
            <p:ph type="title"/>
          </p:nvPr>
        </p:nvSpPr>
        <p:spPr/>
        <p:txBody>
          <a:bodyPr/>
          <a:lstStyle/>
          <a:p>
            <a:r>
              <a:rPr lang="en-IN" dirty="0" smtClean="0"/>
              <a:t>QUESTION 4</a:t>
            </a:r>
            <a:endParaRPr lang="en-IN"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18500" y="6032500"/>
            <a:ext cx="609600" cy="609600"/>
          </a:xfrm>
          <a:prstGeom prst="rect">
            <a:avLst/>
          </a:prstGeom>
        </p:spPr>
      </p:pic>
    </p:spTree>
    <p:extLst>
      <p:ext uri="{BB962C8B-B14F-4D97-AF65-F5344CB8AC3E}">
        <p14:creationId xmlns:p14="http://schemas.microsoft.com/office/powerpoint/2010/main" val="1057697201"/>
      </p:ext>
    </p:extLst>
  </p:cSld>
  <p:clrMapOvr>
    <a:masterClrMapping/>
  </p:clrMapOvr>
  <mc:AlternateContent xmlns:mc="http://schemas.openxmlformats.org/markup-compatibility/2006">
    <mc:Choice xmlns:p14="http://schemas.microsoft.com/office/powerpoint/2010/main" Requires="p14">
      <p:transition spd="slow" p14:dur="2000" advTm="15409"/>
    </mc:Choice>
    <mc:Fallback>
      <p:transition spd="slow" advTm="15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58</TotalTime>
  <Words>744</Words>
  <Application>Microsoft Office PowerPoint</Application>
  <PresentationFormat>On-screen Show (4:3)</PresentationFormat>
  <Paragraphs>19</Paragraphs>
  <Slides>11</Slides>
  <Notes>1</Notes>
  <HiddenSlides>0</HiddenSlides>
  <MMClips>11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INSIGHTS FROM ONLINE RETAIL DATASET FROM TCS - FORAGE </vt:lpstr>
      <vt:lpstr>INTRODUCTION</vt:lpstr>
      <vt:lpstr>Question 1  </vt:lpstr>
      <vt:lpstr>According to the statistics, the first eight months of sales from January to August were very stable, with an average of $685K (Six hundred eighty-five thousand US dollars) in revenue per month.    The increase in revenue begins in September, when it grows by 40% over the previous month.   This pattern persisted up until November, when it rose to 1.5 million US dollars, the largest amount of the whole year. </vt:lpstr>
      <vt:lpstr>QUESTION 2</vt:lpstr>
      <vt:lpstr>The top 10 countries with the most potential for growth are represented in the second graph. Since the UK already has a large demand and I understand you are more interested in nations where demand may be boosted, the UK is not included in these statistics. According to the data, sales of units and income are quite high in nations like the Netherlands, Ireland, Germany, and France. To guarantee that steps are taken to further seize these markets, I would propose concentrating on these nations.</vt:lpstr>
      <vt:lpstr>QUESTION 3</vt:lpstr>
      <vt:lpstr>The top 10 consumers who have made the most purchases from the business have been the subject of the third study. According to the statistics, there are not many differences between the top 10 consumer purchases. The fact that the highest revenue-producing consumer only spent 17% more than the second highest demonstrates that the company does not rely solely on a small number of consumers to generate income. This demonstrates that consumers' ability to negotiate is limited and that the state of business is positive.</vt:lpstr>
      <vt:lpstr>QUESTION 4</vt:lpstr>
      <vt:lpstr>The map chart concludes by comparing the places that have produced the greatest revenue to those that have not. Apart from the UK, it is clear that nations like the Netherlands, Ireland, Germany, France, and Australia generate large profits, and the company should invest more in these nations to boost product demand. The map also reveals that the majority of sales occur only in the European zone, with only a small number in the American region. Along with Russia, there is no market for the items in Africa or Asia. Sales revenues and profitability might increase with the implementation of a fresh strategy focused on these areas.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FROM ONLINE RETAIL DATASET FROM TCS - FORAGE</dc:title>
  <dc:creator>Windows User</dc:creator>
  <cp:lastModifiedBy>Windows User</cp:lastModifiedBy>
  <cp:revision>6</cp:revision>
  <dcterms:created xsi:type="dcterms:W3CDTF">2025-03-13T13:14:18Z</dcterms:created>
  <dcterms:modified xsi:type="dcterms:W3CDTF">2025-03-13T15:58:31Z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