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8288000" cy="10287000"/>
  <p:notesSz cx="6858000" cy="9144000"/>
  <p:embeddedFontLst>
    <p:embeddedFont>
      <p:font typeface="Abril Fatface" panose="02000503000000020003" pitchFamily="2" charset="0"/>
      <p:regular r:id="rId19"/>
    </p:embeddedFont>
    <p:embeddedFont>
      <p:font typeface="Arimo" panose="020B0604020202020204" charset="0"/>
      <p:regular r:id="rId20"/>
    </p:embeddedFont>
    <p:embeddedFont>
      <p:font typeface="Arimo Bold" panose="020B0604020202020204" charset="0"/>
      <p:regular r:id="rId21"/>
    </p:embeddedFont>
    <p:embeddedFont>
      <p:font typeface="Helios" panose="020B0604020202020204" charset="0"/>
      <p:regular r:id="rId22"/>
    </p:embeddedFont>
    <p:embeddedFont>
      <p:font typeface="Helios Bold" panose="020B0604020202020204" charset="0"/>
      <p:regular r:id="rId23"/>
    </p:embeddedFont>
    <p:embeddedFont>
      <p:font typeface="Inria Serif" panose="020B0604020202020204" charset="0"/>
      <p:regular r:id="rId24"/>
    </p:embeddedFont>
    <p:embeddedFont>
      <p:font typeface="Inria Serif Bold" panose="020B0604020202020204" charset="0"/>
      <p:regular r:id="rId25"/>
    </p:embeddedFont>
    <p:embeddedFont>
      <p:font typeface="Klein Bold" panose="020B0604020202020204" charset="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ush Majithiya" userId="3105fd833be644df" providerId="LiveId" clId="{2A9801CE-3BBA-4D19-A8A1-51450BFA5E93}"/>
    <pc:docChg chg="modSld">
      <pc:chgData name="Ayush Majithiya" userId="3105fd833be644df" providerId="LiveId" clId="{2A9801CE-3BBA-4D19-A8A1-51450BFA5E93}" dt="2025-03-07T07:22:30.614" v="51" actId="20577"/>
      <pc:docMkLst>
        <pc:docMk/>
      </pc:docMkLst>
      <pc:sldChg chg="modSp mod">
        <pc:chgData name="Ayush Majithiya" userId="3105fd833be644df" providerId="LiveId" clId="{2A9801CE-3BBA-4D19-A8A1-51450BFA5E93}" dt="2025-03-07T07:22:30.614" v="51" actId="20577"/>
        <pc:sldMkLst>
          <pc:docMk/>
          <pc:sldMk cId="0" sldId="256"/>
        </pc:sldMkLst>
        <pc:spChg chg="mod">
          <ac:chgData name="Ayush Majithiya" userId="3105fd833be644df" providerId="LiveId" clId="{2A9801CE-3BBA-4D19-A8A1-51450BFA5E93}" dt="2025-03-07T07:22:30.614" v="51" actId="20577"/>
          <ac:spMkLst>
            <pc:docMk/>
            <pc:sldMk cId="0" sldId="256"/>
            <ac:spMk id="8"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1.sv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7.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1.sv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hyperlink" Target="https://codeastro.com/school-management-system-in-php-laravel-with-source-cod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r="-5809" b="-5862"/>
            </a:stretch>
          </a:blipFill>
        </p:spPr>
      </p:sp>
      <p:sp>
        <p:nvSpPr>
          <p:cNvPr id="3" name="Freeform 3"/>
          <p:cNvSpPr/>
          <p:nvPr/>
        </p:nvSpPr>
        <p:spPr>
          <a:xfrm>
            <a:off x="-3215267" y="-5090850"/>
            <a:ext cx="10812392" cy="10812392"/>
          </a:xfrm>
          <a:custGeom>
            <a:avLst/>
            <a:gdLst/>
            <a:ahLst/>
            <a:cxnLst/>
            <a:rect l="l" t="t" r="r" b="b"/>
            <a:pathLst>
              <a:path w="10812392" h="10812392">
                <a:moveTo>
                  <a:pt x="0" y="0"/>
                </a:moveTo>
                <a:lnTo>
                  <a:pt x="10812392" y="0"/>
                </a:lnTo>
                <a:lnTo>
                  <a:pt x="10812392" y="10812392"/>
                </a:lnTo>
                <a:lnTo>
                  <a:pt x="0" y="108123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3407200" y="4432068"/>
            <a:ext cx="5764383" cy="5764383"/>
          </a:xfrm>
          <a:custGeom>
            <a:avLst/>
            <a:gdLst/>
            <a:ahLst/>
            <a:cxnLst/>
            <a:rect l="l" t="t" r="r" b="b"/>
            <a:pathLst>
              <a:path w="5764383" h="5764383">
                <a:moveTo>
                  <a:pt x="0" y="0"/>
                </a:moveTo>
                <a:lnTo>
                  <a:pt x="5764383" y="0"/>
                </a:lnTo>
                <a:lnTo>
                  <a:pt x="5764383" y="5764383"/>
                </a:lnTo>
                <a:lnTo>
                  <a:pt x="0" y="5764383"/>
                </a:lnTo>
                <a:lnTo>
                  <a:pt x="0" y="0"/>
                </a:lnTo>
                <a:close/>
              </a:path>
            </a:pathLst>
          </a:custGeom>
          <a:blipFill>
            <a:blip r:embed="rId3">
              <a:alphaModFix amt="30000"/>
              <a:extLst>
                <a:ext uri="{96DAC541-7B7A-43D3-8B79-37D633B846F1}">
                  <asvg:svgBlip xmlns:asvg="http://schemas.microsoft.com/office/drawing/2016/SVG/main" r:embed="rId4"/>
                </a:ext>
              </a:extLst>
            </a:blip>
            <a:stretch>
              <a:fillRect/>
            </a:stretch>
          </a:blipFill>
        </p:spPr>
      </p:sp>
      <p:sp>
        <p:nvSpPr>
          <p:cNvPr id="5" name="Freeform 5"/>
          <p:cNvSpPr/>
          <p:nvPr/>
        </p:nvSpPr>
        <p:spPr>
          <a:xfrm>
            <a:off x="57078" y="7902203"/>
            <a:ext cx="5764383" cy="5764383"/>
          </a:xfrm>
          <a:custGeom>
            <a:avLst/>
            <a:gdLst/>
            <a:ahLst/>
            <a:cxnLst/>
            <a:rect l="l" t="t" r="r" b="b"/>
            <a:pathLst>
              <a:path w="5764383" h="5764383">
                <a:moveTo>
                  <a:pt x="0" y="0"/>
                </a:moveTo>
                <a:lnTo>
                  <a:pt x="5764383" y="0"/>
                </a:lnTo>
                <a:lnTo>
                  <a:pt x="5764383" y="5764382"/>
                </a:lnTo>
                <a:lnTo>
                  <a:pt x="0" y="5764382"/>
                </a:lnTo>
                <a:lnTo>
                  <a:pt x="0" y="0"/>
                </a:lnTo>
                <a:close/>
              </a:path>
            </a:pathLst>
          </a:custGeom>
          <a:blipFill>
            <a:blip r:embed="rId3">
              <a:alphaModFix amt="80000"/>
              <a:extLst>
                <a:ext uri="{96DAC541-7B7A-43D3-8B79-37D633B846F1}">
                  <asvg:svgBlip xmlns:asvg="http://schemas.microsoft.com/office/drawing/2016/SVG/main" r:embed="rId4"/>
                </a:ext>
              </a:extLst>
            </a:blip>
            <a:stretch>
              <a:fillRect/>
            </a:stretch>
          </a:blipFill>
        </p:spPr>
      </p:sp>
      <p:sp>
        <p:nvSpPr>
          <p:cNvPr id="6" name="TextBox 6"/>
          <p:cNvSpPr txBox="1"/>
          <p:nvPr/>
        </p:nvSpPr>
        <p:spPr>
          <a:xfrm>
            <a:off x="9985664" y="2543175"/>
            <a:ext cx="8115300" cy="5191125"/>
          </a:xfrm>
          <a:prstGeom prst="rect">
            <a:avLst/>
          </a:prstGeom>
        </p:spPr>
        <p:txBody>
          <a:bodyPr lIns="0" tIns="0" rIns="0" bIns="0" rtlCol="0" anchor="t">
            <a:spAutoFit/>
          </a:bodyPr>
          <a:lstStyle/>
          <a:p>
            <a:pPr algn="just">
              <a:lnSpc>
                <a:spcPts val="10200"/>
              </a:lnSpc>
            </a:pPr>
            <a:r>
              <a:rPr lang="en-US" sz="8500">
                <a:solidFill>
                  <a:srgbClr val="0097B2"/>
                </a:solidFill>
                <a:latin typeface="Abril Fatface"/>
                <a:ea typeface="Abril Fatface"/>
                <a:cs typeface="Abril Fatface"/>
                <a:sym typeface="Abril Fatface"/>
              </a:rPr>
              <a:t>SCHOOL MANAGEMENT SYSTEM</a:t>
            </a:r>
          </a:p>
          <a:p>
            <a:pPr algn="just">
              <a:lnSpc>
                <a:spcPts val="10200"/>
              </a:lnSpc>
            </a:pPr>
            <a:endParaRPr lang="en-US" sz="8500">
              <a:solidFill>
                <a:srgbClr val="0097B2"/>
              </a:solidFill>
              <a:latin typeface="Abril Fatface"/>
              <a:ea typeface="Abril Fatface"/>
              <a:cs typeface="Abril Fatface"/>
              <a:sym typeface="Abril Fatface"/>
            </a:endParaRPr>
          </a:p>
        </p:txBody>
      </p:sp>
      <p:sp>
        <p:nvSpPr>
          <p:cNvPr id="7" name="Freeform 7"/>
          <p:cNvSpPr/>
          <p:nvPr/>
        </p:nvSpPr>
        <p:spPr>
          <a:xfrm>
            <a:off x="14870084" y="9298091"/>
            <a:ext cx="3230880" cy="898360"/>
          </a:xfrm>
          <a:custGeom>
            <a:avLst/>
            <a:gdLst/>
            <a:ahLst/>
            <a:cxnLst/>
            <a:rect l="l" t="t" r="r" b="b"/>
            <a:pathLst>
              <a:path w="3230880" h="898360">
                <a:moveTo>
                  <a:pt x="0" y="0"/>
                </a:moveTo>
                <a:lnTo>
                  <a:pt x="3230880" y="0"/>
                </a:lnTo>
                <a:lnTo>
                  <a:pt x="3230880" y="898360"/>
                </a:lnTo>
                <a:lnTo>
                  <a:pt x="0" y="898360"/>
                </a:lnTo>
                <a:lnTo>
                  <a:pt x="0" y="0"/>
                </a:lnTo>
                <a:close/>
              </a:path>
            </a:pathLst>
          </a:custGeom>
          <a:blipFill>
            <a:blip r:embed="rId5"/>
            <a:stretch>
              <a:fillRect/>
            </a:stretch>
          </a:blipFill>
        </p:spPr>
      </p:sp>
      <p:sp>
        <p:nvSpPr>
          <p:cNvPr id="8" name="TextBox 8"/>
          <p:cNvSpPr txBox="1"/>
          <p:nvPr/>
        </p:nvSpPr>
        <p:spPr>
          <a:xfrm>
            <a:off x="313511" y="8393216"/>
            <a:ext cx="5507950" cy="1362104"/>
          </a:xfrm>
          <a:prstGeom prst="rect">
            <a:avLst/>
          </a:prstGeom>
        </p:spPr>
        <p:txBody>
          <a:bodyPr lIns="0" tIns="0" rIns="0" bIns="0" rtlCol="0" anchor="t">
            <a:spAutoFit/>
          </a:bodyPr>
          <a:lstStyle/>
          <a:p>
            <a:pPr algn="l">
              <a:lnSpc>
                <a:spcPts val="3561"/>
              </a:lnSpc>
            </a:pPr>
            <a:r>
              <a:rPr lang="en-US" sz="2967" dirty="0">
                <a:solidFill>
                  <a:srgbClr val="000000"/>
                </a:solidFill>
                <a:latin typeface="Inria Serif"/>
                <a:ea typeface="Inria Serif"/>
                <a:cs typeface="Inria Serif"/>
                <a:sym typeface="Inria Serif"/>
              </a:rPr>
              <a:t>Prepared by :</a:t>
            </a:r>
          </a:p>
          <a:p>
            <a:pPr algn="l">
              <a:lnSpc>
                <a:spcPts val="3561"/>
              </a:lnSpc>
            </a:pPr>
            <a:r>
              <a:rPr lang="en-US" sz="2967" b="1" dirty="0">
                <a:solidFill>
                  <a:srgbClr val="000000"/>
                </a:solidFill>
                <a:latin typeface="Inria Serif Bold"/>
                <a:ea typeface="Inria Serif Bold"/>
                <a:cs typeface="Inria Serif Bold"/>
                <a:sym typeface="Inria Serif Bold"/>
              </a:rPr>
              <a:t>Ayush Majithiya</a:t>
            </a:r>
            <a:r>
              <a:rPr lang="en-US" sz="2967" dirty="0">
                <a:solidFill>
                  <a:srgbClr val="000000"/>
                </a:solidFill>
                <a:latin typeface="Inria Serif"/>
                <a:ea typeface="Inria Serif"/>
                <a:cs typeface="Inria Serif"/>
                <a:sym typeface="Inria Serif"/>
              </a:rPr>
              <a:t>(92100527056)</a:t>
            </a:r>
          </a:p>
          <a:p>
            <a:pPr algn="l">
              <a:lnSpc>
                <a:spcPts val="3561"/>
              </a:lnSpc>
            </a:pPr>
            <a:r>
              <a:rPr lang="en-US" sz="2967" b="1" dirty="0">
                <a:solidFill>
                  <a:srgbClr val="000000"/>
                </a:solidFill>
                <a:latin typeface="Inria Serif"/>
                <a:ea typeface="Inria Serif"/>
                <a:cs typeface="Inria Serif"/>
                <a:sym typeface="Inria Serif"/>
              </a:rPr>
              <a:t>Tej Shah </a:t>
            </a:r>
            <a:r>
              <a:rPr lang="en-US" sz="2967" dirty="0">
                <a:solidFill>
                  <a:srgbClr val="000000"/>
                </a:solidFill>
                <a:latin typeface="Inria Serif"/>
                <a:ea typeface="Inria Serif"/>
                <a:cs typeface="Inria Serif"/>
                <a:sym typeface="Inria Serif"/>
              </a:rPr>
              <a:t>(92100527056)</a:t>
            </a:r>
            <a:endParaRPr lang="en-US" sz="2967" b="1" dirty="0">
              <a:solidFill>
                <a:srgbClr val="000000"/>
              </a:solidFill>
              <a:latin typeface="Inria Serif"/>
              <a:ea typeface="Inria Serif"/>
              <a:cs typeface="Inria Serif"/>
              <a:sym typeface="Inria Serif"/>
            </a:endParaRPr>
          </a:p>
        </p:txBody>
      </p:sp>
      <p:sp>
        <p:nvSpPr>
          <p:cNvPr id="9" name="TextBox 9"/>
          <p:cNvSpPr txBox="1"/>
          <p:nvPr/>
        </p:nvSpPr>
        <p:spPr>
          <a:xfrm>
            <a:off x="6730078" y="8396226"/>
            <a:ext cx="6511171" cy="1800225"/>
          </a:xfrm>
          <a:prstGeom prst="rect">
            <a:avLst/>
          </a:prstGeom>
        </p:spPr>
        <p:txBody>
          <a:bodyPr lIns="0" tIns="0" rIns="0" bIns="0" rtlCol="0" anchor="t">
            <a:spAutoFit/>
          </a:bodyPr>
          <a:lstStyle/>
          <a:p>
            <a:pPr algn="l">
              <a:lnSpc>
                <a:spcPts val="3561"/>
              </a:lnSpc>
            </a:pPr>
            <a:r>
              <a:rPr lang="en-US" sz="2967">
                <a:solidFill>
                  <a:srgbClr val="000000"/>
                </a:solidFill>
                <a:latin typeface="Inria Serif"/>
                <a:ea typeface="Inria Serif"/>
                <a:cs typeface="Inria Serif"/>
                <a:sym typeface="Inria Serif"/>
              </a:rPr>
              <a:t>Internal Guide </a:t>
            </a:r>
          </a:p>
          <a:p>
            <a:pPr algn="l">
              <a:lnSpc>
                <a:spcPts val="3561"/>
              </a:lnSpc>
            </a:pPr>
            <a:r>
              <a:rPr lang="en-US" sz="2967" b="1">
                <a:solidFill>
                  <a:srgbClr val="000000"/>
                </a:solidFill>
                <a:latin typeface="Inria Serif Bold"/>
                <a:ea typeface="Inria Serif Bold"/>
                <a:cs typeface="Inria Serif Bold"/>
                <a:sym typeface="Inria Serif Bold"/>
              </a:rPr>
              <a:t>Dr. Sunil Bajeja</a:t>
            </a:r>
            <a:r>
              <a:rPr lang="en-US" sz="2967">
                <a:solidFill>
                  <a:srgbClr val="000000"/>
                </a:solidFill>
                <a:latin typeface="Inria Serif"/>
                <a:ea typeface="Inria Serif"/>
                <a:cs typeface="Inria Serif"/>
                <a:sym typeface="Inria Serif"/>
              </a:rPr>
              <a:t> </a:t>
            </a:r>
          </a:p>
          <a:p>
            <a:pPr algn="l">
              <a:lnSpc>
                <a:spcPts val="3561"/>
              </a:lnSpc>
            </a:pPr>
            <a:r>
              <a:rPr lang="en-US" sz="2967">
                <a:solidFill>
                  <a:srgbClr val="000000"/>
                </a:solidFill>
                <a:latin typeface="Inria Serif"/>
                <a:ea typeface="Inria Serif"/>
                <a:cs typeface="Inria Serif"/>
                <a:sym typeface="Inria Serif"/>
              </a:rPr>
              <a:t>Department of Computer Application </a:t>
            </a:r>
          </a:p>
          <a:p>
            <a:pPr algn="l">
              <a:lnSpc>
                <a:spcPts val="3561"/>
              </a:lnSpc>
              <a:spcBef>
                <a:spcPct val="0"/>
              </a:spcBef>
            </a:pPr>
            <a:r>
              <a:rPr lang="en-US" sz="2967">
                <a:solidFill>
                  <a:srgbClr val="000000"/>
                </a:solidFill>
                <a:latin typeface="Inria Serif"/>
                <a:ea typeface="Inria Serif"/>
                <a:cs typeface="Inria Serif"/>
                <a:sym typeface="Inria Serif"/>
              </a:rPr>
              <a:t>Marwadi University, Rajkot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960697" y="-3095279"/>
            <a:ext cx="15978794" cy="15978794"/>
          </a:xfrm>
          <a:custGeom>
            <a:avLst/>
            <a:gdLst/>
            <a:ahLst/>
            <a:cxnLst/>
            <a:rect l="l" t="t" r="r" b="b"/>
            <a:pathLst>
              <a:path w="15978794" h="15978794">
                <a:moveTo>
                  <a:pt x="0" y="0"/>
                </a:moveTo>
                <a:lnTo>
                  <a:pt x="15978794" y="0"/>
                </a:lnTo>
                <a:lnTo>
                  <a:pt x="15978794" y="15978794"/>
                </a:lnTo>
                <a:lnTo>
                  <a:pt x="0" y="15978794"/>
                </a:lnTo>
                <a:lnTo>
                  <a:pt x="0" y="0"/>
                </a:lnTo>
                <a:close/>
              </a:path>
            </a:pathLst>
          </a:custGeom>
          <a:blipFill>
            <a:blip r:embed="rId2">
              <a:alphaModFix amt="48000"/>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241714" y="1074593"/>
            <a:ext cx="15804573" cy="7639050"/>
          </a:xfrm>
          <a:prstGeom prst="rect">
            <a:avLst/>
          </a:prstGeom>
        </p:spPr>
        <p:txBody>
          <a:bodyPr lIns="0" tIns="0" rIns="0" bIns="0" rtlCol="0" anchor="t">
            <a:spAutoFit/>
          </a:bodyPr>
          <a:lstStyle/>
          <a:p>
            <a:pPr algn="l">
              <a:lnSpc>
                <a:spcPts val="4920"/>
              </a:lnSpc>
            </a:pPr>
            <a:r>
              <a:rPr lang="en-US" sz="4100" b="1">
                <a:solidFill>
                  <a:srgbClr val="000000"/>
                </a:solidFill>
                <a:latin typeface="Inria Serif Bold"/>
                <a:ea typeface="Inria Serif Bold"/>
                <a:cs typeface="Inria Serif Bold"/>
                <a:sym typeface="Inria Serif Bold"/>
              </a:rPr>
              <a:t>v) Attendance Report and More</a:t>
            </a:r>
          </a:p>
          <a:p>
            <a:pPr algn="l">
              <a:lnSpc>
                <a:spcPts val="4920"/>
              </a:lnSpc>
            </a:pPr>
            <a:endParaRPr lang="en-US" sz="4100" b="1">
              <a:solidFill>
                <a:srgbClr val="000000"/>
              </a:solidFill>
              <a:latin typeface="Inria Serif Bold"/>
              <a:ea typeface="Inria Serif Bold"/>
              <a:cs typeface="Inria Serif Bold"/>
              <a:sym typeface="Inria Serif Bold"/>
            </a:endParaRPr>
          </a:p>
          <a:p>
            <a:pPr algn="l">
              <a:lnSpc>
                <a:spcPts val="4200"/>
              </a:lnSpc>
            </a:pPr>
            <a:r>
              <a:rPr lang="en-US" sz="3500">
                <a:solidFill>
                  <a:srgbClr val="000000"/>
                </a:solidFill>
                <a:latin typeface="Inria Serif"/>
                <a:ea typeface="Inria Serif"/>
                <a:cs typeface="Inria Serif"/>
                <a:sym typeface="Inria Serif"/>
              </a:rPr>
              <a:t>Moreover, an administrator can view the overall attendance of students in each class. Under this section, the admin just has to select the month for generating a report. For your information, the system only allows filtering the current month’s report. As a result, the system displays all the available attendance reports from each student and class under the current month. All the present students are denoted with the letter ‘P’ whereas absent are denoted with the letter ‘A’ in green and red color respectively. The administrator can also assign user roles and manage their permissions(codeastro.com). In terms of user roles, the admin has to provide a username, email, password, and select role. Besides, the user can view and update their profiles.</a:t>
            </a:r>
          </a:p>
          <a:p>
            <a:pPr algn="l">
              <a:lnSpc>
                <a:spcPts val="4200"/>
              </a:lnSpc>
              <a:spcBef>
                <a:spcPct val="0"/>
              </a:spcBef>
            </a:pPr>
            <a:endParaRPr lang="en-US" sz="3500">
              <a:solidFill>
                <a:srgbClr val="000000"/>
              </a:solidFill>
              <a:latin typeface="Inria Serif"/>
              <a:ea typeface="Inria Serif"/>
              <a:cs typeface="Inria Serif"/>
              <a:sym typeface="Inria Serif"/>
            </a:endParaRPr>
          </a:p>
        </p:txBody>
      </p:sp>
      <p:sp>
        <p:nvSpPr>
          <p:cNvPr id="4" name="Freeform 4"/>
          <p:cNvSpPr/>
          <p:nvPr/>
        </p:nvSpPr>
        <p:spPr>
          <a:xfrm rot="-5830307">
            <a:off x="15407467" y="-7989397"/>
            <a:ext cx="15978794" cy="15978794"/>
          </a:xfrm>
          <a:custGeom>
            <a:avLst/>
            <a:gdLst/>
            <a:ahLst/>
            <a:cxnLst/>
            <a:rect l="l" t="t" r="r" b="b"/>
            <a:pathLst>
              <a:path w="15978794" h="15978794">
                <a:moveTo>
                  <a:pt x="0" y="0"/>
                </a:moveTo>
                <a:lnTo>
                  <a:pt x="15978794" y="0"/>
                </a:lnTo>
                <a:lnTo>
                  <a:pt x="15978794" y="15978794"/>
                </a:lnTo>
                <a:lnTo>
                  <a:pt x="0" y="15978794"/>
                </a:lnTo>
                <a:lnTo>
                  <a:pt x="0" y="0"/>
                </a:lnTo>
                <a:close/>
              </a:path>
            </a:pathLst>
          </a:custGeom>
          <a:blipFill>
            <a:blip r:embed="rId4">
              <a:alphaModFix amt="48000"/>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7051389" cy="10295868"/>
            <a:chOff x="0" y="0"/>
            <a:chExt cx="1857156" cy="2711669"/>
          </a:xfrm>
        </p:grpSpPr>
        <p:sp>
          <p:nvSpPr>
            <p:cNvPr id="3" name="Freeform 3"/>
            <p:cNvSpPr/>
            <p:nvPr/>
          </p:nvSpPr>
          <p:spPr>
            <a:xfrm>
              <a:off x="0" y="0"/>
              <a:ext cx="1857156" cy="2711669"/>
            </a:xfrm>
            <a:custGeom>
              <a:avLst/>
              <a:gdLst/>
              <a:ahLst/>
              <a:cxnLst/>
              <a:rect l="l" t="t" r="r" b="b"/>
              <a:pathLst>
                <a:path w="1857156" h="2711669">
                  <a:moveTo>
                    <a:pt x="0" y="0"/>
                  </a:moveTo>
                  <a:lnTo>
                    <a:pt x="1857156" y="0"/>
                  </a:lnTo>
                  <a:lnTo>
                    <a:pt x="1857156" y="2711669"/>
                  </a:lnTo>
                  <a:lnTo>
                    <a:pt x="0" y="2711669"/>
                  </a:lnTo>
                  <a:close/>
                </a:path>
              </a:pathLst>
            </a:custGeom>
            <a:solidFill>
              <a:srgbClr val="F4F4F4"/>
            </a:solidFill>
          </p:spPr>
        </p:sp>
        <p:sp>
          <p:nvSpPr>
            <p:cNvPr id="4" name="TextBox 4"/>
            <p:cNvSpPr txBox="1"/>
            <p:nvPr/>
          </p:nvSpPr>
          <p:spPr>
            <a:xfrm>
              <a:off x="0" y="-38100"/>
              <a:ext cx="1857156" cy="2749769"/>
            </a:xfrm>
            <a:prstGeom prst="rect">
              <a:avLst/>
            </a:prstGeom>
          </p:spPr>
          <p:txBody>
            <a:bodyPr lIns="50800" tIns="50800" rIns="50800" bIns="50800" rtlCol="0" anchor="ctr"/>
            <a:lstStyle/>
            <a:p>
              <a:pPr algn="ctr">
                <a:lnSpc>
                  <a:spcPts val="2100"/>
                </a:lnSpc>
              </a:pPr>
              <a:endParaRPr/>
            </a:p>
          </p:txBody>
        </p:sp>
      </p:grpSp>
      <p:grpSp>
        <p:nvGrpSpPr>
          <p:cNvPr id="5" name="Group 5"/>
          <p:cNvGrpSpPr/>
          <p:nvPr/>
        </p:nvGrpSpPr>
        <p:grpSpPr>
          <a:xfrm>
            <a:off x="11424535" y="1525851"/>
            <a:ext cx="2594292" cy="1088816"/>
            <a:chOff x="0" y="0"/>
            <a:chExt cx="812800" cy="341129"/>
          </a:xfrm>
        </p:grpSpPr>
        <p:sp>
          <p:nvSpPr>
            <p:cNvPr id="6" name="Freeform 6"/>
            <p:cNvSpPr/>
            <p:nvPr/>
          </p:nvSpPr>
          <p:spPr>
            <a:xfrm>
              <a:off x="0" y="0"/>
              <a:ext cx="812800" cy="341129"/>
            </a:xfrm>
            <a:custGeom>
              <a:avLst/>
              <a:gdLst/>
              <a:ahLst/>
              <a:cxnLst/>
              <a:rect l="l" t="t" r="r" b="b"/>
              <a:pathLst>
                <a:path w="812800" h="341129">
                  <a:moveTo>
                    <a:pt x="406400" y="0"/>
                  </a:moveTo>
                  <a:cubicBezTo>
                    <a:pt x="181951" y="0"/>
                    <a:pt x="0" y="76364"/>
                    <a:pt x="0" y="170565"/>
                  </a:cubicBezTo>
                  <a:cubicBezTo>
                    <a:pt x="0" y="264765"/>
                    <a:pt x="181951" y="341129"/>
                    <a:pt x="406400" y="341129"/>
                  </a:cubicBezTo>
                  <a:cubicBezTo>
                    <a:pt x="630849" y="341129"/>
                    <a:pt x="812800" y="264765"/>
                    <a:pt x="812800" y="170565"/>
                  </a:cubicBezTo>
                  <a:cubicBezTo>
                    <a:pt x="812800" y="76364"/>
                    <a:pt x="630849" y="0"/>
                    <a:pt x="406400" y="0"/>
                  </a:cubicBezTo>
                  <a:close/>
                </a:path>
              </a:pathLst>
            </a:custGeom>
            <a:solidFill>
              <a:srgbClr val="0097B2"/>
            </a:solidFill>
          </p:spPr>
        </p:sp>
        <p:sp>
          <p:nvSpPr>
            <p:cNvPr id="7" name="TextBox 7"/>
            <p:cNvSpPr txBox="1"/>
            <p:nvPr/>
          </p:nvSpPr>
          <p:spPr>
            <a:xfrm>
              <a:off x="76200" y="-6119"/>
              <a:ext cx="660400" cy="315268"/>
            </a:xfrm>
            <a:prstGeom prst="rect">
              <a:avLst/>
            </a:prstGeom>
          </p:spPr>
          <p:txBody>
            <a:bodyPr lIns="50800" tIns="50800" rIns="50800" bIns="50800" rtlCol="0" anchor="ctr"/>
            <a:lstStyle/>
            <a:p>
              <a:pPr algn="ctr">
                <a:lnSpc>
                  <a:spcPts val="2100"/>
                </a:lnSpc>
              </a:pPr>
              <a:endParaRPr/>
            </a:p>
          </p:txBody>
        </p:sp>
      </p:grpSp>
      <p:grpSp>
        <p:nvGrpSpPr>
          <p:cNvPr id="8" name="Group 8"/>
          <p:cNvGrpSpPr/>
          <p:nvPr/>
        </p:nvGrpSpPr>
        <p:grpSpPr>
          <a:xfrm>
            <a:off x="11424535" y="2776592"/>
            <a:ext cx="2594292" cy="1088816"/>
            <a:chOff x="0" y="0"/>
            <a:chExt cx="812800" cy="341129"/>
          </a:xfrm>
        </p:grpSpPr>
        <p:sp>
          <p:nvSpPr>
            <p:cNvPr id="9" name="Freeform 9"/>
            <p:cNvSpPr/>
            <p:nvPr/>
          </p:nvSpPr>
          <p:spPr>
            <a:xfrm>
              <a:off x="0" y="0"/>
              <a:ext cx="812800" cy="341129"/>
            </a:xfrm>
            <a:custGeom>
              <a:avLst/>
              <a:gdLst/>
              <a:ahLst/>
              <a:cxnLst/>
              <a:rect l="l" t="t" r="r" b="b"/>
              <a:pathLst>
                <a:path w="812800" h="341129">
                  <a:moveTo>
                    <a:pt x="406400" y="0"/>
                  </a:moveTo>
                  <a:cubicBezTo>
                    <a:pt x="181951" y="0"/>
                    <a:pt x="0" y="76364"/>
                    <a:pt x="0" y="170565"/>
                  </a:cubicBezTo>
                  <a:cubicBezTo>
                    <a:pt x="0" y="264765"/>
                    <a:pt x="181951" y="341129"/>
                    <a:pt x="406400" y="341129"/>
                  </a:cubicBezTo>
                  <a:cubicBezTo>
                    <a:pt x="630849" y="341129"/>
                    <a:pt x="812800" y="264765"/>
                    <a:pt x="812800" y="170565"/>
                  </a:cubicBezTo>
                  <a:cubicBezTo>
                    <a:pt x="812800" y="76364"/>
                    <a:pt x="630849" y="0"/>
                    <a:pt x="406400" y="0"/>
                  </a:cubicBezTo>
                  <a:close/>
                </a:path>
              </a:pathLst>
            </a:custGeom>
            <a:solidFill>
              <a:srgbClr val="0097B2"/>
            </a:solidFill>
          </p:spPr>
        </p:sp>
        <p:sp>
          <p:nvSpPr>
            <p:cNvPr id="10" name="TextBox 10"/>
            <p:cNvSpPr txBox="1"/>
            <p:nvPr/>
          </p:nvSpPr>
          <p:spPr>
            <a:xfrm>
              <a:off x="76200" y="-6119"/>
              <a:ext cx="660400" cy="315268"/>
            </a:xfrm>
            <a:prstGeom prst="rect">
              <a:avLst/>
            </a:prstGeom>
          </p:spPr>
          <p:txBody>
            <a:bodyPr lIns="50800" tIns="50800" rIns="50800" bIns="50800" rtlCol="0" anchor="ctr"/>
            <a:lstStyle/>
            <a:p>
              <a:pPr algn="ctr">
                <a:lnSpc>
                  <a:spcPts val="2100"/>
                </a:lnSpc>
              </a:pPr>
              <a:endParaRPr/>
            </a:p>
          </p:txBody>
        </p:sp>
      </p:grpSp>
      <p:grpSp>
        <p:nvGrpSpPr>
          <p:cNvPr id="11" name="Group 11"/>
          <p:cNvGrpSpPr/>
          <p:nvPr/>
        </p:nvGrpSpPr>
        <p:grpSpPr>
          <a:xfrm>
            <a:off x="11424535" y="4027333"/>
            <a:ext cx="2594292" cy="1088816"/>
            <a:chOff x="0" y="0"/>
            <a:chExt cx="812800" cy="341129"/>
          </a:xfrm>
        </p:grpSpPr>
        <p:sp>
          <p:nvSpPr>
            <p:cNvPr id="12" name="Freeform 12"/>
            <p:cNvSpPr/>
            <p:nvPr/>
          </p:nvSpPr>
          <p:spPr>
            <a:xfrm>
              <a:off x="0" y="0"/>
              <a:ext cx="812800" cy="341129"/>
            </a:xfrm>
            <a:custGeom>
              <a:avLst/>
              <a:gdLst/>
              <a:ahLst/>
              <a:cxnLst/>
              <a:rect l="l" t="t" r="r" b="b"/>
              <a:pathLst>
                <a:path w="812800" h="341129">
                  <a:moveTo>
                    <a:pt x="406400" y="0"/>
                  </a:moveTo>
                  <a:cubicBezTo>
                    <a:pt x="181951" y="0"/>
                    <a:pt x="0" y="76364"/>
                    <a:pt x="0" y="170565"/>
                  </a:cubicBezTo>
                  <a:cubicBezTo>
                    <a:pt x="0" y="264765"/>
                    <a:pt x="181951" y="341129"/>
                    <a:pt x="406400" y="341129"/>
                  </a:cubicBezTo>
                  <a:cubicBezTo>
                    <a:pt x="630849" y="341129"/>
                    <a:pt x="812800" y="264765"/>
                    <a:pt x="812800" y="170565"/>
                  </a:cubicBezTo>
                  <a:cubicBezTo>
                    <a:pt x="812800" y="76364"/>
                    <a:pt x="630849" y="0"/>
                    <a:pt x="406400" y="0"/>
                  </a:cubicBezTo>
                  <a:close/>
                </a:path>
              </a:pathLst>
            </a:custGeom>
            <a:solidFill>
              <a:srgbClr val="0097B2"/>
            </a:solidFill>
          </p:spPr>
        </p:sp>
        <p:sp>
          <p:nvSpPr>
            <p:cNvPr id="13" name="TextBox 13"/>
            <p:cNvSpPr txBox="1"/>
            <p:nvPr/>
          </p:nvSpPr>
          <p:spPr>
            <a:xfrm>
              <a:off x="76200" y="-6119"/>
              <a:ext cx="660400" cy="315268"/>
            </a:xfrm>
            <a:prstGeom prst="rect">
              <a:avLst/>
            </a:prstGeom>
          </p:spPr>
          <p:txBody>
            <a:bodyPr lIns="50800" tIns="50800" rIns="50800" bIns="50800" rtlCol="0" anchor="ctr"/>
            <a:lstStyle/>
            <a:p>
              <a:pPr algn="ctr">
                <a:lnSpc>
                  <a:spcPts val="2100"/>
                </a:lnSpc>
              </a:pPr>
              <a:endParaRPr/>
            </a:p>
          </p:txBody>
        </p:sp>
      </p:grpSp>
      <p:grpSp>
        <p:nvGrpSpPr>
          <p:cNvPr id="14" name="Group 14"/>
          <p:cNvGrpSpPr/>
          <p:nvPr/>
        </p:nvGrpSpPr>
        <p:grpSpPr>
          <a:xfrm>
            <a:off x="11424535" y="5278074"/>
            <a:ext cx="2594292" cy="1088816"/>
            <a:chOff x="0" y="0"/>
            <a:chExt cx="812800" cy="341129"/>
          </a:xfrm>
        </p:grpSpPr>
        <p:sp>
          <p:nvSpPr>
            <p:cNvPr id="15" name="Freeform 15"/>
            <p:cNvSpPr/>
            <p:nvPr/>
          </p:nvSpPr>
          <p:spPr>
            <a:xfrm>
              <a:off x="0" y="0"/>
              <a:ext cx="812800" cy="341129"/>
            </a:xfrm>
            <a:custGeom>
              <a:avLst/>
              <a:gdLst/>
              <a:ahLst/>
              <a:cxnLst/>
              <a:rect l="l" t="t" r="r" b="b"/>
              <a:pathLst>
                <a:path w="812800" h="341129">
                  <a:moveTo>
                    <a:pt x="406400" y="0"/>
                  </a:moveTo>
                  <a:cubicBezTo>
                    <a:pt x="181951" y="0"/>
                    <a:pt x="0" y="76364"/>
                    <a:pt x="0" y="170565"/>
                  </a:cubicBezTo>
                  <a:cubicBezTo>
                    <a:pt x="0" y="264765"/>
                    <a:pt x="181951" y="341129"/>
                    <a:pt x="406400" y="341129"/>
                  </a:cubicBezTo>
                  <a:cubicBezTo>
                    <a:pt x="630849" y="341129"/>
                    <a:pt x="812800" y="264765"/>
                    <a:pt x="812800" y="170565"/>
                  </a:cubicBezTo>
                  <a:cubicBezTo>
                    <a:pt x="812800" y="76364"/>
                    <a:pt x="630849" y="0"/>
                    <a:pt x="406400" y="0"/>
                  </a:cubicBezTo>
                  <a:close/>
                </a:path>
              </a:pathLst>
            </a:custGeom>
            <a:solidFill>
              <a:srgbClr val="0097B2"/>
            </a:solidFill>
          </p:spPr>
        </p:sp>
        <p:sp>
          <p:nvSpPr>
            <p:cNvPr id="16" name="TextBox 16"/>
            <p:cNvSpPr txBox="1"/>
            <p:nvPr/>
          </p:nvSpPr>
          <p:spPr>
            <a:xfrm>
              <a:off x="76200" y="-6119"/>
              <a:ext cx="660400" cy="315268"/>
            </a:xfrm>
            <a:prstGeom prst="rect">
              <a:avLst/>
            </a:prstGeom>
          </p:spPr>
          <p:txBody>
            <a:bodyPr lIns="50800" tIns="50800" rIns="50800" bIns="50800" rtlCol="0" anchor="ctr"/>
            <a:lstStyle/>
            <a:p>
              <a:pPr algn="ctr">
                <a:lnSpc>
                  <a:spcPts val="2100"/>
                </a:lnSpc>
              </a:pPr>
              <a:endParaRPr/>
            </a:p>
          </p:txBody>
        </p:sp>
      </p:grpSp>
      <p:grpSp>
        <p:nvGrpSpPr>
          <p:cNvPr id="17" name="Group 17"/>
          <p:cNvGrpSpPr/>
          <p:nvPr/>
        </p:nvGrpSpPr>
        <p:grpSpPr>
          <a:xfrm>
            <a:off x="11424535" y="6528815"/>
            <a:ext cx="2594292" cy="1088816"/>
            <a:chOff x="0" y="0"/>
            <a:chExt cx="812800" cy="341129"/>
          </a:xfrm>
        </p:grpSpPr>
        <p:sp>
          <p:nvSpPr>
            <p:cNvPr id="18" name="Freeform 18"/>
            <p:cNvSpPr/>
            <p:nvPr/>
          </p:nvSpPr>
          <p:spPr>
            <a:xfrm>
              <a:off x="0" y="0"/>
              <a:ext cx="812800" cy="341129"/>
            </a:xfrm>
            <a:custGeom>
              <a:avLst/>
              <a:gdLst/>
              <a:ahLst/>
              <a:cxnLst/>
              <a:rect l="l" t="t" r="r" b="b"/>
              <a:pathLst>
                <a:path w="812800" h="341129">
                  <a:moveTo>
                    <a:pt x="406400" y="0"/>
                  </a:moveTo>
                  <a:cubicBezTo>
                    <a:pt x="181951" y="0"/>
                    <a:pt x="0" y="76364"/>
                    <a:pt x="0" y="170565"/>
                  </a:cubicBezTo>
                  <a:cubicBezTo>
                    <a:pt x="0" y="264765"/>
                    <a:pt x="181951" y="341129"/>
                    <a:pt x="406400" y="341129"/>
                  </a:cubicBezTo>
                  <a:cubicBezTo>
                    <a:pt x="630849" y="341129"/>
                    <a:pt x="812800" y="264765"/>
                    <a:pt x="812800" y="170565"/>
                  </a:cubicBezTo>
                  <a:cubicBezTo>
                    <a:pt x="812800" y="76364"/>
                    <a:pt x="630849" y="0"/>
                    <a:pt x="406400" y="0"/>
                  </a:cubicBezTo>
                  <a:close/>
                </a:path>
              </a:pathLst>
            </a:custGeom>
            <a:solidFill>
              <a:srgbClr val="0097B2"/>
            </a:solidFill>
          </p:spPr>
        </p:sp>
        <p:sp>
          <p:nvSpPr>
            <p:cNvPr id="19" name="TextBox 19"/>
            <p:cNvSpPr txBox="1"/>
            <p:nvPr/>
          </p:nvSpPr>
          <p:spPr>
            <a:xfrm>
              <a:off x="76200" y="-6119"/>
              <a:ext cx="660400" cy="315268"/>
            </a:xfrm>
            <a:prstGeom prst="rect">
              <a:avLst/>
            </a:prstGeom>
          </p:spPr>
          <p:txBody>
            <a:bodyPr lIns="50800" tIns="50800" rIns="50800" bIns="50800" rtlCol="0" anchor="ctr"/>
            <a:lstStyle/>
            <a:p>
              <a:pPr algn="ctr">
                <a:lnSpc>
                  <a:spcPts val="2100"/>
                </a:lnSpc>
              </a:pPr>
              <a:endParaRPr/>
            </a:p>
          </p:txBody>
        </p:sp>
      </p:grpSp>
      <p:grpSp>
        <p:nvGrpSpPr>
          <p:cNvPr id="20" name="Group 20"/>
          <p:cNvGrpSpPr/>
          <p:nvPr/>
        </p:nvGrpSpPr>
        <p:grpSpPr>
          <a:xfrm>
            <a:off x="11424535" y="7779556"/>
            <a:ext cx="2594292" cy="1088816"/>
            <a:chOff x="0" y="0"/>
            <a:chExt cx="812800" cy="341129"/>
          </a:xfrm>
        </p:grpSpPr>
        <p:sp>
          <p:nvSpPr>
            <p:cNvPr id="21" name="Freeform 21"/>
            <p:cNvSpPr/>
            <p:nvPr/>
          </p:nvSpPr>
          <p:spPr>
            <a:xfrm>
              <a:off x="0" y="0"/>
              <a:ext cx="812800" cy="341129"/>
            </a:xfrm>
            <a:custGeom>
              <a:avLst/>
              <a:gdLst/>
              <a:ahLst/>
              <a:cxnLst/>
              <a:rect l="l" t="t" r="r" b="b"/>
              <a:pathLst>
                <a:path w="812800" h="341129">
                  <a:moveTo>
                    <a:pt x="406400" y="0"/>
                  </a:moveTo>
                  <a:cubicBezTo>
                    <a:pt x="181951" y="0"/>
                    <a:pt x="0" y="76364"/>
                    <a:pt x="0" y="170565"/>
                  </a:cubicBezTo>
                  <a:cubicBezTo>
                    <a:pt x="0" y="264765"/>
                    <a:pt x="181951" y="341129"/>
                    <a:pt x="406400" y="341129"/>
                  </a:cubicBezTo>
                  <a:cubicBezTo>
                    <a:pt x="630849" y="341129"/>
                    <a:pt x="812800" y="264765"/>
                    <a:pt x="812800" y="170565"/>
                  </a:cubicBezTo>
                  <a:cubicBezTo>
                    <a:pt x="812800" y="76364"/>
                    <a:pt x="630849" y="0"/>
                    <a:pt x="406400" y="0"/>
                  </a:cubicBezTo>
                  <a:close/>
                </a:path>
              </a:pathLst>
            </a:custGeom>
            <a:solidFill>
              <a:srgbClr val="0097B2"/>
            </a:solidFill>
          </p:spPr>
        </p:sp>
        <p:sp>
          <p:nvSpPr>
            <p:cNvPr id="22" name="TextBox 22"/>
            <p:cNvSpPr txBox="1"/>
            <p:nvPr/>
          </p:nvSpPr>
          <p:spPr>
            <a:xfrm>
              <a:off x="76200" y="-6119"/>
              <a:ext cx="660400" cy="315268"/>
            </a:xfrm>
            <a:prstGeom prst="rect">
              <a:avLst/>
            </a:prstGeom>
          </p:spPr>
          <p:txBody>
            <a:bodyPr lIns="50800" tIns="50800" rIns="50800" bIns="50800" rtlCol="0" anchor="ctr"/>
            <a:lstStyle/>
            <a:p>
              <a:pPr algn="ctr">
                <a:lnSpc>
                  <a:spcPts val="2100"/>
                </a:lnSpc>
              </a:pPr>
              <a:endParaRPr/>
            </a:p>
          </p:txBody>
        </p:sp>
      </p:grpSp>
      <p:grpSp>
        <p:nvGrpSpPr>
          <p:cNvPr id="23" name="Group 23"/>
          <p:cNvGrpSpPr/>
          <p:nvPr/>
        </p:nvGrpSpPr>
        <p:grpSpPr>
          <a:xfrm>
            <a:off x="11424535" y="9032024"/>
            <a:ext cx="2594292" cy="1088816"/>
            <a:chOff x="0" y="0"/>
            <a:chExt cx="812800" cy="341129"/>
          </a:xfrm>
        </p:grpSpPr>
        <p:sp>
          <p:nvSpPr>
            <p:cNvPr id="24" name="Freeform 24"/>
            <p:cNvSpPr/>
            <p:nvPr/>
          </p:nvSpPr>
          <p:spPr>
            <a:xfrm>
              <a:off x="0" y="0"/>
              <a:ext cx="812800" cy="341129"/>
            </a:xfrm>
            <a:custGeom>
              <a:avLst/>
              <a:gdLst/>
              <a:ahLst/>
              <a:cxnLst/>
              <a:rect l="l" t="t" r="r" b="b"/>
              <a:pathLst>
                <a:path w="812800" h="341129">
                  <a:moveTo>
                    <a:pt x="406400" y="0"/>
                  </a:moveTo>
                  <a:cubicBezTo>
                    <a:pt x="181951" y="0"/>
                    <a:pt x="0" y="76364"/>
                    <a:pt x="0" y="170565"/>
                  </a:cubicBezTo>
                  <a:cubicBezTo>
                    <a:pt x="0" y="264765"/>
                    <a:pt x="181951" y="341129"/>
                    <a:pt x="406400" y="341129"/>
                  </a:cubicBezTo>
                  <a:cubicBezTo>
                    <a:pt x="630849" y="341129"/>
                    <a:pt x="812800" y="264765"/>
                    <a:pt x="812800" y="170565"/>
                  </a:cubicBezTo>
                  <a:cubicBezTo>
                    <a:pt x="812800" y="76364"/>
                    <a:pt x="630849" y="0"/>
                    <a:pt x="406400" y="0"/>
                  </a:cubicBezTo>
                  <a:close/>
                </a:path>
              </a:pathLst>
            </a:custGeom>
            <a:solidFill>
              <a:srgbClr val="0097B2"/>
            </a:solidFill>
          </p:spPr>
        </p:sp>
        <p:sp>
          <p:nvSpPr>
            <p:cNvPr id="25" name="TextBox 25"/>
            <p:cNvSpPr txBox="1"/>
            <p:nvPr/>
          </p:nvSpPr>
          <p:spPr>
            <a:xfrm>
              <a:off x="76200" y="-6119"/>
              <a:ext cx="660400" cy="315268"/>
            </a:xfrm>
            <a:prstGeom prst="rect">
              <a:avLst/>
            </a:prstGeom>
          </p:spPr>
          <p:txBody>
            <a:bodyPr lIns="50800" tIns="50800" rIns="50800" bIns="50800" rtlCol="0" anchor="ctr"/>
            <a:lstStyle/>
            <a:p>
              <a:pPr algn="ctr">
                <a:lnSpc>
                  <a:spcPts val="2100"/>
                </a:lnSpc>
              </a:pPr>
              <a:endParaRPr/>
            </a:p>
          </p:txBody>
        </p:sp>
      </p:grpSp>
      <p:sp>
        <p:nvSpPr>
          <p:cNvPr id="26" name="Freeform 26"/>
          <p:cNvSpPr/>
          <p:nvPr/>
        </p:nvSpPr>
        <p:spPr>
          <a:xfrm>
            <a:off x="8604109" y="6967438"/>
            <a:ext cx="812118" cy="1624236"/>
          </a:xfrm>
          <a:custGeom>
            <a:avLst/>
            <a:gdLst/>
            <a:ahLst/>
            <a:cxnLst/>
            <a:rect l="l" t="t" r="r" b="b"/>
            <a:pathLst>
              <a:path w="812118" h="1624236">
                <a:moveTo>
                  <a:pt x="0" y="0"/>
                </a:moveTo>
                <a:lnTo>
                  <a:pt x="812118" y="0"/>
                </a:lnTo>
                <a:lnTo>
                  <a:pt x="812118" y="1624235"/>
                </a:lnTo>
                <a:lnTo>
                  <a:pt x="0" y="162423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7" name="TextBox 27"/>
          <p:cNvSpPr txBox="1"/>
          <p:nvPr/>
        </p:nvSpPr>
        <p:spPr>
          <a:xfrm>
            <a:off x="1028700" y="4289425"/>
            <a:ext cx="5097869" cy="1641474"/>
          </a:xfrm>
          <a:prstGeom prst="rect">
            <a:avLst/>
          </a:prstGeom>
        </p:spPr>
        <p:txBody>
          <a:bodyPr lIns="0" tIns="0" rIns="0" bIns="0" rtlCol="0" anchor="t">
            <a:spAutoFit/>
          </a:bodyPr>
          <a:lstStyle/>
          <a:p>
            <a:pPr algn="l">
              <a:lnSpc>
                <a:spcPts val="6500"/>
              </a:lnSpc>
            </a:pPr>
            <a:r>
              <a:rPr lang="en-US" sz="5000" b="1">
                <a:solidFill>
                  <a:srgbClr val="2A2E3A"/>
                </a:solidFill>
                <a:latin typeface="Klein Bold"/>
                <a:ea typeface="Klein Bold"/>
                <a:cs typeface="Klein Bold"/>
                <a:sym typeface="Klein Bold"/>
              </a:rPr>
              <a:t>6. Diagrams and Flowcharts </a:t>
            </a:r>
          </a:p>
        </p:txBody>
      </p:sp>
      <p:sp>
        <p:nvSpPr>
          <p:cNvPr id="28" name="TextBox 28"/>
          <p:cNvSpPr txBox="1"/>
          <p:nvPr/>
        </p:nvSpPr>
        <p:spPr>
          <a:xfrm>
            <a:off x="7280454" y="-66675"/>
            <a:ext cx="10882453" cy="986156"/>
          </a:xfrm>
          <a:prstGeom prst="rect">
            <a:avLst/>
          </a:prstGeom>
        </p:spPr>
        <p:txBody>
          <a:bodyPr lIns="0" tIns="0" rIns="0" bIns="0" rtlCol="0" anchor="t">
            <a:spAutoFit/>
          </a:bodyPr>
          <a:lstStyle/>
          <a:p>
            <a:pPr algn="l">
              <a:lnSpc>
                <a:spcPts val="3919"/>
              </a:lnSpc>
              <a:spcBef>
                <a:spcPct val="0"/>
              </a:spcBef>
            </a:pPr>
            <a:r>
              <a:rPr lang="en-US" sz="2799">
                <a:solidFill>
                  <a:srgbClr val="2A2E3A"/>
                </a:solidFill>
                <a:latin typeface="Helios"/>
                <a:ea typeface="Helios"/>
                <a:cs typeface="Helios"/>
                <a:sym typeface="Helios"/>
              </a:rPr>
              <a:t> Use Case Diagram: A diagram showing interactions between user roles and system functionalities.</a:t>
            </a:r>
          </a:p>
        </p:txBody>
      </p:sp>
      <p:sp>
        <p:nvSpPr>
          <p:cNvPr id="29" name="Freeform 29"/>
          <p:cNvSpPr/>
          <p:nvPr/>
        </p:nvSpPr>
        <p:spPr>
          <a:xfrm>
            <a:off x="8604109" y="2776592"/>
            <a:ext cx="812118" cy="1624236"/>
          </a:xfrm>
          <a:custGeom>
            <a:avLst/>
            <a:gdLst/>
            <a:ahLst/>
            <a:cxnLst/>
            <a:rect l="l" t="t" r="r" b="b"/>
            <a:pathLst>
              <a:path w="812118" h="1624236">
                <a:moveTo>
                  <a:pt x="0" y="0"/>
                </a:moveTo>
                <a:lnTo>
                  <a:pt x="812118" y="0"/>
                </a:lnTo>
                <a:lnTo>
                  <a:pt x="812118" y="1624235"/>
                </a:lnTo>
                <a:lnTo>
                  <a:pt x="0" y="162423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0" name="Freeform 30"/>
          <p:cNvSpPr/>
          <p:nvPr/>
        </p:nvSpPr>
        <p:spPr>
          <a:xfrm>
            <a:off x="16400077" y="5278074"/>
            <a:ext cx="812118" cy="1624236"/>
          </a:xfrm>
          <a:custGeom>
            <a:avLst/>
            <a:gdLst/>
            <a:ahLst/>
            <a:cxnLst/>
            <a:rect l="l" t="t" r="r" b="b"/>
            <a:pathLst>
              <a:path w="812118" h="1624236">
                <a:moveTo>
                  <a:pt x="0" y="0"/>
                </a:moveTo>
                <a:lnTo>
                  <a:pt x="812118" y="0"/>
                </a:lnTo>
                <a:lnTo>
                  <a:pt x="812118" y="1624235"/>
                </a:lnTo>
                <a:lnTo>
                  <a:pt x="0" y="162423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1" name="TextBox 31"/>
          <p:cNvSpPr txBox="1"/>
          <p:nvPr/>
        </p:nvSpPr>
        <p:spPr>
          <a:xfrm>
            <a:off x="11976207" y="1618840"/>
            <a:ext cx="1490949" cy="824865"/>
          </a:xfrm>
          <a:prstGeom prst="rect">
            <a:avLst/>
          </a:prstGeom>
        </p:spPr>
        <p:txBody>
          <a:bodyPr lIns="0" tIns="0" rIns="0" bIns="0" rtlCol="0" anchor="t">
            <a:spAutoFit/>
          </a:bodyPr>
          <a:lstStyle/>
          <a:p>
            <a:pPr algn="ctr">
              <a:lnSpc>
                <a:spcPts val="3359"/>
              </a:lnSpc>
            </a:pPr>
            <a:r>
              <a:rPr lang="en-US" sz="2400">
                <a:solidFill>
                  <a:srgbClr val="2A2E3A"/>
                </a:solidFill>
                <a:latin typeface="Helios"/>
                <a:ea typeface="Helios"/>
                <a:cs typeface="Helios"/>
                <a:sym typeface="Helios"/>
              </a:rPr>
              <a:t>Enroll</a:t>
            </a:r>
          </a:p>
          <a:p>
            <a:pPr algn="ctr">
              <a:lnSpc>
                <a:spcPts val="3359"/>
              </a:lnSpc>
              <a:spcBef>
                <a:spcPct val="0"/>
              </a:spcBef>
            </a:pPr>
            <a:r>
              <a:rPr lang="en-US" sz="2400">
                <a:solidFill>
                  <a:srgbClr val="2A2E3A"/>
                </a:solidFill>
                <a:latin typeface="Helios"/>
                <a:ea typeface="Helios"/>
                <a:cs typeface="Helios"/>
                <a:sym typeface="Helios"/>
              </a:rPr>
              <a:t>student</a:t>
            </a:r>
          </a:p>
        </p:txBody>
      </p:sp>
      <p:sp>
        <p:nvSpPr>
          <p:cNvPr id="32" name="TextBox 32"/>
          <p:cNvSpPr txBox="1"/>
          <p:nvPr/>
        </p:nvSpPr>
        <p:spPr>
          <a:xfrm>
            <a:off x="11976207" y="2849195"/>
            <a:ext cx="1490949" cy="824865"/>
          </a:xfrm>
          <a:prstGeom prst="rect">
            <a:avLst/>
          </a:prstGeom>
        </p:spPr>
        <p:txBody>
          <a:bodyPr lIns="0" tIns="0" rIns="0" bIns="0" rtlCol="0" anchor="t">
            <a:spAutoFit/>
          </a:bodyPr>
          <a:lstStyle/>
          <a:p>
            <a:pPr algn="ctr">
              <a:lnSpc>
                <a:spcPts val="3360"/>
              </a:lnSpc>
            </a:pPr>
            <a:r>
              <a:rPr lang="en-US" sz="2400">
                <a:solidFill>
                  <a:srgbClr val="2A2E3A"/>
                </a:solidFill>
                <a:latin typeface="Helios"/>
                <a:ea typeface="Helios"/>
                <a:cs typeface="Helios"/>
                <a:sym typeface="Helios"/>
              </a:rPr>
              <a:t>Search </a:t>
            </a:r>
          </a:p>
          <a:p>
            <a:pPr algn="ctr">
              <a:lnSpc>
                <a:spcPts val="3360"/>
              </a:lnSpc>
              <a:spcBef>
                <a:spcPct val="0"/>
              </a:spcBef>
            </a:pPr>
            <a:r>
              <a:rPr lang="en-US" sz="2400">
                <a:solidFill>
                  <a:srgbClr val="2A2E3A"/>
                </a:solidFill>
                <a:latin typeface="Helios"/>
                <a:ea typeface="Helios"/>
                <a:cs typeface="Helios"/>
                <a:sym typeface="Helios"/>
              </a:rPr>
              <a:t>student</a:t>
            </a:r>
          </a:p>
        </p:txBody>
      </p:sp>
      <p:sp>
        <p:nvSpPr>
          <p:cNvPr id="33" name="TextBox 33"/>
          <p:cNvSpPr txBox="1"/>
          <p:nvPr/>
        </p:nvSpPr>
        <p:spPr>
          <a:xfrm>
            <a:off x="11976207" y="4103533"/>
            <a:ext cx="1490949" cy="824865"/>
          </a:xfrm>
          <a:prstGeom prst="rect">
            <a:avLst/>
          </a:prstGeom>
        </p:spPr>
        <p:txBody>
          <a:bodyPr lIns="0" tIns="0" rIns="0" bIns="0" rtlCol="0" anchor="t">
            <a:spAutoFit/>
          </a:bodyPr>
          <a:lstStyle/>
          <a:p>
            <a:pPr algn="ctr">
              <a:lnSpc>
                <a:spcPts val="3359"/>
              </a:lnSpc>
            </a:pPr>
            <a:r>
              <a:rPr lang="en-US" sz="2400">
                <a:solidFill>
                  <a:srgbClr val="2A2E3A"/>
                </a:solidFill>
                <a:latin typeface="Helios"/>
                <a:ea typeface="Helios"/>
                <a:cs typeface="Helios"/>
                <a:sym typeface="Helios"/>
              </a:rPr>
              <a:t>View </a:t>
            </a:r>
          </a:p>
          <a:p>
            <a:pPr algn="ctr">
              <a:lnSpc>
                <a:spcPts val="3359"/>
              </a:lnSpc>
              <a:spcBef>
                <a:spcPct val="0"/>
              </a:spcBef>
            </a:pPr>
            <a:r>
              <a:rPr lang="en-US" sz="2400">
                <a:solidFill>
                  <a:srgbClr val="2A2E3A"/>
                </a:solidFill>
                <a:latin typeface="Helios"/>
                <a:ea typeface="Helios"/>
                <a:cs typeface="Helios"/>
                <a:sym typeface="Helios"/>
              </a:rPr>
              <a:t>Classlist</a:t>
            </a:r>
          </a:p>
        </p:txBody>
      </p:sp>
      <p:sp>
        <p:nvSpPr>
          <p:cNvPr id="34" name="TextBox 34"/>
          <p:cNvSpPr txBox="1"/>
          <p:nvPr/>
        </p:nvSpPr>
        <p:spPr>
          <a:xfrm>
            <a:off x="11700371" y="5386237"/>
            <a:ext cx="2042621" cy="824865"/>
          </a:xfrm>
          <a:prstGeom prst="rect">
            <a:avLst/>
          </a:prstGeom>
        </p:spPr>
        <p:txBody>
          <a:bodyPr lIns="0" tIns="0" rIns="0" bIns="0" rtlCol="0" anchor="t">
            <a:spAutoFit/>
          </a:bodyPr>
          <a:lstStyle/>
          <a:p>
            <a:pPr algn="ctr">
              <a:lnSpc>
                <a:spcPts val="3359"/>
              </a:lnSpc>
            </a:pPr>
            <a:r>
              <a:rPr lang="en-US" sz="2400">
                <a:solidFill>
                  <a:srgbClr val="2A2E3A"/>
                </a:solidFill>
                <a:latin typeface="Helios"/>
                <a:ea typeface="Helios"/>
                <a:cs typeface="Helios"/>
                <a:sym typeface="Helios"/>
              </a:rPr>
              <a:t>Create Grade</a:t>
            </a:r>
          </a:p>
          <a:p>
            <a:pPr algn="ctr">
              <a:lnSpc>
                <a:spcPts val="3359"/>
              </a:lnSpc>
              <a:spcBef>
                <a:spcPct val="0"/>
              </a:spcBef>
            </a:pPr>
            <a:r>
              <a:rPr lang="en-US" sz="2400">
                <a:solidFill>
                  <a:srgbClr val="2A2E3A"/>
                </a:solidFill>
                <a:latin typeface="Helios"/>
                <a:ea typeface="Helios"/>
                <a:cs typeface="Helios"/>
                <a:sym typeface="Helios"/>
              </a:rPr>
              <a:t>book</a:t>
            </a:r>
          </a:p>
        </p:txBody>
      </p:sp>
      <p:sp>
        <p:nvSpPr>
          <p:cNvPr id="35" name="TextBox 35"/>
          <p:cNvSpPr txBox="1"/>
          <p:nvPr/>
        </p:nvSpPr>
        <p:spPr>
          <a:xfrm>
            <a:off x="11700371" y="6605015"/>
            <a:ext cx="2042621" cy="824865"/>
          </a:xfrm>
          <a:prstGeom prst="rect">
            <a:avLst/>
          </a:prstGeom>
        </p:spPr>
        <p:txBody>
          <a:bodyPr lIns="0" tIns="0" rIns="0" bIns="0" rtlCol="0" anchor="t">
            <a:spAutoFit/>
          </a:bodyPr>
          <a:lstStyle/>
          <a:p>
            <a:pPr algn="ctr">
              <a:lnSpc>
                <a:spcPts val="3359"/>
              </a:lnSpc>
            </a:pPr>
            <a:r>
              <a:rPr lang="en-US" sz="2400">
                <a:solidFill>
                  <a:srgbClr val="2A2E3A"/>
                </a:solidFill>
                <a:latin typeface="Helios"/>
                <a:ea typeface="Helios"/>
                <a:cs typeface="Helios"/>
                <a:sym typeface="Helios"/>
              </a:rPr>
              <a:t>Enter </a:t>
            </a:r>
          </a:p>
          <a:p>
            <a:pPr algn="ctr">
              <a:lnSpc>
                <a:spcPts val="3359"/>
              </a:lnSpc>
              <a:spcBef>
                <a:spcPct val="0"/>
              </a:spcBef>
            </a:pPr>
            <a:r>
              <a:rPr lang="en-US" sz="2400">
                <a:solidFill>
                  <a:srgbClr val="2A2E3A"/>
                </a:solidFill>
                <a:latin typeface="Helios"/>
                <a:ea typeface="Helios"/>
                <a:cs typeface="Helios"/>
                <a:sym typeface="Helios"/>
              </a:rPr>
              <a:t>Grade</a:t>
            </a:r>
          </a:p>
        </p:txBody>
      </p:sp>
      <p:sp>
        <p:nvSpPr>
          <p:cNvPr id="36" name="TextBox 36"/>
          <p:cNvSpPr txBox="1"/>
          <p:nvPr/>
        </p:nvSpPr>
        <p:spPr>
          <a:xfrm>
            <a:off x="11700371" y="7884331"/>
            <a:ext cx="2042621" cy="824865"/>
          </a:xfrm>
          <a:prstGeom prst="rect">
            <a:avLst/>
          </a:prstGeom>
        </p:spPr>
        <p:txBody>
          <a:bodyPr lIns="0" tIns="0" rIns="0" bIns="0" rtlCol="0" anchor="t">
            <a:spAutoFit/>
          </a:bodyPr>
          <a:lstStyle/>
          <a:p>
            <a:pPr algn="ctr">
              <a:lnSpc>
                <a:spcPts val="3359"/>
              </a:lnSpc>
            </a:pPr>
            <a:r>
              <a:rPr lang="en-US" sz="2400">
                <a:solidFill>
                  <a:srgbClr val="2A2E3A"/>
                </a:solidFill>
                <a:latin typeface="Helios"/>
                <a:ea typeface="Helios"/>
                <a:cs typeface="Helios"/>
                <a:sym typeface="Helios"/>
              </a:rPr>
              <a:t>Print</a:t>
            </a:r>
          </a:p>
          <a:p>
            <a:pPr algn="ctr">
              <a:lnSpc>
                <a:spcPts val="3359"/>
              </a:lnSpc>
              <a:spcBef>
                <a:spcPct val="0"/>
              </a:spcBef>
            </a:pPr>
            <a:r>
              <a:rPr lang="en-US" sz="2400">
                <a:solidFill>
                  <a:srgbClr val="2A2E3A"/>
                </a:solidFill>
                <a:latin typeface="Helios"/>
                <a:ea typeface="Helios"/>
                <a:cs typeface="Helios"/>
                <a:sym typeface="Helios"/>
              </a:rPr>
              <a:t>Classlist</a:t>
            </a:r>
          </a:p>
        </p:txBody>
      </p:sp>
      <p:sp>
        <p:nvSpPr>
          <p:cNvPr id="37" name="TextBox 37"/>
          <p:cNvSpPr txBox="1"/>
          <p:nvPr/>
        </p:nvSpPr>
        <p:spPr>
          <a:xfrm>
            <a:off x="11700371" y="9106497"/>
            <a:ext cx="2042621" cy="824865"/>
          </a:xfrm>
          <a:prstGeom prst="rect">
            <a:avLst/>
          </a:prstGeom>
        </p:spPr>
        <p:txBody>
          <a:bodyPr lIns="0" tIns="0" rIns="0" bIns="0" rtlCol="0" anchor="t">
            <a:spAutoFit/>
          </a:bodyPr>
          <a:lstStyle/>
          <a:p>
            <a:pPr algn="ctr">
              <a:lnSpc>
                <a:spcPts val="3359"/>
              </a:lnSpc>
            </a:pPr>
            <a:r>
              <a:rPr lang="en-US" sz="2400">
                <a:solidFill>
                  <a:srgbClr val="2A2E3A"/>
                </a:solidFill>
                <a:latin typeface="Helios"/>
                <a:ea typeface="Helios"/>
                <a:cs typeface="Helios"/>
                <a:sym typeface="Helios"/>
              </a:rPr>
              <a:t>Update</a:t>
            </a:r>
          </a:p>
          <a:p>
            <a:pPr algn="ctr">
              <a:lnSpc>
                <a:spcPts val="3359"/>
              </a:lnSpc>
              <a:spcBef>
                <a:spcPct val="0"/>
              </a:spcBef>
            </a:pPr>
            <a:r>
              <a:rPr lang="en-US" sz="2400">
                <a:solidFill>
                  <a:srgbClr val="2A2E3A"/>
                </a:solidFill>
                <a:latin typeface="Helios"/>
                <a:ea typeface="Helios"/>
                <a:cs typeface="Helios"/>
                <a:sym typeface="Helios"/>
              </a:rPr>
              <a:t>Student</a:t>
            </a:r>
          </a:p>
        </p:txBody>
      </p:sp>
      <p:sp>
        <p:nvSpPr>
          <p:cNvPr id="38" name="AutoShape 38"/>
          <p:cNvSpPr/>
          <p:nvPr/>
        </p:nvSpPr>
        <p:spPr>
          <a:xfrm flipV="1">
            <a:off x="9416227" y="3321000"/>
            <a:ext cx="2008308" cy="4458556"/>
          </a:xfrm>
          <a:prstGeom prst="line">
            <a:avLst/>
          </a:prstGeom>
          <a:ln w="38100" cap="flat">
            <a:solidFill>
              <a:srgbClr val="000000"/>
            </a:solidFill>
            <a:prstDash val="solid"/>
            <a:headEnd type="none" w="sm" len="sm"/>
            <a:tailEnd type="none" w="sm" len="sm"/>
          </a:ln>
        </p:spPr>
      </p:sp>
      <p:sp>
        <p:nvSpPr>
          <p:cNvPr id="39" name="AutoShape 39"/>
          <p:cNvSpPr/>
          <p:nvPr/>
        </p:nvSpPr>
        <p:spPr>
          <a:xfrm flipV="1">
            <a:off x="9416227" y="5822482"/>
            <a:ext cx="2008308" cy="1957074"/>
          </a:xfrm>
          <a:prstGeom prst="line">
            <a:avLst/>
          </a:prstGeom>
          <a:ln w="38100" cap="flat">
            <a:solidFill>
              <a:srgbClr val="000000"/>
            </a:solidFill>
            <a:prstDash val="solid"/>
            <a:headEnd type="none" w="sm" len="sm"/>
            <a:tailEnd type="none" w="sm" len="sm"/>
          </a:ln>
        </p:spPr>
      </p:sp>
      <p:sp>
        <p:nvSpPr>
          <p:cNvPr id="40" name="AutoShape 40"/>
          <p:cNvSpPr/>
          <p:nvPr/>
        </p:nvSpPr>
        <p:spPr>
          <a:xfrm flipV="1">
            <a:off x="9416227" y="4571741"/>
            <a:ext cx="2008308" cy="3207815"/>
          </a:xfrm>
          <a:prstGeom prst="line">
            <a:avLst/>
          </a:prstGeom>
          <a:ln w="38100" cap="flat">
            <a:solidFill>
              <a:srgbClr val="000000"/>
            </a:solidFill>
            <a:prstDash val="solid"/>
            <a:headEnd type="none" w="sm" len="sm"/>
            <a:tailEnd type="none" w="sm" len="sm"/>
          </a:ln>
        </p:spPr>
      </p:sp>
      <p:sp>
        <p:nvSpPr>
          <p:cNvPr id="41" name="AutoShape 41"/>
          <p:cNvSpPr/>
          <p:nvPr/>
        </p:nvSpPr>
        <p:spPr>
          <a:xfrm flipV="1">
            <a:off x="9416227" y="7073223"/>
            <a:ext cx="2008308" cy="706333"/>
          </a:xfrm>
          <a:prstGeom prst="line">
            <a:avLst/>
          </a:prstGeom>
          <a:ln w="38100" cap="flat">
            <a:solidFill>
              <a:srgbClr val="000000"/>
            </a:solidFill>
            <a:prstDash val="solid"/>
            <a:headEnd type="none" w="sm" len="sm"/>
            <a:tailEnd type="none" w="sm" len="sm"/>
          </a:ln>
        </p:spPr>
      </p:sp>
      <p:sp>
        <p:nvSpPr>
          <p:cNvPr id="42" name="AutoShape 42"/>
          <p:cNvSpPr/>
          <p:nvPr/>
        </p:nvSpPr>
        <p:spPr>
          <a:xfrm>
            <a:off x="9416227" y="7779556"/>
            <a:ext cx="2008308" cy="544408"/>
          </a:xfrm>
          <a:prstGeom prst="line">
            <a:avLst/>
          </a:prstGeom>
          <a:ln w="38100" cap="flat">
            <a:solidFill>
              <a:srgbClr val="000000"/>
            </a:solidFill>
            <a:prstDash val="solid"/>
            <a:headEnd type="none" w="sm" len="sm"/>
            <a:tailEnd type="none" w="sm" len="sm"/>
          </a:ln>
        </p:spPr>
      </p:sp>
      <p:sp>
        <p:nvSpPr>
          <p:cNvPr id="43" name="AutoShape 43"/>
          <p:cNvSpPr/>
          <p:nvPr/>
        </p:nvSpPr>
        <p:spPr>
          <a:xfrm flipH="1">
            <a:off x="14018827" y="6090192"/>
            <a:ext cx="2381250" cy="3486240"/>
          </a:xfrm>
          <a:prstGeom prst="line">
            <a:avLst/>
          </a:prstGeom>
          <a:ln w="38100" cap="flat">
            <a:solidFill>
              <a:srgbClr val="000000"/>
            </a:solidFill>
            <a:prstDash val="solid"/>
            <a:headEnd type="none" w="sm" len="sm"/>
            <a:tailEnd type="none" w="sm" len="sm"/>
          </a:ln>
        </p:spPr>
      </p:sp>
      <p:sp>
        <p:nvSpPr>
          <p:cNvPr id="44" name="AutoShape 44"/>
          <p:cNvSpPr/>
          <p:nvPr/>
        </p:nvSpPr>
        <p:spPr>
          <a:xfrm flipH="1">
            <a:off x="14018827" y="6090192"/>
            <a:ext cx="2381250" cy="2233772"/>
          </a:xfrm>
          <a:prstGeom prst="line">
            <a:avLst/>
          </a:prstGeom>
          <a:ln w="38100" cap="flat">
            <a:solidFill>
              <a:srgbClr val="000000"/>
            </a:solidFill>
            <a:prstDash val="solid"/>
            <a:headEnd type="none" w="sm" len="sm"/>
            <a:tailEnd type="none" w="sm" len="sm"/>
          </a:ln>
        </p:spPr>
      </p:sp>
      <p:sp>
        <p:nvSpPr>
          <p:cNvPr id="45" name="AutoShape 45"/>
          <p:cNvSpPr/>
          <p:nvPr/>
        </p:nvSpPr>
        <p:spPr>
          <a:xfrm flipH="1" flipV="1">
            <a:off x="14018827" y="2070259"/>
            <a:ext cx="2381250" cy="4019933"/>
          </a:xfrm>
          <a:prstGeom prst="line">
            <a:avLst/>
          </a:prstGeom>
          <a:ln w="38100" cap="flat">
            <a:solidFill>
              <a:srgbClr val="000000"/>
            </a:solidFill>
            <a:prstDash val="solid"/>
            <a:headEnd type="none" w="sm" len="sm"/>
            <a:tailEnd type="none" w="sm" len="sm"/>
          </a:ln>
        </p:spPr>
      </p:sp>
      <p:sp>
        <p:nvSpPr>
          <p:cNvPr id="46" name="AutoShape 46"/>
          <p:cNvSpPr/>
          <p:nvPr/>
        </p:nvSpPr>
        <p:spPr>
          <a:xfrm flipH="1" flipV="1">
            <a:off x="14018827" y="3321000"/>
            <a:ext cx="2381250" cy="2769192"/>
          </a:xfrm>
          <a:prstGeom prst="line">
            <a:avLst/>
          </a:prstGeom>
          <a:ln w="38100" cap="flat">
            <a:solidFill>
              <a:srgbClr val="000000"/>
            </a:solidFill>
            <a:prstDash val="solid"/>
            <a:headEnd type="none" w="sm" len="sm"/>
            <a:tailEnd type="none" w="sm" len="sm"/>
          </a:ln>
        </p:spPr>
      </p:sp>
      <p:sp>
        <p:nvSpPr>
          <p:cNvPr id="47" name="AutoShape 47"/>
          <p:cNvSpPr/>
          <p:nvPr/>
        </p:nvSpPr>
        <p:spPr>
          <a:xfrm flipH="1" flipV="1">
            <a:off x="14018827" y="4571741"/>
            <a:ext cx="2381250" cy="1518451"/>
          </a:xfrm>
          <a:prstGeom prst="line">
            <a:avLst/>
          </a:prstGeom>
          <a:ln w="38100" cap="flat">
            <a:solidFill>
              <a:srgbClr val="000000"/>
            </a:solidFill>
            <a:prstDash val="solid"/>
            <a:headEnd type="none" w="sm" len="sm"/>
            <a:tailEnd type="none" w="sm" len="sm"/>
          </a:ln>
        </p:spPr>
      </p:sp>
      <p:sp>
        <p:nvSpPr>
          <p:cNvPr id="48" name="TextBox 48"/>
          <p:cNvSpPr txBox="1"/>
          <p:nvPr/>
        </p:nvSpPr>
        <p:spPr>
          <a:xfrm>
            <a:off x="8438430" y="4309486"/>
            <a:ext cx="1143476" cy="457835"/>
          </a:xfrm>
          <a:prstGeom prst="rect">
            <a:avLst/>
          </a:prstGeom>
        </p:spPr>
        <p:txBody>
          <a:bodyPr lIns="0" tIns="0" rIns="0" bIns="0" rtlCol="0" anchor="t">
            <a:spAutoFit/>
          </a:bodyPr>
          <a:lstStyle/>
          <a:p>
            <a:pPr algn="ctr">
              <a:lnSpc>
                <a:spcPts val="3640"/>
              </a:lnSpc>
              <a:spcBef>
                <a:spcPct val="0"/>
              </a:spcBef>
            </a:pPr>
            <a:r>
              <a:rPr lang="en-US" sz="2600">
                <a:solidFill>
                  <a:srgbClr val="2A2E3A"/>
                </a:solidFill>
                <a:latin typeface="Helios"/>
                <a:ea typeface="Helios"/>
                <a:cs typeface="Helios"/>
                <a:sym typeface="Helios"/>
              </a:rPr>
              <a:t>Student</a:t>
            </a:r>
          </a:p>
        </p:txBody>
      </p:sp>
      <p:sp>
        <p:nvSpPr>
          <p:cNvPr id="49" name="TextBox 49"/>
          <p:cNvSpPr txBox="1"/>
          <p:nvPr/>
        </p:nvSpPr>
        <p:spPr>
          <a:xfrm>
            <a:off x="8401818" y="8524998"/>
            <a:ext cx="1216700" cy="457835"/>
          </a:xfrm>
          <a:prstGeom prst="rect">
            <a:avLst/>
          </a:prstGeom>
        </p:spPr>
        <p:txBody>
          <a:bodyPr lIns="0" tIns="0" rIns="0" bIns="0" rtlCol="0" anchor="t">
            <a:spAutoFit/>
          </a:bodyPr>
          <a:lstStyle/>
          <a:p>
            <a:pPr algn="ctr">
              <a:lnSpc>
                <a:spcPts val="3639"/>
              </a:lnSpc>
              <a:spcBef>
                <a:spcPct val="0"/>
              </a:spcBef>
            </a:pPr>
            <a:r>
              <a:rPr lang="en-US" sz="2599">
                <a:solidFill>
                  <a:srgbClr val="2A2E3A"/>
                </a:solidFill>
                <a:latin typeface="Helios"/>
                <a:ea typeface="Helios"/>
                <a:cs typeface="Helios"/>
                <a:sym typeface="Helios"/>
              </a:rPr>
              <a:t>Teacher</a:t>
            </a:r>
          </a:p>
        </p:txBody>
      </p:sp>
      <p:sp>
        <p:nvSpPr>
          <p:cNvPr id="50" name="TextBox 50"/>
          <p:cNvSpPr txBox="1"/>
          <p:nvPr/>
        </p:nvSpPr>
        <p:spPr>
          <a:xfrm>
            <a:off x="16135517" y="6810968"/>
            <a:ext cx="1341239" cy="457835"/>
          </a:xfrm>
          <a:prstGeom prst="rect">
            <a:avLst/>
          </a:prstGeom>
        </p:spPr>
        <p:txBody>
          <a:bodyPr lIns="0" tIns="0" rIns="0" bIns="0" rtlCol="0" anchor="t">
            <a:spAutoFit/>
          </a:bodyPr>
          <a:lstStyle/>
          <a:p>
            <a:pPr algn="ctr">
              <a:lnSpc>
                <a:spcPts val="3639"/>
              </a:lnSpc>
              <a:spcBef>
                <a:spcPct val="0"/>
              </a:spcBef>
            </a:pPr>
            <a:r>
              <a:rPr lang="en-US" sz="2599">
                <a:solidFill>
                  <a:srgbClr val="2A2E3A"/>
                </a:solidFill>
                <a:latin typeface="Helios"/>
                <a:ea typeface="Helios"/>
                <a:cs typeface="Helios"/>
                <a:sym typeface="Helios"/>
              </a:rPr>
              <a:t>Registrar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384456" y="4371795"/>
            <a:ext cx="4780506" cy="2006363"/>
            <a:chOff x="0" y="0"/>
            <a:chExt cx="812800" cy="341129"/>
          </a:xfrm>
        </p:grpSpPr>
        <p:sp>
          <p:nvSpPr>
            <p:cNvPr id="3" name="Freeform 3"/>
            <p:cNvSpPr/>
            <p:nvPr/>
          </p:nvSpPr>
          <p:spPr>
            <a:xfrm>
              <a:off x="0" y="0"/>
              <a:ext cx="812800" cy="341129"/>
            </a:xfrm>
            <a:custGeom>
              <a:avLst/>
              <a:gdLst/>
              <a:ahLst/>
              <a:cxnLst/>
              <a:rect l="l" t="t" r="r" b="b"/>
              <a:pathLst>
                <a:path w="812800" h="341129">
                  <a:moveTo>
                    <a:pt x="406400" y="0"/>
                  </a:moveTo>
                  <a:cubicBezTo>
                    <a:pt x="181951" y="0"/>
                    <a:pt x="0" y="76364"/>
                    <a:pt x="0" y="170565"/>
                  </a:cubicBezTo>
                  <a:cubicBezTo>
                    <a:pt x="0" y="264765"/>
                    <a:pt x="181951" y="341129"/>
                    <a:pt x="406400" y="341129"/>
                  </a:cubicBezTo>
                  <a:cubicBezTo>
                    <a:pt x="630849" y="341129"/>
                    <a:pt x="812800" y="264765"/>
                    <a:pt x="812800" y="170565"/>
                  </a:cubicBezTo>
                  <a:cubicBezTo>
                    <a:pt x="812800" y="76364"/>
                    <a:pt x="630849" y="0"/>
                    <a:pt x="406400" y="0"/>
                  </a:cubicBezTo>
                  <a:close/>
                </a:path>
              </a:pathLst>
            </a:custGeom>
            <a:solidFill>
              <a:srgbClr val="0097B2"/>
            </a:solidFill>
          </p:spPr>
        </p:sp>
        <p:sp>
          <p:nvSpPr>
            <p:cNvPr id="4" name="TextBox 4"/>
            <p:cNvSpPr txBox="1"/>
            <p:nvPr/>
          </p:nvSpPr>
          <p:spPr>
            <a:xfrm>
              <a:off x="76200" y="-6119"/>
              <a:ext cx="660400" cy="315268"/>
            </a:xfrm>
            <a:prstGeom prst="rect">
              <a:avLst/>
            </a:prstGeom>
          </p:spPr>
          <p:txBody>
            <a:bodyPr lIns="50800" tIns="50800" rIns="50800" bIns="50800" rtlCol="0" anchor="ctr"/>
            <a:lstStyle/>
            <a:p>
              <a:pPr algn="ctr">
                <a:lnSpc>
                  <a:spcPts val="2100"/>
                </a:lnSpc>
              </a:pPr>
              <a:endParaRPr/>
            </a:p>
          </p:txBody>
        </p:sp>
      </p:grpSp>
      <p:sp>
        <p:nvSpPr>
          <p:cNvPr id="5" name="Freeform 5"/>
          <p:cNvSpPr/>
          <p:nvPr/>
        </p:nvSpPr>
        <p:spPr>
          <a:xfrm>
            <a:off x="14887647" y="4311135"/>
            <a:ext cx="1617186" cy="2218086"/>
          </a:xfrm>
          <a:custGeom>
            <a:avLst/>
            <a:gdLst/>
            <a:ahLst/>
            <a:cxnLst/>
            <a:rect l="l" t="t" r="r" b="b"/>
            <a:pathLst>
              <a:path w="1617186" h="2218086">
                <a:moveTo>
                  <a:pt x="0" y="0"/>
                </a:moveTo>
                <a:lnTo>
                  <a:pt x="1617186" y="0"/>
                </a:lnTo>
                <a:lnTo>
                  <a:pt x="1617186" y="2218086"/>
                </a:lnTo>
                <a:lnTo>
                  <a:pt x="0" y="22180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1028700" y="2054158"/>
            <a:ext cx="1490990" cy="1392771"/>
            <a:chOff x="0" y="0"/>
            <a:chExt cx="392689" cy="366820"/>
          </a:xfrm>
        </p:grpSpPr>
        <p:sp>
          <p:nvSpPr>
            <p:cNvPr id="7" name="Freeform 7"/>
            <p:cNvSpPr/>
            <p:nvPr/>
          </p:nvSpPr>
          <p:spPr>
            <a:xfrm>
              <a:off x="0" y="0"/>
              <a:ext cx="392689" cy="366820"/>
            </a:xfrm>
            <a:custGeom>
              <a:avLst/>
              <a:gdLst/>
              <a:ahLst/>
              <a:cxnLst/>
              <a:rect l="l" t="t" r="r" b="b"/>
              <a:pathLst>
                <a:path w="392689" h="366820">
                  <a:moveTo>
                    <a:pt x="0" y="0"/>
                  </a:moveTo>
                  <a:lnTo>
                    <a:pt x="392689" y="0"/>
                  </a:lnTo>
                  <a:lnTo>
                    <a:pt x="392689" y="366820"/>
                  </a:lnTo>
                  <a:lnTo>
                    <a:pt x="0" y="366820"/>
                  </a:lnTo>
                  <a:close/>
                </a:path>
              </a:pathLst>
            </a:custGeom>
            <a:solidFill>
              <a:srgbClr val="76E2FF"/>
            </a:solidFill>
          </p:spPr>
        </p:sp>
        <p:sp>
          <p:nvSpPr>
            <p:cNvPr id="8" name="TextBox 8"/>
            <p:cNvSpPr txBox="1"/>
            <p:nvPr/>
          </p:nvSpPr>
          <p:spPr>
            <a:xfrm>
              <a:off x="0" y="-47625"/>
              <a:ext cx="392689" cy="414445"/>
            </a:xfrm>
            <a:prstGeom prst="rect">
              <a:avLst/>
            </a:prstGeom>
          </p:spPr>
          <p:txBody>
            <a:bodyPr lIns="50800" tIns="50800" rIns="50800" bIns="50800" rtlCol="0" anchor="ctr"/>
            <a:lstStyle/>
            <a:p>
              <a:pPr algn="ctr">
                <a:lnSpc>
                  <a:spcPts val="3359"/>
                </a:lnSpc>
              </a:pPr>
              <a:endParaRPr/>
            </a:p>
          </p:txBody>
        </p:sp>
      </p:grpSp>
      <p:sp>
        <p:nvSpPr>
          <p:cNvPr id="9" name="TextBox 9"/>
          <p:cNvSpPr txBox="1"/>
          <p:nvPr/>
        </p:nvSpPr>
        <p:spPr>
          <a:xfrm>
            <a:off x="246660" y="316449"/>
            <a:ext cx="6070702" cy="950595"/>
          </a:xfrm>
          <a:prstGeom prst="rect">
            <a:avLst/>
          </a:prstGeom>
        </p:spPr>
        <p:txBody>
          <a:bodyPr lIns="0" tIns="0" rIns="0" bIns="0" rtlCol="0" anchor="t">
            <a:spAutoFit/>
          </a:bodyPr>
          <a:lstStyle/>
          <a:p>
            <a:pPr algn="l">
              <a:lnSpc>
                <a:spcPts val="3779"/>
              </a:lnSpc>
              <a:spcBef>
                <a:spcPct val="0"/>
              </a:spcBef>
            </a:pPr>
            <a:r>
              <a:rPr lang="en-US" sz="2699">
                <a:solidFill>
                  <a:srgbClr val="000000"/>
                </a:solidFill>
                <a:latin typeface="Helios"/>
                <a:ea typeface="Helios"/>
                <a:cs typeface="Helios"/>
                <a:sym typeface="Helios"/>
              </a:rPr>
              <a:t> Data Flow Diagram: Level 0 and Level 1 DFD describing the flow of data.</a:t>
            </a:r>
          </a:p>
        </p:txBody>
      </p:sp>
      <p:grpSp>
        <p:nvGrpSpPr>
          <p:cNvPr id="10" name="Group 10"/>
          <p:cNvGrpSpPr/>
          <p:nvPr/>
        </p:nvGrpSpPr>
        <p:grpSpPr>
          <a:xfrm>
            <a:off x="1028700" y="3869901"/>
            <a:ext cx="1490990" cy="1392771"/>
            <a:chOff x="0" y="0"/>
            <a:chExt cx="392689" cy="366820"/>
          </a:xfrm>
        </p:grpSpPr>
        <p:sp>
          <p:nvSpPr>
            <p:cNvPr id="11" name="Freeform 11"/>
            <p:cNvSpPr/>
            <p:nvPr/>
          </p:nvSpPr>
          <p:spPr>
            <a:xfrm>
              <a:off x="0" y="0"/>
              <a:ext cx="392689" cy="366820"/>
            </a:xfrm>
            <a:custGeom>
              <a:avLst/>
              <a:gdLst/>
              <a:ahLst/>
              <a:cxnLst/>
              <a:rect l="l" t="t" r="r" b="b"/>
              <a:pathLst>
                <a:path w="392689" h="366820">
                  <a:moveTo>
                    <a:pt x="0" y="0"/>
                  </a:moveTo>
                  <a:lnTo>
                    <a:pt x="392689" y="0"/>
                  </a:lnTo>
                  <a:lnTo>
                    <a:pt x="392689" y="366820"/>
                  </a:lnTo>
                  <a:lnTo>
                    <a:pt x="0" y="366820"/>
                  </a:lnTo>
                  <a:close/>
                </a:path>
              </a:pathLst>
            </a:custGeom>
            <a:solidFill>
              <a:srgbClr val="FF8080"/>
            </a:solidFill>
          </p:spPr>
        </p:sp>
        <p:sp>
          <p:nvSpPr>
            <p:cNvPr id="12" name="TextBox 12"/>
            <p:cNvSpPr txBox="1"/>
            <p:nvPr/>
          </p:nvSpPr>
          <p:spPr>
            <a:xfrm>
              <a:off x="0" y="-47625"/>
              <a:ext cx="392689" cy="414445"/>
            </a:xfrm>
            <a:prstGeom prst="rect">
              <a:avLst/>
            </a:prstGeom>
          </p:spPr>
          <p:txBody>
            <a:bodyPr lIns="50800" tIns="50800" rIns="50800" bIns="50800" rtlCol="0" anchor="ctr"/>
            <a:lstStyle/>
            <a:p>
              <a:pPr algn="ctr">
                <a:lnSpc>
                  <a:spcPts val="3359"/>
                </a:lnSpc>
              </a:pPr>
              <a:endParaRPr/>
            </a:p>
          </p:txBody>
        </p:sp>
      </p:grpSp>
      <p:grpSp>
        <p:nvGrpSpPr>
          <p:cNvPr id="13" name="Group 13"/>
          <p:cNvGrpSpPr/>
          <p:nvPr/>
        </p:nvGrpSpPr>
        <p:grpSpPr>
          <a:xfrm>
            <a:off x="1030471" y="5662805"/>
            <a:ext cx="1490990" cy="1392771"/>
            <a:chOff x="0" y="0"/>
            <a:chExt cx="392689" cy="366820"/>
          </a:xfrm>
        </p:grpSpPr>
        <p:sp>
          <p:nvSpPr>
            <p:cNvPr id="14" name="Freeform 14"/>
            <p:cNvSpPr/>
            <p:nvPr/>
          </p:nvSpPr>
          <p:spPr>
            <a:xfrm>
              <a:off x="0" y="0"/>
              <a:ext cx="392689" cy="366820"/>
            </a:xfrm>
            <a:custGeom>
              <a:avLst/>
              <a:gdLst/>
              <a:ahLst/>
              <a:cxnLst/>
              <a:rect l="l" t="t" r="r" b="b"/>
              <a:pathLst>
                <a:path w="392689" h="366820">
                  <a:moveTo>
                    <a:pt x="0" y="0"/>
                  </a:moveTo>
                  <a:lnTo>
                    <a:pt x="392689" y="0"/>
                  </a:lnTo>
                  <a:lnTo>
                    <a:pt x="392689" y="366820"/>
                  </a:lnTo>
                  <a:lnTo>
                    <a:pt x="0" y="366820"/>
                  </a:lnTo>
                  <a:close/>
                </a:path>
              </a:pathLst>
            </a:custGeom>
            <a:solidFill>
              <a:srgbClr val="76FF77"/>
            </a:solidFill>
          </p:spPr>
        </p:sp>
        <p:sp>
          <p:nvSpPr>
            <p:cNvPr id="15" name="TextBox 15"/>
            <p:cNvSpPr txBox="1"/>
            <p:nvPr/>
          </p:nvSpPr>
          <p:spPr>
            <a:xfrm>
              <a:off x="0" y="-47625"/>
              <a:ext cx="392689" cy="414445"/>
            </a:xfrm>
            <a:prstGeom prst="rect">
              <a:avLst/>
            </a:prstGeom>
          </p:spPr>
          <p:txBody>
            <a:bodyPr lIns="50800" tIns="50800" rIns="50800" bIns="50800" rtlCol="0" anchor="ctr"/>
            <a:lstStyle/>
            <a:p>
              <a:pPr algn="ctr">
                <a:lnSpc>
                  <a:spcPts val="3359"/>
                </a:lnSpc>
              </a:pPr>
              <a:endParaRPr/>
            </a:p>
          </p:txBody>
        </p:sp>
      </p:grpSp>
      <p:grpSp>
        <p:nvGrpSpPr>
          <p:cNvPr id="16" name="Group 16"/>
          <p:cNvGrpSpPr/>
          <p:nvPr/>
        </p:nvGrpSpPr>
        <p:grpSpPr>
          <a:xfrm>
            <a:off x="1028700" y="7493643"/>
            <a:ext cx="1490990" cy="1392771"/>
            <a:chOff x="0" y="0"/>
            <a:chExt cx="392689" cy="366820"/>
          </a:xfrm>
        </p:grpSpPr>
        <p:sp>
          <p:nvSpPr>
            <p:cNvPr id="17" name="Freeform 17"/>
            <p:cNvSpPr/>
            <p:nvPr/>
          </p:nvSpPr>
          <p:spPr>
            <a:xfrm>
              <a:off x="0" y="0"/>
              <a:ext cx="392689" cy="366820"/>
            </a:xfrm>
            <a:custGeom>
              <a:avLst/>
              <a:gdLst/>
              <a:ahLst/>
              <a:cxnLst/>
              <a:rect l="l" t="t" r="r" b="b"/>
              <a:pathLst>
                <a:path w="392689" h="366820">
                  <a:moveTo>
                    <a:pt x="0" y="0"/>
                  </a:moveTo>
                  <a:lnTo>
                    <a:pt x="392689" y="0"/>
                  </a:lnTo>
                  <a:lnTo>
                    <a:pt x="392689" y="366820"/>
                  </a:lnTo>
                  <a:lnTo>
                    <a:pt x="0" y="366820"/>
                  </a:lnTo>
                  <a:close/>
                </a:path>
              </a:pathLst>
            </a:custGeom>
            <a:solidFill>
              <a:srgbClr val="BA80E7"/>
            </a:solidFill>
          </p:spPr>
        </p:sp>
        <p:sp>
          <p:nvSpPr>
            <p:cNvPr id="18" name="TextBox 18"/>
            <p:cNvSpPr txBox="1"/>
            <p:nvPr/>
          </p:nvSpPr>
          <p:spPr>
            <a:xfrm>
              <a:off x="0" y="-47625"/>
              <a:ext cx="392689" cy="414445"/>
            </a:xfrm>
            <a:prstGeom prst="rect">
              <a:avLst/>
            </a:prstGeom>
          </p:spPr>
          <p:txBody>
            <a:bodyPr lIns="50800" tIns="50800" rIns="50800" bIns="50800" rtlCol="0" anchor="ctr"/>
            <a:lstStyle/>
            <a:p>
              <a:pPr algn="ctr">
                <a:lnSpc>
                  <a:spcPts val="3359"/>
                </a:lnSpc>
              </a:pPr>
              <a:endParaRPr/>
            </a:p>
          </p:txBody>
        </p:sp>
      </p:grpSp>
      <p:sp>
        <p:nvSpPr>
          <p:cNvPr id="19" name="AutoShape 19"/>
          <p:cNvSpPr/>
          <p:nvPr/>
        </p:nvSpPr>
        <p:spPr>
          <a:xfrm>
            <a:off x="2519690" y="2750543"/>
            <a:ext cx="6255020" cy="1621252"/>
          </a:xfrm>
          <a:prstGeom prst="line">
            <a:avLst/>
          </a:prstGeom>
          <a:ln w="38100" cap="flat">
            <a:solidFill>
              <a:srgbClr val="000000"/>
            </a:solidFill>
            <a:prstDash val="solid"/>
            <a:headEnd type="none" w="sm" len="sm"/>
            <a:tailEnd type="arrow" w="med" len="sm"/>
          </a:ln>
        </p:spPr>
      </p:sp>
      <p:sp>
        <p:nvSpPr>
          <p:cNvPr id="20" name="AutoShape 20"/>
          <p:cNvSpPr/>
          <p:nvPr/>
        </p:nvSpPr>
        <p:spPr>
          <a:xfrm>
            <a:off x="2519690" y="4566287"/>
            <a:ext cx="4204584" cy="134599"/>
          </a:xfrm>
          <a:prstGeom prst="line">
            <a:avLst/>
          </a:prstGeom>
          <a:ln w="38100" cap="flat">
            <a:solidFill>
              <a:srgbClr val="000000"/>
            </a:solidFill>
            <a:prstDash val="solid"/>
            <a:headEnd type="none" w="sm" len="sm"/>
            <a:tailEnd type="arrow" w="med" len="sm"/>
          </a:ln>
        </p:spPr>
      </p:sp>
      <p:sp>
        <p:nvSpPr>
          <p:cNvPr id="21" name="AutoShape 21"/>
          <p:cNvSpPr/>
          <p:nvPr/>
        </p:nvSpPr>
        <p:spPr>
          <a:xfrm flipV="1">
            <a:off x="2521461" y="5966540"/>
            <a:ext cx="4204584" cy="392651"/>
          </a:xfrm>
          <a:prstGeom prst="line">
            <a:avLst/>
          </a:prstGeom>
          <a:ln w="38100" cap="flat">
            <a:solidFill>
              <a:srgbClr val="000000"/>
            </a:solidFill>
            <a:prstDash val="solid"/>
            <a:headEnd type="none" w="sm" len="sm"/>
            <a:tailEnd type="arrow" w="med" len="sm"/>
          </a:ln>
        </p:spPr>
      </p:sp>
      <p:sp>
        <p:nvSpPr>
          <p:cNvPr id="22" name="AutoShape 22"/>
          <p:cNvSpPr/>
          <p:nvPr/>
        </p:nvSpPr>
        <p:spPr>
          <a:xfrm flipV="1">
            <a:off x="2519690" y="6378158"/>
            <a:ext cx="6255020" cy="1811871"/>
          </a:xfrm>
          <a:prstGeom prst="line">
            <a:avLst/>
          </a:prstGeom>
          <a:ln w="38100" cap="flat">
            <a:solidFill>
              <a:srgbClr val="000000"/>
            </a:solidFill>
            <a:prstDash val="solid"/>
            <a:headEnd type="none" w="sm" len="sm"/>
            <a:tailEnd type="arrow" w="med" len="sm"/>
          </a:ln>
        </p:spPr>
      </p:sp>
      <p:sp>
        <p:nvSpPr>
          <p:cNvPr id="23" name="TextBox 23"/>
          <p:cNvSpPr txBox="1"/>
          <p:nvPr/>
        </p:nvSpPr>
        <p:spPr>
          <a:xfrm>
            <a:off x="1302529" y="2504798"/>
            <a:ext cx="943332" cy="457835"/>
          </a:xfrm>
          <a:prstGeom prst="rect">
            <a:avLst/>
          </a:prstGeom>
        </p:spPr>
        <p:txBody>
          <a:bodyPr lIns="0" tIns="0" rIns="0" bIns="0" rtlCol="0" anchor="t">
            <a:spAutoFit/>
          </a:bodyPr>
          <a:lstStyle/>
          <a:p>
            <a:pPr algn="ctr">
              <a:lnSpc>
                <a:spcPts val="3639"/>
              </a:lnSpc>
              <a:spcBef>
                <a:spcPct val="0"/>
              </a:spcBef>
            </a:pPr>
            <a:r>
              <a:rPr lang="en-US" sz="2599">
                <a:solidFill>
                  <a:srgbClr val="000000"/>
                </a:solidFill>
                <a:latin typeface="Helios"/>
                <a:ea typeface="Helios"/>
                <a:cs typeface="Helios"/>
                <a:sym typeface="Helios"/>
              </a:rPr>
              <a:t>Admin</a:t>
            </a:r>
          </a:p>
        </p:txBody>
      </p:sp>
      <p:sp>
        <p:nvSpPr>
          <p:cNvPr id="24" name="TextBox 24"/>
          <p:cNvSpPr txBox="1"/>
          <p:nvPr/>
        </p:nvSpPr>
        <p:spPr>
          <a:xfrm>
            <a:off x="1165845" y="4304032"/>
            <a:ext cx="1216700" cy="457835"/>
          </a:xfrm>
          <a:prstGeom prst="rect">
            <a:avLst/>
          </a:prstGeom>
        </p:spPr>
        <p:txBody>
          <a:bodyPr lIns="0" tIns="0" rIns="0" bIns="0" rtlCol="0" anchor="t">
            <a:spAutoFit/>
          </a:bodyPr>
          <a:lstStyle/>
          <a:p>
            <a:pPr algn="ctr">
              <a:lnSpc>
                <a:spcPts val="3639"/>
              </a:lnSpc>
              <a:spcBef>
                <a:spcPct val="0"/>
              </a:spcBef>
            </a:pPr>
            <a:r>
              <a:rPr lang="en-US" sz="2599">
                <a:solidFill>
                  <a:srgbClr val="000000"/>
                </a:solidFill>
                <a:latin typeface="Helios"/>
                <a:ea typeface="Helios"/>
                <a:cs typeface="Helios"/>
                <a:sym typeface="Helios"/>
              </a:rPr>
              <a:t>Teacher</a:t>
            </a:r>
          </a:p>
        </p:txBody>
      </p:sp>
      <p:sp>
        <p:nvSpPr>
          <p:cNvPr id="25" name="TextBox 25"/>
          <p:cNvSpPr txBox="1"/>
          <p:nvPr/>
        </p:nvSpPr>
        <p:spPr>
          <a:xfrm>
            <a:off x="1202457" y="6071386"/>
            <a:ext cx="1143476" cy="457835"/>
          </a:xfrm>
          <a:prstGeom prst="rect">
            <a:avLst/>
          </a:prstGeom>
        </p:spPr>
        <p:txBody>
          <a:bodyPr lIns="0" tIns="0" rIns="0" bIns="0" rtlCol="0" anchor="t">
            <a:spAutoFit/>
          </a:bodyPr>
          <a:lstStyle/>
          <a:p>
            <a:pPr algn="ctr">
              <a:lnSpc>
                <a:spcPts val="3639"/>
              </a:lnSpc>
              <a:spcBef>
                <a:spcPct val="0"/>
              </a:spcBef>
            </a:pPr>
            <a:r>
              <a:rPr lang="en-US" sz="2599">
                <a:solidFill>
                  <a:srgbClr val="000000"/>
                </a:solidFill>
                <a:latin typeface="Helios"/>
                <a:ea typeface="Helios"/>
                <a:cs typeface="Helios"/>
                <a:sym typeface="Helios"/>
              </a:rPr>
              <a:t>Student</a:t>
            </a:r>
          </a:p>
        </p:txBody>
      </p:sp>
      <p:sp>
        <p:nvSpPr>
          <p:cNvPr id="26" name="TextBox 26"/>
          <p:cNvSpPr txBox="1"/>
          <p:nvPr/>
        </p:nvSpPr>
        <p:spPr>
          <a:xfrm>
            <a:off x="1250856" y="7865201"/>
            <a:ext cx="973455" cy="457835"/>
          </a:xfrm>
          <a:prstGeom prst="rect">
            <a:avLst/>
          </a:prstGeom>
        </p:spPr>
        <p:txBody>
          <a:bodyPr lIns="0" tIns="0" rIns="0" bIns="0" rtlCol="0" anchor="t">
            <a:spAutoFit/>
          </a:bodyPr>
          <a:lstStyle/>
          <a:p>
            <a:pPr algn="ctr">
              <a:lnSpc>
                <a:spcPts val="3639"/>
              </a:lnSpc>
              <a:spcBef>
                <a:spcPct val="0"/>
              </a:spcBef>
            </a:pPr>
            <a:r>
              <a:rPr lang="en-US" sz="2599">
                <a:solidFill>
                  <a:srgbClr val="000000"/>
                </a:solidFill>
                <a:latin typeface="Helios"/>
                <a:ea typeface="Helios"/>
                <a:cs typeface="Helios"/>
                <a:sym typeface="Helios"/>
              </a:rPr>
              <a:t>Parent</a:t>
            </a:r>
          </a:p>
        </p:txBody>
      </p:sp>
      <p:sp>
        <p:nvSpPr>
          <p:cNvPr id="27" name="TextBox 27"/>
          <p:cNvSpPr txBox="1"/>
          <p:nvPr/>
        </p:nvSpPr>
        <p:spPr>
          <a:xfrm>
            <a:off x="14986032" y="5508704"/>
            <a:ext cx="1420416" cy="457835"/>
          </a:xfrm>
          <a:prstGeom prst="rect">
            <a:avLst/>
          </a:prstGeom>
        </p:spPr>
        <p:txBody>
          <a:bodyPr lIns="0" tIns="0" rIns="0" bIns="0" rtlCol="0" anchor="t">
            <a:spAutoFit/>
          </a:bodyPr>
          <a:lstStyle/>
          <a:p>
            <a:pPr algn="ctr">
              <a:lnSpc>
                <a:spcPts val="3639"/>
              </a:lnSpc>
              <a:spcBef>
                <a:spcPct val="0"/>
              </a:spcBef>
            </a:pPr>
            <a:r>
              <a:rPr lang="en-US" sz="2599">
                <a:solidFill>
                  <a:srgbClr val="000000"/>
                </a:solidFill>
                <a:latin typeface="Helios"/>
                <a:ea typeface="Helios"/>
                <a:cs typeface="Helios"/>
                <a:sym typeface="Helios"/>
              </a:rPr>
              <a:t>Database</a:t>
            </a:r>
          </a:p>
        </p:txBody>
      </p:sp>
      <p:sp>
        <p:nvSpPr>
          <p:cNvPr id="28" name="TextBox 28"/>
          <p:cNvSpPr txBox="1"/>
          <p:nvPr/>
        </p:nvSpPr>
        <p:spPr>
          <a:xfrm>
            <a:off x="6891409" y="4822598"/>
            <a:ext cx="3766601" cy="1038225"/>
          </a:xfrm>
          <a:prstGeom prst="rect">
            <a:avLst/>
          </a:prstGeom>
        </p:spPr>
        <p:txBody>
          <a:bodyPr lIns="0" tIns="0" rIns="0" bIns="0" rtlCol="0" anchor="t">
            <a:spAutoFit/>
          </a:bodyPr>
          <a:lstStyle/>
          <a:p>
            <a:pPr algn="ctr">
              <a:lnSpc>
                <a:spcPts val="4199"/>
              </a:lnSpc>
              <a:spcBef>
                <a:spcPct val="0"/>
              </a:spcBef>
            </a:pPr>
            <a:r>
              <a:rPr lang="en-US" sz="2999">
                <a:solidFill>
                  <a:srgbClr val="000000"/>
                </a:solidFill>
                <a:latin typeface="Helios"/>
                <a:ea typeface="Helios"/>
                <a:cs typeface="Helios"/>
                <a:sym typeface="Helios"/>
              </a:rPr>
              <a:t>Student Management System</a:t>
            </a:r>
          </a:p>
        </p:txBody>
      </p:sp>
      <p:sp>
        <p:nvSpPr>
          <p:cNvPr id="29" name="TextBox 29"/>
          <p:cNvSpPr txBox="1"/>
          <p:nvPr/>
        </p:nvSpPr>
        <p:spPr>
          <a:xfrm rot="806120">
            <a:off x="3065049" y="2857837"/>
            <a:ext cx="3787373" cy="915035"/>
          </a:xfrm>
          <a:prstGeom prst="rect">
            <a:avLst/>
          </a:prstGeom>
        </p:spPr>
        <p:txBody>
          <a:bodyPr lIns="0" tIns="0" rIns="0" bIns="0" rtlCol="0" anchor="t">
            <a:spAutoFit/>
          </a:bodyPr>
          <a:lstStyle/>
          <a:p>
            <a:pPr algn="ctr">
              <a:lnSpc>
                <a:spcPts val="3639"/>
              </a:lnSpc>
              <a:spcBef>
                <a:spcPct val="0"/>
              </a:spcBef>
            </a:pPr>
            <a:r>
              <a:rPr lang="en-US" sz="2599">
                <a:solidFill>
                  <a:srgbClr val="000000"/>
                </a:solidFill>
                <a:latin typeface="Helios"/>
                <a:ea typeface="Helios"/>
                <a:cs typeface="Helios"/>
                <a:sym typeface="Helios"/>
              </a:rPr>
              <a:t>Manage User, Courses and Data  </a:t>
            </a:r>
          </a:p>
        </p:txBody>
      </p:sp>
      <p:sp>
        <p:nvSpPr>
          <p:cNvPr id="30" name="TextBox 30"/>
          <p:cNvSpPr txBox="1"/>
          <p:nvPr/>
        </p:nvSpPr>
        <p:spPr>
          <a:xfrm rot="150241">
            <a:off x="2813319" y="4146167"/>
            <a:ext cx="3787373" cy="915035"/>
          </a:xfrm>
          <a:prstGeom prst="rect">
            <a:avLst/>
          </a:prstGeom>
        </p:spPr>
        <p:txBody>
          <a:bodyPr lIns="0" tIns="0" rIns="0" bIns="0" rtlCol="0" anchor="t">
            <a:spAutoFit/>
          </a:bodyPr>
          <a:lstStyle/>
          <a:p>
            <a:pPr algn="ctr">
              <a:lnSpc>
                <a:spcPts val="3639"/>
              </a:lnSpc>
              <a:spcBef>
                <a:spcPct val="0"/>
              </a:spcBef>
            </a:pPr>
            <a:r>
              <a:rPr lang="en-US" sz="2599">
                <a:solidFill>
                  <a:srgbClr val="000000"/>
                </a:solidFill>
                <a:latin typeface="Helios"/>
                <a:ea typeface="Helios"/>
                <a:cs typeface="Helios"/>
                <a:sym typeface="Helios"/>
              </a:rPr>
              <a:t>Submit Grades and attendence </a:t>
            </a:r>
          </a:p>
        </p:txBody>
      </p:sp>
      <p:sp>
        <p:nvSpPr>
          <p:cNvPr id="31" name="TextBox 31"/>
          <p:cNvSpPr txBox="1"/>
          <p:nvPr/>
        </p:nvSpPr>
        <p:spPr>
          <a:xfrm rot="-281963">
            <a:off x="2498872" y="5647318"/>
            <a:ext cx="3787373" cy="915035"/>
          </a:xfrm>
          <a:prstGeom prst="rect">
            <a:avLst/>
          </a:prstGeom>
        </p:spPr>
        <p:txBody>
          <a:bodyPr lIns="0" tIns="0" rIns="0" bIns="0" rtlCol="0" anchor="t">
            <a:spAutoFit/>
          </a:bodyPr>
          <a:lstStyle/>
          <a:p>
            <a:pPr algn="ctr">
              <a:lnSpc>
                <a:spcPts val="3639"/>
              </a:lnSpc>
            </a:pPr>
            <a:r>
              <a:rPr lang="en-US" sz="2599">
                <a:solidFill>
                  <a:srgbClr val="000000"/>
                </a:solidFill>
                <a:latin typeface="Helios"/>
                <a:ea typeface="Helios"/>
                <a:cs typeface="Helios"/>
                <a:sym typeface="Helios"/>
              </a:rPr>
              <a:t>View Grades, </a:t>
            </a:r>
          </a:p>
          <a:p>
            <a:pPr algn="ctr">
              <a:lnSpc>
                <a:spcPts val="3639"/>
              </a:lnSpc>
              <a:spcBef>
                <a:spcPct val="0"/>
              </a:spcBef>
            </a:pPr>
            <a:r>
              <a:rPr lang="en-US" sz="2599">
                <a:solidFill>
                  <a:srgbClr val="000000"/>
                </a:solidFill>
                <a:latin typeface="Helios"/>
                <a:ea typeface="Helios"/>
                <a:cs typeface="Helios"/>
                <a:sym typeface="Helios"/>
              </a:rPr>
              <a:t>Schedules</a:t>
            </a:r>
          </a:p>
        </p:txBody>
      </p:sp>
      <p:sp>
        <p:nvSpPr>
          <p:cNvPr id="32" name="TextBox 32"/>
          <p:cNvSpPr txBox="1"/>
          <p:nvPr/>
        </p:nvSpPr>
        <p:spPr>
          <a:xfrm rot="-928779">
            <a:off x="2830760" y="7108987"/>
            <a:ext cx="3787373" cy="915035"/>
          </a:xfrm>
          <a:prstGeom prst="rect">
            <a:avLst/>
          </a:prstGeom>
        </p:spPr>
        <p:txBody>
          <a:bodyPr lIns="0" tIns="0" rIns="0" bIns="0" rtlCol="0" anchor="t">
            <a:spAutoFit/>
          </a:bodyPr>
          <a:lstStyle/>
          <a:p>
            <a:pPr algn="ctr">
              <a:lnSpc>
                <a:spcPts val="3639"/>
              </a:lnSpc>
            </a:pPr>
            <a:r>
              <a:rPr lang="en-US" sz="2599">
                <a:solidFill>
                  <a:srgbClr val="000000"/>
                </a:solidFill>
                <a:latin typeface="Helios"/>
                <a:ea typeface="Helios"/>
                <a:cs typeface="Helios"/>
                <a:sym typeface="Helios"/>
              </a:rPr>
              <a:t>Monitor</a:t>
            </a:r>
          </a:p>
          <a:p>
            <a:pPr algn="ctr">
              <a:lnSpc>
                <a:spcPts val="3639"/>
              </a:lnSpc>
              <a:spcBef>
                <a:spcPct val="0"/>
              </a:spcBef>
            </a:pPr>
            <a:r>
              <a:rPr lang="en-US" sz="2599">
                <a:solidFill>
                  <a:srgbClr val="000000"/>
                </a:solidFill>
                <a:latin typeface="Helios"/>
                <a:ea typeface="Helios"/>
                <a:cs typeface="Helios"/>
                <a:sym typeface="Helios"/>
              </a:rPr>
              <a:t> Performance</a:t>
            </a:r>
          </a:p>
        </p:txBody>
      </p:sp>
      <p:sp>
        <p:nvSpPr>
          <p:cNvPr id="33" name="AutoShape 33"/>
          <p:cNvSpPr/>
          <p:nvPr/>
        </p:nvSpPr>
        <p:spPr>
          <a:xfrm>
            <a:off x="11164962" y="5374976"/>
            <a:ext cx="3722685" cy="45201"/>
          </a:xfrm>
          <a:prstGeom prst="line">
            <a:avLst/>
          </a:prstGeom>
          <a:ln w="38100" cap="flat">
            <a:solidFill>
              <a:srgbClr val="000000"/>
            </a:solidFill>
            <a:prstDash val="solid"/>
            <a:headEnd type="none" w="sm" len="sm"/>
            <a:tailEnd type="arrow" w="med" len="sm"/>
          </a:ln>
        </p:spPr>
      </p:sp>
      <p:sp>
        <p:nvSpPr>
          <p:cNvPr id="34" name="TextBox 34"/>
          <p:cNvSpPr txBox="1"/>
          <p:nvPr/>
        </p:nvSpPr>
        <p:spPr>
          <a:xfrm>
            <a:off x="10934235" y="4884121"/>
            <a:ext cx="3787373" cy="915035"/>
          </a:xfrm>
          <a:prstGeom prst="rect">
            <a:avLst/>
          </a:prstGeom>
        </p:spPr>
        <p:txBody>
          <a:bodyPr lIns="0" tIns="0" rIns="0" bIns="0" rtlCol="0" anchor="t">
            <a:spAutoFit/>
          </a:bodyPr>
          <a:lstStyle/>
          <a:p>
            <a:pPr algn="ctr">
              <a:lnSpc>
                <a:spcPts val="3639"/>
              </a:lnSpc>
            </a:pPr>
            <a:r>
              <a:rPr lang="en-US" sz="2599">
                <a:solidFill>
                  <a:srgbClr val="000000"/>
                </a:solidFill>
                <a:latin typeface="Helios"/>
                <a:ea typeface="Helios"/>
                <a:cs typeface="Helios"/>
                <a:sym typeface="Helios"/>
              </a:rPr>
              <a:t>Store and Retrieve </a:t>
            </a:r>
          </a:p>
          <a:p>
            <a:pPr algn="ctr">
              <a:lnSpc>
                <a:spcPts val="3639"/>
              </a:lnSpc>
              <a:spcBef>
                <a:spcPct val="0"/>
              </a:spcBef>
            </a:pPr>
            <a:r>
              <a:rPr lang="en-US" sz="2599">
                <a:solidFill>
                  <a:srgbClr val="000000"/>
                </a:solidFill>
                <a:latin typeface="Helios"/>
                <a:ea typeface="Helios"/>
                <a:cs typeface="Helios"/>
                <a:sym typeface="Helios"/>
              </a:rPr>
              <a:t>Data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762193" y="7416094"/>
            <a:ext cx="3689999" cy="1753357"/>
            <a:chOff x="0" y="0"/>
            <a:chExt cx="971852" cy="461789"/>
          </a:xfrm>
        </p:grpSpPr>
        <p:sp>
          <p:nvSpPr>
            <p:cNvPr id="3" name="Freeform 3"/>
            <p:cNvSpPr/>
            <p:nvPr/>
          </p:nvSpPr>
          <p:spPr>
            <a:xfrm>
              <a:off x="0" y="0"/>
              <a:ext cx="971852" cy="461789"/>
            </a:xfrm>
            <a:custGeom>
              <a:avLst/>
              <a:gdLst/>
              <a:ahLst/>
              <a:cxnLst/>
              <a:rect l="l" t="t" r="r" b="b"/>
              <a:pathLst>
                <a:path w="971852" h="461789">
                  <a:moveTo>
                    <a:pt x="0" y="0"/>
                  </a:moveTo>
                  <a:lnTo>
                    <a:pt x="971852" y="0"/>
                  </a:lnTo>
                  <a:lnTo>
                    <a:pt x="971852" y="461789"/>
                  </a:lnTo>
                  <a:lnTo>
                    <a:pt x="0" y="461789"/>
                  </a:lnTo>
                  <a:close/>
                </a:path>
              </a:pathLst>
            </a:custGeom>
            <a:solidFill>
              <a:srgbClr val="0097B2"/>
            </a:solidFill>
          </p:spPr>
        </p:sp>
        <p:sp>
          <p:nvSpPr>
            <p:cNvPr id="4" name="TextBox 4"/>
            <p:cNvSpPr txBox="1"/>
            <p:nvPr/>
          </p:nvSpPr>
          <p:spPr>
            <a:xfrm>
              <a:off x="0" y="-66675"/>
              <a:ext cx="971852" cy="528464"/>
            </a:xfrm>
            <a:prstGeom prst="rect">
              <a:avLst/>
            </a:prstGeom>
          </p:spPr>
          <p:txBody>
            <a:bodyPr lIns="50800" tIns="50800" rIns="50800" bIns="50800" rtlCol="0" anchor="ctr"/>
            <a:lstStyle/>
            <a:p>
              <a:pPr algn="ctr">
                <a:lnSpc>
                  <a:spcPts val="3639"/>
                </a:lnSpc>
              </a:pPr>
              <a:endParaRPr/>
            </a:p>
          </p:txBody>
        </p:sp>
      </p:grpSp>
      <p:sp>
        <p:nvSpPr>
          <p:cNvPr id="5" name="TextBox 5"/>
          <p:cNvSpPr txBox="1"/>
          <p:nvPr/>
        </p:nvSpPr>
        <p:spPr>
          <a:xfrm>
            <a:off x="249889" y="395605"/>
            <a:ext cx="16101468" cy="1189991"/>
          </a:xfrm>
          <a:prstGeom prst="rect">
            <a:avLst/>
          </a:prstGeom>
        </p:spPr>
        <p:txBody>
          <a:bodyPr lIns="0" tIns="0" rIns="0" bIns="0" rtlCol="0" anchor="t">
            <a:spAutoFit/>
          </a:bodyPr>
          <a:lstStyle/>
          <a:p>
            <a:pPr algn="l">
              <a:lnSpc>
                <a:spcPts val="4759"/>
              </a:lnSpc>
              <a:spcBef>
                <a:spcPct val="0"/>
              </a:spcBef>
            </a:pPr>
            <a:r>
              <a:rPr lang="en-US" sz="3399">
                <a:solidFill>
                  <a:srgbClr val="000000"/>
                </a:solidFill>
                <a:latin typeface="Helios"/>
                <a:ea typeface="Helios"/>
                <a:cs typeface="Helios"/>
                <a:sym typeface="Helios"/>
              </a:rPr>
              <a:t> Entity-Relationship Diagram: Shows relationships between entities such as Users, Classes, Students, etc</a:t>
            </a:r>
          </a:p>
        </p:txBody>
      </p:sp>
      <p:grpSp>
        <p:nvGrpSpPr>
          <p:cNvPr id="6" name="Group 6"/>
          <p:cNvGrpSpPr/>
          <p:nvPr/>
        </p:nvGrpSpPr>
        <p:grpSpPr>
          <a:xfrm>
            <a:off x="10265506" y="5662737"/>
            <a:ext cx="3689999" cy="1753357"/>
            <a:chOff x="0" y="0"/>
            <a:chExt cx="971852" cy="461789"/>
          </a:xfrm>
        </p:grpSpPr>
        <p:sp>
          <p:nvSpPr>
            <p:cNvPr id="7" name="Freeform 7"/>
            <p:cNvSpPr/>
            <p:nvPr/>
          </p:nvSpPr>
          <p:spPr>
            <a:xfrm>
              <a:off x="0" y="0"/>
              <a:ext cx="971852" cy="461789"/>
            </a:xfrm>
            <a:custGeom>
              <a:avLst/>
              <a:gdLst/>
              <a:ahLst/>
              <a:cxnLst/>
              <a:rect l="l" t="t" r="r" b="b"/>
              <a:pathLst>
                <a:path w="971852" h="461789">
                  <a:moveTo>
                    <a:pt x="0" y="0"/>
                  </a:moveTo>
                  <a:lnTo>
                    <a:pt x="971852" y="0"/>
                  </a:lnTo>
                  <a:lnTo>
                    <a:pt x="971852" y="461789"/>
                  </a:lnTo>
                  <a:lnTo>
                    <a:pt x="0" y="461789"/>
                  </a:lnTo>
                  <a:close/>
                </a:path>
              </a:pathLst>
            </a:custGeom>
            <a:solidFill>
              <a:srgbClr val="0097B2"/>
            </a:solidFill>
          </p:spPr>
        </p:sp>
        <p:sp>
          <p:nvSpPr>
            <p:cNvPr id="8" name="TextBox 8"/>
            <p:cNvSpPr txBox="1"/>
            <p:nvPr/>
          </p:nvSpPr>
          <p:spPr>
            <a:xfrm>
              <a:off x="0" y="-66675"/>
              <a:ext cx="971852" cy="528464"/>
            </a:xfrm>
            <a:prstGeom prst="rect">
              <a:avLst/>
            </a:prstGeom>
          </p:spPr>
          <p:txBody>
            <a:bodyPr lIns="50800" tIns="50800" rIns="50800" bIns="50800" rtlCol="0" anchor="ctr"/>
            <a:lstStyle/>
            <a:p>
              <a:pPr algn="ctr">
                <a:lnSpc>
                  <a:spcPts val="3639"/>
                </a:lnSpc>
              </a:pPr>
              <a:endParaRPr/>
            </a:p>
          </p:txBody>
        </p:sp>
      </p:grpSp>
      <p:grpSp>
        <p:nvGrpSpPr>
          <p:cNvPr id="9" name="Group 9"/>
          <p:cNvGrpSpPr/>
          <p:nvPr/>
        </p:nvGrpSpPr>
        <p:grpSpPr>
          <a:xfrm>
            <a:off x="2762193" y="3909381"/>
            <a:ext cx="3689999" cy="1753357"/>
            <a:chOff x="0" y="0"/>
            <a:chExt cx="971852" cy="461789"/>
          </a:xfrm>
        </p:grpSpPr>
        <p:sp>
          <p:nvSpPr>
            <p:cNvPr id="10" name="Freeform 10"/>
            <p:cNvSpPr/>
            <p:nvPr/>
          </p:nvSpPr>
          <p:spPr>
            <a:xfrm>
              <a:off x="0" y="0"/>
              <a:ext cx="971852" cy="461789"/>
            </a:xfrm>
            <a:custGeom>
              <a:avLst/>
              <a:gdLst/>
              <a:ahLst/>
              <a:cxnLst/>
              <a:rect l="l" t="t" r="r" b="b"/>
              <a:pathLst>
                <a:path w="971852" h="461789">
                  <a:moveTo>
                    <a:pt x="0" y="0"/>
                  </a:moveTo>
                  <a:lnTo>
                    <a:pt x="971852" y="0"/>
                  </a:lnTo>
                  <a:lnTo>
                    <a:pt x="971852" y="461789"/>
                  </a:lnTo>
                  <a:lnTo>
                    <a:pt x="0" y="461789"/>
                  </a:lnTo>
                  <a:close/>
                </a:path>
              </a:pathLst>
            </a:custGeom>
            <a:solidFill>
              <a:srgbClr val="0097B2"/>
            </a:solidFill>
          </p:spPr>
        </p:sp>
        <p:sp>
          <p:nvSpPr>
            <p:cNvPr id="11" name="TextBox 11"/>
            <p:cNvSpPr txBox="1"/>
            <p:nvPr/>
          </p:nvSpPr>
          <p:spPr>
            <a:xfrm>
              <a:off x="0" y="-66675"/>
              <a:ext cx="971852" cy="528464"/>
            </a:xfrm>
            <a:prstGeom prst="rect">
              <a:avLst/>
            </a:prstGeom>
          </p:spPr>
          <p:txBody>
            <a:bodyPr lIns="50800" tIns="50800" rIns="50800" bIns="50800" rtlCol="0" anchor="ctr"/>
            <a:lstStyle/>
            <a:p>
              <a:pPr algn="ctr">
                <a:lnSpc>
                  <a:spcPts val="3639"/>
                </a:lnSpc>
              </a:pPr>
              <a:endParaRPr/>
            </a:p>
          </p:txBody>
        </p:sp>
      </p:grpSp>
      <p:grpSp>
        <p:nvGrpSpPr>
          <p:cNvPr id="12" name="Group 12"/>
          <p:cNvGrpSpPr/>
          <p:nvPr/>
        </p:nvGrpSpPr>
        <p:grpSpPr>
          <a:xfrm>
            <a:off x="10265506" y="2156024"/>
            <a:ext cx="3689999" cy="1753357"/>
            <a:chOff x="0" y="0"/>
            <a:chExt cx="971852" cy="461789"/>
          </a:xfrm>
        </p:grpSpPr>
        <p:sp>
          <p:nvSpPr>
            <p:cNvPr id="13" name="Freeform 13"/>
            <p:cNvSpPr/>
            <p:nvPr/>
          </p:nvSpPr>
          <p:spPr>
            <a:xfrm>
              <a:off x="0" y="0"/>
              <a:ext cx="971852" cy="461789"/>
            </a:xfrm>
            <a:custGeom>
              <a:avLst/>
              <a:gdLst/>
              <a:ahLst/>
              <a:cxnLst/>
              <a:rect l="l" t="t" r="r" b="b"/>
              <a:pathLst>
                <a:path w="971852" h="461789">
                  <a:moveTo>
                    <a:pt x="0" y="0"/>
                  </a:moveTo>
                  <a:lnTo>
                    <a:pt x="971852" y="0"/>
                  </a:lnTo>
                  <a:lnTo>
                    <a:pt x="971852" y="461789"/>
                  </a:lnTo>
                  <a:lnTo>
                    <a:pt x="0" y="461789"/>
                  </a:lnTo>
                  <a:close/>
                </a:path>
              </a:pathLst>
            </a:custGeom>
            <a:solidFill>
              <a:srgbClr val="0097B2"/>
            </a:solidFill>
          </p:spPr>
        </p:sp>
        <p:sp>
          <p:nvSpPr>
            <p:cNvPr id="14" name="TextBox 14"/>
            <p:cNvSpPr txBox="1"/>
            <p:nvPr/>
          </p:nvSpPr>
          <p:spPr>
            <a:xfrm>
              <a:off x="0" y="-66675"/>
              <a:ext cx="971852" cy="528464"/>
            </a:xfrm>
            <a:prstGeom prst="rect">
              <a:avLst/>
            </a:prstGeom>
          </p:spPr>
          <p:txBody>
            <a:bodyPr lIns="50800" tIns="50800" rIns="50800" bIns="50800" rtlCol="0" anchor="ctr"/>
            <a:lstStyle/>
            <a:p>
              <a:pPr algn="ctr">
                <a:lnSpc>
                  <a:spcPts val="3639"/>
                </a:lnSpc>
              </a:pPr>
              <a:endParaRPr/>
            </a:p>
          </p:txBody>
        </p:sp>
      </p:grpSp>
      <p:sp>
        <p:nvSpPr>
          <p:cNvPr id="15" name="AutoShape 15"/>
          <p:cNvSpPr/>
          <p:nvPr/>
        </p:nvSpPr>
        <p:spPr>
          <a:xfrm flipV="1">
            <a:off x="6452193" y="3032702"/>
            <a:ext cx="3813314" cy="1753357"/>
          </a:xfrm>
          <a:prstGeom prst="line">
            <a:avLst/>
          </a:prstGeom>
          <a:ln w="38100" cap="flat">
            <a:solidFill>
              <a:srgbClr val="000000"/>
            </a:solidFill>
            <a:prstDash val="solid"/>
            <a:headEnd type="none" w="sm" len="sm"/>
            <a:tailEnd type="triangle" w="lg" len="med"/>
          </a:ln>
        </p:spPr>
      </p:sp>
      <p:sp>
        <p:nvSpPr>
          <p:cNvPr id="16" name="AutoShape 16"/>
          <p:cNvSpPr/>
          <p:nvPr/>
        </p:nvSpPr>
        <p:spPr>
          <a:xfrm>
            <a:off x="6452193" y="4786059"/>
            <a:ext cx="5658313" cy="876678"/>
          </a:xfrm>
          <a:prstGeom prst="line">
            <a:avLst/>
          </a:prstGeom>
          <a:ln w="38100" cap="flat">
            <a:solidFill>
              <a:srgbClr val="000000"/>
            </a:solidFill>
            <a:prstDash val="solid"/>
            <a:headEnd type="none" w="sm" len="sm"/>
            <a:tailEnd type="triangle" w="lg" len="med"/>
          </a:ln>
        </p:spPr>
      </p:sp>
      <p:sp>
        <p:nvSpPr>
          <p:cNvPr id="17" name="AutoShape 17"/>
          <p:cNvSpPr/>
          <p:nvPr/>
        </p:nvSpPr>
        <p:spPr>
          <a:xfrm flipV="1">
            <a:off x="6452193" y="6539416"/>
            <a:ext cx="3813314" cy="1753357"/>
          </a:xfrm>
          <a:prstGeom prst="line">
            <a:avLst/>
          </a:prstGeom>
          <a:ln w="38100" cap="flat">
            <a:solidFill>
              <a:srgbClr val="000000"/>
            </a:solidFill>
            <a:prstDash val="solid"/>
            <a:headEnd type="none" w="sm" len="sm"/>
            <a:tailEnd type="triangle" w="lg" len="med"/>
          </a:ln>
        </p:spPr>
      </p:sp>
      <p:sp>
        <p:nvSpPr>
          <p:cNvPr id="18" name="TextBox 18"/>
          <p:cNvSpPr txBox="1"/>
          <p:nvPr/>
        </p:nvSpPr>
        <p:spPr>
          <a:xfrm>
            <a:off x="3705592" y="4390453"/>
            <a:ext cx="1803202" cy="705486"/>
          </a:xfrm>
          <a:prstGeom prst="rect">
            <a:avLst/>
          </a:prstGeom>
        </p:spPr>
        <p:txBody>
          <a:bodyPr lIns="0" tIns="0" rIns="0" bIns="0" rtlCol="0" anchor="t">
            <a:spAutoFit/>
          </a:bodyPr>
          <a:lstStyle/>
          <a:p>
            <a:pPr algn="ctr">
              <a:lnSpc>
                <a:spcPts val="5739"/>
              </a:lnSpc>
              <a:spcBef>
                <a:spcPct val="0"/>
              </a:spcBef>
            </a:pPr>
            <a:r>
              <a:rPr lang="en-US" sz="4099">
                <a:solidFill>
                  <a:srgbClr val="000000"/>
                </a:solidFill>
                <a:latin typeface="Helios"/>
                <a:ea typeface="Helios"/>
                <a:cs typeface="Helios"/>
                <a:sym typeface="Helios"/>
              </a:rPr>
              <a:t>Student</a:t>
            </a:r>
          </a:p>
        </p:txBody>
      </p:sp>
      <p:sp>
        <p:nvSpPr>
          <p:cNvPr id="19" name="TextBox 19"/>
          <p:cNvSpPr txBox="1"/>
          <p:nvPr/>
        </p:nvSpPr>
        <p:spPr>
          <a:xfrm>
            <a:off x="3675946" y="7897167"/>
            <a:ext cx="1862495" cy="705486"/>
          </a:xfrm>
          <a:prstGeom prst="rect">
            <a:avLst/>
          </a:prstGeom>
        </p:spPr>
        <p:txBody>
          <a:bodyPr lIns="0" tIns="0" rIns="0" bIns="0" rtlCol="0" anchor="t">
            <a:spAutoFit/>
          </a:bodyPr>
          <a:lstStyle/>
          <a:p>
            <a:pPr algn="ctr">
              <a:lnSpc>
                <a:spcPts val="5739"/>
              </a:lnSpc>
              <a:spcBef>
                <a:spcPct val="0"/>
              </a:spcBef>
            </a:pPr>
            <a:r>
              <a:rPr lang="en-US" sz="4099">
                <a:solidFill>
                  <a:srgbClr val="000000"/>
                </a:solidFill>
                <a:latin typeface="Helios"/>
                <a:ea typeface="Helios"/>
                <a:cs typeface="Helios"/>
                <a:sym typeface="Helios"/>
              </a:rPr>
              <a:t>Classes</a:t>
            </a:r>
          </a:p>
        </p:txBody>
      </p:sp>
      <p:sp>
        <p:nvSpPr>
          <p:cNvPr id="20" name="TextBox 20"/>
          <p:cNvSpPr txBox="1"/>
          <p:nvPr/>
        </p:nvSpPr>
        <p:spPr>
          <a:xfrm>
            <a:off x="11429945" y="2637097"/>
            <a:ext cx="1361123" cy="705486"/>
          </a:xfrm>
          <a:prstGeom prst="rect">
            <a:avLst/>
          </a:prstGeom>
        </p:spPr>
        <p:txBody>
          <a:bodyPr lIns="0" tIns="0" rIns="0" bIns="0" rtlCol="0" anchor="t">
            <a:spAutoFit/>
          </a:bodyPr>
          <a:lstStyle/>
          <a:p>
            <a:pPr algn="ctr">
              <a:lnSpc>
                <a:spcPts val="5739"/>
              </a:lnSpc>
              <a:spcBef>
                <a:spcPct val="0"/>
              </a:spcBef>
            </a:pPr>
            <a:r>
              <a:rPr lang="en-US" sz="4099">
                <a:solidFill>
                  <a:srgbClr val="000000"/>
                </a:solidFill>
                <a:latin typeface="Helios"/>
                <a:ea typeface="Helios"/>
                <a:cs typeface="Helios"/>
                <a:sym typeface="Helios"/>
              </a:rPr>
              <a:t>Users</a:t>
            </a:r>
          </a:p>
        </p:txBody>
      </p:sp>
      <p:sp>
        <p:nvSpPr>
          <p:cNvPr id="21" name="TextBox 21"/>
          <p:cNvSpPr txBox="1"/>
          <p:nvPr/>
        </p:nvSpPr>
        <p:spPr>
          <a:xfrm>
            <a:off x="10863981" y="6143810"/>
            <a:ext cx="2493050" cy="705486"/>
          </a:xfrm>
          <a:prstGeom prst="rect">
            <a:avLst/>
          </a:prstGeom>
        </p:spPr>
        <p:txBody>
          <a:bodyPr lIns="0" tIns="0" rIns="0" bIns="0" rtlCol="0" anchor="t">
            <a:spAutoFit/>
          </a:bodyPr>
          <a:lstStyle/>
          <a:p>
            <a:pPr algn="ctr">
              <a:lnSpc>
                <a:spcPts val="5739"/>
              </a:lnSpc>
              <a:spcBef>
                <a:spcPct val="0"/>
              </a:spcBef>
            </a:pPr>
            <a:r>
              <a:rPr lang="en-US" sz="4099">
                <a:solidFill>
                  <a:srgbClr val="000000"/>
                </a:solidFill>
                <a:latin typeface="Helios"/>
                <a:ea typeface="Helios"/>
                <a:cs typeface="Helios"/>
                <a:sym typeface="Helios"/>
              </a:rPr>
              <a:t>Enrollment</a:t>
            </a:r>
          </a:p>
        </p:txBody>
      </p:sp>
      <p:sp>
        <p:nvSpPr>
          <p:cNvPr id="22" name="TextBox 22"/>
          <p:cNvSpPr txBox="1"/>
          <p:nvPr/>
        </p:nvSpPr>
        <p:spPr>
          <a:xfrm rot="-1464840">
            <a:off x="7441454" y="3207728"/>
            <a:ext cx="1361123" cy="705486"/>
          </a:xfrm>
          <a:prstGeom prst="rect">
            <a:avLst/>
          </a:prstGeom>
        </p:spPr>
        <p:txBody>
          <a:bodyPr lIns="0" tIns="0" rIns="0" bIns="0" rtlCol="0" anchor="t">
            <a:spAutoFit/>
          </a:bodyPr>
          <a:lstStyle/>
          <a:p>
            <a:pPr algn="ctr">
              <a:lnSpc>
                <a:spcPts val="5739"/>
              </a:lnSpc>
              <a:spcBef>
                <a:spcPct val="0"/>
              </a:spcBef>
            </a:pPr>
            <a:r>
              <a:rPr lang="en-US" sz="4099">
                <a:solidFill>
                  <a:srgbClr val="000000"/>
                </a:solidFill>
                <a:latin typeface="Helios"/>
                <a:ea typeface="Helios"/>
                <a:cs typeface="Helios"/>
                <a:sym typeface="Helios"/>
              </a:rPr>
              <a:t>1:1</a:t>
            </a:r>
          </a:p>
        </p:txBody>
      </p:sp>
      <p:sp>
        <p:nvSpPr>
          <p:cNvPr id="23" name="TextBox 23"/>
          <p:cNvSpPr txBox="1"/>
          <p:nvPr/>
        </p:nvSpPr>
        <p:spPr>
          <a:xfrm rot="542629">
            <a:off x="8186719" y="4390986"/>
            <a:ext cx="1361123" cy="705486"/>
          </a:xfrm>
          <a:prstGeom prst="rect">
            <a:avLst/>
          </a:prstGeom>
        </p:spPr>
        <p:txBody>
          <a:bodyPr lIns="0" tIns="0" rIns="0" bIns="0" rtlCol="0" anchor="t">
            <a:spAutoFit/>
          </a:bodyPr>
          <a:lstStyle/>
          <a:p>
            <a:pPr algn="ctr">
              <a:lnSpc>
                <a:spcPts val="5739"/>
              </a:lnSpc>
              <a:spcBef>
                <a:spcPct val="0"/>
              </a:spcBef>
            </a:pPr>
            <a:r>
              <a:rPr lang="en-US" sz="4099">
                <a:solidFill>
                  <a:srgbClr val="000000"/>
                </a:solidFill>
                <a:latin typeface="Helios"/>
                <a:ea typeface="Helios"/>
                <a:cs typeface="Helios"/>
                <a:sym typeface="Helios"/>
              </a:rPr>
              <a:t>1:N</a:t>
            </a:r>
          </a:p>
        </p:txBody>
      </p:sp>
      <p:sp>
        <p:nvSpPr>
          <p:cNvPr id="24" name="TextBox 24"/>
          <p:cNvSpPr txBox="1"/>
          <p:nvPr/>
        </p:nvSpPr>
        <p:spPr>
          <a:xfrm rot="-1543006">
            <a:off x="7440744" y="6722554"/>
            <a:ext cx="1361123" cy="705486"/>
          </a:xfrm>
          <a:prstGeom prst="rect">
            <a:avLst/>
          </a:prstGeom>
        </p:spPr>
        <p:txBody>
          <a:bodyPr lIns="0" tIns="0" rIns="0" bIns="0" rtlCol="0" anchor="t">
            <a:spAutoFit/>
          </a:bodyPr>
          <a:lstStyle/>
          <a:p>
            <a:pPr algn="ctr">
              <a:lnSpc>
                <a:spcPts val="5739"/>
              </a:lnSpc>
              <a:spcBef>
                <a:spcPct val="0"/>
              </a:spcBef>
            </a:pPr>
            <a:r>
              <a:rPr lang="en-US" sz="4099">
                <a:solidFill>
                  <a:srgbClr val="000000"/>
                </a:solidFill>
                <a:latin typeface="Helios"/>
                <a:ea typeface="Helios"/>
                <a:cs typeface="Helios"/>
                <a:sym typeface="Helios"/>
              </a:rPr>
              <a:t>1:N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667321"/>
            <a:ext cx="18288000" cy="7229439"/>
          </a:xfrm>
          <a:custGeom>
            <a:avLst/>
            <a:gdLst/>
            <a:ahLst/>
            <a:cxnLst/>
            <a:rect l="l" t="t" r="r" b="b"/>
            <a:pathLst>
              <a:path w="18288000" h="7229439">
                <a:moveTo>
                  <a:pt x="0" y="0"/>
                </a:moveTo>
                <a:lnTo>
                  <a:pt x="18288000" y="0"/>
                </a:lnTo>
                <a:lnTo>
                  <a:pt x="18288000" y="7229439"/>
                </a:lnTo>
                <a:lnTo>
                  <a:pt x="0" y="7229439"/>
                </a:lnTo>
                <a:lnTo>
                  <a:pt x="0" y="0"/>
                </a:lnTo>
                <a:close/>
              </a:path>
            </a:pathLst>
          </a:custGeom>
          <a:blipFill>
            <a:blip r:embed="rId2">
              <a:extLst>
                <a:ext uri="{96DAC541-7B7A-43D3-8B79-37D633B846F1}">
                  <asvg:svgBlip xmlns:asvg="http://schemas.microsoft.com/office/drawing/2016/SVG/main" r:embed="rId3"/>
                </a:ext>
              </a:extLst>
            </a:blip>
            <a:stretch>
              <a:fillRect t="-42120"/>
            </a:stretch>
          </a:blipFill>
        </p:spPr>
      </p:sp>
      <p:grpSp>
        <p:nvGrpSpPr>
          <p:cNvPr id="3" name="Group 3"/>
          <p:cNvGrpSpPr/>
          <p:nvPr/>
        </p:nvGrpSpPr>
        <p:grpSpPr>
          <a:xfrm>
            <a:off x="1028700" y="2589482"/>
            <a:ext cx="5284622" cy="7697518"/>
            <a:chOff x="0" y="0"/>
            <a:chExt cx="1391835" cy="2027330"/>
          </a:xfrm>
        </p:grpSpPr>
        <p:sp>
          <p:nvSpPr>
            <p:cNvPr id="4" name="Freeform 4"/>
            <p:cNvSpPr/>
            <p:nvPr/>
          </p:nvSpPr>
          <p:spPr>
            <a:xfrm>
              <a:off x="0" y="0"/>
              <a:ext cx="1391835" cy="2027330"/>
            </a:xfrm>
            <a:custGeom>
              <a:avLst/>
              <a:gdLst/>
              <a:ahLst/>
              <a:cxnLst/>
              <a:rect l="l" t="t" r="r" b="b"/>
              <a:pathLst>
                <a:path w="1391835" h="2027330">
                  <a:moveTo>
                    <a:pt x="74714" y="0"/>
                  </a:moveTo>
                  <a:lnTo>
                    <a:pt x="1317120" y="0"/>
                  </a:lnTo>
                  <a:cubicBezTo>
                    <a:pt x="1358384" y="0"/>
                    <a:pt x="1391835" y="33451"/>
                    <a:pt x="1391835" y="74714"/>
                  </a:cubicBezTo>
                  <a:lnTo>
                    <a:pt x="1391835" y="1952616"/>
                  </a:lnTo>
                  <a:cubicBezTo>
                    <a:pt x="1391835" y="1993879"/>
                    <a:pt x="1358384" y="2027330"/>
                    <a:pt x="1317120" y="2027330"/>
                  </a:cubicBezTo>
                  <a:lnTo>
                    <a:pt x="74714" y="2027330"/>
                  </a:lnTo>
                  <a:cubicBezTo>
                    <a:pt x="33451" y="2027330"/>
                    <a:pt x="0" y="1993879"/>
                    <a:pt x="0" y="1952616"/>
                  </a:cubicBezTo>
                  <a:lnTo>
                    <a:pt x="0" y="74714"/>
                  </a:lnTo>
                  <a:cubicBezTo>
                    <a:pt x="0" y="33451"/>
                    <a:pt x="33451" y="0"/>
                    <a:pt x="74714" y="0"/>
                  </a:cubicBezTo>
                  <a:close/>
                </a:path>
              </a:pathLst>
            </a:custGeom>
            <a:solidFill>
              <a:srgbClr val="718BAB"/>
            </a:solidFill>
          </p:spPr>
        </p:sp>
        <p:sp>
          <p:nvSpPr>
            <p:cNvPr id="5" name="TextBox 5"/>
            <p:cNvSpPr txBox="1"/>
            <p:nvPr/>
          </p:nvSpPr>
          <p:spPr>
            <a:xfrm>
              <a:off x="0" y="-66675"/>
              <a:ext cx="1391835" cy="2094005"/>
            </a:xfrm>
            <a:prstGeom prst="rect">
              <a:avLst/>
            </a:prstGeom>
          </p:spPr>
          <p:txBody>
            <a:bodyPr lIns="50800" tIns="50800" rIns="50800" bIns="50800" rtlCol="0" anchor="ctr"/>
            <a:lstStyle/>
            <a:p>
              <a:pPr algn="ctr">
                <a:lnSpc>
                  <a:spcPts val="3639"/>
                </a:lnSpc>
              </a:pPr>
              <a:endParaRPr/>
            </a:p>
          </p:txBody>
        </p:sp>
      </p:grpSp>
      <p:sp>
        <p:nvSpPr>
          <p:cNvPr id="6" name="TextBox 6"/>
          <p:cNvSpPr txBox="1"/>
          <p:nvPr/>
        </p:nvSpPr>
        <p:spPr>
          <a:xfrm>
            <a:off x="1460792" y="1575517"/>
            <a:ext cx="4128901" cy="606425"/>
          </a:xfrm>
          <a:prstGeom prst="rect">
            <a:avLst/>
          </a:prstGeom>
        </p:spPr>
        <p:txBody>
          <a:bodyPr lIns="0" tIns="0" rIns="0" bIns="0" rtlCol="0" anchor="t">
            <a:spAutoFit/>
          </a:bodyPr>
          <a:lstStyle/>
          <a:p>
            <a:pPr algn="ctr">
              <a:lnSpc>
                <a:spcPts val="4899"/>
              </a:lnSpc>
            </a:pPr>
            <a:r>
              <a:rPr lang="en-US" sz="3499">
                <a:solidFill>
                  <a:srgbClr val="FFFFFF"/>
                </a:solidFill>
                <a:latin typeface="Helios"/>
                <a:ea typeface="Helios"/>
                <a:cs typeface="Helios"/>
                <a:sym typeface="Helios"/>
              </a:rPr>
              <a:t>7. Database Design</a:t>
            </a:r>
          </a:p>
        </p:txBody>
      </p:sp>
      <p:sp>
        <p:nvSpPr>
          <p:cNvPr id="7" name="TextBox 7"/>
          <p:cNvSpPr txBox="1"/>
          <p:nvPr/>
        </p:nvSpPr>
        <p:spPr>
          <a:xfrm>
            <a:off x="1248240" y="2890248"/>
            <a:ext cx="5055557" cy="6155690"/>
          </a:xfrm>
          <a:prstGeom prst="rect">
            <a:avLst/>
          </a:prstGeom>
        </p:spPr>
        <p:txBody>
          <a:bodyPr lIns="0" tIns="0" rIns="0" bIns="0" rtlCol="0" anchor="t">
            <a:spAutoFit/>
          </a:bodyPr>
          <a:lstStyle/>
          <a:p>
            <a:pPr algn="l">
              <a:lnSpc>
                <a:spcPts val="4059"/>
              </a:lnSpc>
            </a:pPr>
            <a:r>
              <a:rPr lang="en-US" sz="2899">
                <a:solidFill>
                  <a:srgbClr val="000000"/>
                </a:solidFill>
                <a:latin typeface="Inria Serif"/>
                <a:ea typeface="Inria Serif"/>
                <a:cs typeface="Inria Serif"/>
                <a:sym typeface="Inria Serif"/>
              </a:rPr>
              <a:t>Key Tables: </a:t>
            </a:r>
          </a:p>
          <a:p>
            <a:pPr algn="l">
              <a:lnSpc>
                <a:spcPts val="4059"/>
              </a:lnSpc>
            </a:pPr>
            <a:r>
              <a:rPr lang="en-US" sz="2899">
                <a:solidFill>
                  <a:srgbClr val="000000"/>
                </a:solidFill>
                <a:latin typeface="Inria Serif"/>
                <a:ea typeface="Inria Serif"/>
                <a:cs typeface="Inria Serif"/>
                <a:sym typeface="Inria Serif"/>
              </a:rPr>
              <a:t>1. Users: Stores login credentials and role assignments.</a:t>
            </a:r>
          </a:p>
          <a:p>
            <a:pPr algn="l">
              <a:lnSpc>
                <a:spcPts val="4059"/>
              </a:lnSpc>
            </a:pPr>
            <a:r>
              <a:rPr lang="en-US" sz="2899">
                <a:solidFill>
                  <a:srgbClr val="000000"/>
                </a:solidFill>
                <a:latin typeface="Inria Serif"/>
                <a:ea typeface="Inria Serif"/>
                <a:cs typeface="Inria Serif"/>
                <a:sym typeface="Inria Serif"/>
              </a:rPr>
              <a:t> 2. Students: Contains student-specific data.</a:t>
            </a:r>
          </a:p>
          <a:p>
            <a:pPr algn="l">
              <a:lnSpc>
                <a:spcPts val="4059"/>
              </a:lnSpc>
            </a:pPr>
            <a:r>
              <a:rPr lang="en-US" sz="2899">
                <a:solidFill>
                  <a:srgbClr val="000000"/>
                </a:solidFill>
                <a:latin typeface="Inria Serif"/>
                <a:ea typeface="Inria Serif"/>
                <a:cs typeface="Inria Serif"/>
                <a:sym typeface="Inria Serif"/>
              </a:rPr>
              <a:t> 3. Teachers: Stores teacher details. </a:t>
            </a:r>
          </a:p>
          <a:p>
            <a:pPr algn="l">
              <a:lnSpc>
                <a:spcPts val="4059"/>
              </a:lnSpc>
            </a:pPr>
            <a:r>
              <a:rPr lang="en-US" sz="2899">
                <a:solidFill>
                  <a:srgbClr val="000000"/>
                </a:solidFill>
                <a:latin typeface="Inria Serif"/>
                <a:ea typeface="Inria Serif"/>
                <a:cs typeface="Inria Serif"/>
                <a:sym typeface="Inria Serif"/>
              </a:rPr>
              <a:t>4. Classes: Organizes classes and schedules.</a:t>
            </a:r>
          </a:p>
          <a:p>
            <a:pPr algn="l">
              <a:lnSpc>
                <a:spcPts val="4059"/>
              </a:lnSpc>
              <a:spcBef>
                <a:spcPct val="0"/>
              </a:spcBef>
            </a:pPr>
            <a:r>
              <a:rPr lang="en-US" sz="2899">
                <a:solidFill>
                  <a:srgbClr val="000000"/>
                </a:solidFill>
                <a:latin typeface="Inria Serif"/>
                <a:ea typeface="Inria Serif"/>
                <a:cs typeface="Inria Serif"/>
                <a:sym typeface="Inria Serif"/>
              </a:rPr>
              <a:t> 5. Attendance: Tracks daily attendance records. </a:t>
            </a:r>
          </a:p>
        </p:txBody>
      </p:sp>
      <p:grpSp>
        <p:nvGrpSpPr>
          <p:cNvPr id="8" name="Group 8"/>
          <p:cNvGrpSpPr/>
          <p:nvPr/>
        </p:nvGrpSpPr>
        <p:grpSpPr>
          <a:xfrm>
            <a:off x="6753349" y="2589482"/>
            <a:ext cx="5055557" cy="5337367"/>
            <a:chOff x="0" y="0"/>
            <a:chExt cx="1331505" cy="1405726"/>
          </a:xfrm>
        </p:grpSpPr>
        <p:sp>
          <p:nvSpPr>
            <p:cNvPr id="9" name="Freeform 9"/>
            <p:cNvSpPr/>
            <p:nvPr/>
          </p:nvSpPr>
          <p:spPr>
            <a:xfrm>
              <a:off x="0" y="0"/>
              <a:ext cx="1331505" cy="1405726"/>
            </a:xfrm>
            <a:custGeom>
              <a:avLst/>
              <a:gdLst/>
              <a:ahLst/>
              <a:cxnLst/>
              <a:rect l="l" t="t" r="r" b="b"/>
              <a:pathLst>
                <a:path w="1331505" h="1405726">
                  <a:moveTo>
                    <a:pt x="78100" y="0"/>
                  </a:moveTo>
                  <a:lnTo>
                    <a:pt x="1253405" y="0"/>
                  </a:lnTo>
                  <a:cubicBezTo>
                    <a:pt x="1274118" y="0"/>
                    <a:pt x="1293983" y="8228"/>
                    <a:pt x="1308630" y="22875"/>
                  </a:cubicBezTo>
                  <a:cubicBezTo>
                    <a:pt x="1323276" y="37521"/>
                    <a:pt x="1331505" y="57386"/>
                    <a:pt x="1331505" y="78100"/>
                  </a:cubicBezTo>
                  <a:lnTo>
                    <a:pt x="1331505" y="1327626"/>
                  </a:lnTo>
                  <a:cubicBezTo>
                    <a:pt x="1331505" y="1370760"/>
                    <a:pt x="1296538" y="1405726"/>
                    <a:pt x="1253405" y="1405726"/>
                  </a:cubicBezTo>
                  <a:lnTo>
                    <a:pt x="78100" y="1405726"/>
                  </a:lnTo>
                  <a:cubicBezTo>
                    <a:pt x="57386" y="1405726"/>
                    <a:pt x="37521" y="1397498"/>
                    <a:pt x="22875" y="1382851"/>
                  </a:cubicBezTo>
                  <a:cubicBezTo>
                    <a:pt x="8228" y="1368205"/>
                    <a:pt x="0" y="1348340"/>
                    <a:pt x="0" y="1327626"/>
                  </a:cubicBezTo>
                  <a:lnTo>
                    <a:pt x="0" y="78100"/>
                  </a:lnTo>
                  <a:cubicBezTo>
                    <a:pt x="0" y="34966"/>
                    <a:pt x="34966" y="0"/>
                    <a:pt x="78100" y="0"/>
                  </a:cubicBezTo>
                  <a:close/>
                </a:path>
              </a:pathLst>
            </a:custGeom>
            <a:solidFill>
              <a:srgbClr val="718BAB"/>
            </a:solidFill>
          </p:spPr>
        </p:sp>
        <p:sp>
          <p:nvSpPr>
            <p:cNvPr id="10" name="TextBox 10"/>
            <p:cNvSpPr txBox="1"/>
            <p:nvPr/>
          </p:nvSpPr>
          <p:spPr>
            <a:xfrm>
              <a:off x="0" y="-66675"/>
              <a:ext cx="1331505" cy="1472401"/>
            </a:xfrm>
            <a:prstGeom prst="rect">
              <a:avLst/>
            </a:prstGeom>
          </p:spPr>
          <p:txBody>
            <a:bodyPr lIns="50800" tIns="50800" rIns="50800" bIns="50800" rtlCol="0" anchor="ctr"/>
            <a:lstStyle/>
            <a:p>
              <a:pPr algn="ctr">
                <a:lnSpc>
                  <a:spcPts val="3639"/>
                </a:lnSpc>
              </a:pPr>
              <a:endParaRPr/>
            </a:p>
          </p:txBody>
        </p:sp>
      </p:grpSp>
      <p:sp>
        <p:nvSpPr>
          <p:cNvPr id="11" name="TextBox 11"/>
          <p:cNvSpPr txBox="1"/>
          <p:nvPr/>
        </p:nvSpPr>
        <p:spPr>
          <a:xfrm>
            <a:off x="7240945" y="2890248"/>
            <a:ext cx="3806110" cy="3583940"/>
          </a:xfrm>
          <a:prstGeom prst="rect">
            <a:avLst/>
          </a:prstGeom>
        </p:spPr>
        <p:txBody>
          <a:bodyPr lIns="0" tIns="0" rIns="0" bIns="0" rtlCol="0" anchor="t">
            <a:spAutoFit/>
          </a:bodyPr>
          <a:lstStyle/>
          <a:p>
            <a:pPr algn="l">
              <a:lnSpc>
                <a:spcPts val="4059"/>
              </a:lnSpc>
            </a:pPr>
            <a:r>
              <a:rPr lang="en-US" sz="2899">
                <a:solidFill>
                  <a:srgbClr val="000000"/>
                </a:solidFill>
                <a:latin typeface="Inria Serif"/>
                <a:ea typeface="Inria Serif"/>
                <a:cs typeface="Inria Serif"/>
                <a:sym typeface="Inria Serif"/>
              </a:rPr>
              <a:t>Technologies Used: -</a:t>
            </a:r>
          </a:p>
          <a:p>
            <a:pPr marL="626107" lvl="1" indent="-313054" algn="l">
              <a:lnSpc>
                <a:spcPts val="4059"/>
              </a:lnSpc>
              <a:buFont typeface="Arial"/>
              <a:buChar char="•"/>
            </a:pPr>
            <a:r>
              <a:rPr lang="en-US" sz="2899">
                <a:solidFill>
                  <a:srgbClr val="000000"/>
                </a:solidFill>
                <a:latin typeface="Inria Serif"/>
                <a:ea typeface="Inria Serif"/>
                <a:cs typeface="Inria Serif"/>
                <a:sym typeface="Inria Serif"/>
              </a:rPr>
              <a:t>Backend: PHP (Laravel Framework) </a:t>
            </a:r>
          </a:p>
          <a:p>
            <a:pPr marL="626107" lvl="1" indent="-313054" algn="l">
              <a:lnSpc>
                <a:spcPts val="4059"/>
              </a:lnSpc>
              <a:buFont typeface="Arial"/>
              <a:buChar char="•"/>
            </a:pPr>
            <a:r>
              <a:rPr lang="en-US" sz="2899">
                <a:solidFill>
                  <a:srgbClr val="000000"/>
                </a:solidFill>
                <a:latin typeface="Inria Serif"/>
                <a:ea typeface="Inria Serif"/>
                <a:cs typeface="Inria Serif"/>
                <a:sym typeface="Inria Serif"/>
              </a:rPr>
              <a:t> Frontend: HTML, CSS, Bootstrap </a:t>
            </a:r>
          </a:p>
          <a:p>
            <a:pPr marL="626107" lvl="1" indent="-313054" algn="l">
              <a:lnSpc>
                <a:spcPts val="4059"/>
              </a:lnSpc>
              <a:buFont typeface="Arial"/>
              <a:buChar char="•"/>
            </a:pPr>
            <a:r>
              <a:rPr lang="en-US" sz="2899">
                <a:solidFill>
                  <a:srgbClr val="000000"/>
                </a:solidFill>
                <a:latin typeface="Inria Serif"/>
                <a:ea typeface="Inria Serif"/>
                <a:cs typeface="Inria Serif"/>
                <a:sym typeface="Inria Serif"/>
              </a:rPr>
              <a:t>Database: MySQL </a:t>
            </a:r>
          </a:p>
        </p:txBody>
      </p:sp>
      <p:grpSp>
        <p:nvGrpSpPr>
          <p:cNvPr id="12" name="Group 12"/>
          <p:cNvGrpSpPr/>
          <p:nvPr/>
        </p:nvGrpSpPr>
        <p:grpSpPr>
          <a:xfrm>
            <a:off x="12248932" y="2721057"/>
            <a:ext cx="5322676" cy="7565943"/>
            <a:chOff x="0" y="0"/>
            <a:chExt cx="1401857" cy="1992676"/>
          </a:xfrm>
        </p:grpSpPr>
        <p:sp>
          <p:nvSpPr>
            <p:cNvPr id="13" name="Freeform 13"/>
            <p:cNvSpPr/>
            <p:nvPr/>
          </p:nvSpPr>
          <p:spPr>
            <a:xfrm>
              <a:off x="0" y="0"/>
              <a:ext cx="1401857" cy="1992676"/>
            </a:xfrm>
            <a:custGeom>
              <a:avLst/>
              <a:gdLst/>
              <a:ahLst/>
              <a:cxnLst/>
              <a:rect l="l" t="t" r="r" b="b"/>
              <a:pathLst>
                <a:path w="1401857" h="1992676">
                  <a:moveTo>
                    <a:pt x="74180" y="0"/>
                  </a:moveTo>
                  <a:lnTo>
                    <a:pt x="1327677" y="0"/>
                  </a:lnTo>
                  <a:cubicBezTo>
                    <a:pt x="1368645" y="0"/>
                    <a:pt x="1401857" y="33212"/>
                    <a:pt x="1401857" y="74180"/>
                  </a:cubicBezTo>
                  <a:lnTo>
                    <a:pt x="1401857" y="1918496"/>
                  </a:lnTo>
                  <a:cubicBezTo>
                    <a:pt x="1401857" y="1959465"/>
                    <a:pt x="1368645" y="1992676"/>
                    <a:pt x="1327677" y="1992676"/>
                  </a:cubicBezTo>
                  <a:lnTo>
                    <a:pt x="74180" y="1992676"/>
                  </a:lnTo>
                  <a:cubicBezTo>
                    <a:pt x="33212" y="1992676"/>
                    <a:pt x="0" y="1959465"/>
                    <a:pt x="0" y="1918496"/>
                  </a:cubicBezTo>
                  <a:lnTo>
                    <a:pt x="0" y="74180"/>
                  </a:lnTo>
                  <a:cubicBezTo>
                    <a:pt x="0" y="33212"/>
                    <a:pt x="33212" y="0"/>
                    <a:pt x="74180" y="0"/>
                  </a:cubicBezTo>
                  <a:close/>
                </a:path>
              </a:pathLst>
            </a:custGeom>
            <a:solidFill>
              <a:srgbClr val="718BAB"/>
            </a:solidFill>
          </p:spPr>
        </p:sp>
        <p:sp>
          <p:nvSpPr>
            <p:cNvPr id="14" name="TextBox 14"/>
            <p:cNvSpPr txBox="1"/>
            <p:nvPr/>
          </p:nvSpPr>
          <p:spPr>
            <a:xfrm>
              <a:off x="0" y="-66675"/>
              <a:ext cx="1401857" cy="2059351"/>
            </a:xfrm>
            <a:prstGeom prst="rect">
              <a:avLst/>
            </a:prstGeom>
          </p:spPr>
          <p:txBody>
            <a:bodyPr lIns="50800" tIns="50800" rIns="50800" bIns="50800" rtlCol="0" anchor="ctr"/>
            <a:lstStyle/>
            <a:p>
              <a:pPr algn="ctr">
                <a:lnSpc>
                  <a:spcPts val="3639"/>
                </a:lnSpc>
              </a:pPr>
              <a:endParaRPr/>
            </a:p>
          </p:txBody>
        </p:sp>
      </p:grpSp>
      <p:sp>
        <p:nvSpPr>
          <p:cNvPr id="15" name="TextBox 15"/>
          <p:cNvSpPr txBox="1"/>
          <p:nvPr/>
        </p:nvSpPr>
        <p:spPr>
          <a:xfrm>
            <a:off x="12516051" y="2890248"/>
            <a:ext cx="5055557" cy="7184390"/>
          </a:xfrm>
          <a:prstGeom prst="rect">
            <a:avLst/>
          </a:prstGeom>
        </p:spPr>
        <p:txBody>
          <a:bodyPr lIns="0" tIns="0" rIns="0" bIns="0" rtlCol="0" anchor="t">
            <a:spAutoFit/>
          </a:bodyPr>
          <a:lstStyle/>
          <a:p>
            <a:pPr algn="l">
              <a:lnSpc>
                <a:spcPts val="4059"/>
              </a:lnSpc>
            </a:pPr>
            <a:r>
              <a:rPr lang="en-US" sz="2899">
                <a:solidFill>
                  <a:srgbClr val="000000"/>
                </a:solidFill>
                <a:latin typeface="Inria Serif"/>
                <a:ea typeface="Inria Serif"/>
                <a:cs typeface="Inria Serif"/>
                <a:sym typeface="Inria Serif"/>
              </a:rPr>
              <a:t>Limitations :</a:t>
            </a:r>
          </a:p>
          <a:p>
            <a:pPr marL="626107" lvl="1" indent="-313054" algn="l">
              <a:lnSpc>
                <a:spcPts val="4059"/>
              </a:lnSpc>
              <a:buFont typeface="Arial"/>
              <a:buChar char="•"/>
            </a:pPr>
            <a:r>
              <a:rPr lang="en-US" sz="2899">
                <a:solidFill>
                  <a:srgbClr val="000000"/>
                </a:solidFill>
                <a:latin typeface="Inria Serif"/>
                <a:ea typeface="Inria Serif"/>
                <a:cs typeface="Inria Serif"/>
                <a:sym typeface="Inria Serif"/>
              </a:rPr>
              <a:t>Lack of automated notifications for attendance updates. </a:t>
            </a:r>
          </a:p>
          <a:p>
            <a:pPr marL="626107" lvl="1" indent="-313054" algn="l">
              <a:lnSpc>
                <a:spcPts val="4059"/>
              </a:lnSpc>
              <a:buFont typeface="Arial"/>
              <a:buChar char="•"/>
            </a:pPr>
            <a:r>
              <a:rPr lang="en-US" sz="2899">
                <a:solidFill>
                  <a:srgbClr val="000000"/>
                </a:solidFill>
                <a:latin typeface="Inria Serif"/>
                <a:ea typeface="Inria Serif"/>
                <a:cs typeface="Inria Serif"/>
                <a:sym typeface="Inria Serif"/>
              </a:rPr>
              <a:t>No dedicated mobile application. </a:t>
            </a:r>
          </a:p>
          <a:p>
            <a:pPr algn="l">
              <a:lnSpc>
                <a:spcPts val="4059"/>
              </a:lnSpc>
            </a:pPr>
            <a:endParaRPr lang="en-US" sz="2899">
              <a:solidFill>
                <a:srgbClr val="000000"/>
              </a:solidFill>
              <a:latin typeface="Inria Serif"/>
              <a:ea typeface="Inria Serif"/>
              <a:cs typeface="Inria Serif"/>
              <a:sym typeface="Inria Serif"/>
            </a:endParaRPr>
          </a:p>
          <a:p>
            <a:pPr algn="l">
              <a:lnSpc>
                <a:spcPts val="4059"/>
              </a:lnSpc>
            </a:pPr>
            <a:r>
              <a:rPr lang="en-US" sz="2899">
                <a:solidFill>
                  <a:srgbClr val="000000"/>
                </a:solidFill>
                <a:latin typeface="Inria Serif"/>
                <a:ea typeface="Inria Serif"/>
                <a:cs typeface="Inria Serif"/>
                <a:sym typeface="Inria Serif"/>
              </a:rPr>
              <a:t>Future Enhancements:</a:t>
            </a:r>
          </a:p>
          <a:p>
            <a:pPr algn="l">
              <a:lnSpc>
                <a:spcPts val="4059"/>
              </a:lnSpc>
            </a:pPr>
            <a:r>
              <a:rPr lang="en-US" sz="2899">
                <a:solidFill>
                  <a:srgbClr val="000000"/>
                </a:solidFill>
                <a:latin typeface="Inria Serif"/>
                <a:ea typeface="Inria Serif"/>
                <a:cs typeface="Inria Serif"/>
                <a:sym typeface="Inria Serif"/>
              </a:rPr>
              <a:t> 1. Integrating SMS and email notifications. </a:t>
            </a:r>
          </a:p>
          <a:p>
            <a:pPr algn="l">
              <a:lnSpc>
                <a:spcPts val="4059"/>
              </a:lnSpc>
              <a:spcBef>
                <a:spcPct val="0"/>
              </a:spcBef>
            </a:pPr>
            <a:r>
              <a:rPr lang="en-US" sz="2899">
                <a:solidFill>
                  <a:srgbClr val="000000"/>
                </a:solidFill>
                <a:latin typeface="Inria Serif"/>
                <a:ea typeface="Inria Serif"/>
                <a:cs typeface="Inria Serif"/>
                <a:sym typeface="Inria Serif"/>
              </a:rPr>
              <a:t>2. Enhancing the analytics dashboard for trend insights. 3. Building a mobile app for better accessibility.</a:t>
            </a:r>
          </a:p>
        </p:txBody>
      </p:sp>
      <p:sp>
        <p:nvSpPr>
          <p:cNvPr id="16" name="TextBox 16"/>
          <p:cNvSpPr txBox="1"/>
          <p:nvPr/>
        </p:nvSpPr>
        <p:spPr>
          <a:xfrm>
            <a:off x="12439749" y="1566627"/>
            <a:ext cx="4941041" cy="1154430"/>
          </a:xfrm>
          <a:prstGeom prst="rect">
            <a:avLst/>
          </a:prstGeom>
        </p:spPr>
        <p:txBody>
          <a:bodyPr lIns="0" tIns="0" rIns="0" bIns="0" rtlCol="0" anchor="t">
            <a:spAutoFit/>
          </a:bodyPr>
          <a:lstStyle/>
          <a:p>
            <a:pPr algn="ctr">
              <a:lnSpc>
                <a:spcPts val="4619"/>
              </a:lnSpc>
            </a:pPr>
            <a:r>
              <a:rPr lang="en-US" sz="3299">
                <a:solidFill>
                  <a:srgbClr val="FFFFFF"/>
                </a:solidFill>
                <a:latin typeface="Helios"/>
                <a:ea typeface="Helios"/>
                <a:cs typeface="Helios"/>
                <a:sym typeface="Helios"/>
              </a:rPr>
              <a:t>9. Limitations and Future Enhancements</a:t>
            </a:r>
          </a:p>
        </p:txBody>
      </p:sp>
      <p:sp>
        <p:nvSpPr>
          <p:cNvPr id="17" name="TextBox 17"/>
          <p:cNvSpPr txBox="1"/>
          <p:nvPr/>
        </p:nvSpPr>
        <p:spPr>
          <a:xfrm>
            <a:off x="6559309" y="1575517"/>
            <a:ext cx="5169382" cy="606425"/>
          </a:xfrm>
          <a:prstGeom prst="rect">
            <a:avLst/>
          </a:prstGeom>
        </p:spPr>
        <p:txBody>
          <a:bodyPr lIns="0" tIns="0" rIns="0" bIns="0" rtlCol="0" anchor="t">
            <a:spAutoFit/>
          </a:bodyPr>
          <a:lstStyle/>
          <a:p>
            <a:pPr algn="ctr">
              <a:lnSpc>
                <a:spcPts val="4899"/>
              </a:lnSpc>
            </a:pPr>
            <a:r>
              <a:rPr lang="en-US" sz="3499">
                <a:solidFill>
                  <a:srgbClr val="FFFFFF"/>
                </a:solidFill>
                <a:latin typeface="Helios"/>
                <a:ea typeface="Helios"/>
                <a:cs typeface="Helios"/>
                <a:sym typeface="Helios"/>
              </a:rPr>
              <a:t>8. Implementation Details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12976" y="166079"/>
            <a:ext cx="13049553" cy="883920"/>
          </a:xfrm>
          <a:prstGeom prst="rect">
            <a:avLst/>
          </a:prstGeom>
        </p:spPr>
        <p:txBody>
          <a:bodyPr lIns="0" tIns="0" rIns="0" bIns="0" rtlCol="0" anchor="t">
            <a:spAutoFit/>
          </a:bodyPr>
          <a:lstStyle/>
          <a:p>
            <a:pPr algn="l">
              <a:lnSpc>
                <a:spcPts val="7020"/>
              </a:lnSpc>
            </a:pPr>
            <a:r>
              <a:rPr lang="en-US" sz="5400" b="1">
                <a:solidFill>
                  <a:srgbClr val="2A2E3A"/>
                </a:solidFill>
                <a:latin typeface="Klein Bold"/>
                <a:ea typeface="Klein Bold"/>
                <a:cs typeface="Klein Bold"/>
                <a:sym typeface="Klein Bold"/>
              </a:rPr>
              <a:t>10. Testing</a:t>
            </a:r>
          </a:p>
        </p:txBody>
      </p:sp>
      <p:sp>
        <p:nvSpPr>
          <p:cNvPr id="3" name="TextBox 3"/>
          <p:cNvSpPr txBox="1"/>
          <p:nvPr/>
        </p:nvSpPr>
        <p:spPr>
          <a:xfrm>
            <a:off x="212976" y="962025"/>
            <a:ext cx="11781405" cy="3919220"/>
          </a:xfrm>
          <a:prstGeom prst="rect">
            <a:avLst/>
          </a:prstGeom>
        </p:spPr>
        <p:txBody>
          <a:bodyPr lIns="0" tIns="0" rIns="0" bIns="0" rtlCol="0" anchor="t">
            <a:spAutoFit/>
          </a:bodyPr>
          <a:lstStyle/>
          <a:p>
            <a:pPr algn="l">
              <a:lnSpc>
                <a:spcPts val="4479"/>
              </a:lnSpc>
            </a:pPr>
            <a:r>
              <a:rPr lang="en-US" sz="3199">
                <a:solidFill>
                  <a:srgbClr val="2A2E3A"/>
                </a:solidFill>
                <a:latin typeface="Helios"/>
                <a:ea typeface="Helios"/>
                <a:cs typeface="Helios"/>
                <a:sym typeface="Helios"/>
              </a:rPr>
              <a:t>Types of Testing Conducted: </a:t>
            </a:r>
          </a:p>
          <a:p>
            <a:pPr marL="690879" lvl="1" indent="-345439" algn="l">
              <a:lnSpc>
                <a:spcPts val="4479"/>
              </a:lnSpc>
              <a:buAutoNum type="arabicPeriod"/>
            </a:pPr>
            <a:r>
              <a:rPr lang="en-US" sz="3199">
                <a:solidFill>
                  <a:srgbClr val="2A2E3A"/>
                </a:solidFill>
                <a:latin typeface="Helios"/>
                <a:ea typeface="Helios"/>
                <a:cs typeface="Helios"/>
                <a:sym typeface="Helios"/>
              </a:rPr>
              <a:t>Unit Testing: Verified individual modules like attendance management. </a:t>
            </a:r>
          </a:p>
          <a:p>
            <a:pPr marL="690879" lvl="1" indent="-345439" algn="l">
              <a:lnSpc>
                <a:spcPts val="4479"/>
              </a:lnSpc>
              <a:buAutoNum type="arabicPeriod"/>
            </a:pPr>
            <a:r>
              <a:rPr lang="en-US" sz="3199">
                <a:solidFill>
                  <a:srgbClr val="2A2E3A"/>
                </a:solidFill>
                <a:latin typeface="Helios"/>
                <a:ea typeface="Helios"/>
                <a:cs typeface="Helios"/>
                <a:sym typeface="Helios"/>
              </a:rPr>
              <a:t>Integration Testing: Tested interactions between modules (e.g., Teacher and Attendance modules).</a:t>
            </a:r>
          </a:p>
          <a:p>
            <a:pPr marL="690879" lvl="1" indent="-345439" algn="l">
              <a:lnSpc>
                <a:spcPts val="4479"/>
              </a:lnSpc>
              <a:buAutoNum type="arabicPeriod"/>
            </a:pPr>
            <a:r>
              <a:rPr lang="en-US" sz="3199">
                <a:solidFill>
                  <a:srgbClr val="2A2E3A"/>
                </a:solidFill>
                <a:latin typeface="Helios"/>
                <a:ea typeface="Helios"/>
                <a:cs typeface="Helios"/>
                <a:sym typeface="Helios"/>
              </a:rPr>
              <a:t>System Testing: Ensured the entire system functions as intended. </a:t>
            </a:r>
          </a:p>
        </p:txBody>
      </p:sp>
      <p:graphicFrame>
        <p:nvGraphicFramePr>
          <p:cNvPr id="4" name="Table 4"/>
          <p:cNvGraphicFramePr>
            <a:graphicFrameLocks noGrp="1"/>
          </p:cNvGraphicFramePr>
          <p:nvPr/>
        </p:nvGraphicFramePr>
        <p:xfrm>
          <a:off x="0" y="6005919"/>
          <a:ext cx="18475417" cy="4419600"/>
        </p:xfrm>
        <a:graphic>
          <a:graphicData uri="http://schemas.openxmlformats.org/drawingml/2006/table">
            <a:tbl>
              <a:tblPr/>
              <a:tblGrid>
                <a:gridCol w="4618854">
                  <a:extLst>
                    <a:ext uri="{9D8B030D-6E8A-4147-A177-3AD203B41FA5}">
                      <a16:colId xmlns:a16="http://schemas.microsoft.com/office/drawing/2014/main" val="20000"/>
                    </a:ext>
                  </a:extLst>
                </a:gridCol>
                <a:gridCol w="4618854">
                  <a:extLst>
                    <a:ext uri="{9D8B030D-6E8A-4147-A177-3AD203B41FA5}">
                      <a16:colId xmlns:a16="http://schemas.microsoft.com/office/drawing/2014/main" val="20001"/>
                    </a:ext>
                  </a:extLst>
                </a:gridCol>
                <a:gridCol w="4618854">
                  <a:extLst>
                    <a:ext uri="{9D8B030D-6E8A-4147-A177-3AD203B41FA5}">
                      <a16:colId xmlns:a16="http://schemas.microsoft.com/office/drawing/2014/main" val="20002"/>
                    </a:ext>
                  </a:extLst>
                </a:gridCol>
                <a:gridCol w="4618854">
                  <a:extLst>
                    <a:ext uri="{9D8B030D-6E8A-4147-A177-3AD203B41FA5}">
                      <a16:colId xmlns:a16="http://schemas.microsoft.com/office/drawing/2014/main" val="20003"/>
                    </a:ext>
                  </a:extLst>
                </a:gridCol>
              </a:tblGrid>
              <a:tr h="897284">
                <a:tc>
                  <a:txBody>
                    <a:bodyPr/>
                    <a:lstStyle/>
                    <a:p>
                      <a:pPr algn="ctr">
                        <a:lnSpc>
                          <a:spcPts val="3499"/>
                        </a:lnSpc>
                        <a:defRPr/>
                      </a:pPr>
                      <a:r>
                        <a:rPr lang="en-US" sz="2499" b="1">
                          <a:solidFill>
                            <a:srgbClr val="FFFFFF"/>
                          </a:solidFill>
                          <a:latin typeface="Arimo Bold"/>
                          <a:ea typeface="Arimo Bold"/>
                          <a:cs typeface="Arimo Bold"/>
                          <a:sym typeface="Arimo Bold"/>
                        </a:rPr>
                        <a:t>Test Case ID</a:t>
                      </a:r>
                      <a:endParaRPr lang="en-US" sz="1100"/>
                    </a:p>
                  </a:txBody>
                  <a:tcPr marL="190500" marR="190500" marT="190500" marB="190500" anchor="ctr">
                    <a:lnL w="0" cap="flat" cmpd="sng" algn="ctr">
                      <a:solidFill>
                        <a:srgbClr val="2A2E3A"/>
                      </a:solidFill>
                      <a:prstDash val="solid"/>
                      <a:round/>
                      <a:headEnd type="none" w="med" len="med"/>
                      <a:tailEnd type="none" w="med" len="med"/>
                    </a:lnL>
                    <a:lnR w="9525" cap="flat" cmpd="sng" algn="ctr">
                      <a:solidFill>
                        <a:srgbClr val="2A2E3A"/>
                      </a:solidFill>
                      <a:prstDash val="solid"/>
                      <a:round/>
                      <a:headEnd type="none" w="med" len="med"/>
                      <a:tailEnd type="none" w="med" len="med"/>
                    </a:lnR>
                    <a:lnT w="9525" cap="flat" cmpd="sng" algn="ctr">
                      <a:solidFill>
                        <a:srgbClr val="2A2E3A"/>
                      </a:solidFill>
                      <a:prstDash val="solid"/>
                      <a:round/>
                      <a:headEnd type="none" w="med" len="med"/>
                      <a:tailEnd type="none" w="med" len="med"/>
                    </a:lnT>
                    <a:lnB w="9525" cap="flat" cmpd="sng" algn="ctr">
                      <a:solidFill>
                        <a:srgbClr val="2A2E3A"/>
                      </a:solidFill>
                      <a:prstDash val="solid"/>
                      <a:round/>
                      <a:headEnd type="none" w="med" len="med"/>
                      <a:tailEnd type="none" w="med" len="med"/>
                    </a:lnB>
                    <a:solidFill>
                      <a:srgbClr val="153969"/>
                    </a:solidFill>
                  </a:tcPr>
                </a:tc>
                <a:tc>
                  <a:txBody>
                    <a:bodyPr/>
                    <a:lstStyle/>
                    <a:p>
                      <a:pPr algn="ctr">
                        <a:lnSpc>
                          <a:spcPts val="3499"/>
                        </a:lnSpc>
                        <a:defRPr/>
                      </a:pPr>
                      <a:r>
                        <a:rPr lang="en-US" sz="2499" b="1">
                          <a:solidFill>
                            <a:srgbClr val="FFFFFF"/>
                          </a:solidFill>
                          <a:latin typeface="Helios Bold"/>
                          <a:ea typeface="Helios Bold"/>
                          <a:cs typeface="Helios Bold"/>
                          <a:sym typeface="Helios Bold"/>
                        </a:rPr>
                        <a:t> Test Description</a:t>
                      </a:r>
                      <a:endParaRPr lang="en-US" sz="1100"/>
                    </a:p>
                  </a:txBody>
                  <a:tcPr marL="190500" marR="190500" marT="190500" marB="190500" anchor="ctr">
                    <a:lnL w="9525" cap="flat" cmpd="sng" algn="ctr">
                      <a:solidFill>
                        <a:srgbClr val="2A2E3A"/>
                      </a:solidFill>
                      <a:prstDash val="solid"/>
                      <a:round/>
                      <a:headEnd type="none" w="med" len="med"/>
                      <a:tailEnd type="none" w="med" len="med"/>
                    </a:lnL>
                    <a:lnR w="9525" cap="flat" cmpd="sng" algn="ctr">
                      <a:solidFill>
                        <a:srgbClr val="2A2E3A"/>
                      </a:solidFill>
                      <a:prstDash val="solid"/>
                      <a:round/>
                      <a:headEnd type="none" w="med" len="med"/>
                      <a:tailEnd type="none" w="med" len="med"/>
                    </a:lnR>
                    <a:lnT w="9525" cap="flat" cmpd="sng" algn="ctr">
                      <a:solidFill>
                        <a:srgbClr val="2A2E3A"/>
                      </a:solidFill>
                      <a:prstDash val="solid"/>
                      <a:round/>
                      <a:headEnd type="none" w="med" len="med"/>
                      <a:tailEnd type="none" w="med" len="med"/>
                    </a:lnT>
                    <a:lnB w="9525" cap="flat" cmpd="sng" algn="ctr">
                      <a:solidFill>
                        <a:srgbClr val="2A2E3A"/>
                      </a:solidFill>
                      <a:prstDash val="solid"/>
                      <a:round/>
                      <a:headEnd type="none" w="med" len="med"/>
                      <a:tailEnd type="none" w="med" len="med"/>
                    </a:lnB>
                    <a:solidFill>
                      <a:srgbClr val="153969"/>
                    </a:solidFill>
                  </a:tcPr>
                </a:tc>
                <a:tc>
                  <a:txBody>
                    <a:bodyPr/>
                    <a:lstStyle/>
                    <a:p>
                      <a:pPr algn="ctr">
                        <a:lnSpc>
                          <a:spcPts val="3499"/>
                        </a:lnSpc>
                        <a:defRPr/>
                      </a:pPr>
                      <a:r>
                        <a:rPr lang="en-US" sz="2499" b="1">
                          <a:solidFill>
                            <a:srgbClr val="FFFFFF"/>
                          </a:solidFill>
                          <a:latin typeface="Helios Bold"/>
                          <a:ea typeface="Helios Bold"/>
                          <a:cs typeface="Helios Bold"/>
                          <a:sym typeface="Helios Bold"/>
                        </a:rPr>
                        <a:t> Expected Outcome </a:t>
                      </a:r>
                      <a:endParaRPr lang="en-US" sz="1100"/>
                    </a:p>
                  </a:txBody>
                  <a:tcPr marL="190500" marR="190500" marT="190500" marB="190500" anchor="ctr">
                    <a:lnL w="9525" cap="flat" cmpd="sng" algn="ctr">
                      <a:solidFill>
                        <a:srgbClr val="2A2E3A"/>
                      </a:solidFill>
                      <a:prstDash val="solid"/>
                      <a:round/>
                      <a:headEnd type="none" w="med" len="med"/>
                      <a:tailEnd type="none" w="med" len="med"/>
                    </a:lnL>
                    <a:lnR w="9525" cap="flat" cmpd="sng" algn="ctr">
                      <a:solidFill>
                        <a:srgbClr val="2A2E3A"/>
                      </a:solidFill>
                      <a:prstDash val="solid"/>
                      <a:round/>
                      <a:headEnd type="none" w="med" len="med"/>
                      <a:tailEnd type="none" w="med" len="med"/>
                    </a:lnR>
                    <a:lnT w="9525" cap="flat" cmpd="sng" algn="ctr">
                      <a:solidFill>
                        <a:srgbClr val="2A2E3A"/>
                      </a:solidFill>
                      <a:prstDash val="solid"/>
                      <a:round/>
                      <a:headEnd type="none" w="med" len="med"/>
                      <a:tailEnd type="none" w="med" len="med"/>
                    </a:lnT>
                    <a:lnB w="9525" cap="flat" cmpd="sng" algn="ctr">
                      <a:solidFill>
                        <a:srgbClr val="2A2E3A"/>
                      </a:solidFill>
                      <a:prstDash val="solid"/>
                      <a:round/>
                      <a:headEnd type="none" w="med" len="med"/>
                      <a:tailEnd type="none" w="med" len="med"/>
                    </a:lnB>
                    <a:solidFill>
                      <a:srgbClr val="153969"/>
                    </a:solidFill>
                  </a:tcPr>
                </a:tc>
                <a:tc>
                  <a:txBody>
                    <a:bodyPr/>
                    <a:lstStyle/>
                    <a:p>
                      <a:pPr algn="ctr">
                        <a:lnSpc>
                          <a:spcPts val="3499"/>
                        </a:lnSpc>
                        <a:defRPr/>
                      </a:pPr>
                      <a:r>
                        <a:rPr lang="en-US" sz="2499" b="1">
                          <a:solidFill>
                            <a:srgbClr val="FFFFFF"/>
                          </a:solidFill>
                          <a:latin typeface="Helios Bold"/>
                          <a:ea typeface="Helios Bold"/>
                          <a:cs typeface="Helios Bold"/>
                          <a:sym typeface="Helios Bold"/>
                        </a:rPr>
                        <a:t>Status </a:t>
                      </a:r>
                      <a:endParaRPr lang="en-US" sz="1100"/>
                    </a:p>
                  </a:txBody>
                  <a:tcPr marL="190500" marR="190500" marT="190500" marB="190500" anchor="ctr">
                    <a:lnL w="9525" cap="flat" cmpd="sng" algn="ctr">
                      <a:solidFill>
                        <a:srgbClr val="2A2E3A"/>
                      </a:solidFill>
                      <a:prstDash val="solid"/>
                      <a:round/>
                      <a:headEnd type="none" w="med" len="med"/>
                      <a:tailEnd type="none" w="med" len="med"/>
                    </a:lnL>
                    <a:lnR w="0" cap="flat" cmpd="sng" algn="ctr">
                      <a:solidFill>
                        <a:srgbClr val="2A2E3A"/>
                      </a:solidFill>
                      <a:prstDash val="solid"/>
                      <a:round/>
                      <a:headEnd type="none" w="med" len="med"/>
                      <a:tailEnd type="none" w="med" len="med"/>
                    </a:lnR>
                    <a:lnT w="9525" cap="flat" cmpd="sng" algn="ctr">
                      <a:solidFill>
                        <a:srgbClr val="2A2E3A"/>
                      </a:solidFill>
                      <a:prstDash val="solid"/>
                      <a:round/>
                      <a:headEnd type="none" w="med" len="med"/>
                      <a:tailEnd type="none" w="med" len="med"/>
                    </a:lnT>
                    <a:lnB w="9525" cap="flat" cmpd="sng" algn="ctr">
                      <a:solidFill>
                        <a:srgbClr val="2A2E3A"/>
                      </a:solidFill>
                      <a:prstDash val="solid"/>
                      <a:round/>
                      <a:headEnd type="none" w="med" len="med"/>
                      <a:tailEnd type="none" w="med" len="med"/>
                    </a:lnB>
                    <a:solidFill>
                      <a:srgbClr val="153969"/>
                    </a:solidFill>
                  </a:tcPr>
                </a:tc>
                <a:extLst>
                  <a:ext uri="{0D108BD9-81ED-4DB2-BD59-A6C34878D82A}">
                    <a16:rowId xmlns:a16="http://schemas.microsoft.com/office/drawing/2014/main" val="10000"/>
                  </a:ext>
                </a:extLst>
              </a:tr>
              <a:tr h="1288652">
                <a:tc>
                  <a:txBody>
                    <a:bodyPr/>
                    <a:lstStyle/>
                    <a:p>
                      <a:pPr algn="ctr">
                        <a:lnSpc>
                          <a:spcPts val="2799"/>
                        </a:lnSpc>
                        <a:defRPr/>
                      </a:pPr>
                      <a:r>
                        <a:rPr lang="en-US" sz="1999" b="1">
                          <a:solidFill>
                            <a:srgbClr val="2A2E3A"/>
                          </a:solidFill>
                          <a:latin typeface="Helios Bold"/>
                          <a:ea typeface="Helios Bold"/>
                          <a:cs typeface="Helios Bold"/>
                          <a:sym typeface="Helios Bold"/>
                        </a:rPr>
                        <a:t>TC-01 </a:t>
                      </a:r>
                      <a:endParaRPr lang="en-US" sz="1100"/>
                    </a:p>
                  </a:txBody>
                  <a:tcPr marL="190500" marR="190500" marT="190500" marB="190500" anchor="ctr">
                    <a:lnL w="0" cap="flat" cmpd="sng" algn="ctr">
                      <a:solidFill>
                        <a:srgbClr val="2A2E3A"/>
                      </a:solidFill>
                      <a:prstDash val="solid"/>
                      <a:round/>
                      <a:headEnd type="none" w="med" len="med"/>
                      <a:tailEnd type="none" w="med" len="med"/>
                    </a:lnL>
                    <a:lnR w="9525" cap="flat" cmpd="sng" algn="ctr">
                      <a:solidFill>
                        <a:srgbClr val="2A2E3A"/>
                      </a:solidFill>
                      <a:prstDash val="solid"/>
                      <a:round/>
                      <a:headEnd type="none" w="med" len="med"/>
                      <a:tailEnd type="none" w="med" len="med"/>
                    </a:lnR>
                    <a:lnT w="9525" cap="flat" cmpd="sng" algn="ctr">
                      <a:solidFill>
                        <a:srgbClr val="2A2E3A"/>
                      </a:solidFill>
                      <a:prstDash val="solid"/>
                      <a:round/>
                      <a:headEnd type="none" w="med" len="med"/>
                      <a:tailEnd type="none" w="med" len="med"/>
                    </a:lnT>
                    <a:lnB w="9525" cap="flat" cmpd="sng" algn="ctr">
                      <a:solidFill>
                        <a:srgbClr val="2A2E3A"/>
                      </a:solidFill>
                      <a:prstDash val="solid"/>
                      <a:round/>
                      <a:headEnd type="none" w="med" len="med"/>
                      <a:tailEnd type="none" w="med" len="med"/>
                    </a:lnB>
                    <a:solidFill>
                      <a:srgbClr val="C0CFE1"/>
                    </a:solidFill>
                  </a:tcPr>
                </a:tc>
                <a:tc>
                  <a:txBody>
                    <a:bodyPr/>
                    <a:lstStyle/>
                    <a:p>
                      <a:pPr algn="ctr">
                        <a:lnSpc>
                          <a:spcPts val="3499"/>
                        </a:lnSpc>
                        <a:defRPr/>
                      </a:pPr>
                      <a:r>
                        <a:rPr lang="en-US" sz="2499">
                          <a:solidFill>
                            <a:srgbClr val="2A2E3A"/>
                          </a:solidFill>
                          <a:latin typeface="Helios"/>
                          <a:ea typeface="Helios"/>
                          <a:cs typeface="Helios"/>
                          <a:sym typeface="Helios"/>
                        </a:rPr>
                        <a:t>Login validation</a:t>
                      </a:r>
                      <a:endParaRPr lang="en-US" sz="1100"/>
                    </a:p>
                  </a:txBody>
                  <a:tcPr marL="190500" marR="190500" marT="190500" marB="190500" anchor="ctr">
                    <a:lnL w="9525" cap="flat" cmpd="sng" algn="ctr">
                      <a:solidFill>
                        <a:srgbClr val="2A2E3A"/>
                      </a:solidFill>
                      <a:prstDash val="solid"/>
                      <a:round/>
                      <a:headEnd type="none" w="med" len="med"/>
                      <a:tailEnd type="none" w="med" len="med"/>
                    </a:lnL>
                    <a:lnR w="9525" cap="flat" cmpd="sng" algn="ctr">
                      <a:solidFill>
                        <a:srgbClr val="2A2E3A"/>
                      </a:solidFill>
                      <a:prstDash val="solid"/>
                      <a:round/>
                      <a:headEnd type="none" w="med" len="med"/>
                      <a:tailEnd type="none" w="med" len="med"/>
                    </a:lnR>
                    <a:lnT w="9525" cap="flat" cmpd="sng" algn="ctr">
                      <a:solidFill>
                        <a:srgbClr val="2A2E3A"/>
                      </a:solidFill>
                      <a:prstDash val="solid"/>
                      <a:round/>
                      <a:headEnd type="none" w="med" len="med"/>
                      <a:tailEnd type="none" w="med" len="med"/>
                    </a:lnT>
                    <a:lnB w="9525" cap="flat" cmpd="sng" algn="ctr">
                      <a:solidFill>
                        <a:srgbClr val="2A2E3A"/>
                      </a:solidFill>
                      <a:prstDash val="solid"/>
                      <a:round/>
                      <a:headEnd type="none" w="med" len="med"/>
                      <a:tailEnd type="none" w="med" len="med"/>
                    </a:lnB>
                  </a:tcPr>
                </a:tc>
                <a:tc>
                  <a:txBody>
                    <a:bodyPr/>
                    <a:lstStyle/>
                    <a:p>
                      <a:pPr algn="ctr">
                        <a:lnSpc>
                          <a:spcPts val="3499"/>
                        </a:lnSpc>
                        <a:defRPr/>
                      </a:pPr>
                      <a:r>
                        <a:rPr lang="en-US" sz="2499">
                          <a:solidFill>
                            <a:srgbClr val="2A2E3A"/>
                          </a:solidFill>
                          <a:latin typeface="Helios"/>
                          <a:ea typeface="Helios"/>
                          <a:cs typeface="Helios"/>
                          <a:sym typeface="Helios"/>
                        </a:rPr>
                        <a:t>User is redirected to dashboard</a:t>
                      </a:r>
                      <a:endParaRPr lang="en-US" sz="1100"/>
                    </a:p>
                  </a:txBody>
                  <a:tcPr marL="190500" marR="190500" marT="190500" marB="190500" anchor="ctr">
                    <a:lnL w="9525" cap="flat" cmpd="sng" algn="ctr">
                      <a:solidFill>
                        <a:srgbClr val="2A2E3A"/>
                      </a:solidFill>
                      <a:prstDash val="solid"/>
                      <a:round/>
                      <a:headEnd type="none" w="med" len="med"/>
                      <a:tailEnd type="none" w="med" len="med"/>
                    </a:lnL>
                    <a:lnR w="9525" cap="flat" cmpd="sng" algn="ctr">
                      <a:solidFill>
                        <a:srgbClr val="2A2E3A"/>
                      </a:solidFill>
                      <a:prstDash val="solid"/>
                      <a:round/>
                      <a:headEnd type="none" w="med" len="med"/>
                      <a:tailEnd type="none" w="med" len="med"/>
                    </a:lnR>
                    <a:lnT w="9525" cap="flat" cmpd="sng" algn="ctr">
                      <a:solidFill>
                        <a:srgbClr val="2A2E3A"/>
                      </a:solidFill>
                      <a:prstDash val="solid"/>
                      <a:round/>
                      <a:headEnd type="none" w="med" len="med"/>
                      <a:tailEnd type="none" w="med" len="med"/>
                    </a:lnT>
                    <a:lnB w="9525" cap="flat" cmpd="sng" algn="ctr">
                      <a:solidFill>
                        <a:srgbClr val="2A2E3A"/>
                      </a:solidFill>
                      <a:prstDash val="solid"/>
                      <a:round/>
                      <a:headEnd type="none" w="med" len="med"/>
                      <a:tailEnd type="none" w="med" len="med"/>
                    </a:lnB>
                  </a:tcPr>
                </a:tc>
                <a:tc>
                  <a:txBody>
                    <a:bodyPr/>
                    <a:lstStyle/>
                    <a:p>
                      <a:pPr algn="ctr">
                        <a:lnSpc>
                          <a:spcPts val="3499"/>
                        </a:lnSpc>
                        <a:defRPr/>
                      </a:pPr>
                      <a:r>
                        <a:rPr lang="en-US" sz="2499">
                          <a:solidFill>
                            <a:srgbClr val="2A2E3A"/>
                          </a:solidFill>
                          <a:latin typeface="Helios"/>
                          <a:ea typeface="Helios"/>
                          <a:cs typeface="Helios"/>
                          <a:sym typeface="Helios"/>
                        </a:rPr>
                        <a:t>Passed </a:t>
                      </a:r>
                      <a:endParaRPr lang="en-US" sz="1100"/>
                    </a:p>
                  </a:txBody>
                  <a:tcPr marL="190500" marR="190500" marT="190500" marB="190500" anchor="ctr">
                    <a:lnL w="9525" cap="flat" cmpd="sng" algn="ctr">
                      <a:solidFill>
                        <a:srgbClr val="2A2E3A"/>
                      </a:solidFill>
                      <a:prstDash val="solid"/>
                      <a:round/>
                      <a:headEnd type="none" w="med" len="med"/>
                      <a:tailEnd type="none" w="med" len="med"/>
                    </a:lnL>
                    <a:lnR w="0" cap="flat" cmpd="sng" algn="ctr">
                      <a:solidFill>
                        <a:srgbClr val="2A2E3A"/>
                      </a:solidFill>
                      <a:prstDash val="solid"/>
                      <a:round/>
                      <a:headEnd type="none" w="med" len="med"/>
                      <a:tailEnd type="none" w="med" len="med"/>
                    </a:lnR>
                    <a:lnT w="9525" cap="flat" cmpd="sng" algn="ctr">
                      <a:solidFill>
                        <a:srgbClr val="2A2E3A"/>
                      </a:solidFill>
                      <a:prstDash val="solid"/>
                      <a:round/>
                      <a:headEnd type="none" w="med" len="med"/>
                      <a:tailEnd type="none" w="med" len="med"/>
                    </a:lnT>
                    <a:lnB w="9525" cap="flat" cmpd="sng" algn="ctr">
                      <a:solidFill>
                        <a:srgbClr val="2A2E3A"/>
                      </a:solidFill>
                      <a:prstDash val="solid"/>
                      <a:round/>
                      <a:headEnd type="none" w="med" len="med"/>
                      <a:tailEnd type="none" w="med" len="med"/>
                    </a:lnB>
                  </a:tcPr>
                </a:tc>
                <a:extLst>
                  <a:ext uri="{0D108BD9-81ED-4DB2-BD59-A6C34878D82A}">
                    <a16:rowId xmlns:a16="http://schemas.microsoft.com/office/drawing/2014/main" val="10001"/>
                  </a:ext>
                </a:extLst>
              </a:tr>
              <a:tr h="897284">
                <a:tc>
                  <a:txBody>
                    <a:bodyPr/>
                    <a:lstStyle/>
                    <a:p>
                      <a:pPr algn="ctr">
                        <a:lnSpc>
                          <a:spcPts val="2799"/>
                        </a:lnSpc>
                        <a:defRPr/>
                      </a:pPr>
                      <a:r>
                        <a:rPr lang="en-US" sz="1999" b="1">
                          <a:solidFill>
                            <a:srgbClr val="2A2E3A"/>
                          </a:solidFill>
                          <a:latin typeface="Helios Bold"/>
                          <a:ea typeface="Helios Bold"/>
                          <a:cs typeface="Helios Bold"/>
                          <a:sym typeface="Helios Bold"/>
                        </a:rPr>
                        <a:t> TC-02 </a:t>
                      </a:r>
                      <a:endParaRPr lang="en-US" sz="1100"/>
                    </a:p>
                  </a:txBody>
                  <a:tcPr marL="190500" marR="190500" marT="190500" marB="190500" anchor="ctr">
                    <a:lnL w="0" cap="flat" cmpd="sng" algn="ctr">
                      <a:solidFill>
                        <a:srgbClr val="2A2E3A"/>
                      </a:solidFill>
                      <a:prstDash val="solid"/>
                      <a:round/>
                      <a:headEnd type="none" w="med" len="med"/>
                      <a:tailEnd type="none" w="med" len="med"/>
                    </a:lnL>
                    <a:lnR w="9525" cap="flat" cmpd="sng" algn="ctr">
                      <a:solidFill>
                        <a:srgbClr val="2A2E3A"/>
                      </a:solidFill>
                      <a:prstDash val="solid"/>
                      <a:round/>
                      <a:headEnd type="none" w="med" len="med"/>
                      <a:tailEnd type="none" w="med" len="med"/>
                    </a:lnR>
                    <a:lnT w="9525" cap="flat" cmpd="sng" algn="ctr">
                      <a:solidFill>
                        <a:srgbClr val="2A2E3A"/>
                      </a:solidFill>
                      <a:prstDash val="solid"/>
                      <a:round/>
                      <a:headEnd type="none" w="med" len="med"/>
                      <a:tailEnd type="none" w="med" len="med"/>
                    </a:lnT>
                    <a:lnB w="9525" cap="flat" cmpd="sng" algn="ctr">
                      <a:solidFill>
                        <a:srgbClr val="2A2E3A"/>
                      </a:solidFill>
                      <a:prstDash val="solid"/>
                      <a:round/>
                      <a:headEnd type="none" w="med" len="med"/>
                      <a:tailEnd type="none" w="med" len="med"/>
                    </a:lnB>
                    <a:solidFill>
                      <a:srgbClr val="C0CFE1"/>
                    </a:solidFill>
                  </a:tcPr>
                </a:tc>
                <a:tc>
                  <a:txBody>
                    <a:bodyPr/>
                    <a:lstStyle/>
                    <a:p>
                      <a:pPr algn="ctr">
                        <a:lnSpc>
                          <a:spcPts val="3499"/>
                        </a:lnSpc>
                        <a:defRPr/>
                      </a:pPr>
                      <a:r>
                        <a:rPr lang="en-US" sz="2499">
                          <a:solidFill>
                            <a:srgbClr val="000000"/>
                          </a:solidFill>
                          <a:latin typeface="Arimo"/>
                          <a:ea typeface="Arimo"/>
                          <a:cs typeface="Arimo"/>
                          <a:sym typeface="Arimo"/>
                        </a:rPr>
                        <a:t> Add new student </a:t>
                      </a:r>
                      <a:endParaRPr lang="en-US" sz="1100"/>
                    </a:p>
                  </a:txBody>
                  <a:tcPr marL="190500" marR="190500" marT="190500" marB="190500" anchor="ctr">
                    <a:lnL w="9525" cap="flat" cmpd="sng" algn="ctr">
                      <a:solidFill>
                        <a:srgbClr val="2A2E3A"/>
                      </a:solidFill>
                      <a:prstDash val="solid"/>
                      <a:round/>
                      <a:headEnd type="none" w="med" len="med"/>
                      <a:tailEnd type="none" w="med" len="med"/>
                    </a:lnL>
                    <a:lnR w="9525" cap="flat" cmpd="sng" algn="ctr">
                      <a:solidFill>
                        <a:srgbClr val="2A2E3A"/>
                      </a:solidFill>
                      <a:prstDash val="solid"/>
                      <a:round/>
                      <a:headEnd type="none" w="med" len="med"/>
                      <a:tailEnd type="none" w="med" len="med"/>
                    </a:lnR>
                    <a:lnT w="9525" cap="flat" cmpd="sng" algn="ctr">
                      <a:solidFill>
                        <a:srgbClr val="2A2E3A"/>
                      </a:solidFill>
                      <a:prstDash val="solid"/>
                      <a:round/>
                      <a:headEnd type="none" w="med" len="med"/>
                      <a:tailEnd type="none" w="med" len="med"/>
                    </a:lnT>
                    <a:lnB w="9525" cap="flat" cmpd="sng" algn="ctr">
                      <a:solidFill>
                        <a:srgbClr val="2A2E3A"/>
                      </a:solidFill>
                      <a:prstDash val="solid"/>
                      <a:round/>
                      <a:headEnd type="none" w="med" len="med"/>
                      <a:tailEnd type="none" w="med" len="med"/>
                    </a:lnB>
                  </a:tcPr>
                </a:tc>
                <a:tc>
                  <a:txBody>
                    <a:bodyPr/>
                    <a:lstStyle/>
                    <a:p>
                      <a:pPr algn="ctr">
                        <a:lnSpc>
                          <a:spcPts val="3499"/>
                        </a:lnSpc>
                        <a:defRPr/>
                      </a:pPr>
                      <a:r>
                        <a:rPr lang="en-US" sz="2499">
                          <a:solidFill>
                            <a:srgbClr val="2A2E3A"/>
                          </a:solidFill>
                          <a:latin typeface="Helios"/>
                          <a:ea typeface="Helios"/>
                          <a:cs typeface="Helios"/>
                          <a:sym typeface="Helios"/>
                        </a:rPr>
                        <a:t> Student record is saved</a:t>
                      </a:r>
                      <a:endParaRPr lang="en-US" sz="1100"/>
                    </a:p>
                  </a:txBody>
                  <a:tcPr marL="190500" marR="190500" marT="190500" marB="190500" anchor="ctr">
                    <a:lnL w="9525" cap="flat" cmpd="sng" algn="ctr">
                      <a:solidFill>
                        <a:srgbClr val="2A2E3A"/>
                      </a:solidFill>
                      <a:prstDash val="solid"/>
                      <a:round/>
                      <a:headEnd type="none" w="med" len="med"/>
                      <a:tailEnd type="none" w="med" len="med"/>
                    </a:lnL>
                    <a:lnR w="9525" cap="flat" cmpd="sng" algn="ctr">
                      <a:solidFill>
                        <a:srgbClr val="2A2E3A"/>
                      </a:solidFill>
                      <a:prstDash val="solid"/>
                      <a:round/>
                      <a:headEnd type="none" w="med" len="med"/>
                      <a:tailEnd type="none" w="med" len="med"/>
                    </a:lnR>
                    <a:lnT w="9525" cap="flat" cmpd="sng" algn="ctr">
                      <a:solidFill>
                        <a:srgbClr val="2A2E3A"/>
                      </a:solidFill>
                      <a:prstDash val="solid"/>
                      <a:round/>
                      <a:headEnd type="none" w="med" len="med"/>
                      <a:tailEnd type="none" w="med" len="med"/>
                    </a:lnT>
                    <a:lnB w="9525" cap="flat" cmpd="sng" algn="ctr">
                      <a:solidFill>
                        <a:srgbClr val="2A2E3A"/>
                      </a:solidFill>
                      <a:prstDash val="solid"/>
                      <a:round/>
                      <a:headEnd type="none" w="med" len="med"/>
                      <a:tailEnd type="none" w="med" len="med"/>
                    </a:lnB>
                  </a:tcPr>
                </a:tc>
                <a:tc>
                  <a:txBody>
                    <a:bodyPr/>
                    <a:lstStyle/>
                    <a:p>
                      <a:pPr algn="ctr">
                        <a:lnSpc>
                          <a:spcPts val="3499"/>
                        </a:lnSpc>
                        <a:defRPr/>
                      </a:pPr>
                      <a:r>
                        <a:rPr lang="en-US" sz="2499">
                          <a:solidFill>
                            <a:srgbClr val="2A2E3A"/>
                          </a:solidFill>
                          <a:latin typeface="Arimo"/>
                          <a:ea typeface="Arimo"/>
                          <a:cs typeface="Arimo"/>
                          <a:sym typeface="Arimo"/>
                        </a:rPr>
                        <a:t>Passed </a:t>
                      </a:r>
                      <a:endParaRPr lang="en-US" sz="1100"/>
                    </a:p>
                  </a:txBody>
                  <a:tcPr marL="190500" marR="190500" marT="190500" marB="190500" anchor="ctr">
                    <a:lnL w="9525" cap="flat" cmpd="sng" algn="ctr">
                      <a:solidFill>
                        <a:srgbClr val="2A2E3A"/>
                      </a:solidFill>
                      <a:prstDash val="solid"/>
                      <a:round/>
                      <a:headEnd type="none" w="med" len="med"/>
                      <a:tailEnd type="none" w="med" len="med"/>
                    </a:lnL>
                    <a:lnR w="0" cap="flat" cmpd="sng" algn="ctr">
                      <a:solidFill>
                        <a:srgbClr val="2A2E3A"/>
                      </a:solidFill>
                      <a:prstDash val="solid"/>
                      <a:round/>
                      <a:headEnd type="none" w="med" len="med"/>
                      <a:tailEnd type="none" w="med" len="med"/>
                    </a:lnR>
                    <a:lnT w="9525" cap="flat" cmpd="sng" algn="ctr">
                      <a:solidFill>
                        <a:srgbClr val="2A2E3A"/>
                      </a:solidFill>
                      <a:prstDash val="solid"/>
                      <a:round/>
                      <a:headEnd type="none" w="med" len="med"/>
                      <a:tailEnd type="none" w="med" len="med"/>
                    </a:lnT>
                    <a:lnB w="9525" cap="flat" cmpd="sng" algn="ctr">
                      <a:solidFill>
                        <a:srgbClr val="2A2E3A"/>
                      </a:solidFill>
                      <a:prstDash val="solid"/>
                      <a:round/>
                      <a:headEnd type="none" w="med" len="med"/>
                      <a:tailEnd type="none" w="med" len="med"/>
                    </a:lnB>
                  </a:tcPr>
                </a:tc>
                <a:extLst>
                  <a:ext uri="{0D108BD9-81ED-4DB2-BD59-A6C34878D82A}">
                    <a16:rowId xmlns:a16="http://schemas.microsoft.com/office/drawing/2014/main" val="10002"/>
                  </a:ext>
                </a:extLst>
              </a:tr>
              <a:tr h="1336380">
                <a:tc>
                  <a:txBody>
                    <a:bodyPr/>
                    <a:lstStyle/>
                    <a:p>
                      <a:pPr algn="ctr">
                        <a:lnSpc>
                          <a:spcPts val="2799"/>
                        </a:lnSpc>
                        <a:defRPr/>
                      </a:pPr>
                      <a:r>
                        <a:rPr lang="en-US" sz="1999" b="1">
                          <a:solidFill>
                            <a:srgbClr val="2A2E3A"/>
                          </a:solidFill>
                          <a:latin typeface="Helios Bold"/>
                          <a:ea typeface="Helios Bold"/>
                          <a:cs typeface="Helios Bold"/>
                          <a:sym typeface="Helios Bold"/>
                        </a:rPr>
                        <a:t>TC-03</a:t>
                      </a:r>
                      <a:endParaRPr lang="en-US" sz="1100"/>
                    </a:p>
                  </a:txBody>
                  <a:tcPr marL="190500" marR="190500" marT="190500" marB="190500" anchor="ctr">
                    <a:lnL w="0" cap="flat" cmpd="sng" algn="ctr">
                      <a:solidFill>
                        <a:srgbClr val="2A2E3A"/>
                      </a:solidFill>
                      <a:prstDash val="solid"/>
                      <a:round/>
                      <a:headEnd type="none" w="med" len="med"/>
                      <a:tailEnd type="none" w="med" len="med"/>
                    </a:lnL>
                    <a:lnR w="9525" cap="flat" cmpd="sng" algn="ctr">
                      <a:solidFill>
                        <a:srgbClr val="2A2E3A"/>
                      </a:solidFill>
                      <a:prstDash val="solid"/>
                      <a:round/>
                      <a:headEnd type="none" w="med" len="med"/>
                      <a:tailEnd type="none" w="med" len="med"/>
                    </a:lnR>
                    <a:lnT w="9525" cap="flat" cmpd="sng" algn="ctr">
                      <a:solidFill>
                        <a:srgbClr val="2A2E3A"/>
                      </a:solidFill>
                      <a:prstDash val="solid"/>
                      <a:round/>
                      <a:headEnd type="none" w="med" len="med"/>
                      <a:tailEnd type="none" w="med" len="med"/>
                    </a:lnT>
                    <a:lnB w="9525" cap="flat" cmpd="sng" algn="ctr">
                      <a:solidFill>
                        <a:srgbClr val="2A2E3A"/>
                      </a:solidFill>
                      <a:prstDash val="solid"/>
                      <a:round/>
                      <a:headEnd type="none" w="med" len="med"/>
                      <a:tailEnd type="none" w="med" len="med"/>
                    </a:lnB>
                    <a:solidFill>
                      <a:srgbClr val="C0CFE1"/>
                    </a:solidFill>
                  </a:tcPr>
                </a:tc>
                <a:tc>
                  <a:txBody>
                    <a:bodyPr/>
                    <a:lstStyle/>
                    <a:p>
                      <a:pPr algn="ctr">
                        <a:lnSpc>
                          <a:spcPts val="3499"/>
                        </a:lnSpc>
                        <a:defRPr/>
                      </a:pPr>
                      <a:r>
                        <a:rPr lang="en-US" sz="2499">
                          <a:solidFill>
                            <a:srgbClr val="2A2E3A"/>
                          </a:solidFill>
                          <a:latin typeface="Helios"/>
                          <a:ea typeface="Helios"/>
                          <a:cs typeface="Helios"/>
                          <a:sym typeface="Helios"/>
                        </a:rPr>
                        <a:t>Generate attendance report</a:t>
                      </a:r>
                      <a:endParaRPr lang="en-US" sz="1100"/>
                    </a:p>
                  </a:txBody>
                  <a:tcPr marL="190500" marR="190500" marT="190500" marB="190500" anchor="ctr">
                    <a:lnL w="9525" cap="flat" cmpd="sng" algn="ctr">
                      <a:solidFill>
                        <a:srgbClr val="2A2E3A"/>
                      </a:solidFill>
                      <a:prstDash val="solid"/>
                      <a:round/>
                      <a:headEnd type="none" w="med" len="med"/>
                      <a:tailEnd type="none" w="med" len="med"/>
                    </a:lnL>
                    <a:lnR w="9525" cap="flat" cmpd="sng" algn="ctr">
                      <a:solidFill>
                        <a:srgbClr val="2A2E3A"/>
                      </a:solidFill>
                      <a:prstDash val="solid"/>
                      <a:round/>
                      <a:headEnd type="none" w="med" len="med"/>
                      <a:tailEnd type="none" w="med" len="med"/>
                    </a:lnR>
                    <a:lnT w="9525" cap="flat" cmpd="sng" algn="ctr">
                      <a:solidFill>
                        <a:srgbClr val="2A2E3A"/>
                      </a:solidFill>
                      <a:prstDash val="solid"/>
                      <a:round/>
                      <a:headEnd type="none" w="med" len="med"/>
                      <a:tailEnd type="none" w="med" len="med"/>
                    </a:lnT>
                    <a:lnB w="9525" cap="flat" cmpd="sng" algn="ctr">
                      <a:solidFill>
                        <a:srgbClr val="2A2E3A"/>
                      </a:solidFill>
                      <a:prstDash val="solid"/>
                      <a:round/>
                      <a:headEnd type="none" w="med" len="med"/>
                      <a:tailEnd type="none" w="med" len="med"/>
                    </a:lnB>
                  </a:tcPr>
                </a:tc>
                <a:tc>
                  <a:txBody>
                    <a:bodyPr/>
                    <a:lstStyle/>
                    <a:p>
                      <a:pPr algn="ctr">
                        <a:lnSpc>
                          <a:spcPts val="3499"/>
                        </a:lnSpc>
                        <a:defRPr/>
                      </a:pPr>
                      <a:r>
                        <a:rPr lang="en-US" sz="2499">
                          <a:solidFill>
                            <a:srgbClr val="000000"/>
                          </a:solidFill>
                          <a:latin typeface="Arimo"/>
                          <a:ea typeface="Arimo"/>
                          <a:cs typeface="Arimo"/>
                          <a:sym typeface="Arimo"/>
                        </a:rPr>
                        <a:t>Report generated successfully </a:t>
                      </a:r>
                      <a:endParaRPr lang="en-US" sz="1100"/>
                    </a:p>
                  </a:txBody>
                  <a:tcPr marL="190500" marR="190500" marT="190500" marB="190500" anchor="ctr">
                    <a:lnL w="9525" cap="flat" cmpd="sng" algn="ctr">
                      <a:solidFill>
                        <a:srgbClr val="2A2E3A"/>
                      </a:solidFill>
                      <a:prstDash val="solid"/>
                      <a:round/>
                      <a:headEnd type="none" w="med" len="med"/>
                      <a:tailEnd type="none" w="med" len="med"/>
                    </a:lnL>
                    <a:lnR w="9525" cap="flat" cmpd="sng" algn="ctr">
                      <a:solidFill>
                        <a:srgbClr val="2A2E3A"/>
                      </a:solidFill>
                      <a:prstDash val="solid"/>
                      <a:round/>
                      <a:headEnd type="none" w="med" len="med"/>
                      <a:tailEnd type="none" w="med" len="med"/>
                    </a:lnR>
                    <a:lnT w="9525" cap="flat" cmpd="sng" algn="ctr">
                      <a:solidFill>
                        <a:srgbClr val="2A2E3A"/>
                      </a:solidFill>
                      <a:prstDash val="solid"/>
                      <a:round/>
                      <a:headEnd type="none" w="med" len="med"/>
                      <a:tailEnd type="none" w="med" len="med"/>
                    </a:lnT>
                    <a:lnB w="9525" cap="flat" cmpd="sng" algn="ctr">
                      <a:solidFill>
                        <a:srgbClr val="2A2E3A"/>
                      </a:solidFill>
                      <a:prstDash val="solid"/>
                      <a:round/>
                      <a:headEnd type="none" w="med" len="med"/>
                      <a:tailEnd type="none" w="med" len="med"/>
                    </a:lnB>
                  </a:tcPr>
                </a:tc>
                <a:tc>
                  <a:txBody>
                    <a:bodyPr/>
                    <a:lstStyle/>
                    <a:p>
                      <a:pPr algn="ctr">
                        <a:lnSpc>
                          <a:spcPts val="3499"/>
                        </a:lnSpc>
                        <a:defRPr/>
                      </a:pPr>
                      <a:r>
                        <a:rPr lang="en-US" sz="2499">
                          <a:solidFill>
                            <a:srgbClr val="000000"/>
                          </a:solidFill>
                          <a:latin typeface="Arimo"/>
                          <a:ea typeface="Arimo"/>
                          <a:cs typeface="Arimo"/>
                          <a:sym typeface="Arimo"/>
                        </a:rPr>
                        <a:t>Passed</a:t>
                      </a:r>
                      <a:endParaRPr lang="en-US" sz="1100"/>
                    </a:p>
                  </a:txBody>
                  <a:tcPr marL="190500" marR="190500" marT="190500" marB="190500" anchor="ctr">
                    <a:lnL w="9525" cap="flat" cmpd="sng" algn="ctr">
                      <a:solidFill>
                        <a:srgbClr val="2A2E3A"/>
                      </a:solidFill>
                      <a:prstDash val="solid"/>
                      <a:round/>
                      <a:headEnd type="none" w="med" len="med"/>
                      <a:tailEnd type="none" w="med" len="med"/>
                    </a:lnL>
                    <a:lnR w="0" cap="flat" cmpd="sng" algn="ctr">
                      <a:solidFill>
                        <a:srgbClr val="2A2E3A"/>
                      </a:solidFill>
                      <a:prstDash val="solid"/>
                      <a:round/>
                      <a:headEnd type="none" w="med" len="med"/>
                      <a:tailEnd type="none" w="med" len="med"/>
                    </a:lnR>
                    <a:lnT w="9525" cap="flat" cmpd="sng" algn="ctr">
                      <a:solidFill>
                        <a:srgbClr val="2A2E3A"/>
                      </a:solidFill>
                      <a:prstDash val="solid"/>
                      <a:round/>
                      <a:headEnd type="none" w="med" len="med"/>
                      <a:tailEnd type="none" w="med" len="med"/>
                    </a:lnT>
                    <a:lnB w="9525" cap="flat" cmpd="sng" algn="ctr">
                      <a:solidFill>
                        <a:srgbClr val="2A2E3A"/>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5" name="TextBox 5"/>
          <p:cNvSpPr txBox="1"/>
          <p:nvPr/>
        </p:nvSpPr>
        <p:spPr>
          <a:xfrm>
            <a:off x="0" y="5064487"/>
            <a:ext cx="5236645" cy="680086"/>
          </a:xfrm>
          <a:prstGeom prst="rect">
            <a:avLst/>
          </a:prstGeom>
        </p:spPr>
        <p:txBody>
          <a:bodyPr lIns="0" tIns="0" rIns="0" bIns="0" rtlCol="0" anchor="t">
            <a:spAutoFit/>
          </a:bodyPr>
          <a:lstStyle/>
          <a:p>
            <a:pPr algn="ctr">
              <a:lnSpc>
                <a:spcPts val="5459"/>
              </a:lnSpc>
              <a:spcBef>
                <a:spcPct val="0"/>
              </a:spcBef>
            </a:pPr>
            <a:r>
              <a:rPr lang="en-US" sz="3899" b="1">
                <a:solidFill>
                  <a:srgbClr val="2A2E3A"/>
                </a:solidFill>
                <a:latin typeface="Helios Bold"/>
                <a:ea typeface="Helios Bold"/>
                <a:cs typeface="Helios Bold"/>
                <a:sym typeface="Helios Bold"/>
              </a:rPr>
              <a:t>Sample Test Cases: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Freeform 2"/>
          <p:cNvSpPr/>
          <p:nvPr/>
        </p:nvSpPr>
        <p:spPr>
          <a:xfrm>
            <a:off x="6767740" y="1943578"/>
            <a:ext cx="1621594" cy="1621594"/>
          </a:xfrm>
          <a:custGeom>
            <a:avLst/>
            <a:gdLst/>
            <a:ahLst/>
            <a:cxnLst/>
            <a:rect l="l" t="t" r="r" b="b"/>
            <a:pathLst>
              <a:path w="1621594" h="1621594">
                <a:moveTo>
                  <a:pt x="0" y="0"/>
                </a:moveTo>
                <a:lnTo>
                  <a:pt x="1621594" y="0"/>
                </a:lnTo>
                <a:lnTo>
                  <a:pt x="1621594" y="1621594"/>
                </a:lnTo>
                <a:lnTo>
                  <a:pt x="0" y="162159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6767740" y="7400994"/>
            <a:ext cx="1621594" cy="1621594"/>
          </a:xfrm>
          <a:custGeom>
            <a:avLst/>
            <a:gdLst/>
            <a:ahLst/>
            <a:cxnLst/>
            <a:rect l="l" t="t" r="r" b="b"/>
            <a:pathLst>
              <a:path w="1621594" h="1621594">
                <a:moveTo>
                  <a:pt x="0" y="0"/>
                </a:moveTo>
                <a:lnTo>
                  <a:pt x="1621594" y="0"/>
                </a:lnTo>
                <a:lnTo>
                  <a:pt x="1621594" y="1621594"/>
                </a:lnTo>
                <a:lnTo>
                  <a:pt x="0" y="162159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4" name="Group 4"/>
          <p:cNvGrpSpPr/>
          <p:nvPr/>
        </p:nvGrpSpPr>
        <p:grpSpPr>
          <a:xfrm>
            <a:off x="0" y="0"/>
            <a:ext cx="7578537" cy="10287000"/>
            <a:chOff x="0" y="0"/>
            <a:chExt cx="1995993" cy="2709333"/>
          </a:xfrm>
        </p:grpSpPr>
        <p:sp>
          <p:nvSpPr>
            <p:cNvPr id="5" name="Freeform 5"/>
            <p:cNvSpPr/>
            <p:nvPr/>
          </p:nvSpPr>
          <p:spPr>
            <a:xfrm>
              <a:off x="0" y="0"/>
              <a:ext cx="1995993" cy="2709333"/>
            </a:xfrm>
            <a:custGeom>
              <a:avLst/>
              <a:gdLst/>
              <a:ahLst/>
              <a:cxnLst/>
              <a:rect l="l" t="t" r="r" b="b"/>
              <a:pathLst>
                <a:path w="1995993" h="2709333">
                  <a:moveTo>
                    <a:pt x="0" y="0"/>
                  </a:moveTo>
                  <a:lnTo>
                    <a:pt x="1995993" y="0"/>
                  </a:lnTo>
                  <a:lnTo>
                    <a:pt x="1995993" y="2709333"/>
                  </a:lnTo>
                  <a:lnTo>
                    <a:pt x="0" y="2709333"/>
                  </a:lnTo>
                  <a:close/>
                </a:path>
              </a:pathLst>
            </a:custGeom>
            <a:solidFill>
              <a:srgbClr val="FFFFFF"/>
            </a:solidFill>
          </p:spPr>
        </p:sp>
        <p:sp>
          <p:nvSpPr>
            <p:cNvPr id="6" name="TextBox 6"/>
            <p:cNvSpPr txBox="1"/>
            <p:nvPr/>
          </p:nvSpPr>
          <p:spPr>
            <a:xfrm>
              <a:off x="0" y="-38100"/>
              <a:ext cx="1995993" cy="2747433"/>
            </a:xfrm>
            <a:prstGeom prst="rect">
              <a:avLst/>
            </a:prstGeom>
          </p:spPr>
          <p:txBody>
            <a:bodyPr lIns="50800" tIns="50800" rIns="50800" bIns="50800" rtlCol="0" anchor="ctr"/>
            <a:lstStyle/>
            <a:p>
              <a:pPr algn="ctr">
                <a:lnSpc>
                  <a:spcPts val="2100"/>
                </a:lnSpc>
              </a:pPr>
              <a:endParaRPr/>
            </a:p>
          </p:txBody>
        </p:sp>
      </p:grpSp>
      <p:sp>
        <p:nvSpPr>
          <p:cNvPr id="7" name="TextBox 7"/>
          <p:cNvSpPr txBox="1"/>
          <p:nvPr/>
        </p:nvSpPr>
        <p:spPr>
          <a:xfrm>
            <a:off x="1028700" y="4535487"/>
            <a:ext cx="6746873" cy="1139825"/>
          </a:xfrm>
          <a:prstGeom prst="rect">
            <a:avLst/>
          </a:prstGeom>
        </p:spPr>
        <p:txBody>
          <a:bodyPr lIns="0" tIns="0" rIns="0" bIns="0" rtlCol="0" anchor="t">
            <a:spAutoFit/>
          </a:bodyPr>
          <a:lstStyle/>
          <a:p>
            <a:pPr algn="l">
              <a:lnSpc>
                <a:spcPts val="9099"/>
              </a:lnSpc>
            </a:pPr>
            <a:r>
              <a:rPr lang="en-US" sz="6999" b="1">
                <a:solidFill>
                  <a:srgbClr val="2A2E3A"/>
                </a:solidFill>
                <a:latin typeface="Klein Bold"/>
                <a:ea typeface="Klein Bold"/>
                <a:cs typeface="Klein Bold"/>
                <a:sym typeface="Klein Bold"/>
              </a:rPr>
              <a:t>11. Conclusion </a:t>
            </a:r>
          </a:p>
        </p:txBody>
      </p:sp>
      <p:sp>
        <p:nvSpPr>
          <p:cNvPr id="8" name="TextBox 8"/>
          <p:cNvSpPr txBox="1"/>
          <p:nvPr/>
        </p:nvSpPr>
        <p:spPr>
          <a:xfrm>
            <a:off x="8097796" y="3773345"/>
            <a:ext cx="9898666" cy="3409950"/>
          </a:xfrm>
          <a:prstGeom prst="rect">
            <a:avLst/>
          </a:prstGeom>
        </p:spPr>
        <p:txBody>
          <a:bodyPr lIns="0" tIns="0" rIns="0" bIns="0" rtlCol="0" anchor="t">
            <a:spAutoFit/>
          </a:bodyPr>
          <a:lstStyle/>
          <a:p>
            <a:pPr marL="0" lvl="0" indent="0" algn="l">
              <a:lnSpc>
                <a:spcPts val="3840"/>
              </a:lnSpc>
              <a:spcBef>
                <a:spcPct val="0"/>
              </a:spcBef>
            </a:pPr>
            <a:r>
              <a:rPr lang="en-US" sz="3200" b="1">
                <a:solidFill>
                  <a:srgbClr val="718BAB"/>
                </a:solidFill>
                <a:latin typeface="Klein Bold"/>
                <a:ea typeface="Klein Bold"/>
                <a:cs typeface="Klein Bold"/>
                <a:sym typeface="Klein Bold"/>
              </a:rPr>
              <a:t>The School Management System is an efficient tool for modern educational institutions. It simplifies operations, improves communication, and promotes transparency. While the current system meets basic requirements, future enhancements can make it more comprehensive and user-friendly.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466927" y="-4280359"/>
            <a:ext cx="10812392" cy="10812392"/>
          </a:xfrm>
          <a:custGeom>
            <a:avLst/>
            <a:gdLst/>
            <a:ahLst/>
            <a:cxnLst/>
            <a:rect l="l" t="t" r="r" b="b"/>
            <a:pathLst>
              <a:path w="10812392" h="10812392">
                <a:moveTo>
                  <a:pt x="0" y="0"/>
                </a:moveTo>
                <a:lnTo>
                  <a:pt x="10812393" y="0"/>
                </a:lnTo>
                <a:lnTo>
                  <a:pt x="10812393" y="10812392"/>
                </a:lnTo>
                <a:lnTo>
                  <a:pt x="0" y="108123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3407200" y="4432068"/>
            <a:ext cx="5764383" cy="5764383"/>
          </a:xfrm>
          <a:custGeom>
            <a:avLst/>
            <a:gdLst/>
            <a:ahLst/>
            <a:cxnLst/>
            <a:rect l="l" t="t" r="r" b="b"/>
            <a:pathLst>
              <a:path w="5764383" h="5764383">
                <a:moveTo>
                  <a:pt x="0" y="0"/>
                </a:moveTo>
                <a:lnTo>
                  <a:pt x="5764383" y="0"/>
                </a:lnTo>
                <a:lnTo>
                  <a:pt x="5764383" y="5764383"/>
                </a:lnTo>
                <a:lnTo>
                  <a:pt x="0" y="5764383"/>
                </a:lnTo>
                <a:lnTo>
                  <a:pt x="0" y="0"/>
                </a:lnTo>
                <a:close/>
              </a:path>
            </a:pathLst>
          </a:custGeom>
          <a:blipFill>
            <a:blip r:embed="rId2">
              <a:alphaModFix amt="30000"/>
              <a:extLst>
                <a:ext uri="{96DAC541-7B7A-43D3-8B79-37D633B846F1}">
                  <asvg:svgBlip xmlns:asvg="http://schemas.microsoft.com/office/drawing/2016/SVG/main" r:embed="rId3"/>
                </a:ext>
              </a:extLst>
            </a:blip>
            <a:stretch>
              <a:fillRect/>
            </a:stretch>
          </a:blipFill>
        </p:spPr>
      </p:sp>
      <p:sp>
        <p:nvSpPr>
          <p:cNvPr id="4" name="Freeform 4"/>
          <p:cNvSpPr/>
          <p:nvPr/>
        </p:nvSpPr>
        <p:spPr>
          <a:xfrm>
            <a:off x="57078" y="7902203"/>
            <a:ext cx="5764383" cy="5764383"/>
          </a:xfrm>
          <a:custGeom>
            <a:avLst/>
            <a:gdLst/>
            <a:ahLst/>
            <a:cxnLst/>
            <a:rect l="l" t="t" r="r" b="b"/>
            <a:pathLst>
              <a:path w="5764383" h="5764383">
                <a:moveTo>
                  <a:pt x="0" y="0"/>
                </a:moveTo>
                <a:lnTo>
                  <a:pt x="5764383" y="0"/>
                </a:lnTo>
                <a:lnTo>
                  <a:pt x="5764383" y="5764382"/>
                </a:lnTo>
                <a:lnTo>
                  <a:pt x="0" y="5764382"/>
                </a:lnTo>
                <a:lnTo>
                  <a:pt x="0" y="0"/>
                </a:lnTo>
                <a:close/>
              </a:path>
            </a:pathLst>
          </a:custGeom>
          <a:blipFill>
            <a:blip r:embed="rId2">
              <a:alphaModFix amt="80000"/>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7998674" y="4233862"/>
            <a:ext cx="9260626" cy="1819275"/>
          </a:xfrm>
          <a:prstGeom prst="rect">
            <a:avLst/>
          </a:prstGeom>
        </p:spPr>
        <p:txBody>
          <a:bodyPr lIns="0" tIns="0" rIns="0" bIns="0" rtlCol="0" anchor="t">
            <a:spAutoFit/>
          </a:bodyPr>
          <a:lstStyle/>
          <a:p>
            <a:pPr algn="l">
              <a:lnSpc>
                <a:spcPts val="14399"/>
              </a:lnSpc>
            </a:pPr>
            <a:r>
              <a:rPr lang="en-US" sz="11999" b="1">
                <a:solidFill>
                  <a:srgbClr val="2A2E3A"/>
                </a:solidFill>
                <a:latin typeface="Klein Bold"/>
                <a:ea typeface="Klein Bold"/>
                <a:cs typeface="Klein Bold"/>
                <a:sym typeface="Klein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53969"/>
        </a:solidFill>
        <a:effectLst/>
      </p:bgPr>
    </p:bg>
    <p:spTree>
      <p:nvGrpSpPr>
        <p:cNvPr id="1" name=""/>
        <p:cNvGrpSpPr/>
        <p:nvPr/>
      </p:nvGrpSpPr>
      <p:grpSpPr>
        <a:xfrm>
          <a:off x="0" y="0"/>
          <a:ext cx="0" cy="0"/>
          <a:chOff x="0" y="0"/>
          <a:chExt cx="0" cy="0"/>
        </a:xfrm>
      </p:grpSpPr>
      <p:grpSp>
        <p:nvGrpSpPr>
          <p:cNvPr id="2" name="Group 2"/>
          <p:cNvGrpSpPr/>
          <p:nvPr/>
        </p:nvGrpSpPr>
        <p:grpSpPr>
          <a:xfrm>
            <a:off x="9525" y="0"/>
            <a:ext cx="18288000" cy="3773114"/>
            <a:chOff x="0" y="0"/>
            <a:chExt cx="24384000" cy="5030819"/>
          </a:xfrm>
        </p:grpSpPr>
        <p:pic>
          <p:nvPicPr>
            <p:cNvPr id="3" name="Picture 3"/>
            <p:cNvPicPr>
              <a:picLocks noChangeAspect="1"/>
            </p:cNvPicPr>
            <p:nvPr/>
          </p:nvPicPr>
          <p:blipFill>
            <a:blip r:embed="rId2">
              <a:alphaModFix amt="14000"/>
            </a:blip>
            <a:srcRect t="27933" b="41099"/>
            <a:stretch>
              <a:fillRect/>
            </a:stretch>
          </p:blipFill>
          <p:spPr>
            <a:xfrm>
              <a:off x="0" y="0"/>
              <a:ext cx="24384000" cy="5030819"/>
            </a:xfrm>
            <a:prstGeom prst="rect">
              <a:avLst/>
            </a:prstGeom>
          </p:spPr>
        </p:pic>
      </p:grpSp>
      <p:grpSp>
        <p:nvGrpSpPr>
          <p:cNvPr id="4" name="Group 4"/>
          <p:cNvGrpSpPr/>
          <p:nvPr/>
        </p:nvGrpSpPr>
        <p:grpSpPr>
          <a:xfrm>
            <a:off x="0" y="3773114"/>
            <a:ext cx="18288000" cy="6513886"/>
            <a:chOff x="0" y="0"/>
            <a:chExt cx="4816593" cy="1715591"/>
          </a:xfrm>
        </p:grpSpPr>
        <p:sp>
          <p:nvSpPr>
            <p:cNvPr id="5" name="Freeform 5"/>
            <p:cNvSpPr/>
            <p:nvPr/>
          </p:nvSpPr>
          <p:spPr>
            <a:xfrm>
              <a:off x="0" y="0"/>
              <a:ext cx="4816592" cy="1715591"/>
            </a:xfrm>
            <a:custGeom>
              <a:avLst/>
              <a:gdLst/>
              <a:ahLst/>
              <a:cxnLst/>
              <a:rect l="l" t="t" r="r" b="b"/>
              <a:pathLst>
                <a:path w="4816592" h="1715591">
                  <a:moveTo>
                    <a:pt x="0" y="0"/>
                  </a:moveTo>
                  <a:lnTo>
                    <a:pt x="4816592" y="0"/>
                  </a:lnTo>
                  <a:lnTo>
                    <a:pt x="4816592" y="1715591"/>
                  </a:lnTo>
                  <a:lnTo>
                    <a:pt x="0" y="1715591"/>
                  </a:lnTo>
                  <a:close/>
                </a:path>
              </a:pathLst>
            </a:custGeom>
            <a:solidFill>
              <a:srgbClr val="F4F4F4"/>
            </a:solidFill>
          </p:spPr>
        </p:sp>
        <p:sp>
          <p:nvSpPr>
            <p:cNvPr id="6" name="TextBox 6"/>
            <p:cNvSpPr txBox="1"/>
            <p:nvPr/>
          </p:nvSpPr>
          <p:spPr>
            <a:xfrm>
              <a:off x="0" y="-66675"/>
              <a:ext cx="4816593" cy="1782266"/>
            </a:xfrm>
            <a:prstGeom prst="rect">
              <a:avLst/>
            </a:prstGeom>
          </p:spPr>
          <p:txBody>
            <a:bodyPr lIns="50800" tIns="50800" rIns="50800" bIns="50800" rtlCol="0" anchor="ctr"/>
            <a:lstStyle/>
            <a:p>
              <a:pPr algn="ctr">
                <a:lnSpc>
                  <a:spcPts val="3639"/>
                </a:lnSpc>
              </a:pPr>
              <a:endParaRPr/>
            </a:p>
          </p:txBody>
        </p:sp>
      </p:grpSp>
      <p:graphicFrame>
        <p:nvGraphicFramePr>
          <p:cNvPr id="7" name="Table 7"/>
          <p:cNvGraphicFramePr>
            <a:graphicFrameLocks noGrp="1"/>
          </p:cNvGraphicFramePr>
          <p:nvPr/>
        </p:nvGraphicFramePr>
        <p:xfrm>
          <a:off x="1931471" y="4497147"/>
          <a:ext cx="6604347" cy="5181600"/>
        </p:xfrm>
        <a:graphic>
          <a:graphicData uri="http://schemas.openxmlformats.org/drawingml/2006/table">
            <a:tbl>
              <a:tblPr/>
              <a:tblGrid>
                <a:gridCol w="5219898">
                  <a:extLst>
                    <a:ext uri="{9D8B030D-6E8A-4147-A177-3AD203B41FA5}">
                      <a16:colId xmlns:a16="http://schemas.microsoft.com/office/drawing/2014/main" val="20000"/>
                    </a:ext>
                  </a:extLst>
                </a:gridCol>
                <a:gridCol w="1384449">
                  <a:extLst>
                    <a:ext uri="{9D8B030D-6E8A-4147-A177-3AD203B41FA5}">
                      <a16:colId xmlns:a16="http://schemas.microsoft.com/office/drawing/2014/main" val="20001"/>
                    </a:ext>
                  </a:extLst>
                </a:gridCol>
              </a:tblGrid>
              <a:tr h="781050">
                <a:tc>
                  <a:txBody>
                    <a:bodyPr/>
                    <a:lstStyle/>
                    <a:p>
                      <a:pPr algn="l">
                        <a:lnSpc>
                          <a:spcPts val="3639"/>
                        </a:lnSpc>
                        <a:defRPr/>
                      </a:pPr>
                      <a:r>
                        <a:rPr lang="en-US" sz="2599">
                          <a:solidFill>
                            <a:srgbClr val="2A2E3A"/>
                          </a:solidFill>
                          <a:latin typeface="Helios"/>
                          <a:ea typeface="Helios"/>
                          <a:cs typeface="Helios"/>
                          <a:sym typeface="Helios"/>
                        </a:rPr>
                        <a:t>Introduction</a:t>
                      </a:r>
                      <a:endParaRPr lang="en-US" sz="110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0" cap="flat" cmpd="sng" algn="ctr">
                      <a:solidFill>
                        <a:srgbClr val="DBDBDB"/>
                      </a:solidFill>
                      <a:prstDash val="solid"/>
                      <a:round/>
                      <a:headEnd type="none" w="med" len="med"/>
                      <a:tailEnd type="none" w="med" len="med"/>
                    </a:lnT>
                    <a:lnB w="9525" cap="flat" cmpd="sng" algn="ctr">
                      <a:solidFill>
                        <a:srgbClr val="F4F4F4"/>
                      </a:solidFill>
                      <a:prstDash val="solid"/>
                      <a:round/>
                      <a:headEnd type="none" w="med" len="med"/>
                      <a:tailEnd type="none" w="med" len="med"/>
                    </a:lnB>
                  </a:tcPr>
                </a:tc>
                <a:tc>
                  <a:txBody>
                    <a:bodyPr/>
                    <a:lstStyle/>
                    <a:p>
                      <a:pPr algn="r">
                        <a:lnSpc>
                          <a:spcPts val="3640"/>
                        </a:lnSpc>
                        <a:defRPr/>
                      </a:pPr>
                      <a:r>
                        <a:rPr lang="en-US" sz="2600" b="1">
                          <a:solidFill>
                            <a:srgbClr val="718BAB"/>
                          </a:solidFill>
                          <a:latin typeface="Helios Bold"/>
                          <a:ea typeface="Helios Bold"/>
                          <a:cs typeface="Helios Bold"/>
                          <a:sym typeface="Helios Bold"/>
                        </a:rPr>
                        <a:t>1</a:t>
                      </a:r>
                      <a:endParaRPr lang="en-US" sz="110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0" cap="flat" cmpd="sng" algn="ctr">
                      <a:solidFill>
                        <a:srgbClr val="DBDBDB"/>
                      </a:solidFill>
                      <a:prstDash val="solid"/>
                      <a:round/>
                      <a:headEnd type="none" w="med" len="med"/>
                      <a:tailEnd type="none" w="med" len="med"/>
                    </a:lnT>
                    <a:lnB w="9525" cap="flat" cmpd="sng" algn="ctr">
                      <a:solidFill>
                        <a:srgbClr val="F4F4F4"/>
                      </a:solidFill>
                      <a:prstDash val="solid"/>
                      <a:round/>
                      <a:headEnd type="none" w="med" len="med"/>
                      <a:tailEnd type="none" w="med" len="med"/>
                    </a:lnB>
                  </a:tcPr>
                </a:tc>
                <a:extLst>
                  <a:ext uri="{0D108BD9-81ED-4DB2-BD59-A6C34878D82A}">
                    <a16:rowId xmlns:a16="http://schemas.microsoft.com/office/drawing/2014/main" val="10000"/>
                  </a:ext>
                </a:extLst>
              </a:tr>
              <a:tr h="790575">
                <a:tc>
                  <a:txBody>
                    <a:bodyPr/>
                    <a:lstStyle/>
                    <a:p>
                      <a:pPr algn="l">
                        <a:lnSpc>
                          <a:spcPts val="3639"/>
                        </a:lnSpc>
                        <a:defRPr/>
                      </a:pPr>
                      <a:r>
                        <a:rPr lang="en-US" sz="2599">
                          <a:solidFill>
                            <a:srgbClr val="2A2E3A"/>
                          </a:solidFill>
                          <a:latin typeface="Helios"/>
                          <a:ea typeface="Helios"/>
                          <a:cs typeface="Helios"/>
                          <a:sym typeface="Helios"/>
                        </a:rPr>
                        <a:t>Project Overview</a:t>
                      </a:r>
                      <a:endParaRPr lang="en-US" sz="110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tcPr>
                </a:tc>
                <a:tc>
                  <a:txBody>
                    <a:bodyPr/>
                    <a:lstStyle/>
                    <a:p>
                      <a:pPr algn="r">
                        <a:lnSpc>
                          <a:spcPts val="3640"/>
                        </a:lnSpc>
                        <a:defRPr/>
                      </a:pPr>
                      <a:r>
                        <a:rPr lang="en-US" sz="2600" b="1">
                          <a:solidFill>
                            <a:srgbClr val="718BAB"/>
                          </a:solidFill>
                          <a:latin typeface="Helios Bold"/>
                          <a:ea typeface="Helios Bold"/>
                          <a:cs typeface="Helios Bold"/>
                          <a:sym typeface="Helios Bold"/>
                        </a:rPr>
                        <a:t>2</a:t>
                      </a:r>
                      <a:endParaRPr lang="en-US" sz="110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tcPr>
                </a:tc>
                <a:extLst>
                  <a:ext uri="{0D108BD9-81ED-4DB2-BD59-A6C34878D82A}">
                    <a16:rowId xmlns:a16="http://schemas.microsoft.com/office/drawing/2014/main" val="10001"/>
                  </a:ext>
                </a:extLst>
              </a:tr>
              <a:tr h="790575">
                <a:tc>
                  <a:txBody>
                    <a:bodyPr/>
                    <a:lstStyle/>
                    <a:p>
                      <a:pPr algn="l">
                        <a:lnSpc>
                          <a:spcPts val="3639"/>
                        </a:lnSpc>
                        <a:defRPr/>
                      </a:pPr>
                      <a:r>
                        <a:rPr lang="en-US" sz="2599">
                          <a:solidFill>
                            <a:srgbClr val="2A2E3A"/>
                          </a:solidFill>
                          <a:latin typeface="Helios"/>
                          <a:ea typeface="Helios"/>
                          <a:cs typeface="Helios"/>
                          <a:sym typeface="Helios"/>
                        </a:rPr>
                        <a:t>System Requirements</a:t>
                      </a:r>
                      <a:endParaRPr lang="en-US" sz="110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tcPr>
                </a:tc>
                <a:tc>
                  <a:txBody>
                    <a:bodyPr/>
                    <a:lstStyle/>
                    <a:p>
                      <a:pPr algn="r">
                        <a:lnSpc>
                          <a:spcPts val="3640"/>
                        </a:lnSpc>
                        <a:defRPr/>
                      </a:pPr>
                      <a:r>
                        <a:rPr lang="en-US" sz="2600" b="1">
                          <a:solidFill>
                            <a:srgbClr val="718BAB"/>
                          </a:solidFill>
                          <a:latin typeface="Helios Bold"/>
                          <a:ea typeface="Helios Bold"/>
                          <a:cs typeface="Helios Bold"/>
                          <a:sym typeface="Helios Bold"/>
                        </a:rPr>
                        <a:t>3</a:t>
                      </a:r>
                      <a:endParaRPr lang="en-US" sz="110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tcPr>
                </a:tc>
                <a:extLst>
                  <a:ext uri="{0D108BD9-81ED-4DB2-BD59-A6C34878D82A}">
                    <a16:rowId xmlns:a16="http://schemas.microsoft.com/office/drawing/2014/main" val="10002"/>
                  </a:ext>
                </a:extLst>
              </a:tr>
              <a:tr h="790575">
                <a:tc>
                  <a:txBody>
                    <a:bodyPr/>
                    <a:lstStyle/>
                    <a:p>
                      <a:pPr algn="l">
                        <a:lnSpc>
                          <a:spcPts val="3639"/>
                        </a:lnSpc>
                        <a:defRPr/>
                      </a:pPr>
                      <a:r>
                        <a:rPr lang="en-US" sz="2599">
                          <a:solidFill>
                            <a:srgbClr val="2A2E3A"/>
                          </a:solidFill>
                          <a:latin typeface="Helios"/>
                          <a:ea typeface="Helios"/>
                          <a:cs typeface="Helios"/>
                          <a:sym typeface="Helios"/>
                        </a:rPr>
                        <a:t>Features</a:t>
                      </a:r>
                      <a:endParaRPr lang="en-US" sz="110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tcPr>
                </a:tc>
                <a:tc>
                  <a:txBody>
                    <a:bodyPr/>
                    <a:lstStyle/>
                    <a:p>
                      <a:pPr algn="r">
                        <a:lnSpc>
                          <a:spcPts val="3640"/>
                        </a:lnSpc>
                        <a:defRPr/>
                      </a:pPr>
                      <a:r>
                        <a:rPr lang="en-US" sz="2600" b="1">
                          <a:solidFill>
                            <a:srgbClr val="718BAB"/>
                          </a:solidFill>
                          <a:latin typeface="Helios Bold"/>
                          <a:ea typeface="Helios Bold"/>
                          <a:cs typeface="Helios Bold"/>
                          <a:sym typeface="Helios Bold"/>
                        </a:rPr>
                        <a:t>4</a:t>
                      </a:r>
                      <a:endParaRPr lang="en-US" sz="110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tcPr>
                </a:tc>
                <a:extLst>
                  <a:ext uri="{0D108BD9-81ED-4DB2-BD59-A6C34878D82A}">
                    <a16:rowId xmlns:a16="http://schemas.microsoft.com/office/drawing/2014/main" val="10003"/>
                  </a:ext>
                </a:extLst>
              </a:tr>
              <a:tr h="790575">
                <a:tc>
                  <a:txBody>
                    <a:bodyPr/>
                    <a:lstStyle/>
                    <a:p>
                      <a:pPr algn="l">
                        <a:lnSpc>
                          <a:spcPts val="3639"/>
                        </a:lnSpc>
                        <a:defRPr/>
                      </a:pPr>
                      <a:r>
                        <a:rPr lang="en-US" sz="2599">
                          <a:solidFill>
                            <a:srgbClr val="2A2E3A"/>
                          </a:solidFill>
                          <a:latin typeface="Helios"/>
                          <a:ea typeface="Helios"/>
                          <a:cs typeface="Helios"/>
                          <a:sym typeface="Helios"/>
                        </a:rPr>
                        <a:t>Moudules Description</a:t>
                      </a:r>
                      <a:endParaRPr lang="en-US" sz="110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9525" cap="flat" cmpd="sng" algn="ctr">
                      <a:solidFill>
                        <a:srgbClr val="F4F4F4"/>
                      </a:solidFill>
                      <a:prstDash val="solid"/>
                      <a:round/>
                      <a:headEnd type="none" w="med" len="med"/>
                      <a:tailEnd type="none" w="med" len="med"/>
                    </a:lnT>
                    <a:lnB w="0" cap="flat" cmpd="sng" algn="ctr">
                      <a:solidFill>
                        <a:srgbClr val="DBDBDB"/>
                      </a:solidFill>
                      <a:prstDash val="solid"/>
                      <a:round/>
                      <a:headEnd type="none" w="med" len="med"/>
                      <a:tailEnd type="none" w="med" len="med"/>
                    </a:lnB>
                  </a:tcPr>
                </a:tc>
                <a:tc>
                  <a:txBody>
                    <a:bodyPr/>
                    <a:lstStyle/>
                    <a:p>
                      <a:pPr algn="r">
                        <a:lnSpc>
                          <a:spcPts val="3640"/>
                        </a:lnSpc>
                        <a:defRPr/>
                      </a:pPr>
                      <a:r>
                        <a:rPr lang="en-US" sz="2600" b="1">
                          <a:solidFill>
                            <a:srgbClr val="718BAB"/>
                          </a:solidFill>
                          <a:latin typeface="Helios Bold"/>
                          <a:ea typeface="Helios Bold"/>
                          <a:cs typeface="Helios Bold"/>
                          <a:sym typeface="Helios Bold"/>
                        </a:rPr>
                        <a:t>5</a:t>
                      </a:r>
                      <a:endParaRPr lang="en-US" sz="110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9525" cap="flat" cmpd="sng" algn="ctr">
                      <a:solidFill>
                        <a:srgbClr val="F4F4F4"/>
                      </a:solidFill>
                      <a:prstDash val="solid"/>
                      <a:round/>
                      <a:headEnd type="none" w="med" len="med"/>
                      <a:tailEnd type="none" w="med" len="med"/>
                    </a:lnT>
                    <a:lnB w="0" cap="flat" cmpd="sng" algn="ctr">
                      <a:solidFill>
                        <a:srgbClr val="DBDBDB"/>
                      </a:solidFill>
                      <a:prstDash val="solid"/>
                      <a:round/>
                      <a:headEnd type="none" w="med" len="med"/>
                      <a:tailEnd type="none" w="med" len="med"/>
                    </a:lnB>
                  </a:tcPr>
                </a:tc>
                <a:extLst>
                  <a:ext uri="{0D108BD9-81ED-4DB2-BD59-A6C34878D82A}">
                    <a16:rowId xmlns:a16="http://schemas.microsoft.com/office/drawing/2014/main" val="10004"/>
                  </a:ext>
                </a:extLst>
              </a:tr>
              <a:tr h="1238250">
                <a:tc>
                  <a:txBody>
                    <a:bodyPr/>
                    <a:lstStyle/>
                    <a:p>
                      <a:pPr algn="l">
                        <a:lnSpc>
                          <a:spcPts val="3639"/>
                        </a:lnSpc>
                        <a:defRPr/>
                      </a:pPr>
                      <a:r>
                        <a:rPr lang="en-US" sz="2599">
                          <a:solidFill>
                            <a:srgbClr val="2A2E3A"/>
                          </a:solidFill>
                          <a:latin typeface="Helios"/>
                          <a:ea typeface="Helios"/>
                          <a:cs typeface="Helios"/>
                          <a:sym typeface="Helios"/>
                        </a:rPr>
                        <a:t>Implementation Details</a:t>
                      </a:r>
                      <a:endParaRPr lang="en-US" sz="110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0" cap="flat" cmpd="sng" algn="ctr">
                      <a:solidFill>
                        <a:srgbClr val="DBDBDB"/>
                      </a:solidFill>
                      <a:prstDash val="solid"/>
                      <a:round/>
                      <a:headEnd type="none" w="med" len="med"/>
                      <a:tailEnd type="none" w="med" len="med"/>
                    </a:lnT>
                    <a:lnB w="0" cap="flat" cmpd="sng" algn="ctr">
                      <a:solidFill>
                        <a:srgbClr val="DBDBDB"/>
                      </a:solidFill>
                      <a:prstDash val="solid"/>
                      <a:round/>
                      <a:headEnd type="none" w="med" len="med"/>
                      <a:tailEnd type="none" w="med" len="med"/>
                    </a:lnB>
                  </a:tcPr>
                </a:tc>
                <a:tc>
                  <a:txBody>
                    <a:bodyPr/>
                    <a:lstStyle/>
                    <a:p>
                      <a:pPr algn="r">
                        <a:lnSpc>
                          <a:spcPts val="3640"/>
                        </a:lnSpc>
                        <a:defRPr/>
                      </a:pPr>
                      <a:r>
                        <a:rPr lang="en-US" sz="2600">
                          <a:solidFill>
                            <a:srgbClr val="718BAB"/>
                          </a:solidFill>
                          <a:latin typeface="Helios"/>
                          <a:ea typeface="Helios"/>
                          <a:cs typeface="Helios"/>
                          <a:sym typeface="Helios"/>
                        </a:rPr>
                        <a:t>6</a:t>
                      </a:r>
                      <a:endParaRPr lang="en-US" sz="110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0" cap="flat" cmpd="sng" algn="ctr">
                      <a:solidFill>
                        <a:srgbClr val="DBDBDB"/>
                      </a:solidFill>
                      <a:prstDash val="solid"/>
                      <a:round/>
                      <a:headEnd type="none" w="med" len="med"/>
                      <a:tailEnd type="none" w="med" len="med"/>
                    </a:lnT>
                    <a:lnB w="0" cap="flat" cmpd="sng" algn="ctr">
                      <a:solidFill>
                        <a:srgbClr val="DBDBDB"/>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aphicFrame>
        <p:nvGraphicFramePr>
          <p:cNvPr id="8" name="Table 8"/>
          <p:cNvGraphicFramePr>
            <a:graphicFrameLocks noGrp="1"/>
          </p:cNvGraphicFramePr>
          <p:nvPr/>
        </p:nvGraphicFramePr>
        <p:xfrm>
          <a:off x="9647029" y="4497147"/>
          <a:ext cx="6604347" cy="5403531"/>
        </p:xfrm>
        <a:graphic>
          <a:graphicData uri="http://schemas.openxmlformats.org/drawingml/2006/table">
            <a:tbl>
              <a:tblPr/>
              <a:tblGrid>
                <a:gridCol w="5926480">
                  <a:extLst>
                    <a:ext uri="{9D8B030D-6E8A-4147-A177-3AD203B41FA5}">
                      <a16:colId xmlns:a16="http://schemas.microsoft.com/office/drawing/2014/main" val="20000"/>
                    </a:ext>
                  </a:extLst>
                </a:gridCol>
                <a:gridCol w="677867">
                  <a:extLst>
                    <a:ext uri="{9D8B030D-6E8A-4147-A177-3AD203B41FA5}">
                      <a16:colId xmlns:a16="http://schemas.microsoft.com/office/drawing/2014/main" val="20001"/>
                    </a:ext>
                  </a:extLst>
                </a:gridCol>
              </a:tblGrid>
              <a:tr h="2177713">
                <a:tc>
                  <a:txBody>
                    <a:bodyPr/>
                    <a:lstStyle/>
                    <a:p>
                      <a:pPr algn="l">
                        <a:lnSpc>
                          <a:spcPts val="3639"/>
                        </a:lnSpc>
                        <a:defRPr/>
                      </a:pPr>
                      <a:r>
                        <a:rPr lang="en-US" sz="2599">
                          <a:solidFill>
                            <a:srgbClr val="2A2E3A"/>
                          </a:solidFill>
                          <a:latin typeface="Helios"/>
                          <a:ea typeface="Helios"/>
                          <a:cs typeface="Helios"/>
                          <a:sym typeface="Helios"/>
                        </a:rPr>
                        <a:t>Diagrams and Flowchart</a:t>
                      </a:r>
                      <a:endParaRPr lang="en-US" sz="1100"/>
                    </a:p>
                    <a:p>
                      <a:pPr marL="561339" lvl="1" indent="-280669" algn="l">
                        <a:lnSpc>
                          <a:spcPts val="3639"/>
                        </a:lnSpc>
                        <a:buFont typeface="Arial"/>
                        <a:buChar char="•"/>
                      </a:pPr>
                      <a:r>
                        <a:rPr lang="en-US" sz="2599">
                          <a:solidFill>
                            <a:srgbClr val="2A2E3A"/>
                          </a:solidFill>
                          <a:latin typeface="Helios"/>
                          <a:ea typeface="Helios"/>
                          <a:cs typeface="Helios"/>
                          <a:sym typeface="Helios"/>
                        </a:rPr>
                        <a:t>Use Case Diagram</a:t>
                      </a:r>
                    </a:p>
                    <a:p>
                      <a:pPr marL="561339" lvl="1" indent="-280669" algn="l">
                        <a:lnSpc>
                          <a:spcPts val="3639"/>
                        </a:lnSpc>
                        <a:buFont typeface="Arial"/>
                        <a:buChar char="•"/>
                      </a:pPr>
                      <a:r>
                        <a:rPr lang="en-US" sz="2599">
                          <a:solidFill>
                            <a:srgbClr val="2A2E3A"/>
                          </a:solidFill>
                          <a:latin typeface="Helios"/>
                          <a:ea typeface="Helios"/>
                          <a:cs typeface="Helios"/>
                          <a:sym typeface="Helios"/>
                        </a:rPr>
                        <a:t>Data Flow Diagram</a:t>
                      </a:r>
                    </a:p>
                    <a:p>
                      <a:pPr marL="561339" lvl="1" indent="-280669" algn="l">
                        <a:lnSpc>
                          <a:spcPts val="3639"/>
                        </a:lnSpc>
                        <a:buFont typeface="Arial"/>
                        <a:buChar char="•"/>
                      </a:pPr>
                      <a:r>
                        <a:rPr lang="en-US" sz="2599">
                          <a:solidFill>
                            <a:srgbClr val="2A2E3A"/>
                          </a:solidFill>
                          <a:latin typeface="Helios"/>
                          <a:ea typeface="Helios"/>
                          <a:cs typeface="Helios"/>
                          <a:sym typeface="Helios"/>
                        </a:rPr>
                        <a:t>Entity-Relationship Diagram</a:t>
                      </a:r>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9525" cap="flat" cmpd="sng" algn="ctr">
                      <a:solidFill>
                        <a:srgbClr val="F4F4F4"/>
                      </a:solidFill>
                      <a:prstDash val="solid"/>
                      <a:round/>
                      <a:headEnd type="none" w="med" len="med"/>
                      <a:tailEnd type="none" w="med" len="med"/>
                    </a:lnT>
                    <a:lnB w="0" cap="flat" cmpd="sng" algn="ctr">
                      <a:solidFill>
                        <a:srgbClr val="DBDBDB"/>
                      </a:solidFill>
                      <a:prstDash val="solid"/>
                      <a:round/>
                      <a:headEnd type="none" w="med" len="med"/>
                      <a:tailEnd type="none" w="med" len="med"/>
                    </a:lnB>
                  </a:tcPr>
                </a:tc>
                <a:tc>
                  <a:txBody>
                    <a:bodyPr/>
                    <a:lstStyle/>
                    <a:p>
                      <a:pPr algn="r">
                        <a:lnSpc>
                          <a:spcPts val="3640"/>
                        </a:lnSpc>
                        <a:defRPr/>
                      </a:pPr>
                      <a:r>
                        <a:rPr lang="en-US" sz="2600" b="1">
                          <a:solidFill>
                            <a:srgbClr val="718BAB"/>
                          </a:solidFill>
                          <a:latin typeface="Helios Bold"/>
                          <a:ea typeface="Helios Bold"/>
                          <a:cs typeface="Helios Bold"/>
                          <a:sym typeface="Helios Bold"/>
                        </a:rPr>
                        <a:t>7</a:t>
                      </a:r>
                      <a:endParaRPr lang="en-US" sz="110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9525" cap="flat" cmpd="sng" algn="ctr">
                      <a:solidFill>
                        <a:srgbClr val="F4F4F4"/>
                      </a:solidFill>
                      <a:prstDash val="solid"/>
                      <a:round/>
                      <a:headEnd type="none" w="med" len="med"/>
                      <a:tailEnd type="none" w="med" len="med"/>
                    </a:lnT>
                    <a:lnB w="0" cap="flat" cmpd="sng" algn="ctr">
                      <a:solidFill>
                        <a:srgbClr val="DBDBDB"/>
                      </a:solidFill>
                      <a:prstDash val="solid"/>
                      <a:round/>
                      <a:headEnd type="none" w="med" len="med"/>
                      <a:tailEnd type="none" w="med" len="med"/>
                    </a:lnB>
                  </a:tcPr>
                </a:tc>
                <a:extLst>
                  <a:ext uri="{0D108BD9-81ED-4DB2-BD59-A6C34878D82A}">
                    <a16:rowId xmlns:a16="http://schemas.microsoft.com/office/drawing/2014/main" val="10000"/>
                  </a:ext>
                </a:extLst>
              </a:tr>
              <a:tr h="791272">
                <a:tc>
                  <a:txBody>
                    <a:bodyPr/>
                    <a:lstStyle/>
                    <a:p>
                      <a:pPr algn="l">
                        <a:lnSpc>
                          <a:spcPts val="3639"/>
                        </a:lnSpc>
                        <a:defRPr/>
                      </a:pPr>
                      <a:r>
                        <a:rPr lang="en-US" sz="2599">
                          <a:solidFill>
                            <a:srgbClr val="2A2E3A"/>
                          </a:solidFill>
                          <a:latin typeface="Helios"/>
                          <a:ea typeface="Helios"/>
                          <a:cs typeface="Helios"/>
                          <a:sym typeface="Helios"/>
                        </a:rPr>
                        <a:t>Database Design</a:t>
                      </a:r>
                      <a:endParaRPr lang="en-US" sz="110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0" cap="flat" cmpd="sng" algn="ctr">
                      <a:solidFill>
                        <a:srgbClr val="DBDBDB"/>
                      </a:solidFill>
                      <a:prstDash val="solid"/>
                      <a:round/>
                      <a:headEnd type="none" w="med" len="med"/>
                      <a:tailEnd type="none" w="med" len="med"/>
                    </a:lnT>
                    <a:lnB w="0" cap="flat" cmpd="sng" algn="ctr">
                      <a:solidFill>
                        <a:srgbClr val="DBDBDB"/>
                      </a:solidFill>
                      <a:prstDash val="solid"/>
                      <a:round/>
                      <a:headEnd type="none" w="med" len="med"/>
                      <a:tailEnd type="none" w="med" len="med"/>
                    </a:lnB>
                  </a:tcPr>
                </a:tc>
                <a:tc>
                  <a:txBody>
                    <a:bodyPr/>
                    <a:lstStyle/>
                    <a:p>
                      <a:pPr algn="r">
                        <a:lnSpc>
                          <a:spcPts val="3640"/>
                        </a:lnSpc>
                        <a:defRPr/>
                      </a:pPr>
                      <a:r>
                        <a:rPr lang="en-US" sz="2600" b="1">
                          <a:solidFill>
                            <a:srgbClr val="718BAB"/>
                          </a:solidFill>
                          <a:latin typeface="Helios Bold"/>
                          <a:ea typeface="Helios Bold"/>
                          <a:cs typeface="Helios Bold"/>
                          <a:sym typeface="Helios Bold"/>
                        </a:rPr>
                        <a:t>8</a:t>
                      </a:r>
                      <a:endParaRPr lang="en-US" sz="110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0" cap="flat" cmpd="sng" algn="ctr">
                      <a:solidFill>
                        <a:srgbClr val="DBDBDB"/>
                      </a:solidFill>
                      <a:prstDash val="solid"/>
                      <a:round/>
                      <a:headEnd type="none" w="med" len="med"/>
                      <a:tailEnd type="none" w="med" len="med"/>
                    </a:lnT>
                    <a:lnB w="0" cap="flat" cmpd="sng" algn="ctr">
                      <a:solidFill>
                        <a:srgbClr val="DBDBDB"/>
                      </a:solidFill>
                      <a:prstDash val="solid"/>
                      <a:round/>
                      <a:headEnd type="none" w="med" len="med"/>
                      <a:tailEnd type="none" w="med" len="med"/>
                    </a:lnB>
                  </a:tcPr>
                </a:tc>
                <a:extLst>
                  <a:ext uri="{0D108BD9-81ED-4DB2-BD59-A6C34878D82A}">
                    <a16:rowId xmlns:a16="http://schemas.microsoft.com/office/drawing/2014/main" val="10001"/>
                  </a:ext>
                </a:extLst>
              </a:tr>
              <a:tr h="791272">
                <a:tc>
                  <a:txBody>
                    <a:bodyPr/>
                    <a:lstStyle/>
                    <a:p>
                      <a:pPr algn="l">
                        <a:lnSpc>
                          <a:spcPts val="3639"/>
                        </a:lnSpc>
                        <a:defRPr/>
                      </a:pPr>
                      <a:r>
                        <a:rPr lang="en-US" sz="2599">
                          <a:solidFill>
                            <a:srgbClr val="2A2E3A"/>
                          </a:solidFill>
                          <a:latin typeface="Helios"/>
                          <a:ea typeface="Helios"/>
                          <a:cs typeface="Helios"/>
                          <a:sym typeface="Helios"/>
                        </a:rPr>
                        <a:t>Testing</a:t>
                      </a:r>
                      <a:endParaRPr lang="en-US" sz="110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0" cap="flat" cmpd="sng" algn="ctr">
                      <a:solidFill>
                        <a:srgbClr val="DBDBDB"/>
                      </a:solidFill>
                      <a:prstDash val="solid"/>
                      <a:round/>
                      <a:headEnd type="none" w="med" len="med"/>
                      <a:tailEnd type="none" w="med" len="med"/>
                    </a:lnT>
                    <a:lnB w="0" cap="flat" cmpd="sng" algn="ctr">
                      <a:solidFill>
                        <a:srgbClr val="DBDBDB"/>
                      </a:solidFill>
                      <a:prstDash val="solid"/>
                      <a:round/>
                      <a:headEnd type="none" w="med" len="med"/>
                      <a:tailEnd type="none" w="med" len="med"/>
                    </a:lnB>
                  </a:tcPr>
                </a:tc>
                <a:tc>
                  <a:txBody>
                    <a:bodyPr/>
                    <a:lstStyle/>
                    <a:p>
                      <a:pPr algn="r">
                        <a:lnSpc>
                          <a:spcPts val="3640"/>
                        </a:lnSpc>
                        <a:defRPr/>
                      </a:pPr>
                      <a:r>
                        <a:rPr lang="en-US" sz="2600" b="1">
                          <a:solidFill>
                            <a:srgbClr val="718BAB"/>
                          </a:solidFill>
                          <a:latin typeface="Helios Bold"/>
                          <a:ea typeface="Helios Bold"/>
                          <a:cs typeface="Helios Bold"/>
                          <a:sym typeface="Helios Bold"/>
                        </a:rPr>
                        <a:t>9</a:t>
                      </a:r>
                      <a:endParaRPr lang="en-US" sz="110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0" cap="flat" cmpd="sng" algn="ctr">
                      <a:solidFill>
                        <a:srgbClr val="DBDBDB"/>
                      </a:solidFill>
                      <a:prstDash val="solid"/>
                      <a:round/>
                      <a:headEnd type="none" w="med" len="med"/>
                      <a:tailEnd type="none" w="med" len="med"/>
                    </a:lnT>
                    <a:lnB w="0" cap="flat" cmpd="sng" algn="ctr">
                      <a:solidFill>
                        <a:srgbClr val="DBDBDB"/>
                      </a:solidFill>
                      <a:prstDash val="solid"/>
                      <a:round/>
                      <a:headEnd type="none" w="med" len="med"/>
                      <a:tailEnd type="none" w="med" len="med"/>
                    </a:lnB>
                  </a:tcPr>
                </a:tc>
                <a:extLst>
                  <a:ext uri="{0D108BD9-81ED-4DB2-BD59-A6C34878D82A}">
                    <a16:rowId xmlns:a16="http://schemas.microsoft.com/office/drawing/2014/main" val="10002"/>
                  </a:ext>
                </a:extLst>
              </a:tr>
              <a:tr h="791272">
                <a:tc>
                  <a:txBody>
                    <a:bodyPr/>
                    <a:lstStyle/>
                    <a:p>
                      <a:pPr algn="l">
                        <a:lnSpc>
                          <a:spcPts val="3639"/>
                        </a:lnSpc>
                        <a:defRPr/>
                      </a:pPr>
                      <a:r>
                        <a:rPr lang="en-US" sz="2599">
                          <a:solidFill>
                            <a:srgbClr val="2A2E3A"/>
                          </a:solidFill>
                          <a:latin typeface="Helios"/>
                          <a:ea typeface="Helios"/>
                          <a:cs typeface="Helios"/>
                          <a:sym typeface="Helios"/>
                        </a:rPr>
                        <a:t>Limitations and future Enhancement</a:t>
                      </a:r>
                      <a:endParaRPr lang="en-US" sz="110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0" cap="flat" cmpd="sng" algn="ctr">
                      <a:solidFill>
                        <a:srgbClr val="DBDBDB"/>
                      </a:solidFill>
                      <a:prstDash val="solid"/>
                      <a:round/>
                      <a:headEnd type="none" w="med" len="med"/>
                      <a:tailEnd type="none" w="med" len="med"/>
                    </a:lnT>
                    <a:lnB w="0" cap="flat" cmpd="sng" algn="ctr">
                      <a:solidFill>
                        <a:srgbClr val="DBDBDB"/>
                      </a:solidFill>
                      <a:prstDash val="solid"/>
                      <a:round/>
                      <a:headEnd type="none" w="med" len="med"/>
                      <a:tailEnd type="none" w="med" len="med"/>
                    </a:lnB>
                  </a:tcPr>
                </a:tc>
                <a:tc>
                  <a:txBody>
                    <a:bodyPr/>
                    <a:lstStyle/>
                    <a:p>
                      <a:pPr algn="r">
                        <a:lnSpc>
                          <a:spcPts val="3640"/>
                        </a:lnSpc>
                        <a:defRPr/>
                      </a:pPr>
                      <a:r>
                        <a:rPr lang="en-US" sz="2600" b="1">
                          <a:solidFill>
                            <a:srgbClr val="718BAB"/>
                          </a:solidFill>
                          <a:latin typeface="Helios Bold"/>
                          <a:ea typeface="Helios Bold"/>
                          <a:cs typeface="Helios Bold"/>
                          <a:sym typeface="Helios Bold"/>
                        </a:rPr>
                        <a:t>10</a:t>
                      </a:r>
                      <a:endParaRPr lang="en-US" sz="110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0" cap="flat" cmpd="sng" algn="ctr">
                      <a:solidFill>
                        <a:srgbClr val="DBDBDB"/>
                      </a:solidFill>
                      <a:prstDash val="solid"/>
                      <a:round/>
                      <a:headEnd type="none" w="med" len="med"/>
                      <a:tailEnd type="none" w="med" len="med"/>
                    </a:lnT>
                    <a:lnB w="0" cap="flat" cmpd="sng" algn="ctr">
                      <a:solidFill>
                        <a:srgbClr val="DBDBDB"/>
                      </a:solidFill>
                      <a:prstDash val="solid"/>
                      <a:round/>
                      <a:headEnd type="none" w="med" len="med"/>
                      <a:tailEnd type="none" w="med" len="med"/>
                    </a:lnB>
                  </a:tcPr>
                </a:tc>
                <a:extLst>
                  <a:ext uri="{0D108BD9-81ED-4DB2-BD59-A6C34878D82A}">
                    <a16:rowId xmlns:a16="http://schemas.microsoft.com/office/drawing/2014/main" val="10003"/>
                  </a:ext>
                </a:extLst>
              </a:tr>
              <a:tr h="852002">
                <a:tc>
                  <a:txBody>
                    <a:bodyPr/>
                    <a:lstStyle/>
                    <a:p>
                      <a:pPr algn="l">
                        <a:lnSpc>
                          <a:spcPts val="3639"/>
                        </a:lnSpc>
                        <a:defRPr/>
                      </a:pPr>
                      <a:r>
                        <a:rPr lang="en-US" sz="2599">
                          <a:solidFill>
                            <a:srgbClr val="2A2E3A"/>
                          </a:solidFill>
                          <a:latin typeface="Helios"/>
                          <a:ea typeface="Helios"/>
                          <a:cs typeface="Helios"/>
                          <a:sym typeface="Helios"/>
                        </a:rPr>
                        <a:t>Conclusion</a:t>
                      </a:r>
                      <a:endParaRPr lang="en-US" sz="110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0" cap="flat" cmpd="sng" algn="ctr">
                      <a:solidFill>
                        <a:srgbClr val="DBDBDB"/>
                      </a:solidFill>
                      <a:prstDash val="solid"/>
                      <a:round/>
                      <a:headEnd type="none" w="med" len="med"/>
                      <a:tailEnd type="none" w="med" len="med"/>
                    </a:lnT>
                    <a:lnB w="0" cap="flat" cmpd="sng" algn="ctr">
                      <a:solidFill>
                        <a:srgbClr val="DBDBDB"/>
                      </a:solidFill>
                      <a:prstDash val="solid"/>
                      <a:round/>
                      <a:headEnd type="none" w="med" len="med"/>
                      <a:tailEnd type="none" w="med" len="med"/>
                    </a:lnB>
                  </a:tcPr>
                </a:tc>
                <a:tc>
                  <a:txBody>
                    <a:bodyPr/>
                    <a:lstStyle/>
                    <a:p>
                      <a:pPr algn="r">
                        <a:lnSpc>
                          <a:spcPts val="3640"/>
                        </a:lnSpc>
                        <a:defRPr/>
                      </a:pPr>
                      <a:r>
                        <a:rPr lang="en-US" sz="2600" b="1">
                          <a:solidFill>
                            <a:srgbClr val="718BAB"/>
                          </a:solidFill>
                          <a:latin typeface="Helios Bold"/>
                          <a:ea typeface="Helios Bold"/>
                          <a:cs typeface="Helios Bold"/>
                          <a:sym typeface="Helios Bold"/>
                        </a:rPr>
                        <a:t>11</a:t>
                      </a:r>
                      <a:endParaRPr lang="en-US" sz="110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0" cap="flat" cmpd="sng" algn="ctr">
                      <a:solidFill>
                        <a:srgbClr val="DBDBDB"/>
                      </a:solidFill>
                      <a:prstDash val="solid"/>
                      <a:round/>
                      <a:headEnd type="none" w="med" len="med"/>
                      <a:tailEnd type="none" w="med" len="med"/>
                    </a:lnT>
                    <a:lnB w="0" cap="flat" cmpd="sng" algn="ctr">
                      <a:solidFill>
                        <a:srgbClr val="DBDBDB"/>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9" name="TextBox 9"/>
          <p:cNvSpPr txBox="1"/>
          <p:nvPr/>
        </p:nvSpPr>
        <p:spPr>
          <a:xfrm>
            <a:off x="4639504" y="1391465"/>
            <a:ext cx="9008992" cy="1139825"/>
          </a:xfrm>
          <a:prstGeom prst="rect">
            <a:avLst/>
          </a:prstGeom>
        </p:spPr>
        <p:txBody>
          <a:bodyPr lIns="0" tIns="0" rIns="0" bIns="0" rtlCol="0" anchor="t">
            <a:spAutoFit/>
          </a:bodyPr>
          <a:lstStyle/>
          <a:p>
            <a:pPr algn="ctr">
              <a:lnSpc>
                <a:spcPts val="9099"/>
              </a:lnSpc>
            </a:pPr>
            <a:r>
              <a:rPr lang="en-US" sz="6999" b="1">
                <a:solidFill>
                  <a:srgbClr val="FFFFFF"/>
                </a:solidFill>
                <a:latin typeface="Klein Bold"/>
                <a:ea typeface="Klein Bold"/>
                <a:cs typeface="Klein Bold"/>
                <a:sym typeface="Klein Bold"/>
              </a:rPr>
              <a:t>Table of Contents </a:t>
            </a:r>
          </a:p>
        </p:txBody>
      </p:sp>
      <p:sp>
        <p:nvSpPr>
          <p:cNvPr id="10" name="Freeform 10"/>
          <p:cNvSpPr/>
          <p:nvPr/>
        </p:nvSpPr>
        <p:spPr>
          <a:xfrm>
            <a:off x="8333203" y="-1109791"/>
            <a:ext cx="1621594" cy="1621594"/>
          </a:xfrm>
          <a:custGeom>
            <a:avLst/>
            <a:gdLst/>
            <a:ahLst/>
            <a:cxnLst/>
            <a:rect l="l" t="t" r="r" b="b"/>
            <a:pathLst>
              <a:path w="1621594" h="1621594">
                <a:moveTo>
                  <a:pt x="0" y="0"/>
                </a:moveTo>
                <a:lnTo>
                  <a:pt x="1621594" y="0"/>
                </a:lnTo>
                <a:lnTo>
                  <a:pt x="1621594" y="1621594"/>
                </a:lnTo>
                <a:lnTo>
                  <a:pt x="0" y="162159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1" name="Freeform 11"/>
          <p:cNvSpPr/>
          <p:nvPr/>
        </p:nvSpPr>
        <p:spPr>
          <a:xfrm>
            <a:off x="8333203" y="9678747"/>
            <a:ext cx="1621594" cy="1621594"/>
          </a:xfrm>
          <a:custGeom>
            <a:avLst/>
            <a:gdLst/>
            <a:ahLst/>
            <a:cxnLst/>
            <a:rect l="l" t="t" r="r" b="b"/>
            <a:pathLst>
              <a:path w="1621594" h="1621594">
                <a:moveTo>
                  <a:pt x="0" y="0"/>
                </a:moveTo>
                <a:lnTo>
                  <a:pt x="1621594" y="0"/>
                </a:lnTo>
                <a:lnTo>
                  <a:pt x="1621594" y="1621594"/>
                </a:lnTo>
                <a:lnTo>
                  <a:pt x="0" y="162159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1028700" y="4052722"/>
          <a:ext cx="17259300" cy="6234278"/>
        </p:xfrm>
        <a:graphic>
          <a:graphicData uri="http://schemas.openxmlformats.org/drawingml/2006/table">
            <a:tbl>
              <a:tblPr/>
              <a:tblGrid>
                <a:gridCol w="266700">
                  <a:extLst>
                    <a:ext uri="{9D8B030D-6E8A-4147-A177-3AD203B41FA5}">
                      <a16:colId xmlns:a16="http://schemas.microsoft.com/office/drawing/2014/main" val="20000"/>
                    </a:ext>
                  </a:extLst>
                </a:gridCol>
                <a:gridCol w="16992600">
                  <a:extLst>
                    <a:ext uri="{9D8B030D-6E8A-4147-A177-3AD203B41FA5}">
                      <a16:colId xmlns:a16="http://schemas.microsoft.com/office/drawing/2014/main" val="20001"/>
                    </a:ext>
                  </a:extLst>
                </a:gridCol>
              </a:tblGrid>
              <a:tr h="1409700">
                <a:tc>
                  <a:txBody>
                    <a:bodyPr/>
                    <a:lstStyle/>
                    <a:p>
                      <a:pPr algn="l">
                        <a:lnSpc>
                          <a:spcPts val="3079"/>
                        </a:lnSpc>
                        <a:defRPr/>
                      </a:pPr>
                      <a:endParaRPr lang="en-US" sz="1100"/>
                    </a:p>
                  </a:txBody>
                  <a:tcPr marL="76200" marR="76200" marT="76200" marB="76200" anchor="ctr">
                    <a:lnL w="0" cap="flat" cmpd="sng" algn="ctr">
                      <a:solidFill>
                        <a:srgbClr val="141E32"/>
                      </a:solidFill>
                      <a:prstDash val="solid"/>
                      <a:round/>
                      <a:headEnd type="none" w="med" len="med"/>
                      <a:tailEnd type="none" w="med" len="med"/>
                    </a:lnL>
                    <a:lnR w="0" cap="flat" cmpd="sng" algn="ctr">
                      <a:solidFill>
                        <a:srgbClr val="141E32"/>
                      </a:solidFill>
                      <a:prstDash val="solid"/>
                      <a:round/>
                      <a:headEnd type="none" w="med" len="med"/>
                      <a:tailEnd type="none" w="med" len="med"/>
                    </a:lnR>
                    <a:lnT w="0" cap="flat" cmpd="sng" algn="ctr">
                      <a:solidFill>
                        <a:srgbClr val="141E32"/>
                      </a:solidFill>
                      <a:prstDash val="solid"/>
                      <a:round/>
                      <a:headEnd type="none" w="med" len="med"/>
                      <a:tailEnd type="none" w="med" len="med"/>
                    </a:lnT>
                    <a:lnB w="0" cap="flat" cmpd="sng" algn="ctr">
                      <a:solidFill>
                        <a:srgbClr val="141E32"/>
                      </a:solidFill>
                      <a:prstDash val="solid"/>
                      <a:round/>
                      <a:headEnd type="none" w="med" len="med"/>
                      <a:tailEnd type="none" w="med" len="med"/>
                    </a:lnB>
                  </a:tcPr>
                </a:tc>
                <a:tc>
                  <a:txBody>
                    <a:bodyPr/>
                    <a:lstStyle/>
                    <a:p>
                      <a:pPr algn="l">
                        <a:lnSpc>
                          <a:spcPts val="8539"/>
                        </a:lnSpc>
                        <a:defRPr/>
                      </a:pPr>
                      <a:r>
                        <a:rPr lang="en-US" sz="6099" b="1">
                          <a:solidFill>
                            <a:srgbClr val="2A2E3A"/>
                          </a:solidFill>
                          <a:latin typeface="Klein Bold"/>
                          <a:ea typeface="Klein Bold"/>
                          <a:cs typeface="Klein Bold"/>
                          <a:sym typeface="Klein Bold"/>
                        </a:rPr>
                        <a:t>2. Project Overview </a:t>
                      </a:r>
                      <a:endParaRPr lang="en-US" sz="1100"/>
                    </a:p>
                  </a:txBody>
                  <a:tcPr marL="76200" marR="76200" marT="76200" marB="76200" anchor="ctr">
                    <a:lnL w="0" cap="flat" cmpd="sng" algn="ctr">
                      <a:solidFill>
                        <a:srgbClr val="141E32"/>
                      </a:solidFill>
                      <a:prstDash val="solid"/>
                      <a:round/>
                      <a:headEnd type="none" w="med" len="med"/>
                      <a:tailEnd type="none" w="med" len="med"/>
                    </a:lnL>
                    <a:lnR w="0" cap="flat" cmpd="sng" algn="ctr">
                      <a:solidFill>
                        <a:srgbClr val="141E32"/>
                      </a:solidFill>
                      <a:prstDash val="solid"/>
                      <a:round/>
                      <a:headEnd type="none" w="med" len="med"/>
                      <a:tailEnd type="none" w="med" len="med"/>
                    </a:lnR>
                    <a:lnT w="0" cap="flat" cmpd="sng" algn="ctr">
                      <a:solidFill>
                        <a:srgbClr val="141E32"/>
                      </a:solidFill>
                      <a:prstDash val="solid"/>
                      <a:round/>
                      <a:headEnd type="none" w="med" len="med"/>
                      <a:tailEnd type="none" w="med" len="med"/>
                    </a:lnT>
                    <a:lnB w="0" cap="flat" cmpd="sng" algn="ctr">
                      <a:solidFill>
                        <a:srgbClr val="141E32"/>
                      </a:solidFill>
                      <a:prstDash val="solid"/>
                      <a:round/>
                      <a:headEnd type="none" w="med" len="med"/>
                      <a:tailEnd type="none" w="med" len="med"/>
                    </a:lnB>
                  </a:tcPr>
                </a:tc>
                <a:extLst>
                  <a:ext uri="{0D108BD9-81ED-4DB2-BD59-A6C34878D82A}">
                    <a16:rowId xmlns:a16="http://schemas.microsoft.com/office/drawing/2014/main" val="10000"/>
                  </a:ext>
                </a:extLst>
              </a:tr>
              <a:tr h="4824578">
                <a:tc>
                  <a:txBody>
                    <a:bodyPr/>
                    <a:lstStyle/>
                    <a:p>
                      <a:pPr algn="l">
                        <a:lnSpc>
                          <a:spcPts val="3079"/>
                        </a:lnSpc>
                        <a:defRPr/>
                      </a:pPr>
                      <a:endParaRPr lang="en-US" sz="1100"/>
                    </a:p>
                  </a:txBody>
                  <a:tcPr marL="76200" marR="76200" marT="76200" marB="76200" anchor="ctr">
                    <a:lnL w="0" cap="flat" cmpd="sng" algn="ctr">
                      <a:solidFill>
                        <a:srgbClr val="141E32"/>
                      </a:solidFill>
                      <a:prstDash val="solid"/>
                      <a:round/>
                      <a:headEnd type="none" w="med" len="med"/>
                      <a:tailEnd type="none" w="med" len="med"/>
                    </a:lnL>
                    <a:lnR w="0" cap="flat" cmpd="sng" algn="ctr">
                      <a:solidFill>
                        <a:srgbClr val="141E32"/>
                      </a:solidFill>
                      <a:prstDash val="solid"/>
                      <a:round/>
                      <a:headEnd type="none" w="med" len="med"/>
                      <a:tailEnd type="none" w="med" len="med"/>
                    </a:lnR>
                    <a:lnT w="0" cap="flat" cmpd="sng" algn="ctr">
                      <a:solidFill>
                        <a:srgbClr val="141E32"/>
                      </a:solidFill>
                      <a:prstDash val="solid"/>
                      <a:round/>
                      <a:headEnd type="none" w="med" len="med"/>
                      <a:tailEnd type="none" w="med" len="med"/>
                    </a:lnT>
                    <a:lnB w="0" cap="flat" cmpd="sng" algn="ctr">
                      <a:solidFill>
                        <a:srgbClr val="141E32"/>
                      </a:solidFill>
                      <a:prstDash val="solid"/>
                      <a:round/>
                      <a:headEnd type="none" w="med" len="med"/>
                      <a:tailEnd type="none" w="med" len="med"/>
                    </a:lnB>
                  </a:tcPr>
                </a:tc>
                <a:tc>
                  <a:txBody>
                    <a:bodyPr/>
                    <a:lstStyle/>
                    <a:p>
                      <a:pPr algn="l">
                        <a:lnSpc>
                          <a:spcPts val="4480"/>
                        </a:lnSpc>
                        <a:defRPr/>
                      </a:pPr>
                      <a:r>
                        <a:rPr lang="en-US" sz="3200">
                          <a:solidFill>
                            <a:srgbClr val="2A2E3A"/>
                          </a:solidFill>
                          <a:latin typeface="Helios"/>
                          <a:ea typeface="Helios"/>
                          <a:cs typeface="Helios"/>
                          <a:sym typeface="Helios"/>
                        </a:rPr>
                        <a:t>This project provides a structured interface for managing school operations with the following user roles: </a:t>
                      </a:r>
                      <a:endParaRPr lang="en-US" sz="1100"/>
                    </a:p>
                    <a:p>
                      <a:pPr algn="l">
                        <a:lnSpc>
                          <a:spcPts val="4480"/>
                        </a:lnSpc>
                      </a:pPr>
                      <a:r>
                        <a:rPr lang="en-US" sz="3200">
                          <a:solidFill>
                            <a:srgbClr val="2A2E3A"/>
                          </a:solidFill>
                          <a:latin typeface="Helios"/>
                          <a:ea typeface="Helios"/>
                          <a:cs typeface="Helios"/>
                          <a:sym typeface="Helios"/>
                        </a:rPr>
                        <a:t>1. Admin: Oversees and manages all data.</a:t>
                      </a:r>
                    </a:p>
                    <a:p>
                      <a:pPr algn="l">
                        <a:lnSpc>
                          <a:spcPts val="4480"/>
                        </a:lnSpc>
                      </a:pPr>
                      <a:r>
                        <a:rPr lang="en-US" sz="3200">
                          <a:solidFill>
                            <a:srgbClr val="2A2E3A"/>
                          </a:solidFill>
                          <a:latin typeface="Helios"/>
                          <a:ea typeface="Helios"/>
                          <a:cs typeface="Helios"/>
                          <a:sym typeface="Helios"/>
                        </a:rPr>
                        <a:t> 2. Teachers: Updates attendance and grades.</a:t>
                      </a:r>
                    </a:p>
                    <a:p>
                      <a:pPr algn="l">
                        <a:lnSpc>
                          <a:spcPts val="4480"/>
                        </a:lnSpc>
                      </a:pPr>
                      <a:r>
                        <a:rPr lang="en-US" sz="3200">
                          <a:solidFill>
                            <a:srgbClr val="2A2E3A"/>
                          </a:solidFill>
                          <a:latin typeface="Helios"/>
                          <a:ea typeface="Helios"/>
                          <a:cs typeface="Helios"/>
                          <a:sym typeface="Helios"/>
                        </a:rPr>
                        <a:t> 3. Students: Tracks personal academic details. </a:t>
                      </a:r>
                    </a:p>
                    <a:p>
                      <a:pPr algn="l">
                        <a:lnSpc>
                          <a:spcPts val="4480"/>
                        </a:lnSpc>
                      </a:pPr>
                      <a:r>
                        <a:rPr lang="en-US" sz="3200">
                          <a:solidFill>
                            <a:srgbClr val="2A2E3A"/>
                          </a:solidFill>
                          <a:latin typeface="Helios"/>
                          <a:ea typeface="Helios"/>
                          <a:cs typeface="Helios"/>
                          <a:sym typeface="Helios"/>
                        </a:rPr>
                        <a:t>4. Parents: Monitors their child’s performance </a:t>
                      </a:r>
                    </a:p>
                    <a:p>
                      <a:pPr algn="l">
                        <a:lnSpc>
                          <a:spcPts val="4480"/>
                        </a:lnSpc>
                      </a:pPr>
                      <a:endParaRPr lang="en-US" sz="3200">
                        <a:solidFill>
                          <a:srgbClr val="2A2E3A"/>
                        </a:solidFill>
                        <a:latin typeface="Helios"/>
                        <a:ea typeface="Helios"/>
                        <a:cs typeface="Helios"/>
                        <a:sym typeface="Helios"/>
                      </a:endParaRPr>
                    </a:p>
                    <a:p>
                      <a:pPr algn="l">
                        <a:lnSpc>
                          <a:spcPts val="4480"/>
                        </a:lnSpc>
                      </a:pPr>
                      <a:r>
                        <a:rPr lang="en-US" sz="3200">
                          <a:solidFill>
                            <a:srgbClr val="2A2E3A"/>
                          </a:solidFill>
                          <a:latin typeface="Helios"/>
                          <a:ea typeface="Helios"/>
                          <a:cs typeface="Helios"/>
                          <a:sym typeface="Helios"/>
                        </a:rPr>
                        <a:t>The system ensures secure access and organizes data through a centralized platform.</a:t>
                      </a:r>
                    </a:p>
                  </a:txBody>
                  <a:tcPr marL="76200" marR="76200" marT="76200" marB="76200" anchor="ctr">
                    <a:lnL w="0" cap="flat" cmpd="sng" algn="ctr">
                      <a:solidFill>
                        <a:srgbClr val="141E32"/>
                      </a:solidFill>
                      <a:prstDash val="solid"/>
                      <a:round/>
                      <a:headEnd type="none" w="med" len="med"/>
                      <a:tailEnd type="none" w="med" len="med"/>
                    </a:lnL>
                    <a:lnR w="0" cap="flat" cmpd="sng" algn="ctr">
                      <a:solidFill>
                        <a:srgbClr val="141E32"/>
                      </a:solidFill>
                      <a:prstDash val="solid"/>
                      <a:round/>
                      <a:headEnd type="none" w="med" len="med"/>
                      <a:tailEnd type="none" w="med" len="med"/>
                    </a:lnR>
                    <a:lnT w="0" cap="flat" cmpd="sng" algn="ctr">
                      <a:solidFill>
                        <a:srgbClr val="141E32"/>
                      </a:solidFill>
                      <a:prstDash val="solid"/>
                      <a:round/>
                      <a:headEnd type="none" w="med" len="med"/>
                      <a:tailEnd type="none" w="med" len="med"/>
                    </a:lnT>
                    <a:lnB w="0" cap="flat" cmpd="sng" algn="ctr">
                      <a:solidFill>
                        <a:srgbClr val="141E32"/>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3" name="Group 3"/>
          <p:cNvGrpSpPr/>
          <p:nvPr/>
        </p:nvGrpSpPr>
        <p:grpSpPr>
          <a:xfrm>
            <a:off x="0" y="0"/>
            <a:ext cx="18288000" cy="4157535"/>
            <a:chOff x="0" y="0"/>
            <a:chExt cx="4816593" cy="1094989"/>
          </a:xfrm>
        </p:grpSpPr>
        <p:sp>
          <p:nvSpPr>
            <p:cNvPr id="4" name="Freeform 4"/>
            <p:cNvSpPr/>
            <p:nvPr/>
          </p:nvSpPr>
          <p:spPr>
            <a:xfrm>
              <a:off x="0" y="0"/>
              <a:ext cx="4816592" cy="1094988"/>
            </a:xfrm>
            <a:custGeom>
              <a:avLst/>
              <a:gdLst/>
              <a:ahLst/>
              <a:cxnLst/>
              <a:rect l="l" t="t" r="r" b="b"/>
              <a:pathLst>
                <a:path w="4816592" h="1094988">
                  <a:moveTo>
                    <a:pt x="0" y="0"/>
                  </a:moveTo>
                  <a:lnTo>
                    <a:pt x="4816592" y="0"/>
                  </a:lnTo>
                  <a:lnTo>
                    <a:pt x="4816592" y="1094988"/>
                  </a:lnTo>
                  <a:lnTo>
                    <a:pt x="0" y="1094988"/>
                  </a:lnTo>
                  <a:close/>
                </a:path>
              </a:pathLst>
            </a:custGeom>
            <a:solidFill>
              <a:srgbClr val="F4F4F4"/>
            </a:solidFill>
          </p:spPr>
        </p:sp>
        <p:sp>
          <p:nvSpPr>
            <p:cNvPr id="5" name="TextBox 5"/>
            <p:cNvSpPr txBox="1"/>
            <p:nvPr/>
          </p:nvSpPr>
          <p:spPr>
            <a:xfrm>
              <a:off x="0" y="-38100"/>
              <a:ext cx="4816593" cy="1133089"/>
            </a:xfrm>
            <a:prstGeom prst="rect">
              <a:avLst/>
            </a:prstGeom>
          </p:spPr>
          <p:txBody>
            <a:bodyPr lIns="50800" tIns="50800" rIns="50800" bIns="50800" rtlCol="0" anchor="ctr"/>
            <a:lstStyle/>
            <a:p>
              <a:pPr algn="ctr">
                <a:lnSpc>
                  <a:spcPts val="2100"/>
                </a:lnSpc>
              </a:pPr>
              <a:endParaRPr/>
            </a:p>
          </p:txBody>
        </p:sp>
      </p:grpSp>
      <p:grpSp>
        <p:nvGrpSpPr>
          <p:cNvPr id="6" name="Group 6"/>
          <p:cNvGrpSpPr/>
          <p:nvPr/>
        </p:nvGrpSpPr>
        <p:grpSpPr>
          <a:xfrm>
            <a:off x="1028700" y="350414"/>
            <a:ext cx="13991465" cy="3437656"/>
            <a:chOff x="0" y="0"/>
            <a:chExt cx="18655286" cy="4583542"/>
          </a:xfrm>
        </p:grpSpPr>
        <p:sp>
          <p:nvSpPr>
            <p:cNvPr id="7" name="TextBox 7"/>
            <p:cNvSpPr txBox="1"/>
            <p:nvPr/>
          </p:nvSpPr>
          <p:spPr>
            <a:xfrm>
              <a:off x="0" y="-76200"/>
              <a:ext cx="18655286" cy="1306406"/>
            </a:xfrm>
            <a:prstGeom prst="rect">
              <a:avLst/>
            </a:prstGeom>
          </p:spPr>
          <p:txBody>
            <a:bodyPr lIns="0" tIns="0" rIns="0" bIns="0" rtlCol="0" anchor="t">
              <a:spAutoFit/>
            </a:bodyPr>
            <a:lstStyle/>
            <a:p>
              <a:pPr algn="just">
                <a:lnSpc>
                  <a:spcPts val="7930"/>
                </a:lnSpc>
              </a:pPr>
              <a:r>
                <a:rPr lang="en-US" sz="6100" b="1">
                  <a:solidFill>
                    <a:srgbClr val="2A2E3A"/>
                  </a:solidFill>
                  <a:latin typeface="Klein Bold"/>
                  <a:ea typeface="Klein Bold"/>
                  <a:cs typeface="Klein Bold"/>
                  <a:sym typeface="Klein Bold"/>
                </a:rPr>
                <a:t>1. Introduction</a:t>
              </a:r>
            </a:p>
          </p:txBody>
        </p:sp>
        <p:sp>
          <p:nvSpPr>
            <p:cNvPr id="8" name="TextBox 8"/>
            <p:cNvSpPr txBox="1"/>
            <p:nvPr/>
          </p:nvSpPr>
          <p:spPr>
            <a:xfrm>
              <a:off x="0" y="1628040"/>
              <a:ext cx="18655286" cy="2955502"/>
            </a:xfrm>
            <a:prstGeom prst="rect">
              <a:avLst/>
            </a:prstGeom>
          </p:spPr>
          <p:txBody>
            <a:bodyPr lIns="0" tIns="0" rIns="0" bIns="0" rtlCol="0" anchor="t">
              <a:spAutoFit/>
            </a:bodyPr>
            <a:lstStyle/>
            <a:p>
              <a:pPr marL="0" lvl="0" indent="0" algn="l">
                <a:lnSpc>
                  <a:spcPts val="4479"/>
                </a:lnSpc>
                <a:spcBef>
                  <a:spcPct val="0"/>
                </a:spcBef>
              </a:pPr>
              <a:r>
                <a:rPr lang="en-US" sz="3199">
                  <a:solidFill>
                    <a:srgbClr val="2A2E3A"/>
                  </a:solidFill>
                  <a:latin typeface="Helios"/>
                  <a:ea typeface="Helios"/>
                  <a:cs typeface="Helios"/>
                  <a:sym typeface="Helios"/>
                </a:rPr>
                <a:t>The School Management System is a web-based application designed to simplify school administration tasks. Built using PHP Laravel, it enables effective management of students, teachers, classes, attendance, and academic records, fostering transparency and efficiency.</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673413">
            <a:off x="9283310" y="-2113117"/>
            <a:ext cx="13265113" cy="13265113"/>
          </a:xfrm>
          <a:custGeom>
            <a:avLst/>
            <a:gdLst/>
            <a:ahLst/>
            <a:cxnLst/>
            <a:rect l="l" t="t" r="r" b="b"/>
            <a:pathLst>
              <a:path w="13265113" h="13265113">
                <a:moveTo>
                  <a:pt x="0" y="0"/>
                </a:moveTo>
                <a:lnTo>
                  <a:pt x="13265113" y="0"/>
                </a:lnTo>
                <a:lnTo>
                  <a:pt x="13265113" y="13265112"/>
                </a:lnTo>
                <a:lnTo>
                  <a:pt x="0" y="1326511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568849" y="1720476"/>
            <a:ext cx="13991465" cy="5597926"/>
            <a:chOff x="0" y="0"/>
            <a:chExt cx="18655286" cy="7463902"/>
          </a:xfrm>
        </p:grpSpPr>
        <p:sp>
          <p:nvSpPr>
            <p:cNvPr id="4" name="TextBox 4"/>
            <p:cNvSpPr txBox="1"/>
            <p:nvPr/>
          </p:nvSpPr>
          <p:spPr>
            <a:xfrm>
              <a:off x="0" y="-57150"/>
              <a:ext cx="18655286" cy="1170516"/>
            </a:xfrm>
            <a:prstGeom prst="rect">
              <a:avLst/>
            </a:prstGeom>
          </p:spPr>
          <p:txBody>
            <a:bodyPr lIns="0" tIns="0" rIns="0" bIns="0" rtlCol="0" anchor="t">
              <a:spAutoFit/>
            </a:bodyPr>
            <a:lstStyle/>
            <a:p>
              <a:pPr algn="l">
                <a:lnSpc>
                  <a:spcPts val="7150"/>
                </a:lnSpc>
              </a:pPr>
              <a:r>
                <a:rPr lang="en-US" sz="5500" b="1">
                  <a:solidFill>
                    <a:srgbClr val="2A2E3A"/>
                  </a:solidFill>
                  <a:latin typeface="Klein Bold"/>
                  <a:ea typeface="Klein Bold"/>
                  <a:cs typeface="Klein Bold"/>
                  <a:sym typeface="Klein Bold"/>
                </a:rPr>
                <a:t>3. System Requirements </a:t>
              </a:r>
            </a:p>
          </p:txBody>
        </p:sp>
        <p:sp>
          <p:nvSpPr>
            <p:cNvPr id="5" name="TextBox 5"/>
            <p:cNvSpPr txBox="1"/>
            <p:nvPr/>
          </p:nvSpPr>
          <p:spPr>
            <a:xfrm>
              <a:off x="0" y="1511199"/>
              <a:ext cx="18655286" cy="5952702"/>
            </a:xfrm>
            <a:prstGeom prst="rect">
              <a:avLst/>
            </a:prstGeom>
          </p:spPr>
          <p:txBody>
            <a:bodyPr lIns="0" tIns="0" rIns="0" bIns="0" rtlCol="0" anchor="t">
              <a:spAutoFit/>
            </a:bodyPr>
            <a:lstStyle/>
            <a:p>
              <a:pPr algn="l">
                <a:lnSpc>
                  <a:spcPts val="4479"/>
                </a:lnSpc>
              </a:pPr>
              <a:r>
                <a:rPr lang="en-US" sz="3199">
                  <a:solidFill>
                    <a:srgbClr val="2A2E3A"/>
                  </a:solidFill>
                  <a:latin typeface="Helios"/>
                  <a:ea typeface="Helios"/>
                  <a:cs typeface="Helios"/>
                  <a:sym typeface="Helios"/>
                </a:rPr>
                <a:t>Software Requirements: </a:t>
              </a:r>
            </a:p>
            <a:p>
              <a:pPr algn="l">
                <a:lnSpc>
                  <a:spcPts val="4479"/>
                </a:lnSpc>
              </a:pPr>
              <a:r>
                <a:rPr lang="en-US" sz="3199">
                  <a:solidFill>
                    <a:srgbClr val="2A2E3A"/>
                  </a:solidFill>
                  <a:latin typeface="Helios"/>
                  <a:ea typeface="Helios"/>
                  <a:cs typeface="Helios"/>
                  <a:sym typeface="Helios"/>
                </a:rPr>
                <a:t>- PHP (7.2 or higher) </a:t>
              </a:r>
            </a:p>
            <a:p>
              <a:pPr algn="l">
                <a:lnSpc>
                  <a:spcPts val="4479"/>
                </a:lnSpc>
              </a:pPr>
              <a:r>
                <a:rPr lang="en-US" sz="3199">
                  <a:solidFill>
                    <a:srgbClr val="2A2E3A"/>
                  </a:solidFill>
                  <a:latin typeface="Helios"/>
                  <a:ea typeface="Helios"/>
                  <a:cs typeface="Helios"/>
                  <a:sym typeface="Helios"/>
                </a:rPr>
                <a:t>- Laravel Framework</a:t>
              </a:r>
            </a:p>
            <a:p>
              <a:pPr algn="l">
                <a:lnSpc>
                  <a:spcPts val="4479"/>
                </a:lnSpc>
              </a:pPr>
              <a:r>
                <a:rPr lang="en-US" sz="3199">
                  <a:solidFill>
                    <a:srgbClr val="2A2E3A"/>
                  </a:solidFill>
                  <a:latin typeface="Helios"/>
                  <a:ea typeface="Helios"/>
                  <a:cs typeface="Helios"/>
                  <a:sym typeface="Helios"/>
                </a:rPr>
                <a:t> - MySQL Database </a:t>
              </a:r>
            </a:p>
            <a:p>
              <a:pPr algn="l">
                <a:lnSpc>
                  <a:spcPts val="4479"/>
                </a:lnSpc>
              </a:pPr>
              <a:r>
                <a:rPr lang="en-US" sz="3199">
                  <a:solidFill>
                    <a:srgbClr val="2A2E3A"/>
                  </a:solidFill>
                  <a:latin typeface="Helios"/>
                  <a:ea typeface="Helios"/>
                  <a:cs typeface="Helios"/>
                  <a:sym typeface="Helios"/>
                </a:rPr>
                <a:t>- Apache Server or XAMPP Hardware Requirements: </a:t>
              </a:r>
            </a:p>
            <a:p>
              <a:pPr algn="l">
                <a:lnSpc>
                  <a:spcPts val="4479"/>
                </a:lnSpc>
              </a:pPr>
              <a:r>
                <a:rPr lang="en-US" sz="3199">
                  <a:solidFill>
                    <a:srgbClr val="2A2E3A"/>
                  </a:solidFill>
                  <a:latin typeface="Helios"/>
                  <a:ea typeface="Helios"/>
                  <a:cs typeface="Helios"/>
                  <a:sym typeface="Helios"/>
                </a:rPr>
                <a:t>- Processor: 2.0 GHz Dual-Core or better</a:t>
              </a:r>
            </a:p>
            <a:p>
              <a:pPr algn="l">
                <a:lnSpc>
                  <a:spcPts val="4479"/>
                </a:lnSpc>
              </a:pPr>
              <a:r>
                <a:rPr lang="en-US" sz="3199">
                  <a:solidFill>
                    <a:srgbClr val="2A2E3A"/>
                  </a:solidFill>
                  <a:latin typeface="Helios"/>
                  <a:ea typeface="Helios"/>
                  <a:cs typeface="Helios"/>
                  <a:sym typeface="Helios"/>
                </a:rPr>
                <a:t> - RAM: 4 GB or higher </a:t>
              </a:r>
            </a:p>
            <a:p>
              <a:pPr marL="0" lvl="0" indent="0" algn="l">
                <a:lnSpc>
                  <a:spcPts val="4479"/>
                </a:lnSpc>
                <a:spcBef>
                  <a:spcPct val="0"/>
                </a:spcBef>
              </a:pPr>
              <a:r>
                <a:rPr lang="en-US" sz="3199">
                  <a:solidFill>
                    <a:srgbClr val="2A2E3A"/>
                  </a:solidFill>
                  <a:latin typeface="Helios"/>
                  <a:ea typeface="Helios"/>
                  <a:cs typeface="Helios"/>
                  <a:sym typeface="Helios"/>
                </a:rPr>
                <a:t>- Storage: At least 1 GB</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4816593" cy="2709333"/>
          </a:xfrm>
        </p:grpSpPr>
        <p:sp>
          <p:nvSpPr>
            <p:cNvPr id="3" name="Freeform 3"/>
            <p:cNvSpPr/>
            <p:nvPr/>
          </p:nvSpPr>
          <p:spPr>
            <a:xfrm>
              <a:off x="0" y="0"/>
              <a:ext cx="4816592" cy="2709333"/>
            </a:xfrm>
            <a:custGeom>
              <a:avLst/>
              <a:gdLst/>
              <a:ahLst/>
              <a:cxnLst/>
              <a:rect l="l" t="t" r="r" b="b"/>
              <a:pathLst>
                <a:path w="4816592" h="2709333">
                  <a:moveTo>
                    <a:pt x="0" y="0"/>
                  </a:moveTo>
                  <a:lnTo>
                    <a:pt x="4816592" y="0"/>
                  </a:lnTo>
                  <a:lnTo>
                    <a:pt x="4816592" y="2709333"/>
                  </a:lnTo>
                  <a:lnTo>
                    <a:pt x="0" y="2709333"/>
                  </a:lnTo>
                  <a:close/>
                </a:path>
              </a:pathLst>
            </a:custGeom>
            <a:solidFill>
              <a:srgbClr val="F4F4F4"/>
            </a:solidFill>
          </p:spPr>
        </p:sp>
        <p:sp>
          <p:nvSpPr>
            <p:cNvPr id="4" name="TextBox 4"/>
            <p:cNvSpPr txBox="1"/>
            <p:nvPr/>
          </p:nvSpPr>
          <p:spPr>
            <a:xfrm>
              <a:off x="0" y="-38100"/>
              <a:ext cx="4816593" cy="2747433"/>
            </a:xfrm>
            <a:prstGeom prst="rect">
              <a:avLst/>
            </a:prstGeom>
          </p:spPr>
          <p:txBody>
            <a:bodyPr lIns="50800" tIns="50800" rIns="50800" bIns="50800" rtlCol="0" anchor="ctr"/>
            <a:lstStyle/>
            <a:p>
              <a:pPr algn="ctr">
                <a:lnSpc>
                  <a:spcPts val="2100"/>
                </a:lnSpc>
              </a:pPr>
              <a:endParaRPr/>
            </a:p>
          </p:txBody>
        </p:sp>
      </p:grpSp>
      <p:grpSp>
        <p:nvGrpSpPr>
          <p:cNvPr id="5" name="Group 5"/>
          <p:cNvGrpSpPr/>
          <p:nvPr/>
        </p:nvGrpSpPr>
        <p:grpSpPr>
          <a:xfrm>
            <a:off x="506504" y="0"/>
            <a:ext cx="15903392" cy="10602996"/>
            <a:chOff x="0" y="0"/>
            <a:chExt cx="21204523" cy="14137328"/>
          </a:xfrm>
        </p:grpSpPr>
        <p:sp>
          <p:nvSpPr>
            <p:cNvPr id="6" name="TextBox 6"/>
            <p:cNvSpPr txBox="1"/>
            <p:nvPr/>
          </p:nvSpPr>
          <p:spPr>
            <a:xfrm>
              <a:off x="0" y="-66675"/>
              <a:ext cx="21204523" cy="1156334"/>
            </a:xfrm>
            <a:prstGeom prst="rect">
              <a:avLst/>
            </a:prstGeom>
          </p:spPr>
          <p:txBody>
            <a:bodyPr lIns="0" tIns="0" rIns="0" bIns="0" rtlCol="0" anchor="t">
              <a:spAutoFit/>
            </a:bodyPr>
            <a:lstStyle/>
            <a:p>
              <a:pPr algn="l">
                <a:lnSpc>
                  <a:spcPts val="7020"/>
                </a:lnSpc>
              </a:pPr>
              <a:r>
                <a:rPr lang="en-US" sz="5400" b="1">
                  <a:solidFill>
                    <a:srgbClr val="2A2E3A"/>
                  </a:solidFill>
                  <a:latin typeface="Klein Bold"/>
                  <a:ea typeface="Klein Bold"/>
                  <a:cs typeface="Klein Bold"/>
                  <a:sym typeface="Klein Bold"/>
                </a:rPr>
                <a:t>4. Features</a:t>
              </a:r>
            </a:p>
          </p:txBody>
        </p:sp>
        <p:sp>
          <p:nvSpPr>
            <p:cNvPr id="7" name="TextBox 7"/>
            <p:cNvSpPr txBox="1"/>
            <p:nvPr/>
          </p:nvSpPr>
          <p:spPr>
            <a:xfrm>
              <a:off x="0" y="1487493"/>
              <a:ext cx="21204523" cy="12649835"/>
            </a:xfrm>
            <a:prstGeom prst="rect">
              <a:avLst/>
            </a:prstGeom>
          </p:spPr>
          <p:txBody>
            <a:bodyPr lIns="0" tIns="0" rIns="0" bIns="0" rtlCol="0" anchor="t">
              <a:spAutoFit/>
            </a:bodyPr>
            <a:lstStyle/>
            <a:p>
              <a:pPr algn="l">
                <a:lnSpc>
                  <a:spcPts val="4199"/>
                </a:lnSpc>
              </a:pPr>
              <a:r>
                <a:rPr lang="en-US" sz="2999">
                  <a:solidFill>
                    <a:srgbClr val="2A2E3A"/>
                  </a:solidFill>
                  <a:latin typeface="Helios"/>
                  <a:ea typeface="Helios"/>
                  <a:cs typeface="Helios"/>
                  <a:sym typeface="Helios"/>
                </a:rPr>
                <a:t>1. User Authentication: Role-based access for admin, teachers, students, and parents.</a:t>
              </a:r>
            </a:p>
            <a:p>
              <a:pPr algn="l">
                <a:lnSpc>
                  <a:spcPts val="4199"/>
                </a:lnSpc>
              </a:pPr>
              <a:r>
                <a:rPr lang="en-US" sz="2999">
                  <a:solidFill>
                    <a:srgbClr val="2A2E3A"/>
                  </a:solidFill>
                  <a:latin typeface="Helios"/>
                  <a:ea typeface="Helios"/>
                  <a:cs typeface="Helios"/>
                  <a:sym typeface="Helios"/>
                </a:rPr>
                <a:t> 2. Student Management: Record student details like grades and attendance. </a:t>
              </a:r>
            </a:p>
            <a:p>
              <a:pPr algn="l">
                <a:lnSpc>
                  <a:spcPts val="4199"/>
                </a:lnSpc>
              </a:pPr>
              <a:r>
                <a:rPr lang="en-US" sz="2999">
                  <a:solidFill>
                    <a:srgbClr val="2A2E3A"/>
                  </a:solidFill>
                  <a:latin typeface="Helios"/>
                  <a:ea typeface="Helios"/>
                  <a:cs typeface="Helios"/>
                  <a:sym typeface="Helios"/>
                </a:rPr>
                <a:t>3. Teacher Management: Assign classes and subjects to teachers.</a:t>
              </a:r>
            </a:p>
            <a:p>
              <a:pPr algn="l">
                <a:lnSpc>
                  <a:spcPts val="4199"/>
                </a:lnSpc>
              </a:pPr>
              <a:r>
                <a:rPr lang="en-US" sz="2999">
                  <a:solidFill>
                    <a:srgbClr val="2A2E3A"/>
                  </a:solidFill>
                  <a:latin typeface="Helios"/>
                  <a:ea typeface="Helios"/>
                  <a:cs typeface="Helios"/>
                  <a:sym typeface="Helios"/>
                </a:rPr>
                <a:t> 4. Class Scheduling: Organize classes and assign subjects. </a:t>
              </a:r>
            </a:p>
            <a:p>
              <a:pPr algn="l">
                <a:lnSpc>
                  <a:spcPts val="4199"/>
                </a:lnSpc>
              </a:pPr>
              <a:r>
                <a:rPr lang="en-US" sz="2999">
                  <a:solidFill>
                    <a:srgbClr val="2A2E3A"/>
                  </a:solidFill>
                  <a:latin typeface="Helios"/>
                  <a:ea typeface="Helios"/>
                  <a:cs typeface="Helios"/>
                  <a:sym typeface="Helios"/>
                </a:rPr>
                <a:t>5. Attendance Management: Track attendance records daily. </a:t>
              </a:r>
            </a:p>
            <a:p>
              <a:pPr algn="l">
                <a:lnSpc>
                  <a:spcPts val="4199"/>
                </a:lnSpc>
              </a:pPr>
              <a:r>
                <a:rPr lang="en-US" sz="2999">
                  <a:solidFill>
                    <a:srgbClr val="2A2E3A"/>
                  </a:solidFill>
                  <a:latin typeface="Helios"/>
                  <a:ea typeface="Helios"/>
                  <a:cs typeface="Helios"/>
                  <a:sym typeface="Helios"/>
                </a:rPr>
                <a:t>6. Reports Generation: Summarize academic and attendance data. </a:t>
              </a:r>
            </a:p>
            <a:p>
              <a:pPr algn="l">
                <a:lnSpc>
                  <a:spcPts val="4479"/>
                </a:lnSpc>
              </a:pPr>
              <a:r>
                <a:rPr lang="en-US" sz="3199">
                  <a:solidFill>
                    <a:srgbClr val="2A2E3A"/>
                  </a:solidFill>
                  <a:latin typeface="Helios"/>
                  <a:ea typeface="Helios"/>
                  <a:cs typeface="Helios"/>
                  <a:sym typeface="Helios"/>
                </a:rPr>
                <a:t>7. Parent Monitoring: Inform parents about their child’s progress.</a:t>
              </a:r>
            </a:p>
            <a:p>
              <a:pPr algn="l">
                <a:lnSpc>
                  <a:spcPts val="4339"/>
                </a:lnSpc>
              </a:pPr>
              <a:endParaRPr lang="en-US" sz="3199">
                <a:solidFill>
                  <a:srgbClr val="2A2E3A"/>
                </a:solidFill>
                <a:latin typeface="Helios"/>
                <a:ea typeface="Helios"/>
                <a:cs typeface="Helios"/>
                <a:sym typeface="Helios"/>
              </a:endParaRPr>
            </a:p>
            <a:p>
              <a:pPr algn="l">
                <a:lnSpc>
                  <a:spcPts val="4339"/>
                </a:lnSpc>
              </a:pPr>
              <a:r>
                <a:rPr lang="en-US" sz="3099" b="1">
                  <a:solidFill>
                    <a:srgbClr val="2A2E3A"/>
                  </a:solidFill>
                  <a:latin typeface="Helios Bold"/>
                  <a:ea typeface="Helios Bold"/>
                  <a:cs typeface="Helios Bold"/>
                  <a:sym typeface="Helios Bold"/>
                </a:rPr>
                <a:t>Other Features are :</a:t>
              </a:r>
            </a:p>
            <a:p>
              <a:pPr algn="l">
                <a:lnSpc>
                  <a:spcPts val="4199"/>
                </a:lnSpc>
              </a:pPr>
              <a:endParaRPr lang="en-US" sz="3099" b="1">
                <a:solidFill>
                  <a:srgbClr val="2A2E3A"/>
                </a:solidFill>
                <a:latin typeface="Helios Bold"/>
                <a:ea typeface="Helios Bold"/>
                <a:cs typeface="Helios Bold"/>
                <a:sym typeface="Helios Bold"/>
              </a:endParaRPr>
            </a:p>
            <a:p>
              <a:pPr algn="l">
                <a:lnSpc>
                  <a:spcPts val="4199"/>
                </a:lnSpc>
              </a:pPr>
              <a:r>
                <a:rPr lang="en-US" sz="2999">
                  <a:solidFill>
                    <a:srgbClr val="2A2E3A"/>
                  </a:solidFill>
                  <a:latin typeface="Helios"/>
                  <a:ea typeface="Helios"/>
                  <a:cs typeface="Helios"/>
                  <a:sym typeface="Helios"/>
                </a:rPr>
                <a:t>• Admin Panel                      • Teacher Management</a:t>
              </a:r>
            </a:p>
            <a:p>
              <a:pPr algn="l">
                <a:lnSpc>
                  <a:spcPts val="4199"/>
                </a:lnSpc>
              </a:pPr>
              <a:r>
                <a:rPr lang="en-US" sz="2999">
                  <a:solidFill>
                    <a:srgbClr val="2A2E3A"/>
                  </a:solidFill>
                  <a:latin typeface="Helios"/>
                  <a:ea typeface="Helios"/>
                  <a:cs typeface="Helios"/>
                  <a:sym typeface="Helios"/>
                </a:rPr>
                <a:t>• Students Panel                  • Class Management </a:t>
              </a:r>
            </a:p>
            <a:p>
              <a:pPr algn="l">
                <a:lnSpc>
                  <a:spcPts val="4199"/>
                </a:lnSpc>
              </a:pPr>
              <a:r>
                <a:rPr lang="en-US" sz="2999">
                  <a:solidFill>
                    <a:srgbClr val="2A2E3A"/>
                  </a:solidFill>
                  <a:latin typeface="Helios"/>
                  <a:ea typeface="Helios"/>
                  <a:cs typeface="Helios"/>
                  <a:sym typeface="Helios"/>
                </a:rPr>
                <a:t>• Teachers Panel                 • Student Management </a:t>
              </a:r>
            </a:p>
            <a:p>
              <a:pPr algn="l">
                <a:lnSpc>
                  <a:spcPts val="4199"/>
                </a:lnSpc>
              </a:pPr>
              <a:r>
                <a:rPr lang="en-US" sz="2999">
                  <a:solidFill>
                    <a:srgbClr val="2A2E3A"/>
                  </a:solidFill>
                  <a:latin typeface="Helios"/>
                  <a:ea typeface="Helios"/>
                  <a:cs typeface="Helios"/>
                  <a:sym typeface="Helios"/>
                </a:rPr>
                <a:t>• Parents Panel                    • Parents Management </a:t>
              </a:r>
            </a:p>
            <a:p>
              <a:pPr algn="l">
                <a:lnSpc>
                  <a:spcPts val="4199"/>
                </a:lnSpc>
              </a:pPr>
              <a:r>
                <a:rPr lang="en-US" sz="2999">
                  <a:solidFill>
                    <a:srgbClr val="2A2E3A"/>
                  </a:solidFill>
                  <a:latin typeface="Helios"/>
                  <a:ea typeface="Helios"/>
                  <a:cs typeface="Helios"/>
                  <a:sym typeface="Helios"/>
                </a:rPr>
                <a:t>• Update User Profile           • Attendance Report   </a:t>
              </a:r>
            </a:p>
            <a:p>
              <a:pPr algn="l">
                <a:lnSpc>
                  <a:spcPts val="4199"/>
                </a:lnSpc>
              </a:pPr>
              <a:r>
                <a:rPr lang="en-US" sz="2999">
                  <a:solidFill>
                    <a:srgbClr val="2A2E3A"/>
                  </a:solidFill>
                  <a:latin typeface="Helios"/>
                  <a:ea typeface="Helios"/>
                  <a:cs typeface="Helios"/>
                  <a:sym typeface="Helios"/>
                </a:rPr>
                <a:t>• Assign User Roles             • Manage Student Attendance </a:t>
              </a:r>
            </a:p>
            <a:p>
              <a:pPr algn="l">
                <a:lnSpc>
                  <a:spcPts val="4199"/>
                </a:lnSpc>
              </a:pPr>
              <a:r>
                <a:rPr lang="en-US" sz="2999">
                  <a:solidFill>
                    <a:srgbClr val="2A2E3A"/>
                  </a:solidFill>
                  <a:latin typeface="Helios"/>
                  <a:ea typeface="Helios"/>
                  <a:cs typeface="Helios"/>
                  <a:sym typeface="Helios"/>
                </a:rPr>
                <a:t>• Subject Management</a:t>
              </a:r>
            </a:p>
            <a:p>
              <a:pPr marL="0" lvl="0" indent="0" algn="l">
                <a:lnSpc>
                  <a:spcPts val="4199"/>
                </a:lnSpc>
                <a:spcBef>
                  <a:spcPct val="0"/>
                </a:spcBef>
              </a:pPr>
              <a:endParaRPr lang="en-US" sz="2999">
                <a:solidFill>
                  <a:srgbClr val="2A2E3A"/>
                </a:solidFill>
                <a:latin typeface="Helios"/>
                <a:ea typeface="Helios"/>
                <a:cs typeface="Helios"/>
                <a:sym typeface="Helios"/>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148268" y="259773"/>
            <a:ext cx="13991465" cy="1803166"/>
            <a:chOff x="0" y="0"/>
            <a:chExt cx="18655286" cy="2404222"/>
          </a:xfrm>
        </p:grpSpPr>
        <p:sp>
          <p:nvSpPr>
            <p:cNvPr id="3" name="TextBox 3"/>
            <p:cNvSpPr txBox="1"/>
            <p:nvPr/>
          </p:nvSpPr>
          <p:spPr>
            <a:xfrm>
              <a:off x="0" y="-76200"/>
              <a:ext cx="18655286" cy="1494367"/>
            </a:xfrm>
            <a:prstGeom prst="rect">
              <a:avLst/>
            </a:prstGeom>
          </p:spPr>
          <p:txBody>
            <a:bodyPr lIns="0" tIns="0" rIns="0" bIns="0" rtlCol="0" anchor="t">
              <a:spAutoFit/>
            </a:bodyPr>
            <a:lstStyle/>
            <a:p>
              <a:pPr algn="ctr">
                <a:lnSpc>
                  <a:spcPts val="9099"/>
                </a:lnSpc>
              </a:pPr>
              <a:r>
                <a:rPr lang="en-US" sz="6999" b="1">
                  <a:solidFill>
                    <a:srgbClr val="2A2E3A"/>
                  </a:solidFill>
                  <a:latin typeface="Klein Bold"/>
                  <a:ea typeface="Klein Bold"/>
                  <a:cs typeface="Klein Bold"/>
                  <a:sym typeface="Klein Bold"/>
                </a:rPr>
                <a:t>5. Modules Description</a:t>
              </a:r>
            </a:p>
          </p:txBody>
        </p:sp>
        <p:sp>
          <p:nvSpPr>
            <p:cNvPr id="4" name="TextBox 4"/>
            <p:cNvSpPr txBox="1"/>
            <p:nvPr/>
          </p:nvSpPr>
          <p:spPr>
            <a:xfrm>
              <a:off x="0" y="1816000"/>
              <a:ext cx="18655286" cy="588222"/>
            </a:xfrm>
            <a:prstGeom prst="rect">
              <a:avLst/>
            </a:prstGeom>
          </p:spPr>
          <p:txBody>
            <a:bodyPr lIns="0" tIns="0" rIns="0" bIns="0" rtlCol="0" anchor="t">
              <a:spAutoFit/>
            </a:bodyPr>
            <a:lstStyle/>
            <a:p>
              <a:pPr marL="0" lvl="0" indent="0" algn="ctr">
                <a:lnSpc>
                  <a:spcPts val="3639"/>
                </a:lnSpc>
                <a:spcBef>
                  <a:spcPct val="0"/>
                </a:spcBef>
              </a:pPr>
              <a:endParaRPr/>
            </a:p>
          </p:txBody>
        </p:sp>
      </p:grpSp>
      <p:sp>
        <p:nvSpPr>
          <p:cNvPr id="5" name="Freeform 5"/>
          <p:cNvSpPr/>
          <p:nvPr/>
        </p:nvSpPr>
        <p:spPr>
          <a:xfrm>
            <a:off x="0" y="1528780"/>
            <a:ext cx="19143155" cy="7567491"/>
          </a:xfrm>
          <a:custGeom>
            <a:avLst/>
            <a:gdLst/>
            <a:ahLst/>
            <a:cxnLst/>
            <a:rect l="l" t="t" r="r" b="b"/>
            <a:pathLst>
              <a:path w="19143155" h="7567491">
                <a:moveTo>
                  <a:pt x="0" y="0"/>
                </a:moveTo>
                <a:lnTo>
                  <a:pt x="19143155" y="0"/>
                </a:lnTo>
                <a:lnTo>
                  <a:pt x="19143155" y="7567491"/>
                </a:lnTo>
                <a:lnTo>
                  <a:pt x="0" y="7567491"/>
                </a:lnTo>
                <a:lnTo>
                  <a:pt x="0" y="0"/>
                </a:lnTo>
                <a:close/>
              </a:path>
            </a:pathLst>
          </a:custGeom>
          <a:blipFill>
            <a:blip r:embed="rId2">
              <a:extLst>
                <a:ext uri="{96DAC541-7B7A-43D3-8B79-37D633B846F1}">
                  <asvg:svgBlip xmlns:asvg="http://schemas.microsoft.com/office/drawing/2016/SVG/main" r:embed="rId3"/>
                </a:ext>
              </a:extLst>
            </a:blip>
            <a:stretch>
              <a:fillRect t="-42120"/>
            </a:stretch>
          </a:blipFill>
        </p:spPr>
      </p:sp>
      <p:sp>
        <p:nvSpPr>
          <p:cNvPr id="6" name="TextBox 6"/>
          <p:cNvSpPr txBox="1"/>
          <p:nvPr/>
        </p:nvSpPr>
        <p:spPr>
          <a:xfrm>
            <a:off x="384464" y="1695450"/>
            <a:ext cx="17519073" cy="7562850"/>
          </a:xfrm>
          <a:prstGeom prst="rect">
            <a:avLst/>
          </a:prstGeom>
        </p:spPr>
        <p:txBody>
          <a:bodyPr lIns="0" tIns="0" rIns="0" bIns="0" rtlCol="0" anchor="t">
            <a:spAutoFit/>
          </a:bodyPr>
          <a:lstStyle/>
          <a:p>
            <a:pPr algn="just">
              <a:lnSpc>
                <a:spcPts val="4919"/>
              </a:lnSpc>
            </a:pPr>
            <a:r>
              <a:rPr lang="en-US" sz="4099" b="1">
                <a:solidFill>
                  <a:srgbClr val="000000"/>
                </a:solidFill>
                <a:latin typeface="Inria Serif Bold"/>
                <a:ea typeface="Inria Serif Bold"/>
                <a:cs typeface="Inria Serif Bold"/>
                <a:sym typeface="Inria Serif Bold"/>
              </a:rPr>
              <a:t>i) Admin Panel</a:t>
            </a:r>
          </a:p>
          <a:p>
            <a:pPr algn="just">
              <a:lnSpc>
                <a:spcPts val="4919"/>
              </a:lnSpc>
            </a:pPr>
            <a:endParaRPr lang="en-US" sz="4099" b="1">
              <a:solidFill>
                <a:srgbClr val="000000"/>
              </a:solidFill>
              <a:latin typeface="Inria Serif Bold"/>
              <a:ea typeface="Inria Serif Bold"/>
              <a:cs typeface="Inria Serif Bold"/>
              <a:sym typeface="Inria Serif Bold"/>
            </a:endParaRPr>
          </a:p>
          <a:p>
            <a:pPr algn="just">
              <a:lnSpc>
                <a:spcPts val="4281"/>
              </a:lnSpc>
            </a:pPr>
            <a:r>
              <a:rPr lang="en-US" sz="3567">
                <a:solidFill>
                  <a:srgbClr val="000000"/>
                </a:solidFill>
                <a:latin typeface="Inria Serif"/>
                <a:ea typeface="Inria Serif"/>
                <a:cs typeface="Inria Serif"/>
                <a:sym typeface="Inria Serif"/>
              </a:rPr>
              <a:t>An administrator has full control over the system. He/she can manage all the students, teachers, parents, classes, and more. Here, each and every section has its own respective details such as name, id, and other important details (codeastro.com). Just before anything else, this school management system project in Laravel does not have self-registration features for any users. Before moving further into the system, the admin has to first manage the teacher’s record. For this, the user has to provide a number of details. Such as name, date of birth, email, password, address, and gender with his/her photo. Later, the user can use the teacher’s login credentials to log in as a teacher. Sections such as class and subject management are linked with the teacher’s record.</a:t>
            </a:r>
          </a:p>
          <a:p>
            <a:pPr algn="just">
              <a:lnSpc>
                <a:spcPts val="3561"/>
              </a:lnSpc>
            </a:pPr>
            <a:endParaRPr lang="en-US" sz="3567">
              <a:solidFill>
                <a:srgbClr val="000000"/>
              </a:solidFill>
              <a:latin typeface="Inria Serif"/>
              <a:ea typeface="Inria Serif"/>
              <a:cs typeface="Inria Serif"/>
              <a:sym typeface="Inria Serif"/>
            </a:endParaRPr>
          </a:p>
          <a:p>
            <a:pPr algn="just">
              <a:lnSpc>
                <a:spcPts val="3561"/>
              </a:lnSpc>
              <a:spcBef>
                <a:spcPct val="0"/>
              </a:spcBef>
            </a:pPr>
            <a:endParaRPr lang="en-US" sz="3567">
              <a:solidFill>
                <a:srgbClr val="000000"/>
              </a:solidFill>
              <a:latin typeface="Inria Serif"/>
              <a:ea typeface="Inria Serif"/>
              <a:cs typeface="Inria Serif"/>
              <a:sym typeface="Inria Serif"/>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960697" y="-3095279"/>
            <a:ext cx="15978794" cy="15978794"/>
          </a:xfrm>
          <a:custGeom>
            <a:avLst/>
            <a:gdLst/>
            <a:ahLst/>
            <a:cxnLst/>
            <a:rect l="l" t="t" r="r" b="b"/>
            <a:pathLst>
              <a:path w="15978794" h="15978794">
                <a:moveTo>
                  <a:pt x="0" y="0"/>
                </a:moveTo>
                <a:lnTo>
                  <a:pt x="15978794" y="0"/>
                </a:lnTo>
                <a:lnTo>
                  <a:pt x="15978794" y="15978794"/>
                </a:lnTo>
                <a:lnTo>
                  <a:pt x="0" y="15978794"/>
                </a:lnTo>
                <a:lnTo>
                  <a:pt x="0" y="0"/>
                </a:lnTo>
                <a:close/>
              </a:path>
            </a:pathLst>
          </a:custGeom>
          <a:blipFill>
            <a:blip r:embed="rId2">
              <a:alphaModFix amt="48000"/>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241714" y="1341293"/>
            <a:ext cx="15804573" cy="7105650"/>
          </a:xfrm>
          <a:prstGeom prst="rect">
            <a:avLst/>
          </a:prstGeom>
        </p:spPr>
        <p:txBody>
          <a:bodyPr lIns="0" tIns="0" rIns="0" bIns="0" rtlCol="0" anchor="t">
            <a:spAutoFit/>
          </a:bodyPr>
          <a:lstStyle/>
          <a:p>
            <a:pPr algn="l">
              <a:lnSpc>
                <a:spcPts val="4920"/>
              </a:lnSpc>
              <a:spcBef>
                <a:spcPct val="0"/>
              </a:spcBef>
            </a:pPr>
            <a:r>
              <a:rPr lang="en-US" sz="4100" b="1">
                <a:solidFill>
                  <a:srgbClr val="000000"/>
                </a:solidFill>
                <a:latin typeface="Inria Serif Bold"/>
                <a:ea typeface="Inria Serif Bold"/>
                <a:cs typeface="Inria Serif Bold"/>
                <a:sym typeface="Inria Serif Bold"/>
              </a:rPr>
              <a:t>ii) Subjects and Classes</a:t>
            </a:r>
          </a:p>
          <a:p>
            <a:pPr algn="l">
              <a:lnSpc>
                <a:spcPts val="4920"/>
              </a:lnSpc>
              <a:spcBef>
                <a:spcPct val="0"/>
              </a:spcBef>
            </a:pPr>
            <a:endParaRPr lang="en-US" sz="4100" b="1">
              <a:solidFill>
                <a:srgbClr val="000000"/>
              </a:solidFill>
              <a:latin typeface="Inria Serif Bold"/>
              <a:ea typeface="Inria Serif Bold"/>
              <a:cs typeface="Inria Serif Bold"/>
              <a:sym typeface="Inria Serif Bold"/>
            </a:endParaRPr>
          </a:p>
          <a:p>
            <a:pPr algn="l">
              <a:lnSpc>
                <a:spcPts val="4200"/>
              </a:lnSpc>
              <a:spcBef>
                <a:spcPct val="0"/>
              </a:spcBef>
            </a:pPr>
            <a:r>
              <a:rPr lang="en-US" sz="3500">
                <a:solidFill>
                  <a:srgbClr val="000000"/>
                </a:solidFill>
                <a:latin typeface="Inria Serif"/>
                <a:ea typeface="Inria Serif"/>
                <a:cs typeface="Inria Serif"/>
                <a:sym typeface="Inria Serif"/>
              </a:rPr>
              <a:t>As mentioned earlier, before proceeding towards these sections, it is a must that the system should contain any teacher’s record. The admin can manage subjects for each class. There are various required fields under the subjects section. That includes the name of the subject with its code, teacher, and short description. With it, the user can also add and manage classes by providing a number of details. Such as the name of the class, numeric, selection of class teacher, and class description(codeastro.com). In this way, we can see how the teacher’s record has been interconnected to these sections. In terms of classes, there’s another section “Students” which is set automatically by the system once the user adds students under a particular class. And at last, the admin has to assign subjects to each available class.</a:t>
            </a:r>
          </a:p>
        </p:txBody>
      </p:sp>
      <p:sp>
        <p:nvSpPr>
          <p:cNvPr id="4" name="Freeform 4"/>
          <p:cNvSpPr/>
          <p:nvPr/>
        </p:nvSpPr>
        <p:spPr>
          <a:xfrm rot="-5830307">
            <a:off x="8778067" y="4894118"/>
            <a:ext cx="15978794" cy="15978794"/>
          </a:xfrm>
          <a:custGeom>
            <a:avLst/>
            <a:gdLst/>
            <a:ahLst/>
            <a:cxnLst/>
            <a:rect l="l" t="t" r="r" b="b"/>
            <a:pathLst>
              <a:path w="15978794" h="15978794">
                <a:moveTo>
                  <a:pt x="0" y="0"/>
                </a:moveTo>
                <a:lnTo>
                  <a:pt x="15978794" y="0"/>
                </a:lnTo>
                <a:lnTo>
                  <a:pt x="15978794" y="15978794"/>
                </a:lnTo>
                <a:lnTo>
                  <a:pt x="0" y="15978794"/>
                </a:lnTo>
                <a:lnTo>
                  <a:pt x="0" y="0"/>
                </a:lnTo>
                <a:close/>
              </a:path>
            </a:pathLst>
          </a:custGeom>
          <a:blipFill>
            <a:blip r:embed="rId4">
              <a:alphaModFix amt="48000"/>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673413">
            <a:off x="9283310" y="-2113117"/>
            <a:ext cx="13265113" cy="13265113"/>
          </a:xfrm>
          <a:custGeom>
            <a:avLst/>
            <a:gdLst/>
            <a:ahLst/>
            <a:cxnLst/>
            <a:rect l="l" t="t" r="r" b="b"/>
            <a:pathLst>
              <a:path w="13265113" h="13265113">
                <a:moveTo>
                  <a:pt x="0" y="0"/>
                </a:moveTo>
                <a:lnTo>
                  <a:pt x="13265113" y="0"/>
                </a:lnTo>
                <a:lnTo>
                  <a:pt x="13265113" y="13265112"/>
                </a:lnTo>
                <a:lnTo>
                  <a:pt x="0" y="13265112"/>
                </a:lnTo>
                <a:lnTo>
                  <a:pt x="0" y="0"/>
                </a:lnTo>
                <a:close/>
              </a:path>
            </a:pathLst>
          </a:custGeom>
          <a:blipFill>
            <a:blip r:embed="rId2">
              <a:alphaModFix amt="61000"/>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285750" y="381000"/>
            <a:ext cx="16739755" cy="9906000"/>
          </a:xfrm>
          <a:prstGeom prst="rect">
            <a:avLst/>
          </a:prstGeom>
        </p:spPr>
        <p:txBody>
          <a:bodyPr lIns="0" tIns="0" rIns="0" bIns="0" rtlCol="0" anchor="t">
            <a:spAutoFit/>
          </a:bodyPr>
          <a:lstStyle/>
          <a:p>
            <a:pPr algn="l">
              <a:lnSpc>
                <a:spcPts val="4920"/>
              </a:lnSpc>
            </a:pPr>
            <a:r>
              <a:rPr lang="en-US" sz="4100" b="1">
                <a:solidFill>
                  <a:srgbClr val="000000"/>
                </a:solidFill>
                <a:latin typeface="Inria Serif Bold"/>
                <a:ea typeface="Inria Serif Bold"/>
                <a:cs typeface="Inria Serif Bold"/>
                <a:sym typeface="Inria Serif Bold"/>
              </a:rPr>
              <a:t>iii) Students and Parents</a:t>
            </a:r>
          </a:p>
          <a:p>
            <a:pPr algn="l">
              <a:lnSpc>
                <a:spcPts val="4920"/>
              </a:lnSpc>
            </a:pPr>
            <a:endParaRPr lang="en-US" sz="4100" b="1">
              <a:solidFill>
                <a:srgbClr val="000000"/>
              </a:solidFill>
              <a:latin typeface="Inria Serif Bold"/>
              <a:ea typeface="Inria Serif Bold"/>
              <a:cs typeface="Inria Serif Bold"/>
              <a:sym typeface="Inria Serif Bold"/>
            </a:endParaRPr>
          </a:p>
          <a:p>
            <a:pPr algn="l">
              <a:lnSpc>
                <a:spcPts val="4920"/>
              </a:lnSpc>
            </a:pPr>
            <a:r>
              <a:rPr lang="en-US" sz="4100">
                <a:solidFill>
                  <a:srgbClr val="000000"/>
                </a:solidFill>
                <a:latin typeface="Inria Serif"/>
                <a:ea typeface="Inria Serif"/>
                <a:cs typeface="Inria Serif"/>
                <a:sym typeface="Inria Serif"/>
              </a:rPr>
              <a:t>Moving on, the admin has to manage parents before adding up students’ data. In order to add parents’ records, the user has to enter the parent’s name, email, address, address, gender, contact number, and photo(codeastro.com). After setting up parents’ details, the user can now easily add student details. Here in the </a:t>
            </a:r>
            <a:r>
              <a:rPr lang="en-US" sz="4100" u="sng">
                <a:solidFill>
                  <a:srgbClr val="000000"/>
                </a:solidFill>
                <a:latin typeface="Inria Serif"/>
                <a:ea typeface="Inria Serif"/>
                <a:cs typeface="Inria Serif"/>
                <a:sym typeface="Inria Serif"/>
                <a:hlinkClick r:id="rId4" tooltip="https://codeastro.com/school-management-system-in-php-laravel-with-source-code/"/>
              </a:rPr>
              <a:t> student management</a:t>
            </a:r>
            <a:r>
              <a:rPr lang="en-US" sz="4100">
                <a:solidFill>
                  <a:srgbClr val="000000"/>
                </a:solidFill>
                <a:latin typeface="Inria Serif"/>
                <a:ea typeface="Inria Serif"/>
                <a:cs typeface="Inria Serif"/>
                <a:sym typeface="Inria Serif"/>
              </a:rPr>
              <a:t> section, the system requires various information. Such as the name of the student, gender, email, password, class, contact, parents, address, and photo. With this action, the system automatically interconnects a student with their parents. Meaning, that parents can now see their children’s profiles and attendance reports from their dashboards. A parent’s account can hold more than one child/student’s record. The only motive of the parent’s panel is to check up on their children’s detail and attendance.</a:t>
            </a:r>
          </a:p>
          <a:p>
            <a:pPr algn="l">
              <a:lnSpc>
                <a:spcPts val="4920"/>
              </a:lnSpc>
              <a:spcBef>
                <a:spcPct val="0"/>
              </a:spcBef>
            </a:pPr>
            <a:endParaRPr lang="en-US" sz="4100">
              <a:solidFill>
                <a:srgbClr val="000000"/>
              </a:solidFill>
              <a:latin typeface="Inria Serif"/>
              <a:ea typeface="Inria Serif"/>
              <a:cs typeface="Inria Serif"/>
              <a:sym typeface="Inria Serif"/>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945573" y="790575"/>
            <a:ext cx="16396855" cy="8705850"/>
          </a:xfrm>
          <a:prstGeom prst="rect">
            <a:avLst/>
          </a:prstGeom>
        </p:spPr>
        <p:txBody>
          <a:bodyPr lIns="0" tIns="0" rIns="0" bIns="0" rtlCol="0" anchor="t">
            <a:spAutoFit/>
          </a:bodyPr>
          <a:lstStyle/>
          <a:p>
            <a:pPr algn="l">
              <a:lnSpc>
                <a:spcPts val="4920"/>
              </a:lnSpc>
            </a:pPr>
            <a:r>
              <a:rPr lang="en-US" sz="4100" b="1">
                <a:solidFill>
                  <a:srgbClr val="000000"/>
                </a:solidFill>
                <a:latin typeface="Inria Serif Bold"/>
                <a:ea typeface="Inria Serif Bold"/>
                <a:cs typeface="Inria Serif Bold"/>
                <a:sym typeface="Inria Serif Bold"/>
              </a:rPr>
              <a:t>iv) Teacher’s Panel</a:t>
            </a:r>
          </a:p>
          <a:p>
            <a:pPr algn="l">
              <a:lnSpc>
                <a:spcPts val="4920"/>
              </a:lnSpc>
            </a:pPr>
            <a:endParaRPr lang="en-US" sz="4100" b="1">
              <a:solidFill>
                <a:srgbClr val="000000"/>
              </a:solidFill>
              <a:latin typeface="Inria Serif Bold"/>
              <a:ea typeface="Inria Serif Bold"/>
              <a:cs typeface="Inria Serif Bold"/>
              <a:sym typeface="Inria Serif Bold"/>
            </a:endParaRPr>
          </a:p>
          <a:p>
            <a:pPr algn="l">
              <a:lnSpc>
                <a:spcPts val="4200"/>
              </a:lnSpc>
            </a:pPr>
            <a:r>
              <a:rPr lang="en-US" sz="3500">
                <a:solidFill>
                  <a:srgbClr val="000000"/>
                </a:solidFill>
                <a:latin typeface="Inria Serif"/>
                <a:ea typeface="Inria Serif"/>
                <a:cs typeface="Inria Serif"/>
                <a:sym typeface="Inria Serif"/>
              </a:rPr>
              <a:t>Moving on to the teacher’s panel contains limited features but it plays an important role in the management of student attendance. In fact, this role can also be called some kind of Student Attendance Management System. Logging in as a teacher in this school management system project allows you to check up on enrolled students along with classes. Speaking of classes, each class holds its own number of students. And with that comes settling of attendance. A teacher can maintain attendance at each class on each date. The teacher can view their assigned subject list too(codeastro.com). Attendance management from the teacher’s panel is very much easy. All you’ve to do is enter a class, and select an action for each available student. The teacher has to either mark a student as present or absent. Other things such as dates are automatically arranged by the system.</a:t>
            </a:r>
          </a:p>
          <a:p>
            <a:pPr algn="l">
              <a:lnSpc>
                <a:spcPts val="4200"/>
              </a:lnSpc>
            </a:pPr>
            <a:endParaRPr lang="en-US" sz="3500">
              <a:solidFill>
                <a:srgbClr val="000000"/>
              </a:solidFill>
              <a:latin typeface="Inria Serif"/>
              <a:ea typeface="Inria Serif"/>
              <a:cs typeface="Inria Serif"/>
              <a:sym typeface="Inria Serif"/>
            </a:endParaRPr>
          </a:p>
          <a:p>
            <a:pPr algn="l">
              <a:lnSpc>
                <a:spcPts val="4200"/>
              </a:lnSpc>
              <a:spcBef>
                <a:spcPct val="0"/>
              </a:spcBef>
            </a:pPr>
            <a:endParaRPr lang="en-US" sz="3500">
              <a:solidFill>
                <a:srgbClr val="000000"/>
              </a:solidFill>
              <a:latin typeface="Inria Serif"/>
              <a:ea typeface="Inria Serif"/>
              <a:cs typeface="Inria Serif"/>
              <a:sym typeface="Inria Serif"/>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1583</Words>
  <Application>Microsoft Office PowerPoint</Application>
  <PresentationFormat>Custom</PresentationFormat>
  <Paragraphs>174</Paragraphs>
  <Slides>17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Helios Bold</vt:lpstr>
      <vt:lpstr>Arial</vt:lpstr>
      <vt:lpstr>Helios</vt:lpstr>
      <vt:lpstr>Abril Fatface</vt:lpstr>
      <vt:lpstr>Calibri</vt:lpstr>
      <vt:lpstr>Inria Serif Bold</vt:lpstr>
      <vt:lpstr>Arimo</vt:lpstr>
      <vt:lpstr>Inria Serif</vt:lpstr>
      <vt:lpstr>Arimo Bold</vt:lpstr>
      <vt:lpstr>Klein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School Management System</dc:title>
  <cp:lastModifiedBy>Ayush Majithiya</cp:lastModifiedBy>
  <cp:revision>1</cp:revision>
  <dcterms:created xsi:type="dcterms:W3CDTF">2006-08-16T00:00:00Z</dcterms:created>
  <dcterms:modified xsi:type="dcterms:W3CDTF">2025-03-07T07:22:37Z</dcterms:modified>
  <dc:identifier>DAGX-Fg8jcQ</dc:identifier>
</cp:coreProperties>
</file>