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83fe2ba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c83fe2ba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35e96333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35e96333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39ca63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39ca63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339ca63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339ca63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39ca63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39ca63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39ca63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39ca63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339ca63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339ca63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339ca63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339ca63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339ca635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339ca635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39ca63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39ca63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c83fe2b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c83fe2ba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35e963ad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35e963ad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c83fe2ba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c83fe2ba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c83fe2ba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c83fe2ba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c83fe2ba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c83fe2ba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c83fe2ba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c83fe2ba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c83fe2ba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c83fe2ba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5e963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5e963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35e9637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35e9637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960100" y="1293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Vision Transformer (ViT)</a:t>
            </a:r>
            <a:endParaRPr/>
          </a:p>
        </p:txBody>
      </p:sp>
      <p:sp>
        <p:nvSpPr>
          <p:cNvPr id="67" name="Google Shape;67;p13"/>
          <p:cNvSpPr txBox="1"/>
          <p:nvPr>
            <p:ph idx="1" type="subTitle"/>
          </p:nvPr>
        </p:nvSpPr>
        <p:spPr>
          <a:xfrm>
            <a:off x="419350" y="2448425"/>
            <a:ext cx="8218200" cy="186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Aaryan Gupta 19D070001</a:t>
            </a:r>
            <a:endParaRPr sz="2200"/>
          </a:p>
          <a:p>
            <a:pPr indent="0" lvl="0" marL="0" rtl="0" algn="ctr">
              <a:spcBef>
                <a:spcPts val="0"/>
              </a:spcBef>
              <a:spcAft>
                <a:spcPts val="0"/>
              </a:spcAft>
              <a:buNone/>
            </a:pPr>
            <a:r>
              <a:rPr lang="en" sz="2200"/>
              <a:t>Adit Akarsh 19D070003</a:t>
            </a:r>
            <a:endParaRPr sz="2200"/>
          </a:p>
          <a:p>
            <a:pPr indent="0" lvl="0" marL="0" rtl="0" algn="ctr">
              <a:spcBef>
                <a:spcPts val="0"/>
              </a:spcBef>
              <a:spcAft>
                <a:spcPts val="0"/>
              </a:spcAft>
              <a:buNone/>
            </a:pPr>
            <a:r>
              <a:rPr lang="en" sz="2200"/>
              <a:t>Ayush Munjal 19D070014</a:t>
            </a:r>
            <a:endParaRPr sz="2200"/>
          </a:p>
          <a:p>
            <a:pPr indent="0" lvl="0" marL="0" rtl="0" algn="ctr">
              <a:spcBef>
                <a:spcPts val="0"/>
              </a:spcBef>
              <a:spcAft>
                <a:spcPts val="0"/>
              </a:spcAft>
              <a:buNone/>
            </a:pPr>
            <a:r>
              <a:rPr lang="en" sz="2200"/>
              <a:t>Vipin Singh 19D070069</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Here, the representation learning capabilities of ResNet, Vision Transformer (ViT) and hybrid have been evaluated. Models are pre-trained on various datasets of different sizes. Also an experiment is performed using self-supervision to show that ViT proves to be promising in the future.</a:t>
            </a:r>
            <a:endParaRPr/>
          </a:p>
          <a:p>
            <a:pPr indent="-334327" lvl="0" marL="457200" rtl="0" algn="l">
              <a:spcBef>
                <a:spcPts val="0"/>
              </a:spcBef>
              <a:spcAft>
                <a:spcPts val="0"/>
              </a:spcAft>
              <a:buSzPct val="100000"/>
              <a:buChar char="●"/>
            </a:pPr>
            <a:r>
              <a:rPr lang="en"/>
              <a:t>3 datasets have been used: ImageNet (small), ImageNet-21k, JFT-300M (large).</a:t>
            </a:r>
            <a:endParaRPr/>
          </a:p>
          <a:p>
            <a:pPr indent="-334327" lvl="0" marL="457200" rtl="0" algn="l">
              <a:spcBef>
                <a:spcPts val="0"/>
              </a:spcBef>
              <a:spcAft>
                <a:spcPts val="0"/>
              </a:spcAft>
              <a:buSzPct val="100000"/>
              <a:buChar char="●"/>
            </a:pPr>
            <a:r>
              <a:rPr lang="en"/>
              <a:t>Model Variants:</a:t>
            </a:r>
            <a:endParaRPr/>
          </a:p>
          <a:p>
            <a:pPr indent="-310832" lvl="1" marL="914400" rtl="0" algn="l">
              <a:spcBef>
                <a:spcPts val="0"/>
              </a:spcBef>
              <a:spcAft>
                <a:spcPts val="0"/>
              </a:spcAft>
              <a:buSzPct val="100000"/>
              <a:buAutoNum type="alphaLcPeriod"/>
            </a:pPr>
            <a:r>
              <a:rPr lang="en"/>
              <a:t>ViT (Base, Large &amp; Huge) : Notation involves the model size &amp; the input patch size.         Ex:ViT-L/16 indicated large model with 16x16 input patch size.</a:t>
            </a:r>
            <a:endParaRPr/>
          </a:p>
          <a:p>
            <a:pPr indent="-310832" lvl="1" marL="914400" rtl="0" algn="l">
              <a:spcBef>
                <a:spcPts val="0"/>
              </a:spcBef>
              <a:spcAft>
                <a:spcPts val="0"/>
              </a:spcAft>
              <a:buSzPct val="100000"/>
              <a:buAutoNum type="alphaLcPeriod"/>
            </a:pPr>
            <a:r>
              <a:rPr lang="en"/>
              <a:t>For baseline CNNs, ResNet has been used but the Batch Normalization </a:t>
            </a:r>
            <a:r>
              <a:rPr lang="en"/>
              <a:t>layers</a:t>
            </a:r>
            <a:r>
              <a:rPr lang="en"/>
              <a:t> is replaced with Group Normalization &amp; standardized convolutions which </a:t>
            </a:r>
            <a:r>
              <a:rPr lang="en"/>
              <a:t>improve</a:t>
            </a:r>
            <a:r>
              <a:rPr lang="en"/>
              <a:t> transfer. Modified model is denoted as ResNet (BiT).</a:t>
            </a:r>
            <a:endParaRPr/>
          </a:p>
          <a:p>
            <a:pPr indent="-310832" lvl="1" marL="914400" rtl="0" algn="l">
              <a:spcBef>
                <a:spcPts val="0"/>
              </a:spcBef>
              <a:spcAft>
                <a:spcPts val="0"/>
              </a:spcAft>
              <a:buSzPct val="100000"/>
              <a:buAutoNum type="alphaLcPeriod"/>
            </a:pPr>
            <a:r>
              <a:rPr lang="en"/>
              <a:t>For hybrids, the intermediate feature maps are fed into ViT with patch size of one “pixel”.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3"/>
          <p:cNvSpPr txBox="1"/>
          <p:nvPr>
            <p:ph idx="1" type="body"/>
          </p:nvPr>
        </p:nvSpPr>
        <p:spPr>
          <a:xfrm>
            <a:off x="311700" y="1291350"/>
            <a:ext cx="8520600" cy="3277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Training &amp; Fine-tuning</a:t>
            </a:r>
            <a:endParaRPr/>
          </a:p>
          <a:p>
            <a:pPr indent="-317500" lvl="1" marL="914400" rtl="0" algn="l">
              <a:spcBef>
                <a:spcPts val="0"/>
              </a:spcBef>
              <a:spcAft>
                <a:spcPts val="0"/>
              </a:spcAft>
              <a:buSzPts val="1400"/>
              <a:buAutoNum type="alphaLcPeriod"/>
            </a:pPr>
            <a:r>
              <a:rPr lang="en"/>
              <a:t>All models are trained </a:t>
            </a:r>
            <a:r>
              <a:rPr lang="en"/>
              <a:t>using</a:t>
            </a:r>
            <a:r>
              <a:rPr lang="en"/>
              <a:t> Adam with β1 = 0.9, β2 = 0.999, a batch size of 4096 and apply a high weight decay of 0.1, which was found to be useful for transfer of all models.</a:t>
            </a:r>
            <a:endParaRPr/>
          </a:p>
          <a:p>
            <a:pPr indent="-317500" lvl="1" marL="914400" rtl="0" algn="l">
              <a:spcBef>
                <a:spcPts val="0"/>
              </a:spcBef>
              <a:spcAft>
                <a:spcPts val="0"/>
              </a:spcAft>
              <a:buSzPts val="1400"/>
              <a:buAutoNum type="alphaLcPeriod"/>
            </a:pPr>
            <a:r>
              <a:rPr lang="en"/>
              <a:t>For fine-tuning we use SGD with momentum, batch size 512, for all models.</a:t>
            </a:r>
            <a:endParaRPr/>
          </a:p>
          <a:p>
            <a:pPr indent="-342900" lvl="0" marL="457200" rtl="0" algn="l">
              <a:spcBef>
                <a:spcPts val="0"/>
              </a:spcBef>
              <a:spcAft>
                <a:spcPts val="0"/>
              </a:spcAft>
              <a:buSzPts val="1800"/>
              <a:buChar char="●"/>
            </a:pPr>
            <a:r>
              <a:rPr lang="en"/>
              <a:t>Metrics</a:t>
            </a:r>
            <a:endParaRPr/>
          </a:p>
          <a:p>
            <a:pPr indent="-317500" lvl="1" marL="914400" rtl="0" algn="l">
              <a:spcBef>
                <a:spcPts val="0"/>
              </a:spcBef>
              <a:spcAft>
                <a:spcPts val="0"/>
              </a:spcAft>
              <a:buSzPts val="1400"/>
              <a:buAutoNum type="alphaLcPeriod"/>
            </a:pPr>
            <a:r>
              <a:rPr lang="en"/>
              <a:t>Results are reported on downstream datasets either through few-shot or fine-tuning accuracy. Though we mainly focus on fine-tuning performance, we sometimes use linear few-shot accuracies for fast on-the-fly evaluation where fine-tuning would be too costly.</a:t>
            </a:r>
            <a:endParaRPr/>
          </a:p>
        </p:txBody>
      </p:sp>
      <p:pic>
        <p:nvPicPr>
          <p:cNvPr id="130" name="Google Shape;130;p23"/>
          <p:cNvPicPr preferRelativeResize="0"/>
          <p:nvPr/>
        </p:nvPicPr>
        <p:blipFill>
          <a:blip r:embed="rId3">
            <a:alphaModFix/>
          </a:blip>
          <a:stretch>
            <a:fillRect/>
          </a:stretch>
        </p:blipFill>
        <p:spPr>
          <a:xfrm>
            <a:off x="1923250" y="445013"/>
            <a:ext cx="4991100" cy="151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to State of</a:t>
            </a:r>
            <a:r>
              <a:rPr lang="en"/>
              <a:t> the</a:t>
            </a:r>
            <a:r>
              <a:rPr lang="en"/>
              <a:t> Art</a:t>
            </a:r>
            <a:endParaRPr/>
          </a:p>
        </p:txBody>
      </p:sp>
      <p:sp>
        <p:nvSpPr>
          <p:cNvPr id="136" name="Google Shape;13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Our largest models - ViT-H/14 and ViT-L/16 are compared to state of the art CNNs from the literature:</a:t>
            </a:r>
            <a:endParaRPr/>
          </a:p>
          <a:p>
            <a:pPr indent="-317500" lvl="1" marL="914400" marR="0" rtl="0" algn="just">
              <a:lnSpc>
                <a:spcPct val="115000"/>
              </a:lnSpc>
              <a:spcBef>
                <a:spcPts val="0"/>
              </a:spcBef>
              <a:spcAft>
                <a:spcPts val="0"/>
              </a:spcAft>
              <a:buSzPts val="1400"/>
              <a:buAutoNum type="alphaLcPeriod"/>
            </a:pPr>
            <a:r>
              <a:rPr lang="en"/>
              <a:t>Currently, Noisy Student, which is a large EfficientNet trained using learning, is the state of the art on ImageNet.</a:t>
            </a:r>
            <a:endParaRPr/>
          </a:p>
          <a:p>
            <a:pPr indent="-317500" lvl="1" marL="914400" marR="0" rtl="0" algn="just">
              <a:lnSpc>
                <a:spcPct val="115000"/>
              </a:lnSpc>
              <a:spcBef>
                <a:spcPts val="0"/>
              </a:spcBef>
              <a:spcAft>
                <a:spcPts val="0"/>
              </a:spcAft>
              <a:buSzPts val="1400"/>
              <a:buAutoNum type="alphaLcPeriod"/>
            </a:pPr>
            <a:r>
              <a:rPr lang="en"/>
              <a:t>Big Transfer (BiT-L), which performs supervised transfer learning on large ResNets, is the state of the art on the other datasets.</a:t>
            </a:r>
            <a:endParaRPr/>
          </a:p>
          <a:p>
            <a:pPr indent="-342900" lvl="0" marL="457200" marR="0" rtl="0" algn="just">
              <a:lnSpc>
                <a:spcPct val="115000"/>
              </a:lnSpc>
              <a:spcBef>
                <a:spcPts val="0"/>
              </a:spcBef>
              <a:spcAft>
                <a:spcPts val="0"/>
              </a:spcAft>
              <a:buSzPts val="1800"/>
              <a:buChar char="●"/>
            </a:pPr>
            <a:r>
              <a:rPr lang="en"/>
              <a:t>Comparison of our models with CNNs show the following results:</a:t>
            </a:r>
            <a:endParaRPr/>
          </a:p>
          <a:p>
            <a:pPr indent="-317500" lvl="1" marL="914400" marR="0" rtl="0" algn="just">
              <a:lnSpc>
                <a:spcPct val="115000"/>
              </a:lnSpc>
              <a:spcBef>
                <a:spcPts val="0"/>
              </a:spcBef>
              <a:spcAft>
                <a:spcPts val="0"/>
              </a:spcAft>
              <a:buSzPts val="1400"/>
              <a:buAutoNum type="alphaLcPeriod"/>
            </a:pPr>
            <a:r>
              <a:rPr lang="en"/>
              <a:t>The smaller ViT-L/16 model pre-trained on JFT-300M outperforms BiT-L on all tasks, while requiring substantially less computational resources to train. </a:t>
            </a:r>
            <a:endParaRPr/>
          </a:p>
          <a:p>
            <a:pPr indent="-317500" lvl="1" marL="914400" marR="0" rtl="0" algn="just">
              <a:lnSpc>
                <a:spcPct val="115000"/>
              </a:lnSpc>
              <a:spcBef>
                <a:spcPts val="0"/>
              </a:spcBef>
              <a:spcAft>
                <a:spcPts val="0"/>
              </a:spcAft>
              <a:buSzPts val="1400"/>
              <a:buAutoNum type="alphaLcPeriod"/>
            </a:pPr>
            <a:r>
              <a:rPr lang="en"/>
              <a:t>The larger model, ViT-H/14, further improves the performance, especially on the more challenging datasets – ImageNet, CIFAR-100, and the VTAB suite.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Pre-Training Data Requirements</a:t>
            </a:r>
            <a:endParaRPr/>
          </a:p>
        </p:txBody>
      </p:sp>
      <p:sp>
        <p:nvSpPr>
          <p:cNvPr id="142" name="Google Shape;142;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a:t>The Vision Transformer performs well when pre-trained on large JFT-dataset. To determine how crucial is the dataset size, two series of experiments are performed.</a:t>
            </a:r>
            <a:endParaRPr/>
          </a:p>
          <a:p>
            <a:pPr indent="-317500" lvl="1" marL="914400" rtl="0" algn="just">
              <a:spcBef>
                <a:spcPts val="0"/>
              </a:spcBef>
              <a:spcAft>
                <a:spcPts val="0"/>
              </a:spcAft>
              <a:buSzPts val="1400"/>
              <a:buAutoNum type="alphaLcPeriod"/>
            </a:pPr>
            <a:r>
              <a:rPr lang="en"/>
              <a:t>Pre-train ViT models on datasets of </a:t>
            </a:r>
            <a:r>
              <a:rPr lang="en"/>
              <a:t>increasing</a:t>
            </a:r>
            <a:r>
              <a:rPr lang="en"/>
              <a:t> size: ImageNet, ImageNet-21k, JFT-300M. ViT-Large models underperform ViT-Base models on small ImageNet dataset, show similar performance with ImageNet-21k, and only with the JFT-dataset do we see the full benefit of the larger models.</a:t>
            </a:r>
            <a:endParaRPr/>
          </a:p>
          <a:p>
            <a:pPr indent="-317500" lvl="1" marL="914400" rtl="0" algn="just">
              <a:spcBef>
                <a:spcPts val="0"/>
              </a:spcBef>
              <a:spcAft>
                <a:spcPts val="0"/>
              </a:spcAft>
              <a:buSzPts val="1400"/>
              <a:buAutoNum type="alphaLcPeriod"/>
            </a:pPr>
            <a:r>
              <a:rPr lang="en"/>
              <a:t>Models are trained on random subsets of 9M, 30M, and 90M as well as the full JFT300M dataset. No additional regularization is done for </a:t>
            </a:r>
            <a:r>
              <a:rPr lang="en"/>
              <a:t>the</a:t>
            </a:r>
            <a:r>
              <a:rPr lang="en"/>
              <a:t> </a:t>
            </a:r>
            <a:r>
              <a:rPr lang="en"/>
              <a:t>smaller</a:t>
            </a:r>
            <a:r>
              <a:rPr lang="en"/>
              <a:t> subsets (same hyper parameters for all settings). This way, we assess the intrinsic model properties, and not the effect of regularization. Results show that Vision Transformers overfit more than ResNets with comparable computational cost on smaller datasets.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a:t>
            </a:r>
            <a:r>
              <a:rPr lang="en"/>
              <a:t> Studies</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 controlled scaling study for different models is performed by evaluating transfer performance from JFT-300M dataset. In the above setting, data size does not bottleneck the model performance. </a:t>
            </a:r>
            <a:endParaRPr/>
          </a:p>
          <a:p>
            <a:pPr indent="-342900" lvl="0" marL="457200" rtl="0" algn="just">
              <a:spcBef>
                <a:spcPts val="0"/>
              </a:spcBef>
              <a:spcAft>
                <a:spcPts val="0"/>
              </a:spcAft>
              <a:buSzPts val="1800"/>
              <a:buChar char="●"/>
            </a:pPr>
            <a:r>
              <a:rPr lang="en"/>
              <a:t>Following model sets were used for the experiment: </a:t>
            </a:r>
            <a:endParaRPr/>
          </a:p>
          <a:p>
            <a:pPr indent="-317500" lvl="1" marL="914400" rtl="0" algn="just">
              <a:spcBef>
                <a:spcPts val="0"/>
              </a:spcBef>
              <a:spcAft>
                <a:spcPts val="0"/>
              </a:spcAft>
              <a:buSzPts val="1400"/>
              <a:buAutoNum type="alphaLcPeriod"/>
            </a:pPr>
            <a:r>
              <a:rPr lang="en"/>
              <a:t>7 ResNets, R50x1, R50x2 R101x1, R152x1, R152x2, pre-trained for seven epochs, and R152x2 and R200x3 pre-trained for 14 epochs</a:t>
            </a:r>
            <a:endParaRPr/>
          </a:p>
          <a:p>
            <a:pPr indent="-317500" lvl="1" marL="914400" rtl="0" algn="just">
              <a:spcBef>
                <a:spcPts val="0"/>
              </a:spcBef>
              <a:spcAft>
                <a:spcPts val="0"/>
              </a:spcAft>
              <a:buSzPts val="1400"/>
              <a:buAutoNum type="alphaLcPeriod"/>
            </a:pPr>
            <a:r>
              <a:rPr lang="en"/>
              <a:t>6 Vision Transformers, ViT-B/32, B/16, L/32, L/16, pre-trained for seven epochs, and L/16 and H/14 pre-trained for 14 epochs</a:t>
            </a:r>
            <a:endParaRPr/>
          </a:p>
          <a:p>
            <a:pPr indent="-317500" lvl="1" marL="914400" rtl="0" algn="just">
              <a:spcBef>
                <a:spcPts val="0"/>
              </a:spcBef>
              <a:spcAft>
                <a:spcPts val="0"/>
              </a:spcAft>
              <a:buSzPts val="1400"/>
              <a:buAutoNum type="alphaLcPeriod"/>
            </a:pPr>
            <a:r>
              <a:rPr lang="en"/>
              <a:t>five hybrids, R50+ViT-B/32, B/16, L/32, L/16 pre-trained for seven epochs, and R50+ViT-L/16 pre-trained for 14 epochs.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v/s </a:t>
            </a:r>
            <a:r>
              <a:rPr lang="en"/>
              <a:t>Computation</a:t>
            </a:r>
            <a:r>
              <a:rPr lang="en"/>
              <a:t> Cost</a:t>
            </a:r>
            <a:endParaRPr/>
          </a:p>
        </p:txBody>
      </p:sp>
      <p:pic>
        <p:nvPicPr>
          <p:cNvPr id="154" name="Google Shape;154;p27"/>
          <p:cNvPicPr preferRelativeResize="0"/>
          <p:nvPr/>
        </p:nvPicPr>
        <p:blipFill>
          <a:blip r:embed="rId3">
            <a:alphaModFix/>
          </a:blip>
          <a:stretch>
            <a:fillRect/>
          </a:stretch>
        </p:blipFill>
        <p:spPr>
          <a:xfrm>
            <a:off x="880525" y="1294275"/>
            <a:ext cx="7210425" cy="306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311700" y="853725"/>
            <a:ext cx="8520600" cy="3715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Following patterns were observed:</a:t>
            </a:r>
            <a:endParaRPr/>
          </a:p>
          <a:p>
            <a:pPr indent="-342900" lvl="0" marL="457200" rtl="0" algn="just">
              <a:spcBef>
                <a:spcPts val="1200"/>
              </a:spcBef>
              <a:spcAft>
                <a:spcPts val="0"/>
              </a:spcAft>
              <a:buSzPts val="1800"/>
              <a:buAutoNum type="arabicPeriod"/>
            </a:pPr>
            <a:r>
              <a:rPr lang="en"/>
              <a:t>ViT dominated ResNets on the performance-computation trade-offs. ViT used about 4x times less computation power than ResNets to attain the same performance.</a:t>
            </a:r>
            <a:endParaRPr/>
          </a:p>
          <a:p>
            <a:pPr indent="-342900" lvl="0" marL="457200" rtl="0" algn="just">
              <a:spcBef>
                <a:spcPts val="0"/>
              </a:spcBef>
              <a:spcAft>
                <a:spcPts val="0"/>
              </a:spcAft>
              <a:buSzPts val="1800"/>
              <a:buAutoNum type="arabicPeriod"/>
            </a:pPr>
            <a:r>
              <a:rPr lang="en"/>
              <a:t>Hybrids slightly outperformed ViT at small computation budgets, but the difference vanishes for large models.</a:t>
            </a:r>
            <a:endParaRPr/>
          </a:p>
          <a:p>
            <a:pPr indent="-342900" lvl="0" marL="457200" rtl="0" algn="just">
              <a:spcBef>
                <a:spcPts val="0"/>
              </a:spcBef>
              <a:spcAft>
                <a:spcPts val="0"/>
              </a:spcAft>
              <a:buSzPts val="1800"/>
              <a:buAutoNum type="arabicPeriod"/>
            </a:pPr>
            <a:r>
              <a:rPr lang="en"/>
              <a:t>The ViT models did not </a:t>
            </a:r>
            <a:r>
              <a:rPr lang="en"/>
              <a:t>saturate</a:t>
            </a:r>
            <a:r>
              <a:rPr lang="en"/>
              <a:t> at the tried ranges of data, motivating future </a:t>
            </a:r>
            <a:r>
              <a:rPr lang="en"/>
              <a:t>scaling</a:t>
            </a:r>
            <a:r>
              <a:rPr lang="en"/>
              <a:t> of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9"/>
          <p:cNvPicPr preferRelativeResize="0"/>
          <p:nvPr/>
        </p:nvPicPr>
        <p:blipFill>
          <a:blip r:embed="rId3">
            <a:alphaModFix/>
          </a:blip>
          <a:stretch>
            <a:fillRect/>
          </a:stretch>
        </p:blipFill>
        <p:spPr>
          <a:xfrm>
            <a:off x="2936313" y="2724138"/>
            <a:ext cx="3076575" cy="2200275"/>
          </a:xfrm>
          <a:prstGeom prst="rect">
            <a:avLst/>
          </a:prstGeom>
          <a:noFill/>
          <a:ln>
            <a:noFill/>
          </a:ln>
        </p:spPr>
      </p:pic>
      <p:sp>
        <p:nvSpPr>
          <p:cNvPr id="165" name="Google Shape;16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Inspecting Vision Transformer</a:t>
            </a:r>
            <a:endParaRPr/>
          </a:p>
        </p:txBody>
      </p:sp>
      <p:sp>
        <p:nvSpPr>
          <p:cNvPr id="166" name="Google Shape;16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First layer: Projects the flattened patches into a lower-dimensional space. The figure given below shows the top principal component of the learned embedding filters, and the components resemble plausible basis functions for a low-dimensional representation of the fine structure within each patch.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idx="1" type="body"/>
          </p:nvPr>
        </p:nvSpPr>
        <p:spPr>
          <a:xfrm>
            <a:off x="311700" y="5496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After the above mentioned projection, a learned position embedding is added to the patch representation.  The figure given below shows that the model learns to encode distance within </a:t>
            </a:r>
            <a:r>
              <a:rPr lang="en"/>
              <a:t>the image in the similarity of position embeddings.</a:t>
            </a:r>
            <a:endParaRPr/>
          </a:p>
        </p:txBody>
      </p:sp>
      <p:pic>
        <p:nvPicPr>
          <p:cNvPr id="172" name="Google Shape;172;p30"/>
          <p:cNvPicPr preferRelativeResize="0"/>
          <p:nvPr/>
        </p:nvPicPr>
        <p:blipFill>
          <a:blip r:embed="rId3">
            <a:alphaModFix/>
          </a:blip>
          <a:stretch>
            <a:fillRect/>
          </a:stretch>
        </p:blipFill>
        <p:spPr>
          <a:xfrm>
            <a:off x="3126038" y="2110450"/>
            <a:ext cx="2891925" cy="257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8" name="Google Shape;178;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Direct application of transformers to image recognition is explored in this experiment. Models based on self-attention in computer images generally involve the introduction of image-specific induction biases in the architecture; however, in this experiment, images are interpreted as a sequence of patches and are processed through a transformer encoder similar to NLP. By coupling this simple strategy with pre-training on large datasets, improved accuracy is observed. Thus, Vision Transformers matches or exceeds state-of-the-art on many image classification datasets while being relatively cheap to pre-train.</a:t>
            </a:r>
            <a:endParaRPr/>
          </a:p>
          <a:p>
            <a:pPr indent="-325755" lvl="0" marL="457200" rtl="0" algn="l">
              <a:spcBef>
                <a:spcPts val="0"/>
              </a:spcBef>
              <a:spcAft>
                <a:spcPts val="0"/>
              </a:spcAft>
              <a:buSzPct val="100000"/>
              <a:buChar char="●"/>
            </a:pPr>
            <a:r>
              <a:rPr lang="en"/>
              <a:t>Though the results are encouraging, applying ViT to image segmentation and detection is a challenging task.  In the experiment, with the increase in scaling, the ViT did not show saturation in performance, and hence further scali</a:t>
            </a:r>
            <a:r>
              <a:rPr lang="en"/>
              <a:t>n</a:t>
            </a:r>
            <a:r>
              <a:rPr lang="en"/>
              <a:t>g is possible.</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Self-attention based architecture</a:t>
            </a:r>
            <a:endParaRPr/>
          </a:p>
          <a:p>
            <a:pPr indent="-342900" lvl="0" marL="457200" rtl="0" algn="l">
              <a:spcBef>
                <a:spcPts val="0"/>
              </a:spcBef>
              <a:spcAft>
                <a:spcPts val="0"/>
              </a:spcAft>
              <a:buSzPts val="1800"/>
              <a:buChar char="●"/>
            </a:pPr>
            <a:r>
              <a:rPr lang="en"/>
              <a:t>Extensively used in NLP</a:t>
            </a:r>
            <a:endParaRPr/>
          </a:p>
          <a:p>
            <a:pPr indent="-342900" lvl="0" marL="457200" rtl="0" algn="l">
              <a:spcBef>
                <a:spcPts val="0"/>
              </a:spcBef>
              <a:spcAft>
                <a:spcPts val="0"/>
              </a:spcAft>
              <a:buSzPts val="1800"/>
              <a:buChar char="●"/>
            </a:pPr>
            <a:r>
              <a:rPr lang="en"/>
              <a:t>E</a:t>
            </a:r>
            <a:r>
              <a:rPr lang="en"/>
              <a:t>schews recurrence and instead relies entirely on an attention mechanisms to draw global dependencies between input and output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2180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9152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Transformer architecture</a:t>
            </a:r>
            <a:endParaRPr/>
          </a:p>
        </p:txBody>
      </p:sp>
      <p:sp>
        <p:nvSpPr>
          <p:cNvPr id="79" name="Google Shape;79;p15"/>
          <p:cNvSpPr txBox="1"/>
          <p:nvPr>
            <p:ph idx="1" type="body"/>
          </p:nvPr>
        </p:nvSpPr>
        <p:spPr>
          <a:xfrm>
            <a:off x="471912" y="155922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5652575" y="333725"/>
            <a:ext cx="3328175" cy="4683026"/>
          </a:xfrm>
          <a:prstGeom prst="rect">
            <a:avLst/>
          </a:prstGeom>
          <a:noFill/>
          <a:ln>
            <a:noFill/>
          </a:ln>
        </p:spPr>
      </p:pic>
      <p:pic>
        <p:nvPicPr>
          <p:cNvPr id="81" name="Google Shape;81;p15"/>
          <p:cNvPicPr preferRelativeResize="0"/>
          <p:nvPr/>
        </p:nvPicPr>
        <p:blipFill>
          <a:blip r:embed="rId4">
            <a:alphaModFix/>
          </a:blip>
          <a:stretch>
            <a:fillRect/>
          </a:stretch>
        </p:blipFill>
        <p:spPr>
          <a:xfrm>
            <a:off x="471900" y="1559225"/>
            <a:ext cx="5030401" cy="286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architecture</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t>
            </a:r>
            <a:r>
              <a:rPr lang="en"/>
              <a:t>ncoder maps an input sequence of symbol representations (x1,...,xn) to a sequence of continuous representations z = (z1,...,zn). </a:t>
            </a:r>
            <a:endParaRPr/>
          </a:p>
          <a:p>
            <a:pPr indent="-342900" lvl="0" marL="457200" rtl="0" algn="l">
              <a:spcBef>
                <a:spcPts val="0"/>
              </a:spcBef>
              <a:spcAft>
                <a:spcPts val="0"/>
              </a:spcAft>
              <a:buSzPts val="1800"/>
              <a:buChar char="●"/>
            </a:pPr>
            <a:r>
              <a:rPr lang="en"/>
              <a:t>Given z, the decoder then generates an output sequence (y1,...,ym) of symbols one element at a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attention function can be described as mapping a query and a set of key-value pairs to an output, where the query, keys, values, and output are all vectors.</a:t>
            </a:r>
            <a:endParaRPr/>
          </a:p>
          <a:p>
            <a:pPr indent="0" lvl="0" marL="0" rtl="0" algn="l">
              <a:spcBef>
                <a:spcPts val="1200"/>
              </a:spcBef>
              <a:spcAft>
                <a:spcPts val="0"/>
              </a:spcAft>
              <a:buNone/>
            </a:pPr>
            <a:r>
              <a:rPr lang="en"/>
              <a:t>The output is computed as a weighted sum of the values, where the weight assigned to each value is computed by a compatibility function of the query with the corresponding key.</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Vision Transformer</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0" y="1152423"/>
            <a:ext cx="9144000" cy="371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336775"/>
            <a:ext cx="8520600" cy="456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Inspired by the Transformer scaling successes in NLP, we experiment with applying a standard Transformer directly to images, with the fewest possible modifications.</a:t>
            </a:r>
            <a:endParaRPr/>
          </a:p>
          <a:p>
            <a:pPr indent="-342900" lvl="0" marL="457200" rtl="0" algn="l">
              <a:spcBef>
                <a:spcPts val="0"/>
              </a:spcBef>
              <a:spcAft>
                <a:spcPts val="0"/>
              </a:spcAft>
              <a:buSzPts val="1800"/>
              <a:buChar char="●"/>
            </a:pPr>
            <a:r>
              <a:rPr lang="en"/>
              <a:t>To do so, we split an image into patches and provide the sequence of linear embeddings of these patches as an input to a Transformer. Image patches are treated the same way as tokens (words) in an NLP application. We train the model on image classification in supervised fashion.</a:t>
            </a:r>
            <a:endParaRPr/>
          </a:p>
          <a:p>
            <a:pPr indent="-342900" lvl="0" marL="457200" rtl="0" algn="l">
              <a:spcBef>
                <a:spcPts val="0"/>
              </a:spcBef>
              <a:spcAft>
                <a:spcPts val="0"/>
              </a:spcAft>
              <a:buSzPts val="1800"/>
              <a:buChar char="●"/>
            </a:pPr>
            <a:r>
              <a:rPr b="1" lang="en"/>
              <a:t>z</a:t>
            </a:r>
            <a:r>
              <a:rPr b="1" baseline="-25000" lang="en"/>
              <a:t>0</a:t>
            </a:r>
            <a:r>
              <a:rPr b="1" lang="en"/>
              <a:t> </a:t>
            </a:r>
            <a:r>
              <a:rPr lang="en"/>
              <a:t>= </a:t>
            </a:r>
            <a:r>
              <a:rPr b="1" lang="en"/>
              <a:t>[x</a:t>
            </a:r>
            <a:r>
              <a:rPr b="1" baseline="-25000" lang="en"/>
              <a:t>class</a:t>
            </a:r>
            <a:r>
              <a:rPr b="1" lang="en"/>
              <a:t>; x</a:t>
            </a:r>
            <a:r>
              <a:rPr b="1" baseline="30000" lang="en"/>
              <a:t>1</a:t>
            </a:r>
            <a:r>
              <a:rPr b="1" baseline="-25000" lang="en"/>
              <a:t>p</a:t>
            </a:r>
            <a:r>
              <a:rPr b="1" lang="en"/>
              <a:t>E; </a:t>
            </a:r>
            <a:r>
              <a:rPr b="1" lang="en"/>
              <a:t>x</a:t>
            </a:r>
            <a:r>
              <a:rPr b="1" baseline="30000" lang="en"/>
              <a:t>2</a:t>
            </a:r>
            <a:r>
              <a:rPr b="1" baseline="-25000" lang="en"/>
              <a:t>p</a:t>
            </a:r>
            <a:r>
              <a:rPr b="1" lang="en"/>
              <a:t>E</a:t>
            </a:r>
            <a:r>
              <a:rPr b="1" lang="en"/>
              <a:t>; · · · ;</a:t>
            </a:r>
            <a:r>
              <a:rPr b="1" lang="en"/>
              <a:t>x</a:t>
            </a:r>
            <a:r>
              <a:rPr b="1" baseline="30000" lang="en"/>
              <a:t>N</a:t>
            </a:r>
            <a:r>
              <a:rPr b="1" baseline="-25000" lang="en"/>
              <a:t>p</a:t>
            </a:r>
            <a:r>
              <a:rPr b="1" lang="en"/>
              <a:t>E</a:t>
            </a:r>
            <a:r>
              <a:rPr b="1" lang="en"/>
              <a:t>] + E</a:t>
            </a:r>
            <a:r>
              <a:rPr b="1" baseline="-25000" lang="en"/>
              <a:t>pos</a:t>
            </a:r>
            <a:endParaRPr b="1"/>
          </a:p>
          <a:p>
            <a:pPr indent="-342900" lvl="0" marL="457200" rtl="0" algn="l">
              <a:spcBef>
                <a:spcPts val="0"/>
              </a:spcBef>
              <a:spcAft>
                <a:spcPts val="0"/>
              </a:spcAft>
              <a:buSzPts val="1800"/>
              <a:buChar char="●"/>
            </a:pPr>
            <a:r>
              <a:rPr b="1" lang="en"/>
              <a:t>z’</a:t>
            </a:r>
            <a:r>
              <a:rPr b="1" baseline="-25000" lang="en"/>
              <a:t>l</a:t>
            </a:r>
            <a:r>
              <a:rPr b="1" lang="en"/>
              <a:t> </a:t>
            </a:r>
            <a:r>
              <a:rPr lang="en"/>
              <a:t>=</a:t>
            </a:r>
            <a:r>
              <a:rPr b="1" lang="en"/>
              <a:t> </a:t>
            </a:r>
            <a:r>
              <a:rPr lang="en"/>
              <a:t>MSA</a:t>
            </a:r>
            <a:r>
              <a:rPr lang="en"/>
              <a:t>(LN(</a:t>
            </a:r>
            <a:r>
              <a:rPr b="1" lang="en"/>
              <a:t>z</a:t>
            </a:r>
            <a:r>
              <a:rPr b="1" baseline="-25000" lang="en"/>
              <a:t>l-1</a:t>
            </a:r>
            <a:r>
              <a:rPr lang="en"/>
              <a:t>)) +</a:t>
            </a:r>
            <a:r>
              <a:rPr b="1" lang="en"/>
              <a:t> </a:t>
            </a:r>
            <a:r>
              <a:rPr b="1" lang="en"/>
              <a:t>z</a:t>
            </a:r>
            <a:r>
              <a:rPr b="1" baseline="-25000" lang="en"/>
              <a:t>l-1</a:t>
            </a:r>
            <a:endParaRPr b="1"/>
          </a:p>
          <a:p>
            <a:pPr indent="-342900" lvl="0" marL="457200" rtl="0" algn="l">
              <a:spcBef>
                <a:spcPts val="0"/>
              </a:spcBef>
              <a:spcAft>
                <a:spcPts val="0"/>
              </a:spcAft>
              <a:buSzPts val="1800"/>
              <a:buChar char="●"/>
            </a:pPr>
            <a:r>
              <a:rPr b="1" lang="en"/>
              <a:t>z</a:t>
            </a:r>
            <a:r>
              <a:rPr b="1" baseline="-25000" lang="en"/>
              <a:t>l</a:t>
            </a:r>
            <a:r>
              <a:rPr b="1" lang="en"/>
              <a:t> </a:t>
            </a:r>
            <a:r>
              <a:rPr lang="en"/>
              <a:t>=</a:t>
            </a:r>
            <a:r>
              <a:rPr b="1" lang="en"/>
              <a:t> </a:t>
            </a:r>
            <a:r>
              <a:rPr lang="en"/>
              <a:t>MLP(LN(</a:t>
            </a:r>
            <a:r>
              <a:rPr b="1" lang="en"/>
              <a:t>z’</a:t>
            </a:r>
            <a:r>
              <a:rPr b="1" baseline="-25000" lang="en"/>
              <a:t>l</a:t>
            </a:r>
            <a:r>
              <a:rPr lang="en"/>
              <a:t>)) +</a:t>
            </a:r>
            <a:r>
              <a:rPr b="1" lang="en"/>
              <a:t> z’</a:t>
            </a:r>
            <a:r>
              <a:rPr b="1" baseline="-25000" lang="en"/>
              <a:t>l</a:t>
            </a:r>
            <a:endParaRPr b="1"/>
          </a:p>
          <a:p>
            <a:pPr indent="-342900" lvl="0" marL="457200" rtl="0" algn="l">
              <a:spcBef>
                <a:spcPts val="0"/>
              </a:spcBef>
              <a:spcAft>
                <a:spcPts val="0"/>
              </a:spcAft>
              <a:buSzPts val="1800"/>
              <a:buChar char="●"/>
            </a:pPr>
            <a:r>
              <a:rPr b="1" lang="en"/>
              <a:t>y </a:t>
            </a:r>
            <a:r>
              <a:rPr lang="en"/>
              <a:t>=</a:t>
            </a:r>
            <a:r>
              <a:rPr b="1" lang="en"/>
              <a:t> </a:t>
            </a:r>
            <a:r>
              <a:rPr lang="en"/>
              <a:t>LN(</a:t>
            </a:r>
            <a:r>
              <a:rPr b="1" lang="en"/>
              <a:t>z</a:t>
            </a:r>
            <a:r>
              <a:rPr b="1" baseline="30000" lang="en"/>
              <a:t>0</a:t>
            </a:r>
            <a:r>
              <a:rPr b="1" baseline="-25000" lang="en"/>
              <a:t>L</a:t>
            </a:r>
            <a:r>
              <a:rPr lang="en"/>
              <a:t>)</a:t>
            </a:r>
            <a:endParaRPr/>
          </a:p>
          <a:p>
            <a:pPr indent="-342900" lvl="0" marL="457200" rtl="0" algn="l">
              <a:spcBef>
                <a:spcPts val="0"/>
              </a:spcBef>
              <a:spcAft>
                <a:spcPts val="0"/>
              </a:spcAft>
              <a:buSzPts val="1800"/>
              <a:buChar char="●"/>
            </a:pPr>
            <a:r>
              <a:rPr lang="en"/>
              <a:t>Typically, we pre-train ViT on large datasets, and fine-tune to smaller tasks.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152400" y="801475"/>
            <a:ext cx="8822301" cy="4189625"/>
          </a:xfrm>
          <a:prstGeom prst="rect">
            <a:avLst/>
          </a:prstGeom>
          <a:noFill/>
          <a:ln>
            <a:noFill/>
          </a:ln>
        </p:spPr>
      </p:pic>
      <p:sp>
        <p:nvSpPr>
          <p:cNvPr id="111" name="Google Shape;111;p20"/>
          <p:cNvSpPr txBox="1"/>
          <p:nvPr>
            <p:ph type="title"/>
          </p:nvPr>
        </p:nvSpPr>
        <p:spPr>
          <a:xfrm>
            <a:off x="267675" y="94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plots generated from test dataset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Testing the model</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ran our model for 30 epochs with the following hyperparameters:</a:t>
            </a:r>
            <a:endParaRPr/>
          </a:p>
          <a:p>
            <a:pPr indent="-342900" lvl="0" marL="457200" rtl="0" algn="l">
              <a:spcBef>
                <a:spcPts val="1200"/>
              </a:spcBef>
              <a:spcAft>
                <a:spcPts val="0"/>
              </a:spcAft>
              <a:buSzPts val="1800"/>
              <a:buChar char="●"/>
            </a:pPr>
            <a:r>
              <a:rPr lang="en"/>
              <a:t>Batch size = 64</a:t>
            </a:r>
            <a:endParaRPr/>
          </a:p>
          <a:p>
            <a:pPr indent="-342900" lvl="0" marL="457200" rtl="0" algn="l">
              <a:spcBef>
                <a:spcPts val="0"/>
              </a:spcBef>
              <a:spcAft>
                <a:spcPts val="0"/>
              </a:spcAft>
              <a:buSzPts val="1800"/>
              <a:buChar char="●"/>
            </a:pPr>
            <a:r>
              <a:rPr lang="en"/>
              <a:t>Learning rate = 9*10</a:t>
            </a:r>
            <a:r>
              <a:rPr baseline="30000" lang="en"/>
              <a:t>-5</a:t>
            </a:r>
            <a:endParaRPr/>
          </a:p>
          <a:p>
            <a:pPr indent="-342900" lvl="0" marL="457200" rtl="0" algn="l">
              <a:spcBef>
                <a:spcPts val="0"/>
              </a:spcBef>
              <a:spcAft>
                <a:spcPts val="0"/>
              </a:spcAft>
              <a:buSzPts val="1800"/>
              <a:buChar char="●"/>
            </a:pPr>
            <a:r>
              <a:rPr lang="en"/>
              <a:t>Gamma = 0.7</a:t>
            </a:r>
            <a:endParaRPr/>
          </a:p>
          <a:p>
            <a:pPr indent="-342900" lvl="0" marL="457200" rtl="0" algn="l">
              <a:spcBef>
                <a:spcPts val="0"/>
              </a:spcBef>
              <a:spcAft>
                <a:spcPts val="0"/>
              </a:spcAft>
              <a:buSzPts val="1800"/>
              <a:buChar char="●"/>
            </a:pPr>
            <a:r>
              <a:rPr lang="en"/>
              <a:t>Seed = 42</a:t>
            </a:r>
            <a:endParaRPr/>
          </a:p>
          <a:p>
            <a:pPr indent="0" lvl="0" marL="0" rtl="0" algn="l">
              <a:spcBef>
                <a:spcPts val="1200"/>
              </a:spcBef>
              <a:spcAft>
                <a:spcPts val="1200"/>
              </a:spcAft>
              <a:buNone/>
            </a:pPr>
            <a:r>
              <a:rPr lang="en"/>
              <a:t>f</a:t>
            </a:r>
            <a:r>
              <a:rPr lang="en"/>
              <a:t>rom this we got test accuracy of 70.53%.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