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1.xml><?xml version="1.0" encoding="utf-8"?>
<a:tblStyleLst xmlns:a="http://schemas.openxmlformats.org/drawingml/2006/main" xmlns:r="http://schemas.openxmlformats.org/officeDocument/2006/relationships" def="{90651C3A-4460-11DB-9652-00E08161165F}">
  <a:tblStyle styleId="{C1051E77-9C1D-4C3B-9E0D-9EDFA1C311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tableStyles" Target="tableStyles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93ffef701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93ffef701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93ffef701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93ffef701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93ffef701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93ffef701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93ffef701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93ffef701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93ffef701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93ffef701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9a8bc77e7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9a8bc77e7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9a8bc77e7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9a8bc77e7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9a8bc77e7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9a8bc77e7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9a8bc77e77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9a8bc77e77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9a8bc77e77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9a8bc77e77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8c24aaa009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8c24aaa009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9a8bc77e77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9a8bc77e77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9a8bc77e77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9a8bc77e77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9a8bc77e77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9a8bc77e77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93ffef701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93ffef701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9a8bc77e77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9a8bc77e77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8c24aaa009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8c24aaa009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93ffef7017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93ffef701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9a8bc77e77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9a8bc77e77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93ffef701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93ffef701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8c24aaa009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8c24aaa009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8c24aaa009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8c24aaa009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8c24aaa009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8c24aaa009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8c24aaa009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8c24aaa009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8e1ffcbb8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8e1ffcbb8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8e1ffcbb8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8e1ffcbb8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93ffef701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93ffef701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hyperlink" Target="https://upload.wikimedia.org/wikipedia/commons/2/27/MnistExamples.png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Relationship Id="rId4" Type="http://schemas.openxmlformats.org/officeDocument/2006/relationships/hyperlink" Target="https://ai.googleblog.com/2017/04/federated-learning-collaborative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arxiv.org/abs/2111.07494" TargetMode="External"/><Relationship Id="rId4" Type="http://schemas.openxmlformats.org/officeDocument/2006/relationships/hyperlink" Target="https://ai.googleblog.com/2017/04/federated-learning-collaborative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7255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Federated Learning for Pest Classification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2239975"/>
            <a:ext cx="8118600" cy="18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EE 451 - Supervised Research Exposition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Ayush Munjal, 19D070014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Guided By Prof. Rajbabu Velmurugan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605325" y="3831700"/>
            <a:ext cx="6392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Department of Electrical Engineering</a:t>
            </a:r>
            <a:endParaRPr sz="2000">
              <a:solidFill>
                <a:schemeClr val="accent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Indian Institute of Technology Bombay, Mumbai</a:t>
            </a:r>
            <a:endParaRPr sz="2000">
              <a:solidFill>
                <a:schemeClr val="accent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orchard farms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orchards based on different geographical locations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200"/>
              </a:spcAft>
              <a:buSzPts val="1800"/>
              <a:buChar char="●"/>
            </a:pPr>
            <a:r>
              <a:rPr lang="en"/>
              <a:t>Data of each orchard is unbalanced and insufficient</a:t>
            </a:r>
            <a:endParaRPr/>
          </a:p>
        </p:txBody>
      </p:sp>
      <p:sp>
        <p:nvSpPr>
          <p:cNvPr id="127" name="Google Shape;127;p22"/>
          <p:cNvSpPr txBox="1"/>
          <p:nvPr/>
        </p:nvSpPr>
        <p:spPr>
          <a:xfrm>
            <a:off x="838200" y="4331800"/>
            <a:ext cx="74676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References: F. Deng, W. Mao, Z. Zeng, H. Zeng and B. Wei, "Multiple Diseases and Pests Detection Based on Federated Learning and Improved Faster R-CNN," </a:t>
            </a:r>
            <a:endParaRPr sz="9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used: Federated learning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Centralized federated learning used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FedAvg gives better results when data characteristics are similar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FedAvg does not give good convergence for unbalanced data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Improved FedAvg algorithm by adding a restriction term to client’s loss function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200"/>
              </a:spcAft>
              <a:buSzPts val="1800"/>
              <a:buChar char="●"/>
            </a:pPr>
            <a:r>
              <a:rPr lang="en"/>
              <a:t>Allows each client model to differ from the global model</a:t>
            </a:r>
            <a:endParaRPr/>
          </a:p>
        </p:txBody>
      </p:sp>
      <p:sp>
        <p:nvSpPr>
          <p:cNvPr id="134" name="Google Shape;134;p23"/>
          <p:cNvSpPr txBox="1"/>
          <p:nvPr/>
        </p:nvSpPr>
        <p:spPr>
          <a:xfrm>
            <a:off x="838200" y="4331800"/>
            <a:ext cx="74676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References: F. Deng, W. Mao, Z. Zeng, H. Zeng and B. Wei, "Multiple Diseases and Pests Detection Based on Federated Learning and Improved Faster R-CNN," </a:t>
            </a:r>
            <a:endParaRPr sz="9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used: CNN architecture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Faster R-CNN model uses VGG CNN but this doesn’t provide good accuracy due to gradient explosion and gradient dispersion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VGG CNN replaced by ResNet-101 architecture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92 layers of RestNet-101 are for feature extraction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Remaining 9 layers for target detection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200"/>
              </a:spcAft>
              <a:buSzPts val="1800"/>
              <a:buChar char="●"/>
            </a:pPr>
            <a:r>
              <a:rPr lang="en"/>
              <a:t>L2-normalization used due to large size difference in feature maps</a:t>
            </a:r>
            <a:endParaRPr/>
          </a:p>
        </p:txBody>
      </p:sp>
      <p:sp>
        <p:nvSpPr>
          <p:cNvPr id="141" name="Google Shape;141;p24"/>
          <p:cNvSpPr txBox="1"/>
          <p:nvPr/>
        </p:nvSpPr>
        <p:spPr>
          <a:xfrm>
            <a:off x="838200" y="4331800"/>
            <a:ext cx="74676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References: F. Deng, W. Mao, Z. Zeng, H. Zeng and B. Wei, "Multiple Diseases and Pests Detection Based on Federated Learning and Improved Faster R-CNN," </a:t>
            </a:r>
            <a:endParaRPr sz="9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used: Online Hard Example Mining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effective method to improve the detection accuracy of CNNs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Re-enters difficult cases to the network to improve the performance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Loss values calculated and then sorted from large to small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200"/>
              </a:spcAft>
              <a:buSzPts val="1800"/>
              <a:buChar char="●"/>
            </a:pPr>
            <a:r>
              <a:rPr lang="en"/>
              <a:t>First K maximum loss values are selected as difficult cases and added to network for further training</a:t>
            </a:r>
            <a:endParaRPr/>
          </a:p>
        </p:txBody>
      </p:sp>
      <p:sp>
        <p:nvSpPr>
          <p:cNvPr id="148" name="Google Shape;148;p25"/>
          <p:cNvSpPr txBox="1"/>
          <p:nvPr/>
        </p:nvSpPr>
        <p:spPr>
          <a:xfrm>
            <a:off x="838200" y="4331800"/>
            <a:ext cx="74676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References: F. Deng, W. Mao, Z. Zeng, H. Zeng and B. Wei, "Multiple Diseases and Pests Detection Based on Federated Learning and Improved Faster R-CNN," </a:t>
            </a:r>
            <a:endParaRPr sz="9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r>
              <a:rPr lang="en"/>
              <a:t>obtained in the paper</a:t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can accurately identify diseases in full fruit diseases while not misclassifying the good fruits nearby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orchard was able to recognize all diseases while some diseases were missing from each orchard dataset: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1200"/>
              </a:spcAft>
              <a:buSzPts val="1400"/>
              <a:buChar char="○"/>
            </a:pPr>
            <a:r>
              <a:rPr lang="en"/>
              <a:t>Generalization achieved due to federated learning</a:t>
            </a:r>
            <a:endParaRPr/>
          </a:p>
        </p:txBody>
      </p:sp>
      <p:sp>
        <p:nvSpPr>
          <p:cNvPr id="155" name="Google Shape;155;p26"/>
          <p:cNvSpPr txBox="1"/>
          <p:nvPr/>
        </p:nvSpPr>
        <p:spPr>
          <a:xfrm>
            <a:off x="838200" y="4331800"/>
            <a:ext cx="74676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References: </a:t>
            </a: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F. Deng, W. Mao, Z. Zeng, H. Zeng and B. Wei, "Multiple Diseases and Pests Detection Based on Federated Learning and Improved Faster R-CNN," </a:t>
            </a:r>
            <a:endParaRPr sz="9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</a:t>
            </a:r>
            <a:endParaRPr/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experiment aims to compare the performance of two major federated learning algorithms FedAvg and FedProx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the variation of accuracy of these algorithms are tested against various parameters involved in the algorithms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200"/>
              </a:spcAft>
              <a:buSzPts val="1800"/>
              <a:buChar char="●"/>
            </a:pPr>
            <a:r>
              <a:rPr lang="en"/>
              <a:t>Then the accuracy is compared of these </a:t>
            </a:r>
            <a:r>
              <a:rPr lang="en"/>
              <a:t>algorithms</a:t>
            </a:r>
            <a:r>
              <a:rPr lang="en"/>
              <a:t> for same parameter settings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used</a:t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dataset used to evaluate performance of FedAvg and FedProx algorithms is MNIST dataset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MNIST is a dataset of handwritten digits from 0 to 9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widely used in computer vision and deep learning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200"/>
              </a:spcAft>
              <a:buSzPts val="1800"/>
              <a:buChar char="●"/>
            </a:pPr>
            <a:r>
              <a:rPr lang="en"/>
              <a:t>It is a dataset of 60,000 small square 28*28 pixel grayscale images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311700" y="457975"/>
            <a:ext cx="8520600" cy="41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of the images from MNIST dataset are shown below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075" y="958163"/>
            <a:ext cx="5657850" cy="343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9"/>
          <p:cNvSpPr txBox="1"/>
          <p:nvPr/>
        </p:nvSpPr>
        <p:spPr>
          <a:xfrm>
            <a:off x="2924025" y="4396700"/>
            <a:ext cx="6887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ld Standard TT"/>
                <a:ea typeface="Old Standard TT"/>
                <a:cs typeface="Old Standard TT"/>
                <a:sym typeface="Old Standard TT"/>
              </a:rPr>
              <a:t>Source: </a:t>
            </a:r>
            <a:r>
              <a:rPr lang="en" sz="700" u="sng">
                <a:solidFill>
                  <a:schemeClr val="hlink"/>
                </a:solidFill>
                <a:hlinkClick r:id="rId4"/>
              </a:rPr>
              <a:t>MnistExamples.png (594×361) (wikimedia.org)</a:t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</a:t>
            </a:r>
            <a:r>
              <a:rPr lang="en"/>
              <a:t>Heterogeneity</a:t>
            </a:r>
            <a:endParaRPr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we can see from the previous image, different labels in MNIST dataset corresponds to different </a:t>
            </a:r>
            <a:r>
              <a:rPr lang="en"/>
              <a:t>handwriting</a:t>
            </a:r>
            <a:r>
              <a:rPr lang="en"/>
              <a:t> style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quite obvious given that different </a:t>
            </a:r>
            <a:r>
              <a:rPr lang="en"/>
              <a:t>label</a:t>
            </a:r>
            <a:r>
              <a:rPr lang="en"/>
              <a:t> belongs to handwriting of different person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Thus the MNIST data follows statistical </a:t>
            </a:r>
            <a:r>
              <a:rPr lang="en"/>
              <a:t>heterogeneity</a:t>
            </a:r>
            <a:r>
              <a:rPr lang="en"/>
              <a:t> property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Therefore the data on which we will be evaluating our results follows non-i.i.d distribution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200"/>
              </a:spcAft>
              <a:buSzPts val="1800"/>
              <a:buChar char="●"/>
            </a:pPr>
            <a:r>
              <a:rPr lang="en"/>
              <a:t>This will lead to more generalization in comparison of the algorithms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setup</a:t>
            </a:r>
            <a:endParaRPr/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accuracy of these algorithms is tested for various metrics like:</a:t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Number of clients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Client learning rate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Global server learning rate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Number of epochs of clients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Total number of rounds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1200"/>
              </a:spcAft>
              <a:buSzPts val="1400"/>
              <a:buChar char="○"/>
            </a:pPr>
            <a:r>
              <a:rPr lang="en" sz="1400"/>
              <a:t>Proximal strength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Literature Survey: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Federated Learning - Challenges, Methods and Future Directions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Decentralized Federated Learning - A Segmented Gossip Approach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Multiple diseases and pest detection based on federated learning and faster r-cnn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Comparison of federated learning algorithms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idx="1" type="body"/>
          </p:nvPr>
        </p:nvSpPr>
        <p:spPr>
          <a:xfrm>
            <a:off x="311700" y="457975"/>
            <a:ext cx="8520600" cy="41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variation of accuracy of FedAvg algorithm is studied with variation in number of epochs and total number of rounds in the 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Total number of rounds is the </a:t>
            </a:r>
            <a:r>
              <a:rPr lang="en"/>
              <a:t>total</a:t>
            </a:r>
            <a:r>
              <a:rPr lang="en"/>
              <a:t> </a:t>
            </a:r>
            <a:r>
              <a:rPr lang="en"/>
              <a:t>iterations</a:t>
            </a:r>
            <a:r>
              <a:rPr lang="en"/>
              <a:t> carried at global server for update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epochs is the number of iterations carried out at every device for one global round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 are as shown below for </a:t>
            </a:r>
            <a:r>
              <a:rPr lang="en"/>
              <a:t>same number of clients = 4, learning rate of server = 1, learning rate of clients = 0.02</a:t>
            </a:r>
            <a:endParaRPr sz="2200"/>
          </a:p>
        </p:txBody>
      </p:sp>
      <p:graphicFrame>
        <p:nvGraphicFramePr>
          <p:cNvPr id="192" name="Google Shape;192;p32"/>
          <p:cNvGraphicFramePr/>
          <p:nvPr/>
        </p:nvGraphicFramePr>
        <p:xfrm>
          <a:off x="2640963" y="275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{C1051E77-9C1D-4C3B-9E0D-9EDFA1C31113}</a:tableStyleId>
              </a:tblPr>
              <a:tblGrid>
                <a:gridCol w="1002075"/>
                <a:gridCol w="1107175"/>
                <a:gridCol w="18761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Number of epochs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Total rounds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Categorical accuracy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5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10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30.0%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5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20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56.7%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10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10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54.2%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10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20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81.6%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idx="1" type="body"/>
          </p:nvPr>
        </p:nvSpPr>
        <p:spPr>
          <a:xfrm>
            <a:off x="311700" y="440375"/>
            <a:ext cx="8520600" cy="41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variation of accuracy of FedAvg algorithm is studied with variation in learning rate of client and global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algorithm used at both clients and global server is Stochastic Gradient Descent (SGD)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 are shown below for same number of clients = 4, same number of epochs =10 and total rounds = 20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8" name="Google Shape;198;p33"/>
          <p:cNvGraphicFramePr/>
          <p:nvPr/>
        </p:nvGraphicFramePr>
        <p:xfrm>
          <a:off x="2579288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{C1051E77-9C1D-4C3B-9E0D-9EDFA1C31113}</a:tableStyleId>
              </a:tblPr>
              <a:tblGrid>
                <a:gridCol w="1002075"/>
                <a:gridCol w="1107175"/>
                <a:gridCol w="18761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Server Optimizer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Client Optimizer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Categorical accuracy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1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0.02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81.6%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1.5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0.02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89.0%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1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0.05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51.8%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idx="1" type="body"/>
          </p:nvPr>
        </p:nvSpPr>
        <p:spPr>
          <a:xfrm>
            <a:off x="311700" y="457975"/>
            <a:ext cx="8520600" cy="41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variation of accuracy of FedProx algorithm is studied with variation in number of epochs and total number of rounds in the algorithm and proximal strength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Proximal strength is the lambda term in FedProx 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 are as shown below for same number of clients = 4, learning rate of server = 1, learning rate of clients = 0.02</a:t>
            </a:r>
            <a:endParaRPr sz="2200"/>
          </a:p>
        </p:txBody>
      </p:sp>
      <p:graphicFrame>
        <p:nvGraphicFramePr>
          <p:cNvPr id="204" name="Google Shape;204;p34"/>
          <p:cNvGraphicFramePr/>
          <p:nvPr/>
        </p:nvGraphicFramePr>
        <p:xfrm>
          <a:off x="2579288" y="24785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{C1051E77-9C1D-4C3B-9E0D-9EDFA1C31113}</a:tableStyleId>
              </a:tblPr>
              <a:tblGrid>
                <a:gridCol w="784225"/>
                <a:gridCol w="755400"/>
                <a:gridCol w="977550"/>
                <a:gridCol w="1468250"/>
              </a:tblGrid>
              <a:tr h="705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Number of epochs</a:t>
                      </a:r>
                      <a:endParaRPr sz="11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Total rounds</a:t>
                      </a:r>
                      <a:endParaRPr sz="11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Proximal strength</a:t>
                      </a:r>
                      <a:endParaRPr sz="11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Categorical accuracy</a:t>
                      </a:r>
                      <a:endParaRPr sz="11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33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5</a:t>
                      </a:r>
                      <a:endParaRPr sz="11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10</a:t>
                      </a:r>
                      <a:endParaRPr sz="11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1</a:t>
                      </a:r>
                      <a:endParaRPr sz="11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33.7%</a:t>
                      </a:r>
                      <a:endParaRPr sz="11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33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5</a:t>
                      </a:r>
                      <a:endParaRPr sz="11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20</a:t>
                      </a:r>
                      <a:endParaRPr sz="11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0.5</a:t>
                      </a:r>
                      <a:endParaRPr sz="11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38.0%</a:t>
                      </a:r>
                      <a:endParaRPr sz="11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33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10</a:t>
                      </a:r>
                      <a:endParaRPr sz="11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10</a:t>
                      </a:r>
                      <a:endParaRPr sz="11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1.5</a:t>
                      </a:r>
                      <a:endParaRPr sz="11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42.0%</a:t>
                      </a:r>
                      <a:endParaRPr sz="11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33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10</a:t>
                      </a:r>
                      <a:endParaRPr sz="11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10</a:t>
                      </a:r>
                      <a:endParaRPr sz="11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2.0</a:t>
                      </a:r>
                      <a:endParaRPr sz="11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46.3%</a:t>
                      </a:r>
                      <a:endParaRPr sz="11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33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10</a:t>
                      </a:r>
                      <a:endParaRPr sz="11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20</a:t>
                      </a:r>
                      <a:endParaRPr sz="11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2.0</a:t>
                      </a:r>
                      <a:endParaRPr sz="11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93.3%</a:t>
                      </a:r>
                      <a:endParaRPr sz="11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idx="1" type="body"/>
          </p:nvPr>
        </p:nvSpPr>
        <p:spPr>
          <a:xfrm>
            <a:off x="311700" y="449175"/>
            <a:ext cx="8520600" cy="41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 accuracy of FedAvg and FedProx for different number of clients keeping all other parameters equal</a:t>
            </a:r>
            <a:endParaRPr/>
          </a:p>
        </p:txBody>
      </p:sp>
      <p:graphicFrame>
        <p:nvGraphicFramePr>
          <p:cNvPr id="210" name="Google Shape;210;p35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{C1051E77-9C1D-4C3B-9E0D-9EDFA1C31113}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clients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FedAvg 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FedProx accuracy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81.6%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93.3%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78.1%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91.9%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75.5%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89.3%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</a:t>
            </a:r>
            <a:endParaRPr/>
          </a:p>
        </p:txBody>
      </p:sp>
      <p:sp>
        <p:nvSpPr>
          <p:cNvPr id="216" name="Google Shape;216;p3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Accuracy of both algorithms increase if total number of rounds and number of epochs are increased keeping other parameters same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proximal strength increase accuracy of FedProx algorithm increases significantly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number of clients increase accuracy of both algorithms drop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200"/>
              </a:spcAft>
              <a:buSzPts val="1800"/>
              <a:buChar char="●"/>
            </a:pPr>
            <a:r>
              <a:rPr lang="en"/>
              <a:t>For same parameters FedProx gives better accuracy than FedAvg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Gboard</a:t>
            </a:r>
            <a:endParaRPr/>
          </a:p>
        </p:txBody>
      </p:sp>
      <p:sp>
        <p:nvSpPr>
          <p:cNvPr id="222" name="Google Shape;222;p3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centralized federated learning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Encrypted communication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Ensures privacy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smarter models, low latency and less power consumption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FedAvg type algorithm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200"/>
              </a:spcAft>
              <a:buSzPts val="1800"/>
              <a:buChar char="●"/>
            </a:pPr>
            <a:r>
              <a:rPr lang="en"/>
              <a:t>Compression of model updates</a:t>
            </a:r>
            <a:endParaRPr/>
          </a:p>
        </p:txBody>
      </p:sp>
      <p:pic>
        <p:nvPicPr>
          <p:cNvPr id="223" name="Google Shape;22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1325" y="1171600"/>
            <a:ext cx="1064475" cy="106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7"/>
          <p:cNvSpPr txBox="1"/>
          <p:nvPr/>
        </p:nvSpPr>
        <p:spPr>
          <a:xfrm>
            <a:off x="1047600" y="4502725"/>
            <a:ext cx="7048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/>
              <a:t>References: </a:t>
            </a:r>
            <a:r>
              <a:rPr lang="en" sz="1300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https://ai.googleblog.com/2017/04/federated-learning-collaborative.html</a:t>
            </a:r>
            <a:endParaRPr sz="11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30" name="Google Shape;230;p3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A. Imteaj, U. Thakker, S. Wang, J. Li and M. H. Amini, "A Survey on Federated Learning for Resource-Constrained IoT Devices," in IEEE Internet of Things Journal, vol. 9, no. 1, pp. 1-24, 1 Jan.1, 2022, doi: 10.1109/JIOT.2021.3095077.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T. Li, A. K. Sahu, A. Talwalkar and V. Smith, "Federated Learning: Challenges, Methods, and Future Directions," in IEEE Signal Processing Magazine, vol. 37, no. 3, pp. 50-60, May 2020, doi: 10.1109/MSP.2020.2975749.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H. B. McMahan, E. Moore, D. Ramage, S. Hampson, and B. A. y Arcas, “Communication-Efficient Learning of Deep Networks from Decentralized Data,” 2016.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F. Deng, W. Mao, Z. Zeng, H. Zeng and B. Wei, "Multiple Diseases and Pests Detection Based on Federated Learning and Improved Faster R-CNN," in IEEE Transactions on Instrumentation and Measurement, vol. 71, pp. 1-11, 2022, Art no. 3523811, doi: 10.1109/TIM.2022.3201937.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0675" lvl="0" marL="457200" rtl="0" algn="l">
              <a:spcBef>
                <a:spcPts val="1000"/>
              </a:spcBef>
              <a:spcAft>
                <a:spcPts val="0"/>
              </a:spcAft>
              <a:buSzPts val="1450"/>
              <a:buFont typeface="Times New Roman"/>
              <a:buChar char="●"/>
            </a:pPr>
            <a:r>
              <a:rPr lang="en" sz="1450">
                <a:latin typeface="Times New Roman"/>
                <a:ea typeface="Times New Roman"/>
                <a:cs typeface="Times New Roman"/>
                <a:sym typeface="Times New Roman"/>
              </a:rPr>
              <a:t>Hu, Chenghao &amp; Jiang, Jingyan &amp; Wang, Zhi. (2019). Decentralized Federated Learning: A Segmented Gossip Approach.</a:t>
            </a:r>
            <a:endParaRPr sz="14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675" lvl="0" marL="457200" rtl="0" algn="l">
              <a:spcBef>
                <a:spcPts val="1000"/>
              </a:spcBef>
              <a:spcAft>
                <a:spcPts val="0"/>
              </a:spcAft>
              <a:buSzPts val="1450"/>
              <a:buFont typeface="Times New Roman"/>
              <a:buChar char="●"/>
            </a:pPr>
            <a:r>
              <a:rPr lang="en" sz="1450">
                <a:latin typeface="Times New Roman"/>
                <a:ea typeface="Times New Roman"/>
                <a:cs typeface="Times New Roman"/>
                <a:sym typeface="Times New Roman"/>
              </a:rPr>
              <a:t>T. Gafni, N. Shlezinger, K. Cohen, Y. C. Eldar, and H. V. Poor, “Federated Learning: A signal processing perspective,” IEEE Signal Processing Magazine, vol. 39, no. 3, pp. 14–41, May 2022, doi: 10.1109/msp.2021.3125282.</a:t>
            </a:r>
            <a:endParaRPr sz="14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675" lvl="0" marL="457200" rtl="0" algn="l">
              <a:spcBef>
                <a:spcPts val="1200"/>
              </a:spcBef>
              <a:spcAft>
                <a:spcPts val="0"/>
              </a:spcAft>
              <a:buSzPts val="1450"/>
              <a:buFont typeface="Times New Roman"/>
              <a:buChar char="●"/>
            </a:pPr>
            <a:r>
              <a:rPr lang="en" sz="1450">
                <a:latin typeface="Times New Roman"/>
                <a:ea typeface="Times New Roman"/>
                <a:cs typeface="Times New Roman"/>
                <a:sym typeface="Times New Roman"/>
              </a:rPr>
              <a:t>T. Zhang, L. Gao, C. He, M. Zhang, B. Krishnamachari, and S. Avestimehr, “Federated Learning for Internet of Things: Applications, Challenges, and Opportunities,” CoRR, vol. abs/2111.07494, 2021, [Online]. Available: </a:t>
            </a:r>
            <a:r>
              <a:rPr lang="en" sz="145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https://arxiv.org/abs/2111.07494</a:t>
            </a:r>
            <a:endParaRPr sz="14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675" lvl="0" marL="457200" rtl="0" algn="l">
              <a:spcBef>
                <a:spcPts val="1000"/>
              </a:spcBef>
              <a:spcAft>
                <a:spcPts val="1200"/>
              </a:spcAft>
              <a:buSzPts val="1450"/>
              <a:buFont typeface="Times New Roman"/>
              <a:buChar char="●"/>
            </a:pPr>
            <a:r>
              <a:rPr lang="en" sz="145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https://ai.googleblog.com/2017/04/federated-learning-collaborative.html</a:t>
            </a:r>
            <a:endParaRPr sz="14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0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9500"/>
              <a:t>Thank You!</a:t>
            </a:r>
            <a:endParaRPr sz="9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Federated Learning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Shared machine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data is not shared with anyone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Helps in model generalization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Helps in learning complex models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 applications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Industry 4.0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Autonomous driving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Smart home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Virtual reality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3950" y="1422675"/>
            <a:ext cx="4210050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types of Federated Learning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05822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Centralized Federated Learning</a:t>
            </a:r>
            <a:endParaRPr sz="1800"/>
          </a:p>
        </p:txBody>
      </p:sp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4832400" y="105822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Dec</a:t>
            </a:r>
            <a:r>
              <a:rPr lang="en" sz="1800"/>
              <a:t>entralized Federated Learning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4950" y="1863650"/>
            <a:ext cx="4094801" cy="265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923507"/>
            <a:ext cx="3999900" cy="2531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Centralized Federated Learning algorithms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382063"/>
            <a:ext cx="3609975" cy="309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8213" y="1382075"/>
            <a:ext cx="3295650" cy="24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604625" y="4641075"/>
            <a:ext cx="490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Federated Learning - Challenges, methods and future directions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486650"/>
            <a:ext cx="8520600" cy="30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paper discuss about major challenges faced in federated learning setup and methods to overcome them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Federated learning is defined </a:t>
            </a:r>
            <a:r>
              <a:rPr lang="en"/>
              <a:t>mathematically 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where </a:t>
            </a:r>
            <a:r>
              <a:rPr i="1" lang="en"/>
              <a:t>m</a:t>
            </a:r>
            <a:r>
              <a:rPr lang="en"/>
              <a:t> is total number of clients, p</a:t>
            </a:r>
            <a:r>
              <a:rPr baseline="-25000" i="1" lang="en"/>
              <a:t>k</a:t>
            </a:r>
            <a:r>
              <a:rPr baseline="-25000" lang="en"/>
              <a:t> </a:t>
            </a:r>
            <a:r>
              <a:rPr lang="en"/>
              <a:t>is relative impact of each client on global   model and </a:t>
            </a:r>
            <a:r>
              <a:rPr i="1" lang="en"/>
              <a:t>F</a:t>
            </a:r>
            <a:r>
              <a:rPr baseline="-25000" i="1" lang="en"/>
              <a:t>k</a:t>
            </a:r>
            <a:r>
              <a:rPr lang="en"/>
              <a:t>(</a:t>
            </a:r>
            <a:r>
              <a:rPr i="1" lang="en"/>
              <a:t>w</a:t>
            </a:r>
            <a:r>
              <a:rPr lang="en"/>
              <a:t>)</a:t>
            </a:r>
            <a:r>
              <a:rPr i="1" lang="en"/>
              <a:t> </a:t>
            </a:r>
            <a:r>
              <a:rPr lang="en"/>
              <a:t>is local objective function of each client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9638" y="2752088"/>
            <a:ext cx="4484725" cy="5513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910950" y="4348925"/>
            <a:ext cx="73221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References: </a:t>
            </a: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T. Zhang, L. Gao, C. He, M. Zhang, B. Krishnamachari, and S. Avestimehr, “Federated Learning for Internet of Things: Applications, Challenges, and Opportunities,” CoRR, vol. abs/2111.07494, 2021,</a:t>
            </a:r>
            <a:endParaRPr sz="9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challenges faced in federated learning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Expensive communication:</a:t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Due to large number of devices in the federated network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reduced by reducing total number of rounds and size of messages transmitted at each round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Systems heterogeneity: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Devices differ in a lot of ways storage capacity, computational limits, communication capabilities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a fraction of total devices work at any moment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Statistical heterogeneity: Data between devices is generally non-i.i.d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200"/>
              </a:spcAft>
              <a:buSzPts val="1800"/>
              <a:buChar char="●"/>
            </a:pPr>
            <a:r>
              <a:rPr lang="en"/>
              <a:t>Privacy concern</a:t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910950" y="4460000"/>
            <a:ext cx="73221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References: T. Zhang, L. Gao, C. He, M. Zhang, B. Krishnamachari, and S. Avestimehr, “Federated Learning for Internet of Things: Applications, Challenges, and Opportunities,” CoRR, vol. abs/2111.07494, 2021,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 used for these challenges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965475"/>
            <a:ext cx="8520600" cy="36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expensive communication: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Local updating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Compression schemes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Decentralized training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systems </a:t>
            </a:r>
            <a:r>
              <a:rPr lang="en"/>
              <a:t>heterogeneity</a:t>
            </a:r>
            <a:r>
              <a:rPr lang="en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Asynchronous communication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Active sampling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Fault </a:t>
            </a:r>
            <a:r>
              <a:rPr lang="en"/>
              <a:t>tolerance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statistical heterogeneity: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Modelling heterogeneous data using meta learning and multitask learning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FedProx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privacy preservation: Cryptographic algorithms</a:t>
            </a:r>
            <a:endParaRPr/>
          </a:p>
        </p:txBody>
      </p:sp>
      <p:sp>
        <p:nvSpPr>
          <p:cNvPr id="113" name="Google Shape;113;p20"/>
          <p:cNvSpPr txBox="1"/>
          <p:nvPr/>
        </p:nvSpPr>
        <p:spPr>
          <a:xfrm>
            <a:off x="910950" y="4442925"/>
            <a:ext cx="73221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References: T. Zhang, L. Gao, C. He, M. Zhang, B. Krishnamachari, and S. Avestimehr, “Federated Learning for Internet of Things: Applications, Challenges, and Opportunities,” CoRR, vol. abs/2111.07494, 2021,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diseases and pest detection based on federated learning and faster r-cnn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597725"/>
            <a:ext cx="8520600" cy="29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Pest detection using federated learning and faster r-cnn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Federated learning helps in overcoming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constraints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Communication costs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200"/>
              </a:spcAft>
              <a:buSzPts val="1800"/>
              <a:buChar char="●"/>
            </a:pPr>
            <a:r>
              <a:rPr lang="en"/>
              <a:t>FedAvg algorithm improved to give better results</a:t>
            </a:r>
            <a:endParaRPr/>
          </a:p>
        </p:txBody>
      </p:sp>
      <p:sp>
        <p:nvSpPr>
          <p:cNvPr id="120" name="Google Shape;120;p21"/>
          <p:cNvSpPr txBox="1"/>
          <p:nvPr/>
        </p:nvSpPr>
        <p:spPr>
          <a:xfrm>
            <a:off x="838200" y="4331800"/>
            <a:ext cx="74676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References: F. Deng, W. Mao, Z. Zeng, H. Zeng and B. Wei, "Multiple Diseases and Pests Detection Based on Federated Learning and Improved Faster R-CNN," </a:t>
            </a:r>
            <a:endParaRPr sz="7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