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09" r:id="rId1"/>
  </p:sldMasterIdLst>
  <p:notesMasterIdLst>
    <p:notesMasterId r:id="rId14"/>
  </p:notesMasterIdLst>
  <p:handoutMasterIdLst>
    <p:handoutMasterId r:id="rId15"/>
  </p:handoutMasterIdLst>
  <p:sldIdLst>
    <p:sldId id="591" r:id="rId2"/>
    <p:sldId id="622" r:id="rId3"/>
    <p:sldId id="1015" r:id="rId4"/>
    <p:sldId id="1004" r:id="rId5"/>
    <p:sldId id="1023" r:id="rId6"/>
    <p:sldId id="1006" r:id="rId7"/>
    <p:sldId id="1024" r:id="rId8"/>
    <p:sldId id="1008" r:id="rId9"/>
    <p:sldId id="1007" r:id="rId10"/>
    <p:sldId id="1025" r:id="rId11"/>
    <p:sldId id="1019" r:id="rId12"/>
    <p:sldId id="638" r:id="rId13"/>
  </p:sldIdLst>
  <p:sldSz cx="12192000" cy="6858000"/>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charset="0"/>
        <a:ea typeface="+mn-ea"/>
        <a:cs typeface="+mn-cs"/>
      </a:defRPr>
    </a:lvl1pPr>
    <a:lvl2pPr marL="457200" algn="l" rtl="0" eaLnBrk="0" fontAlgn="base" hangingPunct="0">
      <a:spcBef>
        <a:spcPct val="0"/>
      </a:spcBef>
      <a:spcAft>
        <a:spcPct val="0"/>
      </a:spcAft>
      <a:defRPr sz="2800" kern="1200">
        <a:solidFill>
          <a:schemeClr val="tx1"/>
        </a:solidFill>
        <a:latin typeface="Times" charset="0"/>
        <a:ea typeface="+mn-ea"/>
        <a:cs typeface="+mn-cs"/>
      </a:defRPr>
    </a:lvl2pPr>
    <a:lvl3pPr marL="914400" algn="l" rtl="0" eaLnBrk="0" fontAlgn="base" hangingPunct="0">
      <a:spcBef>
        <a:spcPct val="0"/>
      </a:spcBef>
      <a:spcAft>
        <a:spcPct val="0"/>
      </a:spcAft>
      <a:defRPr sz="2800" kern="1200">
        <a:solidFill>
          <a:schemeClr val="tx1"/>
        </a:solidFill>
        <a:latin typeface="Times" charset="0"/>
        <a:ea typeface="+mn-ea"/>
        <a:cs typeface="+mn-cs"/>
      </a:defRPr>
    </a:lvl3pPr>
    <a:lvl4pPr marL="1371600" algn="l" rtl="0" eaLnBrk="0" fontAlgn="base" hangingPunct="0">
      <a:spcBef>
        <a:spcPct val="0"/>
      </a:spcBef>
      <a:spcAft>
        <a:spcPct val="0"/>
      </a:spcAft>
      <a:defRPr sz="2800" kern="1200">
        <a:solidFill>
          <a:schemeClr val="tx1"/>
        </a:solidFill>
        <a:latin typeface="Times" charset="0"/>
        <a:ea typeface="+mn-ea"/>
        <a:cs typeface="+mn-cs"/>
      </a:defRPr>
    </a:lvl4pPr>
    <a:lvl5pPr marL="1828800" algn="l" rtl="0" eaLnBrk="0" fontAlgn="base" hangingPunct="0">
      <a:spcBef>
        <a:spcPct val="0"/>
      </a:spcBef>
      <a:spcAft>
        <a:spcPct val="0"/>
      </a:spcAft>
      <a:defRPr sz="2800" kern="1200">
        <a:solidFill>
          <a:schemeClr val="tx1"/>
        </a:solidFill>
        <a:latin typeface="Times" charset="0"/>
        <a:ea typeface="+mn-ea"/>
        <a:cs typeface="+mn-cs"/>
      </a:defRPr>
    </a:lvl5pPr>
    <a:lvl6pPr marL="2286000" algn="l" defTabSz="914400" rtl="0" eaLnBrk="1" latinLnBrk="0" hangingPunct="1">
      <a:defRPr sz="2800" kern="1200">
        <a:solidFill>
          <a:schemeClr val="tx1"/>
        </a:solidFill>
        <a:latin typeface="Times" charset="0"/>
        <a:ea typeface="+mn-ea"/>
        <a:cs typeface="+mn-cs"/>
      </a:defRPr>
    </a:lvl6pPr>
    <a:lvl7pPr marL="2743200" algn="l" defTabSz="914400" rtl="0" eaLnBrk="1" latinLnBrk="0" hangingPunct="1">
      <a:defRPr sz="2800" kern="1200">
        <a:solidFill>
          <a:schemeClr val="tx1"/>
        </a:solidFill>
        <a:latin typeface="Times" charset="0"/>
        <a:ea typeface="+mn-ea"/>
        <a:cs typeface="+mn-cs"/>
      </a:defRPr>
    </a:lvl7pPr>
    <a:lvl8pPr marL="3200400" algn="l" defTabSz="914400" rtl="0" eaLnBrk="1" latinLnBrk="0" hangingPunct="1">
      <a:defRPr sz="2800" kern="1200">
        <a:solidFill>
          <a:schemeClr val="tx1"/>
        </a:solidFill>
        <a:latin typeface="Times" charset="0"/>
        <a:ea typeface="+mn-ea"/>
        <a:cs typeface="+mn-cs"/>
      </a:defRPr>
    </a:lvl8pPr>
    <a:lvl9pPr marL="3657600" algn="l" defTabSz="914400" rtl="0" eaLnBrk="1" latinLnBrk="0" hangingPunct="1">
      <a:defRPr sz="28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mesh" initials="s" lastIdx="1" clrIdx="0">
    <p:extLst>
      <p:ext uri="{19B8F6BF-5375-455C-9EA6-DF929625EA0E}">
        <p15:presenceInfo xmlns:p15="http://schemas.microsoft.com/office/powerpoint/2012/main" userId="som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D16161"/>
    <a:srgbClr val="0000CC"/>
    <a:srgbClr val="663300"/>
    <a:srgbClr val="CC9900"/>
    <a:srgbClr val="3399FF"/>
    <a:srgbClr val="99FFCC"/>
    <a:srgbClr val="66FF66"/>
    <a:srgbClr val="CCFF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2" autoAdjust="0"/>
    <p:restoredTop sz="91457" autoAdjust="0"/>
  </p:normalViewPr>
  <p:slideViewPr>
    <p:cSldViewPr>
      <p:cViewPr varScale="1">
        <p:scale>
          <a:sx n="89" d="100"/>
          <a:sy n="89" d="100"/>
        </p:scale>
        <p:origin x="516"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4" d="100"/>
          <a:sy n="54" d="100"/>
        </p:scale>
        <p:origin x="-2580"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D6424-F475-428F-9025-C4841099196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31E5713-3C21-4F47-AC30-5CFC923CFDFA}">
      <dgm:prSet/>
      <dgm:spPr/>
      <dgm:t>
        <a:bodyPr/>
        <a:lstStyle/>
        <a:p>
          <a:pPr>
            <a:defRPr cap="all"/>
          </a:pPr>
          <a:r>
            <a:rPr lang="en-US"/>
            <a:t>NAÏVE BAYS CLASSIFIER Simple probabilistic classifier that calculates a set of probabilities by counting the frequency and combination of values in a given dataset. </a:t>
          </a:r>
        </a:p>
      </dgm:t>
    </dgm:pt>
    <dgm:pt modelId="{E890977A-3178-4FBC-9B3C-C2272AB164AC}" type="parTrans" cxnId="{CC893EF0-9B5E-471E-BB98-18481EF94112}">
      <dgm:prSet/>
      <dgm:spPr/>
      <dgm:t>
        <a:bodyPr/>
        <a:lstStyle/>
        <a:p>
          <a:endParaRPr lang="en-US"/>
        </a:p>
      </dgm:t>
    </dgm:pt>
    <dgm:pt modelId="{F1004613-9F8F-4C0E-A2D9-3B0D8A98AE5B}" type="sibTrans" cxnId="{CC893EF0-9B5E-471E-BB98-18481EF94112}">
      <dgm:prSet/>
      <dgm:spPr/>
      <dgm:t>
        <a:bodyPr/>
        <a:lstStyle/>
        <a:p>
          <a:endParaRPr lang="en-US"/>
        </a:p>
      </dgm:t>
    </dgm:pt>
    <dgm:pt modelId="{A02511C7-A2B3-490D-83CF-34338105047C}">
      <dgm:prSet/>
      <dgm:spPr/>
      <dgm:t>
        <a:bodyPr/>
        <a:lstStyle/>
        <a:p>
          <a:pPr>
            <a:defRPr cap="all"/>
          </a:pPr>
          <a:r>
            <a:rPr lang="en-US"/>
            <a:t>Represent as a vector of feature values. </a:t>
          </a:r>
        </a:p>
      </dgm:t>
    </dgm:pt>
    <dgm:pt modelId="{A3E23D88-3767-4398-9DA1-29E8672431BA}" type="parTrans" cxnId="{62724D8A-D14C-453B-A3E9-0120849D9A9F}">
      <dgm:prSet/>
      <dgm:spPr/>
      <dgm:t>
        <a:bodyPr/>
        <a:lstStyle/>
        <a:p>
          <a:endParaRPr lang="en-US"/>
        </a:p>
      </dgm:t>
    </dgm:pt>
    <dgm:pt modelId="{2D52C4AD-13AD-4D82-BE25-EFEF5530144C}" type="sibTrans" cxnId="{62724D8A-D14C-453B-A3E9-0120849D9A9F}">
      <dgm:prSet/>
      <dgm:spPr/>
      <dgm:t>
        <a:bodyPr/>
        <a:lstStyle/>
        <a:p>
          <a:endParaRPr lang="en-US"/>
        </a:p>
      </dgm:t>
    </dgm:pt>
    <dgm:pt modelId="{1CF2B7E0-1900-448F-B71C-EC42D5911999}">
      <dgm:prSet/>
      <dgm:spPr/>
      <dgm:t>
        <a:bodyPr/>
        <a:lstStyle/>
        <a:p>
          <a:pPr>
            <a:defRPr cap="all"/>
          </a:pPr>
          <a:r>
            <a:rPr lang="en-US"/>
            <a:t>It is very useful to classify the e-mails properly</a:t>
          </a:r>
        </a:p>
      </dgm:t>
    </dgm:pt>
    <dgm:pt modelId="{1716EAD8-04A1-4A79-893A-971CD726BB7F}" type="parTrans" cxnId="{51F56AB9-F66A-47CC-831C-4F4995D5498A}">
      <dgm:prSet/>
      <dgm:spPr/>
      <dgm:t>
        <a:bodyPr/>
        <a:lstStyle/>
        <a:p>
          <a:endParaRPr lang="en-US"/>
        </a:p>
      </dgm:t>
    </dgm:pt>
    <dgm:pt modelId="{96FABA69-6612-4142-AE2B-97C5651ADE6E}" type="sibTrans" cxnId="{51F56AB9-F66A-47CC-831C-4F4995D5498A}">
      <dgm:prSet/>
      <dgm:spPr/>
      <dgm:t>
        <a:bodyPr/>
        <a:lstStyle/>
        <a:p>
          <a:endParaRPr lang="en-US"/>
        </a:p>
      </dgm:t>
    </dgm:pt>
    <dgm:pt modelId="{D65591F3-EC4E-49BE-A4FE-CF1C25E96DF3}">
      <dgm:prSet/>
      <dgm:spPr/>
      <dgm:t>
        <a:bodyPr/>
        <a:lstStyle/>
        <a:p>
          <a:pPr>
            <a:defRPr cap="all"/>
          </a:pPr>
          <a:r>
            <a:rPr lang="en-US"/>
            <a:t>The precision and recall of this method is known to be very effective</a:t>
          </a:r>
        </a:p>
      </dgm:t>
    </dgm:pt>
    <dgm:pt modelId="{DF879555-8478-4378-AE88-C42678BC2A4F}" type="parTrans" cxnId="{9D38E1F2-7577-4E59-A2C5-22F317AC7871}">
      <dgm:prSet/>
      <dgm:spPr/>
      <dgm:t>
        <a:bodyPr/>
        <a:lstStyle/>
        <a:p>
          <a:endParaRPr lang="en-US"/>
        </a:p>
      </dgm:t>
    </dgm:pt>
    <dgm:pt modelId="{9AC0D70F-DE2C-4B54-A217-CBA28B14044E}" type="sibTrans" cxnId="{9D38E1F2-7577-4E59-A2C5-22F317AC7871}">
      <dgm:prSet/>
      <dgm:spPr/>
      <dgm:t>
        <a:bodyPr/>
        <a:lstStyle/>
        <a:p>
          <a:endParaRPr lang="en-US"/>
        </a:p>
      </dgm:t>
    </dgm:pt>
    <dgm:pt modelId="{11829620-8A57-40F5-B537-505C6AB202B0}" type="pres">
      <dgm:prSet presAssocID="{A1FD6424-F475-428F-9025-C48410991966}" presName="root" presStyleCnt="0">
        <dgm:presLayoutVars>
          <dgm:dir/>
          <dgm:resizeHandles val="exact"/>
        </dgm:presLayoutVars>
      </dgm:prSet>
      <dgm:spPr/>
    </dgm:pt>
    <dgm:pt modelId="{E7ECCC17-90FD-4DFB-86C1-7599FFF87BFE}" type="pres">
      <dgm:prSet presAssocID="{731E5713-3C21-4F47-AC30-5CFC923CFDFA}" presName="compNode" presStyleCnt="0"/>
      <dgm:spPr/>
    </dgm:pt>
    <dgm:pt modelId="{69B5A877-F47A-4AE5-A711-713D61E7047B}" type="pres">
      <dgm:prSet presAssocID="{731E5713-3C21-4F47-AC30-5CFC923CFDFA}" presName="iconBgRect" presStyleLbl="bgShp" presStyleIdx="0" presStyleCnt="4"/>
      <dgm:spPr/>
    </dgm:pt>
    <dgm:pt modelId="{658D7476-1532-4E7C-B2D7-001CCAA41E69}" type="pres">
      <dgm:prSet presAssocID="{731E5713-3C21-4F47-AC30-5CFC923CFD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89FACC30-260E-4620-89D7-72FE3C41A6E6}" type="pres">
      <dgm:prSet presAssocID="{731E5713-3C21-4F47-AC30-5CFC923CFDFA}" presName="spaceRect" presStyleCnt="0"/>
      <dgm:spPr/>
    </dgm:pt>
    <dgm:pt modelId="{4F4FDB83-995A-4914-8244-64F418635CB8}" type="pres">
      <dgm:prSet presAssocID="{731E5713-3C21-4F47-AC30-5CFC923CFDFA}" presName="textRect" presStyleLbl="revTx" presStyleIdx="0" presStyleCnt="4">
        <dgm:presLayoutVars>
          <dgm:chMax val="1"/>
          <dgm:chPref val="1"/>
        </dgm:presLayoutVars>
      </dgm:prSet>
      <dgm:spPr/>
    </dgm:pt>
    <dgm:pt modelId="{4D73F988-A422-45E0-9F5F-291B42476DF0}" type="pres">
      <dgm:prSet presAssocID="{F1004613-9F8F-4C0E-A2D9-3B0D8A98AE5B}" presName="sibTrans" presStyleCnt="0"/>
      <dgm:spPr/>
    </dgm:pt>
    <dgm:pt modelId="{63B1552D-01BC-4B12-A619-216D619DBC08}" type="pres">
      <dgm:prSet presAssocID="{A02511C7-A2B3-490D-83CF-34338105047C}" presName="compNode" presStyleCnt="0"/>
      <dgm:spPr/>
    </dgm:pt>
    <dgm:pt modelId="{C6C336BB-A8DB-4E32-A39B-1CDBBE940865}" type="pres">
      <dgm:prSet presAssocID="{A02511C7-A2B3-490D-83CF-34338105047C}" presName="iconBgRect" presStyleLbl="bgShp" presStyleIdx="1" presStyleCnt="4"/>
      <dgm:spPr/>
    </dgm:pt>
    <dgm:pt modelId="{2DA1BD5C-AE76-4364-B398-1189B9BE3739}" type="pres">
      <dgm:prSet presAssocID="{A02511C7-A2B3-490D-83CF-3433810504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3101D84E-831E-452E-BACF-091F1515F996}" type="pres">
      <dgm:prSet presAssocID="{A02511C7-A2B3-490D-83CF-34338105047C}" presName="spaceRect" presStyleCnt="0"/>
      <dgm:spPr/>
    </dgm:pt>
    <dgm:pt modelId="{4A921EA4-7060-4911-999D-4E56641104FE}" type="pres">
      <dgm:prSet presAssocID="{A02511C7-A2B3-490D-83CF-34338105047C}" presName="textRect" presStyleLbl="revTx" presStyleIdx="1" presStyleCnt="4">
        <dgm:presLayoutVars>
          <dgm:chMax val="1"/>
          <dgm:chPref val="1"/>
        </dgm:presLayoutVars>
      </dgm:prSet>
      <dgm:spPr/>
    </dgm:pt>
    <dgm:pt modelId="{5407E710-6B94-45A5-A4FA-3BBE372AB738}" type="pres">
      <dgm:prSet presAssocID="{2D52C4AD-13AD-4D82-BE25-EFEF5530144C}" presName="sibTrans" presStyleCnt="0"/>
      <dgm:spPr/>
    </dgm:pt>
    <dgm:pt modelId="{B80D9CEB-9B0C-4B8F-9467-D31C1EC2337A}" type="pres">
      <dgm:prSet presAssocID="{1CF2B7E0-1900-448F-B71C-EC42D5911999}" presName="compNode" presStyleCnt="0"/>
      <dgm:spPr/>
    </dgm:pt>
    <dgm:pt modelId="{B00774DF-454F-4989-BB12-B53EB8F502EA}" type="pres">
      <dgm:prSet presAssocID="{1CF2B7E0-1900-448F-B71C-EC42D5911999}" presName="iconBgRect" presStyleLbl="bgShp" presStyleIdx="2" presStyleCnt="4"/>
      <dgm:spPr/>
    </dgm:pt>
    <dgm:pt modelId="{8CAA4660-14A3-46FA-AEFC-5884648BF1D9}" type="pres">
      <dgm:prSet presAssocID="{1CF2B7E0-1900-448F-B71C-EC42D5911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1288CD2A-14A2-41DB-809D-E0393F1A2CFC}" type="pres">
      <dgm:prSet presAssocID="{1CF2B7E0-1900-448F-B71C-EC42D5911999}" presName="spaceRect" presStyleCnt="0"/>
      <dgm:spPr/>
    </dgm:pt>
    <dgm:pt modelId="{3A64A5CF-86F8-41B5-B376-0D5CF58AE216}" type="pres">
      <dgm:prSet presAssocID="{1CF2B7E0-1900-448F-B71C-EC42D5911999}" presName="textRect" presStyleLbl="revTx" presStyleIdx="2" presStyleCnt="4">
        <dgm:presLayoutVars>
          <dgm:chMax val="1"/>
          <dgm:chPref val="1"/>
        </dgm:presLayoutVars>
      </dgm:prSet>
      <dgm:spPr/>
    </dgm:pt>
    <dgm:pt modelId="{EA4AA45F-BFD1-469C-B566-7E0D9C623F99}" type="pres">
      <dgm:prSet presAssocID="{96FABA69-6612-4142-AE2B-97C5651ADE6E}" presName="sibTrans" presStyleCnt="0"/>
      <dgm:spPr/>
    </dgm:pt>
    <dgm:pt modelId="{3C31FA81-8F9E-4DFF-8F20-0122168DF1C1}" type="pres">
      <dgm:prSet presAssocID="{D65591F3-EC4E-49BE-A4FE-CF1C25E96DF3}" presName="compNode" presStyleCnt="0"/>
      <dgm:spPr/>
    </dgm:pt>
    <dgm:pt modelId="{40DB6FD1-BF6A-42BC-9854-C201D73E21ED}" type="pres">
      <dgm:prSet presAssocID="{D65591F3-EC4E-49BE-A4FE-CF1C25E96DF3}" presName="iconBgRect" presStyleLbl="bgShp" presStyleIdx="3" presStyleCnt="4"/>
      <dgm:spPr/>
    </dgm:pt>
    <dgm:pt modelId="{F9952A19-7547-429D-B6B6-FF5DD2A29265}" type="pres">
      <dgm:prSet presAssocID="{D65591F3-EC4E-49BE-A4FE-CF1C25E96D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8639E609-E84A-4427-979B-A89D987E682C}" type="pres">
      <dgm:prSet presAssocID="{D65591F3-EC4E-49BE-A4FE-CF1C25E96DF3}" presName="spaceRect" presStyleCnt="0"/>
      <dgm:spPr/>
    </dgm:pt>
    <dgm:pt modelId="{AB9313C1-C7DC-4537-9020-BA8A822C904C}" type="pres">
      <dgm:prSet presAssocID="{D65591F3-EC4E-49BE-A4FE-CF1C25E96DF3}" presName="textRect" presStyleLbl="revTx" presStyleIdx="3" presStyleCnt="4">
        <dgm:presLayoutVars>
          <dgm:chMax val="1"/>
          <dgm:chPref val="1"/>
        </dgm:presLayoutVars>
      </dgm:prSet>
      <dgm:spPr/>
    </dgm:pt>
  </dgm:ptLst>
  <dgm:cxnLst>
    <dgm:cxn modelId="{47130C04-15EA-46C4-A984-E297314969B0}" type="presOf" srcId="{1CF2B7E0-1900-448F-B71C-EC42D5911999}" destId="{3A64A5CF-86F8-41B5-B376-0D5CF58AE216}" srcOrd="0" destOrd="0" presId="urn:microsoft.com/office/officeart/2018/5/layout/IconCircleLabelList"/>
    <dgm:cxn modelId="{3E91C55F-0C05-4542-A9E0-23A4A909C6D8}" type="presOf" srcId="{D65591F3-EC4E-49BE-A4FE-CF1C25E96DF3}" destId="{AB9313C1-C7DC-4537-9020-BA8A822C904C}" srcOrd="0" destOrd="0" presId="urn:microsoft.com/office/officeart/2018/5/layout/IconCircleLabelList"/>
    <dgm:cxn modelId="{8EBDE780-BC35-4700-9CAC-1D11A152F250}" type="presOf" srcId="{A02511C7-A2B3-490D-83CF-34338105047C}" destId="{4A921EA4-7060-4911-999D-4E56641104FE}" srcOrd="0" destOrd="0" presId="urn:microsoft.com/office/officeart/2018/5/layout/IconCircleLabelList"/>
    <dgm:cxn modelId="{4D870488-D651-4969-B06D-D3334F9B43B2}" type="presOf" srcId="{731E5713-3C21-4F47-AC30-5CFC923CFDFA}" destId="{4F4FDB83-995A-4914-8244-64F418635CB8}" srcOrd="0" destOrd="0" presId="urn:microsoft.com/office/officeart/2018/5/layout/IconCircleLabelList"/>
    <dgm:cxn modelId="{62724D8A-D14C-453B-A3E9-0120849D9A9F}" srcId="{A1FD6424-F475-428F-9025-C48410991966}" destId="{A02511C7-A2B3-490D-83CF-34338105047C}" srcOrd="1" destOrd="0" parTransId="{A3E23D88-3767-4398-9DA1-29E8672431BA}" sibTransId="{2D52C4AD-13AD-4D82-BE25-EFEF5530144C}"/>
    <dgm:cxn modelId="{51F56AB9-F66A-47CC-831C-4F4995D5498A}" srcId="{A1FD6424-F475-428F-9025-C48410991966}" destId="{1CF2B7E0-1900-448F-B71C-EC42D5911999}" srcOrd="2" destOrd="0" parTransId="{1716EAD8-04A1-4A79-893A-971CD726BB7F}" sibTransId="{96FABA69-6612-4142-AE2B-97C5651ADE6E}"/>
    <dgm:cxn modelId="{CC893EF0-9B5E-471E-BB98-18481EF94112}" srcId="{A1FD6424-F475-428F-9025-C48410991966}" destId="{731E5713-3C21-4F47-AC30-5CFC923CFDFA}" srcOrd="0" destOrd="0" parTransId="{E890977A-3178-4FBC-9B3C-C2272AB164AC}" sibTransId="{F1004613-9F8F-4C0E-A2D9-3B0D8A98AE5B}"/>
    <dgm:cxn modelId="{9D38E1F2-7577-4E59-A2C5-22F317AC7871}" srcId="{A1FD6424-F475-428F-9025-C48410991966}" destId="{D65591F3-EC4E-49BE-A4FE-CF1C25E96DF3}" srcOrd="3" destOrd="0" parTransId="{DF879555-8478-4378-AE88-C42678BC2A4F}" sibTransId="{9AC0D70F-DE2C-4B54-A217-CBA28B14044E}"/>
    <dgm:cxn modelId="{BFB8BEFC-008F-474B-BC33-AD9EF412FE3D}" type="presOf" srcId="{A1FD6424-F475-428F-9025-C48410991966}" destId="{11829620-8A57-40F5-B537-505C6AB202B0}" srcOrd="0" destOrd="0" presId="urn:microsoft.com/office/officeart/2018/5/layout/IconCircleLabelList"/>
    <dgm:cxn modelId="{3E45C5A0-9500-4318-A11A-C7BC7588AF2F}" type="presParOf" srcId="{11829620-8A57-40F5-B537-505C6AB202B0}" destId="{E7ECCC17-90FD-4DFB-86C1-7599FFF87BFE}" srcOrd="0" destOrd="0" presId="urn:microsoft.com/office/officeart/2018/5/layout/IconCircleLabelList"/>
    <dgm:cxn modelId="{8B6DEFF1-097E-40CF-BA48-FA42F30EE831}" type="presParOf" srcId="{E7ECCC17-90FD-4DFB-86C1-7599FFF87BFE}" destId="{69B5A877-F47A-4AE5-A711-713D61E7047B}" srcOrd="0" destOrd="0" presId="urn:microsoft.com/office/officeart/2018/5/layout/IconCircleLabelList"/>
    <dgm:cxn modelId="{C238B0F2-464E-4258-91E5-E03CAC6F586D}" type="presParOf" srcId="{E7ECCC17-90FD-4DFB-86C1-7599FFF87BFE}" destId="{658D7476-1532-4E7C-B2D7-001CCAA41E69}" srcOrd="1" destOrd="0" presId="urn:microsoft.com/office/officeart/2018/5/layout/IconCircleLabelList"/>
    <dgm:cxn modelId="{CC1B3B96-A933-4079-89F5-6BAC1D2B8A67}" type="presParOf" srcId="{E7ECCC17-90FD-4DFB-86C1-7599FFF87BFE}" destId="{89FACC30-260E-4620-89D7-72FE3C41A6E6}" srcOrd="2" destOrd="0" presId="urn:microsoft.com/office/officeart/2018/5/layout/IconCircleLabelList"/>
    <dgm:cxn modelId="{DF0220D3-1423-4939-862C-94C2D5124989}" type="presParOf" srcId="{E7ECCC17-90FD-4DFB-86C1-7599FFF87BFE}" destId="{4F4FDB83-995A-4914-8244-64F418635CB8}" srcOrd="3" destOrd="0" presId="urn:microsoft.com/office/officeart/2018/5/layout/IconCircleLabelList"/>
    <dgm:cxn modelId="{0DD3031C-61D9-4C0C-8FAF-829BF7DC7B18}" type="presParOf" srcId="{11829620-8A57-40F5-B537-505C6AB202B0}" destId="{4D73F988-A422-45E0-9F5F-291B42476DF0}" srcOrd="1" destOrd="0" presId="urn:microsoft.com/office/officeart/2018/5/layout/IconCircleLabelList"/>
    <dgm:cxn modelId="{47C50BE8-AC96-42C1-9B75-9B03BB3BB690}" type="presParOf" srcId="{11829620-8A57-40F5-B537-505C6AB202B0}" destId="{63B1552D-01BC-4B12-A619-216D619DBC08}" srcOrd="2" destOrd="0" presId="urn:microsoft.com/office/officeart/2018/5/layout/IconCircleLabelList"/>
    <dgm:cxn modelId="{B0E27F09-1496-4298-A904-ABC5C38E89A1}" type="presParOf" srcId="{63B1552D-01BC-4B12-A619-216D619DBC08}" destId="{C6C336BB-A8DB-4E32-A39B-1CDBBE940865}" srcOrd="0" destOrd="0" presId="urn:microsoft.com/office/officeart/2018/5/layout/IconCircleLabelList"/>
    <dgm:cxn modelId="{2478E392-BD3A-4EA3-8660-65481B1272D7}" type="presParOf" srcId="{63B1552D-01BC-4B12-A619-216D619DBC08}" destId="{2DA1BD5C-AE76-4364-B398-1189B9BE3739}" srcOrd="1" destOrd="0" presId="urn:microsoft.com/office/officeart/2018/5/layout/IconCircleLabelList"/>
    <dgm:cxn modelId="{9CCBEDC7-565D-4954-AE1A-3A0BDAC8BF23}" type="presParOf" srcId="{63B1552D-01BC-4B12-A619-216D619DBC08}" destId="{3101D84E-831E-452E-BACF-091F1515F996}" srcOrd="2" destOrd="0" presId="urn:microsoft.com/office/officeart/2018/5/layout/IconCircleLabelList"/>
    <dgm:cxn modelId="{8D398C38-D6BB-4529-963C-2B881B14D66A}" type="presParOf" srcId="{63B1552D-01BC-4B12-A619-216D619DBC08}" destId="{4A921EA4-7060-4911-999D-4E56641104FE}" srcOrd="3" destOrd="0" presId="urn:microsoft.com/office/officeart/2018/5/layout/IconCircleLabelList"/>
    <dgm:cxn modelId="{D51E31F2-1DA2-4B40-8AD9-54BEDA22AF6A}" type="presParOf" srcId="{11829620-8A57-40F5-B537-505C6AB202B0}" destId="{5407E710-6B94-45A5-A4FA-3BBE372AB738}" srcOrd="3" destOrd="0" presId="urn:microsoft.com/office/officeart/2018/5/layout/IconCircleLabelList"/>
    <dgm:cxn modelId="{70352939-E5CD-4213-B5F1-8804FBCEE9AE}" type="presParOf" srcId="{11829620-8A57-40F5-B537-505C6AB202B0}" destId="{B80D9CEB-9B0C-4B8F-9467-D31C1EC2337A}" srcOrd="4" destOrd="0" presId="urn:microsoft.com/office/officeart/2018/5/layout/IconCircleLabelList"/>
    <dgm:cxn modelId="{2342C733-A618-4673-9CB2-1FE4684C56F9}" type="presParOf" srcId="{B80D9CEB-9B0C-4B8F-9467-D31C1EC2337A}" destId="{B00774DF-454F-4989-BB12-B53EB8F502EA}" srcOrd="0" destOrd="0" presId="urn:microsoft.com/office/officeart/2018/5/layout/IconCircleLabelList"/>
    <dgm:cxn modelId="{E1578659-73EE-42AB-BDA4-274312558E35}" type="presParOf" srcId="{B80D9CEB-9B0C-4B8F-9467-D31C1EC2337A}" destId="{8CAA4660-14A3-46FA-AEFC-5884648BF1D9}" srcOrd="1" destOrd="0" presId="urn:microsoft.com/office/officeart/2018/5/layout/IconCircleLabelList"/>
    <dgm:cxn modelId="{92FB3DA8-D52C-4B26-8FB3-DB77986A83E8}" type="presParOf" srcId="{B80D9CEB-9B0C-4B8F-9467-D31C1EC2337A}" destId="{1288CD2A-14A2-41DB-809D-E0393F1A2CFC}" srcOrd="2" destOrd="0" presId="urn:microsoft.com/office/officeart/2018/5/layout/IconCircleLabelList"/>
    <dgm:cxn modelId="{515594C0-178A-46F4-B205-DB39AFA74C32}" type="presParOf" srcId="{B80D9CEB-9B0C-4B8F-9467-D31C1EC2337A}" destId="{3A64A5CF-86F8-41B5-B376-0D5CF58AE216}" srcOrd="3" destOrd="0" presId="urn:microsoft.com/office/officeart/2018/5/layout/IconCircleLabelList"/>
    <dgm:cxn modelId="{63039086-A20C-4B88-A856-3F482A9EA09A}" type="presParOf" srcId="{11829620-8A57-40F5-B537-505C6AB202B0}" destId="{EA4AA45F-BFD1-469C-B566-7E0D9C623F99}" srcOrd="5" destOrd="0" presId="urn:microsoft.com/office/officeart/2018/5/layout/IconCircleLabelList"/>
    <dgm:cxn modelId="{A75D1242-B842-48F5-84DA-01DF34B860EC}" type="presParOf" srcId="{11829620-8A57-40F5-B537-505C6AB202B0}" destId="{3C31FA81-8F9E-4DFF-8F20-0122168DF1C1}" srcOrd="6" destOrd="0" presId="urn:microsoft.com/office/officeart/2018/5/layout/IconCircleLabelList"/>
    <dgm:cxn modelId="{D5FC132F-1314-428B-9EB5-946DBCF19452}" type="presParOf" srcId="{3C31FA81-8F9E-4DFF-8F20-0122168DF1C1}" destId="{40DB6FD1-BF6A-42BC-9854-C201D73E21ED}" srcOrd="0" destOrd="0" presId="urn:microsoft.com/office/officeart/2018/5/layout/IconCircleLabelList"/>
    <dgm:cxn modelId="{2ED4AC99-D928-4418-BE9C-5608262EB310}" type="presParOf" srcId="{3C31FA81-8F9E-4DFF-8F20-0122168DF1C1}" destId="{F9952A19-7547-429D-B6B6-FF5DD2A29265}" srcOrd="1" destOrd="0" presId="urn:microsoft.com/office/officeart/2018/5/layout/IconCircleLabelList"/>
    <dgm:cxn modelId="{083BE92F-A2C1-4C5A-8014-C8A403C66F6A}" type="presParOf" srcId="{3C31FA81-8F9E-4DFF-8F20-0122168DF1C1}" destId="{8639E609-E84A-4427-979B-A89D987E682C}" srcOrd="2" destOrd="0" presId="urn:microsoft.com/office/officeart/2018/5/layout/IconCircleLabelList"/>
    <dgm:cxn modelId="{4376B8C6-A2C0-4ECB-8938-163B6D931E3E}" type="presParOf" srcId="{3C31FA81-8F9E-4DFF-8F20-0122168DF1C1}" destId="{AB9313C1-C7DC-4537-9020-BA8A822C904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5A877-F47A-4AE5-A711-713D61E7047B}">
      <dsp:nvSpPr>
        <dsp:cNvPr id="0" name=""/>
        <dsp:cNvSpPr/>
      </dsp:nvSpPr>
      <dsp:spPr>
        <a:xfrm>
          <a:off x="973190" y="885474"/>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D7476-1532-4E7C-B2D7-001CCAA41E69}">
      <dsp:nvSpPr>
        <dsp:cNvPr id="0" name=""/>
        <dsp:cNvSpPr/>
      </dsp:nvSpPr>
      <dsp:spPr>
        <a:xfrm>
          <a:off x="1242597" y="115488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4FDB83-995A-4914-8244-64F418635CB8}">
      <dsp:nvSpPr>
        <dsp:cNvPr id="0" name=""/>
        <dsp:cNvSpPr/>
      </dsp:nvSpPr>
      <dsp:spPr>
        <a:xfrm>
          <a:off x="569079" y="2543364"/>
          <a:ext cx="2072362"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NAÏVE BAYS CLASSIFIER Simple probabilistic classifier that calculates a set of probabilities by counting the frequency and combination of values in a given dataset. </a:t>
          </a:r>
        </a:p>
      </dsp:txBody>
      <dsp:txXfrm>
        <a:off x="569079" y="2543364"/>
        <a:ext cx="2072362" cy="922500"/>
      </dsp:txXfrm>
    </dsp:sp>
    <dsp:sp modelId="{C6C336BB-A8DB-4E32-A39B-1CDBBE940865}">
      <dsp:nvSpPr>
        <dsp:cNvPr id="0" name=""/>
        <dsp:cNvSpPr/>
      </dsp:nvSpPr>
      <dsp:spPr>
        <a:xfrm>
          <a:off x="3408216" y="885474"/>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A1BD5C-AE76-4364-B398-1189B9BE3739}">
      <dsp:nvSpPr>
        <dsp:cNvPr id="0" name=""/>
        <dsp:cNvSpPr/>
      </dsp:nvSpPr>
      <dsp:spPr>
        <a:xfrm>
          <a:off x="3677623" y="115488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921EA4-7060-4911-999D-4E56641104FE}">
      <dsp:nvSpPr>
        <dsp:cNvPr id="0" name=""/>
        <dsp:cNvSpPr/>
      </dsp:nvSpPr>
      <dsp:spPr>
        <a:xfrm>
          <a:off x="3004105" y="2543364"/>
          <a:ext cx="2072362"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Represent as a vector of feature values. </a:t>
          </a:r>
        </a:p>
      </dsp:txBody>
      <dsp:txXfrm>
        <a:off x="3004105" y="2543364"/>
        <a:ext cx="2072362" cy="922500"/>
      </dsp:txXfrm>
    </dsp:sp>
    <dsp:sp modelId="{B00774DF-454F-4989-BB12-B53EB8F502EA}">
      <dsp:nvSpPr>
        <dsp:cNvPr id="0" name=""/>
        <dsp:cNvSpPr/>
      </dsp:nvSpPr>
      <dsp:spPr>
        <a:xfrm>
          <a:off x="5843242" y="88547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A4660-14A3-46FA-AEFC-5884648BF1D9}">
      <dsp:nvSpPr>
        <dsp:cNvPr id="0" name=""/>
        <dsp:cNvSpPr/>
      </dsp:nvSpPr>
      <dsp:spPr>
        <a:xfrm>
          <a:off x="6112649" y="115488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64A5CF-86F8-41B5-B376-0D5CF58AE216}">
      <dsp:nvSpPr>
        <dsp:cNvPr id="0" name=""/>
        <dsp:cNvSpPr/>
      </dsp:nvSpPr>
      <dsp:spPr>
        <a:xfrm>
          <a:off x="5439131" y="2543364"/>
          <a:ext cx="2072362"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It is very useful to classify the e-mails properly</a:t>
          </a:r>
        </a:p>
      </dsp:txBody>
      <dsp:txXfrm>
        <a:off x="5439131" y="2543364"/>
        <a:ext cx="2072362" cy="922500"/>
      </dsp:txXfrm>
    </dsp:sp>
    <dsp:sp modelId="{40DB6FD1-BF6A-42BC-9854-C201D73E21ED}">
      <dsp:nvSpPr>
        <dsp:cNvPr id="0" name=""/>
        <dsp:cNvSpPr/>
      </dsp:nvSpPr>
      <dsp:spPr>
        <a:xfrm>
          <a:off x="8278268" y="885474"/>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952A19-7547-429D-B6B6-FF5DD2A29265}">
      <dsp:nvSpPr>
        <dsp:cNvPr id="0" name=""/>
        <dsp:cNvSpPr/>
      </dsp:nvSpPr>
      <dsp:spPr>
        <a:xfrm>
          <a:off x="8547675" y="115488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313C1-C7DC-4537-9020-BA8A822C904C}">
      <dsp:nvSpPr>
        <dsp:cNvPr id="0" name=""/>
        <dsp:cNvSpPr/>
      </dsp:nvSpPr>
      <dsp:spPr>
        <a:xfrm>
          <a:off x="7874157" y="2543364"/>
          <a:ext cx="2072362"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precision and recall of this method is known to be very effective</a:t>
          </a:r>
        </a:p>
      </dsp:txBody>
      <dsp:txXfrm>
        <a:off x="7874157" y="2543364"/>
        <a:ext cx="2072362" cy="922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wrap="square" lIns="96661" tIns="48331" rIns="96661" bIns="48331" numCol="1" anchor="t" anchorCtr="0" compatLnSpc="1">
            <a:prstTxWarp prst="textNoShape">
              <a:avLst/>
            </a:prstTxWarp>
          </a:bodyPr>
          <a:lstStyle>
            <a:lvl1pPr>
              <a:defRPr sz="1300">
                <a:latin typeface="Times" pitchFamily="18" charset="0"/>
              </a:defRPr>
            </a:lvl1pPr>
          </a:lstStyle>
          <a:p>
            <a:pPr>
              <a:defRPr/>
            </a:pPr>
            <a:endParaRPr lang="en-US" dirty="0">
              <a:latin typeface="Arial" panose="020B0604020202020204"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a:defRPr sz="1300">
                <a:latin typeface="Times" pitchFamily="18" charset="0"/>
              </a:defRPr>
            </a:lvl1pPr>
          </a:lstStyle>
          <a:p>
            <a:pPr>
              <a:defRPr/>
            </a:pPr>
            <a:fld id="{9F8C659C-D15A-4450-9FA3-E0856A0BF9E9}" type="datetimeFigureOut">
              <a:rPr lang="en-US">
                <a:latin typeface="Arial" panose="020B0604020202020204" pitchFamily="34" charset="0"/>
              </a:rPr>
              <a:pPr>
                <a:defRPr/>
              </a:pPr>
              <a:t>14-Nov-21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wrap="square" lIns="96661" tIns="48331" rIns="96661" bIns="48331" numCol="1" anchor="b" anchorCtr="0" compatLnSpc="1">
            <a:prstTxWarp prst="textNoShape">
              <a:avLst/>
            </a:prstTxWarp>
          </a:bodyPr>
          <a:lstStyle>
            <a:lvl1pPr>
              <a:defRPr sz="1300">
                <a:latin typeface="Times" pitchFamily="18" charset="0"/>
              </a:defRPr>
            </a:lvl1pPr>
          </a:lstStyle>
          <a:p>
            <a:pPr>
              <a:defRPr/>
            </a:pPr>
            <a:r>
              <a:rPr lang="en-US">
                <a:latin typeface="Arial" panose="020B0604020202020204" pitchFamily="34" charset="0"/>
              </a:rPr>
              <a:t>Somesh Kumar</a:t>
            </a:r>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wrap="square" lIns="96661" tIns="48331" rIns="96661" bIns="48331" numCol="1" anchor="b" anchorCtr="0" compatLnSpc="1">
            <a:prstTxWarp prst="textNoShape">
              <a:avLst/>
            </a:prstTxWarp>
          </a:bodyPr>
          <a:lstStyle>
            <a:lvl1pPr algn="r">
              <a:defRPr sz="1300">
                <a:latin typeface="Times" pitchFamily="18" charset="0"/>
              </a:defRPr>
            </a:lvl1pPr>
          </a:lstStyle>
          <a:p>
            <a:pPr>
              <a:defRPr/>
            </a:pPr>
            <a:fld id="{5FE35B2B-1B6F-40BA-8C4C-9A51FA9EFECE}" type="slidenum">
              <a:rPr lang="en-US">
                <a:latin typeface="Arial" panose="020B0604020202020204" pitchFamily="34" charset="0"/>
              </a:rPr>
              <a:pPr>
                <a:defRPr/>
              </a:pPr>
              <a:t>‹#›</a:t>
            </a:fld>
            <a:endParaRPr lang="en-US" dirty="0">
              <a:latin typeface="Arial" panose="020B0604020202020204" pitchFamily="34" charset="0"/>
            </a:endParaRPr>
          </a:p>
        </p:txBody>
      </p:sp>
    </p:spTree>
    <p:extLst>
      <p:ext uri="{BB962C8B-B14F-4D97-AF65-F5344CB8AC3E}">
        <p14:creationId xmlns:p14="http://schemas.microsoft.com/office/powerpoint/2010/main" val="27663582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wrap="square" lIns="96661" tIns="48331" rIns="96661" bIns="48331" numCol="1" anchor="t" anchorCtr="0" compatLnSpc="1">
            <a:prstTxWarp prst="textNoShape">
              <a:avLst/>
            </a:prstTxWarp>
          </a:bodyPr>
          <a:lstStyle>
            <a:lvl1pPr>
              <a:defRPr sz="13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a:defRPr sz="1300">
                <a:latin typeface="Arial" panose="020B0604020202020204" pitchFamily="34" charset="0"/>
              </a:defRPr>
            </a:lvl1pPr>
          </a:lstStyle>
          <a:p>
            <a:pPr>
              <a:defRPr/>
            </a:pPr>
            <a:fld id="{CE3C8C13-F64C-4C4D-9639-6DDFFEBDE1E2}" type="datetimeFigureOut">
              <a:rPr lang="en-US" smtClean="0"/>
              <a:pPr>
                <a:defRPr/>
              </a:pPr>
              <a:t>14-Nov-21</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wrap="square" lIns="96661" tIns="48331" rIns="96661" bIns="48331" numCol="1" anchor="b" anchorCtr="0" compatLnSpc="1">
            <a:prstTxWarp prst="textNoShape">
              <a:avLst/>
            </a:prstTxWarp>
          </a:bodyPr>
          <a:lstStyle>
            <a:lvl1pPr>
              <a:defRPr sz="1300">
                <a:latin typeface="Arial" panose="020B0604020202020204" pitchFamily="34" charset="0"/>
              </a:defRPr>
            </a:lvl1pPr>
          </a:lstStyle>
          <a:p>
            <a:pPr>
              <a:defRPr/>
            </a:pPr>
            <a:r>
              <a:rPr lang="en-US"/>
              <a:t>Somesh Kumar</a:t>
            </a:r>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wrap="square" lIns="96661" tIns="48331" rIns="96661" bIns="48331" numCol="1" anchor="b" anchorCtr="0" compatLnSpc="1">
            <a:prstTxWarp prst="textNoShape">
              <a:avLst/>
            </a:prstTxWarp>
          </a:bodyPr>
          <a:lstStyle>
            <a:lvl1pPr algn="r">
              <a:defRPr sz="1300">
                <a:latin typeface="Arial" panose="020B0604020202020204" pitchFamily="34" charset="0"/>
              </a:defRPr>
            </a:lvl1pPr>
          </a:lstStyle>
          <a:p>
            <a:pPr>
              <a:defRPr/>
            </a:pPr>
            <a:fld id="{011FF078-8AA0-4F24-951F-8200E8235971}" type="slidenum">
              <a:rPr lang="en-US" smtClean="0"/>
              <a:pPr>
                <a:defRPr/>
              </a:pPr>
              <a:t>‹#›</a:t>
            </a:fld>
            <a:endParaRPr lang="en-US" dirty="0"/>
          </a:p>
        </p:txBody>
      </p:sp>
    </p:spTree>
    <p:extLst>
      <p:ext uri="{BB962C8B-B14F-4D97-AF65-F5344CB8AC3E}">
        <p14:creationId xmlns:p14="http://schemas.microsoft.com/office/powerpoint/2010/main" val="70433899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464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9CD16A-C782-4C8A-A774-F95683351E13}" type="datetime1">
              <a:rPr lang="en-US" smtClean="0"/>
              <a:t>14-Nov-21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04DB3-0873-4B67-A77E-E93F7EF86C90}" type="slidenum">
              <a:rPr lang="en-US" smtClean="0"/>
              <a:t>‹#›</a:t>
            </a:fld>
            <a:endParaRPr lang="en-US"/>
          </a:p>
        </p:txBody>
      </p:sp>
    </p:spTree>
    <p:extLst>
      <p:ext uri="{BB962C8B-B14F-4D97-AF65-F5344CB8AC3E}">
        <p14:creationId xmlns:p14="http://schemas.microsoft.com/office/powerpoint/2010/main" val="366661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989816-5F72-4FEC-8E33-E43C4229401A}" type="datetime1">
              <a:rPr lang="en-US" smtClean="0"/>
              <a:t>14-Nov-21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04DB3-0873-4B67-A77E-E93F7EF86C90}" type="slidenum">
              <a:rPr lang="en-US" smtClean="0"/>
              <a:t>‹#›</a:t>
            </a:fld>
            <a:endParaRPr lang="en-US"/>
          </a:p>
        </p:txBody>
      </p:sp>
    </p:spTree>
    <p:extLst>
      <p:ext uri="{BB962C8B-B14F-4D97-AF65-F5344CB8AC3E}">
        <p14:creationId xmlns:p14="http://schemas.microsoft.com/office/powerpoint/2010/main" val="114302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1D6D12-1DE3-48BC-9A54-EC090D217DAD}" type="datetime1">
              <a:rPr lang="en-US" smtClean="0"/>
              <a:t>14-Nov-21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04DB3-0873-4B67-A77E-E93F7EF86C90}" type="slidenum">
              <a:rPr lang="en-US" smtClean="0"/>
              <a:t>‹#›</a:t>
            </a:fld>
            <a:endParaRPr lang="en-US"/>
          </a:p>
        </p:txBody>
      </p:sp>
    </p:spTree>
    <p:extLst>
      <p:ext uri="{BB962C8B-B14F-4D97-AF65-F5344CB8AC3E}">
        <p14:creationId xmlns:p14="http://schemas.microsoft.com/office/powerpoint/2010/main" val="3754234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9CADBC-EBBD-47BF-A1EF-11A2CE258A72}" type="datetime1">
              <a:rPr lang="en-US" smtClean="0"/>
              <a:t>14-Nov-21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F04DB3-0873-4B67-A77E-E93F7EF86C90}" type="slidenum">
              <a:rPr lang="en-US" smtClean="0"/>
              <a:t>‹#›</a:t>
            </a:fld>
            <a:endParaRPr lang="en-US"/>
          </a:p>
        </p:txBody>
      </p:sp>
    </p:spTree>
    <p:extLst>
      <p:ext uri="{BB962C8B-B14F-4D97-AF65-F5344CB8AC3E}">
        <p14:creationId xmlns:p14="http://schemas.microsoft.com/office/powerpoint/2010/main" val="3007598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0F9799-9A86-4D43-9755-6D11CAE3269C}" type="datetime1">
              <a:rPr lang="en-US" smtClean="0"/>
              <a:t>14-Nov-21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F04DB3-0873-4B67-A77E-E93F7EF86C90}" type="slidenum">
              <a:rPr lang="en-US" smtClean="0"/>
              <a:t>‹#›</a:t>
            </a:fld>
            <a:endParaRPr lang="en-US"/>
          </a:p>
        </p:txBody>
      </p:sp>
    </p:spTree>
    <p:extLst>
      <p:ext uri="{BB962C8B-B14F-4D97-AF65-F5344CB8AC3E}">
        <p14:creationId xmlns:p14="http://schemas.microsoft.com/office/powerpoint/2010/main" val="3094357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66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2" name="Text Box 6"/>
          <p:cNvSpPr txBox="1">
            <a:spLocks noChangeArrowheads="1"/>
          </p:cNvSpPr>
          <p:nvPr userDrawn="1"/>
        </p:nvSpPr>
        <p:spPr bwMode="auto">
          <a:xfrm>
            <a:off x="10992544" y="6600830"/>
            <a:ext cx="9144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a:solidFill>
                <a:srgbClr val="0000CC"/>
              </a:solidFill>
              <a:latin typeface="Arial" panose="020B0604020202020204" pitchFamily="34" charset="0"/>
            </a:endParaRPr>
          </a:p>
        </p:txBody>
      </p:sp>
      <p:cxnSp>
        <p:nvCxnSpPr>
          <p:cNvPr id="23" name="Straight Connector 22"/>
          <p:cNvCxnSpPr/>
          <p:nvPr userDrawn="1"/>
        </p:nvCxnSpPr>
        <p:spPr bwMode="auto">
          <a:xfrm>
            <a:off x="-26389" y="622300"/>
            <a:ext cx="10363200" cy="0"/>
          </a:xfrm>
          <a:prstGeom prst="line">
            <a:avLst/>
          </a:prstGeom>
          <a:solidFill>
            <a:schemeClr val="accent1"/>
          </a:solidFill>
          <a:ln w="38100" cap="flat" cmpd="sng" algn="ctr">
            <a:solidFill>
              <a:schemeClr val="accent3">
                <a:lumMod val="65000"/>
              </a:schemeClr>
            </a:solidFill>
            <a:prstDash val="solid"/>
            <a:round/>
            <a:headEnd type="none" w="med" len="med"/>
            <a:tailEnd type="none" w="med" len="med"/>
          </a:ln>
          <a:effectLst/>
        </p:spPr>
      </p:cxnSp>
      <p:cxnSp>
        <p:nvCxnSpPr>
          <p:cNvPr id="24" name="Straight Connector 23"/>
          <p:cNvCxnSpPr/>
          <p:nvPr userDrawn="1"/>
        </p:nvCxnSpPr>
        <p:spPr bwMode="auto">
          <a:xfrm>
            <a:off x="1828800" y="6576071"/>
            <a:ext cx="10363200" cy="0"/>
          </a:xfrm>
          <a:prstGeom prst="line">
            <a:avLst/>
          </a:prstGeom>
          <a:solidFill>
            <a:schemeClr val="accent1"/>
          </a:solidFill>
          <a:ln w="38100" cap="flat" cmpd="sng" algn="ctr">
            <a:solidFill>
              <a:schemeClr val="accent3">
                <a:lumMod val="65000"/>
              </a:schemeClr>
            </a:solidFill>
            <a:prstDash val="solid"/>
            <a:round/>
            <a:headEnd type="none" w="med" len="med"/>
            <a:tailEnd type="none" w="med" len="med"/>
          </a:ln>
          <a:effectLst/>
        </p:spPr>
      </p:cxnSp>
    </p:spTree>
    <p:extLst>
      <p:ext uri="{BB962C8B-B14F-4D97-AF65-F5344CB8AC3E}">
        <p14:creationId xmlns:p14="http://schemas.microsoft.com/office/powerpoint/2010/main" val="282218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620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1" name="TextBox 20"/>
          <p:cNvSpPr txBox="1"/>
          <p:nvPr userDrawn="1"/>
        </p:nvSpPr>
        <p:spPr>
          <a:xfrm>
            <a:off x="81544" y="6576076"/>
            <a:ext cx="10911000" cy="276999"/>
          </a:xfrm>
          <a:prstGeom prst="rect">
            <a:avLst/>
          </a:prstGeom>
          <a:noFill/>
        </p:spPr>
        <p:txBody>
          <a:bodyPr wrap="square" rtlCol="0">
            <a:spAutoFit/>
          </a:bodyPr>
          <a:lstStyle/>
          <a:p>
            <a:r>
              <a:rPr lang="en-IN" sz="1200" dirty="0">
                <a:solidFill>
                  <a:srgbClr val="C00000"/>
                </a:solidFill>
                <a:latin typeface="Arial" panose="020B0604020202020204" pitchFamily="34" charset="0"/>
              </a:rPr>
              <a:t>Somesh Kumar                                                                 </a:t>
            </a:r>
            <a:r>
              <a:rPr lang="en-IN" sz="1200" dirty="0">
                <a:solidFill>
                  <a:schemeClr val="tx1"/>
                </a:solidFill>
                <a:latin typeface="Arial" panose="020B0604020202020204" pitchFamily="34" charset="0"/>
              </a:rPr>
              <a:t>Journey of Interconnects and Research Opportunities </a:t>
            </a:r>
          </a:p>
        </p:txBody>
      </p:sp>
      <p:sp>
        <p:nvSpPr>
          <p:cNvPr id="22" name="Text Box 6"/>
          <p:cNvSpPr txBox="1">
            <a:spLocks noChangeArrowheads="1"/>
          </p:cNvSpPr>
          <p:nvPr userDrawn="1"/>
        </p:nvSpPr>
        <p:spPr bwMode="auto">
          <a:xfrm>
            <a:off x="10992544" y="6600830"/>
            <a:ext cx="9144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a:solidFill>
                <a:srgbClr val="0000CC"/>
              </a:solidFill>
              <a:latin typeface="Arial" panose="020B0604020202020204" pitchFamily="34" charset="0"/>
            </a:endParaRPr>
          </a:p>
        </p:txBody>
      </p:sp>
      <p:cxnSp>
        <p:nvCxnSpPr>
          <p:cNvPr id="23" name="Straight Connector 22"/>
          <p:cNvCxnSpPr/>
          <p:nvPr userDrawn="1"/>
        </p:nvCxnSpPr>
        <p:spPr bwMode="auto">
          <a:xfrm>
            <a:off x="-26389" y="622300"/>
            <a:ext cx="10363200" cy="0"/>
          </a:xfrm>
          <a:prstGeom prst="line">
            <a:avLst/>
          </a:prstGeom>
          <a:solidFill>
            <a:schemeClr val="accent1"/>
          </a:solidFill>
          <a:ln w="38100" cap="flat" cmpd="sng" algn="ctr">
            <a:solidFill>
              <a:schemeClr val="accent3">
                <a:lumMod val="65000"/>
              </a:schemeClr>
            </a:solidFill>
            <a:prstDash val="solid"/>
            <a:round/>
            <a:headEnd type="none" w="med" len="med"/>
            <a:tailEnd type="none" w="med" len="med"/>
          </a:ln>
          <a:effectLst/>
        </p:spPr>
      </p:cxnSp>
      <p:cxnSp>
        <p:nvCxnSpPr>
          <p:cNvPr id="24" name="Straight Connector 23"/>
          <p:cNvCxnSpPr/>
          <p:nvPr userDrawn="1"/>
        </p:nvCxnSpPr>
        <p:spPr bwMode="auto">
          <a:xfrm>
            <a:off x="1828800" y="6576071"/>
            <a:ext cx="10363200" cy="0"/>
          </a:xfrm>
          <a:prstGeom prst="line">
            <a:avLst/>
          </a:prstGeom>
          <a:solidFill>
            <a:schemeClr val="accent1"/>
          </a:solidFill>
          <a:ln w="38100" cap="flat" cmpd="sng" algn="ctr">
            <a:solidFill>
              <a:schemeClr val="accent3">
                <a:lumMod val="65000"/>
              </a:schemeClr>
            </a:solidFill>
            <a:prstDash val="solid"/>
            <a:round/>
            <a:headEnd type="none" w="med" len="med"/>
            <a:tailEnd type="none" w="med" len="med"/>
          </a:ln>
          <a:effectLst/>
        </p:spPr>
      </p:cxnSp>
    </p:spTree>
    <p:extLst>
      <p:ext uri="{BB962C8B-B14F-4D97-AF65-F5344CB8AC3E}">
        <p14:creationId xmlns:p14="http://schemas.microsoft.com/office/powerpoint/2010/main" val="101106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2503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1" name="TextBox 20"/>
          <p:cNvSpPr txBox="1"/>
          <p:nvPr userDrawn="1"/>
        </p:nvSpPr>
        <p:spPr>
          <a:xfrm>
            <a:off x="81544" y="6576076"/>
            <a:ext cx="10911000" cy="276999"/>
          </a:xfrm>
          <a:prstGeom prst="rect">
            <a:avLst/>
          </a:prstGeom>
          <a:noFill/>
        </p:spPr>
        <p:txBody>
          <a:bodyPr wrap="square" rtlCol="0">
            <a:spAutoFit/>
          </a:bodyPr>
          <a:lstStyle/>
          <a:p>
            <a:r>
              <a:rPr lang="en-IN" sz="1200" dirty="0">
                <a:solidFill>
                  <a:srgbClr val="C00000"/>
                </a:solidFill>
                <a:latin typeface="Arial" panose="020B0604020202020204" pitchFamily="34" charset="0"/>
              </a:rPr>
              <a:t>Somesh Kumar                                                                 </a:t>
            </a:r>
            <a:r>
              <a:rPr lang="en-IN" sz="1200" dirty="0">
                <a:solidFill>
                  <a:schemeClr val="tx1"/>
                </a:solidFill>
                <a:latin typeface="Arial" panose="020B0604020202020204" pitchFamily="34" charset="0"/>
              </a:rPr>
              <a:t>Journey of Interconnects and Research Opportunities </a:t>
            </a:r>
          </a:p>
        </p:txBody>
      </p:sp>
      <p:sp>
        <p:nvSpPr>
          <p:cNvPr id="22" name="Text Box 6"/>
          <p:cNvSpPr txBox="1">
            <a:spLocks noChangeArrowheads="1"/>
          </p:cNvSpPr>
          <p:nvPr userDrawn="1"/>
        </p:nvSpPr>
        <p:spPr bwMode="auto">
          <a:xfrm>
            <a:off x="10992544" y="6600830"/>
            <a:ext cx="9144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a:solidFill>
                <a:srgbClr val="0000CC"/>
              </a:solidFill>
              <a:latin typeface="Arial" panose="020B0604020202020204" pitchFamily="34" charset="0"/>
            </a:endParaRPr>
          </a:p>
        </p:txBody>
      </p:sp>
      <p:cxnSp>
        <p:nvCxnSpPr>
          <p:cNvPr id="23" name="Straight Connector 22"/>
          <p:cNvCxnSpPr/>
          <p:nvPr userDrawn="1"/>
        </p:nvCxnSpPr>
        <p:spPr bwMode="auto">
          <a:xfrm>
            <a:off x="-26389" y="622300"/>
            <a:ext cx="10363200" cy="0"/>
          </a:xfrm>
          <a:prstGeom prst="line">
            <a:avLst/>
          </a:prstGeom>
          <a:solidFill>
            <a:schemeClr val="accent1"/>
          </a:solidFill>
          <a:ln w="38100" cap="flat" cmpd="sng" algn="ctr">
            <a:solidFill>
              <a:schemeClr val="accent3">
                <a:lumMod val="65000"/>
              </a:schemeClr>
            </a:solidFill>
            <a:prstDash val="solid"/>
            <a:round/>
            <a:headEnd type="none" w="med" len="med"/>
            <a:tailEnd type="none" w="med" len="med"/>
          </a:ln>
          <a:effectLst/>
        </p:spPr>
      </p:cxnSp>
      <p:cxnSp>
        <p:nvCxnSpPr>
          <p:cNvPr id="24" name="Straight Connector 23"/>
          <p:cNvCxnSpPr/>
          <p:nvPr userDrawn="1"/>
        </p:nvCxnSpPr>
        <p:spPr bwMode="auto">
          <a:xfrm>
            <a:off x="1828800" y="6576071"/>
            <a:ext cx="10363200" cy="0"/>
          </a:xfrm>
          <a:prstGeom prst="line">
            <a:avLst/>
          </a:prstGeom>
          <a:solidFill>
            <a:schemeClr val="accent1"/>
          </a:solidFill>
          <a:ln w="38100" cap="flat" cmpd="sng" algn="ctr">
            <a:solidFill>
              <a:schemeClr val="accent3">
                <a:lumMod val="65000"/>
              </a:schemeClr>
            </a:solidFill>
            <a:prstDash val="solid"/>
            <a:round/>
            <a:headEnd type="none" w="med" len="med"/>
            <a:tailEnd type="none" w="med" len="med"/>
          </a:ln>
          <a:effectLst/>
        </p:spPr>
      </p:cxnSp>
    </p:spTree>
    <p:extLst>
      <p:ext uri="{BB962C8B-B14F-4D97-AF65-F5344CB8AC3E}">
        <p14:creationId xmlns:p14="http://schemas.microsoft.com/office/powerpoint/2010/main" val="104792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6A0DC5-3676-4D84-B014-53EF9A73E2BC}" type="datetime1">
              <a:rPr lang="en-US" smtClean="0"/>
              <a:t>14-Nov-21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04DB3-0873-4B67-A77E-E93F7EF86C90}" type="slidenum">
              <a:rPr lang="en-US" smtClean="0"/>
              <a:t>‹#›</a:t>
            </a:fld>
            <a:endParaRPr lang="en-US"/>
          </a:p>
        </p:txBody>
      </p:sp>
    </p:spTree>
    <p:extLst>
      <p:ext uri="{BB962C8B-B14F-4D97-AF65-F5344CB8AC3E}">
        <p14:creationId xmlns:p14="http://schemas.microsoft.com/office/powerpoint/2010/main" val="35505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9CE1BA-97EA-4CC9-8A4F-E3F24E543786}" type="datetime1">
              <a:rPr lang="en-US" smtClean="0"/>
              <a:t>14-Nov-21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04DB3-0873-4B67-A77E-E93F7EF86C90}" type="slidenum">
              <a:rPr lang="en-US" smtClean="0"/>
              <a:t>‹#›</a:t>
            </a:fld>
            <a:endParaRPr lang="en-US"/>
          </a:p>
        </p:txBody>
      </p:sp>
    </p:spTree>
    <p:extLst>
      <p:ext uri="{BB962C8B-B14F-4D97-AF65-F5344CB8AC3E}">
        <p14:creationId xmlns:p14="http://schemas.microsoft.com/office/powerpoint/2010/main" val="46676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F2BE2D-CB18-453B-827E-27A65AC41114}" type="datetime1">
              <a:rPr lang="en-US" smtClean="0"/>
              <a:t>14-Nov-21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04DB3-0873-4B67-A77E-E93F7EF86C90}" type="slidenum">
              <a:rPr lang="en-US" smtClean="0"/>
              <a:t>‹#›</a:t>
            </a:fld>
            <a:endParaRPr lang="en-US"/>
          </a:p>
        </p:txBody>
      </p:sp>
    </p:spTree>
    <p:extLst>
      <p:ext uri="{BB962C8B-B14F-4D97-AF65-F5344CB8AC3E}">
        <p14:creationId xmlns:p14="http://schemas.microsoft.com/office/powerpoint/2010/main" val="342645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239CA8-3A3D-486C-B6CD-02D3669527E1}" type="datetime1">
              <a:rPr lang="en-US" smtClean="0"/>
              <a:t>14-Nov-21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F04DB3-0873-4B67-A77E-E93F7EF86C90}" type="slidenum">
              <a:rPr lang="en-US" smtClean="0"/>
              <a:t>‹#›</a:t>
            </a:fld>
            <a:endParaRPr lang="en-US"/>
          </a:p>
        </p:txBody>
      </p:sp>
    </p:spTree>
    <p:extLst>
      <p:ext uri="{BB962C8B-B14F-4D97-AF65-F5344CB8AC3E}">
        <p14:creationId xmlns:p14="http://schemas.microsoft.com/office/powerpoint/2010/main" val="122878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E77C6-C6F5-4985-9CCE-03C7004042E4}" type="datetime1">
              <a:rPr lang="en-US" smtClean="0"/>
              <a:t>14-Nov-21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F04DB3-0873-4B67-A77E-E93F7EF86C90}" type="slidenum">
              <a:rPr lang="en-US" smtClean="0"/>
              <a:t>‹#›</a:t>
            </a:fld>
            <a:endParaRPr lang="en-US"/>
          </a:p>
        </p:txBody>
      </p:sp>
    </p:spTree>
    <p:extLst>
      <p:ext uri="{BB962C8B-B14F-4D97-AF65-F5344CB8AC3E}">
        <p14:creationId xmlns:p14="http://schemas.microsoft.com/office/powerpoint/2010/main" val="143653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63266-5268-499B-B59C-B7626809AA16}" type="datetime1">
              <a:rPr lang="en-US" smtClean="0"/>
              <a:t>14-Nov-21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F04DB3-0873-4B67-A77E-E93F7EF86C90}" type="slidenum">
              <a:rPr lang="en-US" smtClean="0"/>
              <a:t>‹#›</a:t>
            </a:fld>
            <a:endParaRPr lang="en-US"/>
          </a:p>
        </p:txBody>
      </p:sp>
    </p:spTree>
    <p:extLst>
      <p:ext uri="{BB962C8B-B14F-4D97-AF65-F5344CB8AC3E}">
        <p14:creationId xmlns:p14="http://schemas.microsoft.com/office/powerpoint/2010/main" val="22180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12D634-CF9B-4405-BCA4-2B56B0F70716}" type="datetime1">
              <a:rPr lang="en-US" smtClean="0"/>
              <a:t>14-Nov-21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04DB3-0873-4B67-A77E-E93F7EF86C90}" type="slidenum">
              <a:rPr lang="en-US" smtClean="0"/>
              <a:t>‹#›</a:t>
            </a:fld>
            <a:endParaRPr lang="en-US"/>
          </a:p>
        </p:txBody>
      </p:sp>
    </p:spTree>
    <p:extLst>
      <p:ext uri="{BB962C8B-B14F-4D97-AF65-F5344CB8AC3E}">
        <p14:creationId xmlns:p14="http://schemas.microsoft.com/office/powerpoint/2010/main" val="225118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05F55-FB23-4791-A107-5AE6C03E6341}" type="datetime1">
              <a:rPr lang="en-US" smtClean="0"/>
              <a:t>14-Nov-21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04DB3-0873-4B67-A77E-E93F7EF86C90}" type="slidenum">
              <a:rPr lang="en-US" smtClean="0"/>
              <a:t>‹#›</a:t>
            </a:fld>
            <a:endParaRPr lang="en-US"/>
          </a:p>
        </p:txBody>
      </p:sp>
    </p:spTree>
    <p:extLst>
      <p:ext uri="{BB962C8B-B14F-4D97-AF65-F5344CB8AC3E}">
        <p14:creationId xmlns:p14="http://schemas.microsoft.com/office/powerpoint/2010/main" val="383017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alphaModFix amt="72000"/>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2BF18-DBA5-40CC-A0D5-B9EA9AEE90BC}" type="datetime1">
              <a:rPr lang="en-US" smtClean="0"/>
              <a:t>14-Nov-21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04DB3-0873-4B67-A77E-E93F7EF86C90}" type="slidenum">
              <a:rPr lang="en-US" smtClean="0"/>
              <a:t>‹#›</a:t>
            </a:fld>
            <a:endParaRPr lang="en-US"/>
          </a:p>
        </p:txBody>
      </p:sp>
    </p:spTree>
    <p:extLst>
      <p:ext uri="{BB962C8B-B14F-4D97-AF65-F5344CB8AC3E}">
        <p14:creationId xmlns:p14="http://schemas.microsoft.com/office/powerpoint/2010/main" val="545163399"/>
      </p:ext>
    </p:extLst>
  </p:cSld>
  <p:clrMap bg1="lt1" tx1="dk1" bg2="lt2" tx2="dk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 id="2147484221" r:id="rId12"/>
    <p:sldLayoutId id="2147484222" r:id="rId13"/>
    <p:sldLayoutId id="2147484223" r:id="rId14"/>
    <p:sldLayoutId id="2147484224" r:id="rId15"/>
    <p:sldLayoutId id="2147484237" r:id="rId16"/>
    <p:sldLayoutId id="2147484238" r:id="rId17"/>
    <p:sldLayoutId id="2147484270" r:id="rId18"/>
    <p:sldLayoutId id="2147484271" r:id="rId19"/>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email-spam-cassifier.herokuapp.com/"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hyperlink" Target="https://iecscience.org/uploads/jpapers/202108/rvRUTTmGYo1MiJ86KpRHOop8SqW8HWawp2xvrkn0.pdf"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a:spLocks noChangeArrowheads="1"/>
          </p:cNvSpPr>
          <p:nvPr/>
        </p:nvSpPr>
        <p:spPr bwMode="auto">
          <a:xfrm>
            <a:off x="431972" y="1393612"/>
            <a:ext cx="11449271" cy="523220"/>
          </a:xfrm>
          <a:prstGeom prst="rect">
            <a:avLst/>
          </a:prstGeom>
          <a:noFill/>
          <a:ln w="9525">
            <a:noFill/>
            <a:miter lim="800000"/>
            <a:headEnd/>
            <a:tailEnd/>
          </a:ln>
        </p:spPr>
        <p:txBody>
          <a:bodyPr wrap="square">
            <a:spAutoFit/>
          </a:bodyPr>
          <a:lstStyle/>
          <a:p>
            <a:pPr algn="ctr" defTabSz="912813"/>
            <a:r>
              <a:rPr lang="en-US" b="1" dirty="0">
                <a:latin typeface="Arial" panose="020B0604020202020204" pitchFamily="34" charset="0"/>
                <a:cs typeface="Arial" charset="0"/>
              </a:rPr>
              <a:t>ML Project Presentation</a:t>
            </a:r>
          </a:p>
        </p:txBody>
      </p:sp>
      <p:cxnSp>
        <p:nvCxnSpPr>
          <p:cNvPr id="3" name="Straight Connector 2"/>
          <p:cNvCxnSpPr/>
          <p:nvPr/>
        </p:nvCxnSpPr>
        <p:spPr bwMode="auto">
          <a:xfrm>
            <a:off x="2372975" y="4077072"/>
            <a:ext cx="777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 name="Subtitle 6"/>
          <p:cNvSpPr txBox="1">
            <a:spLocks/>
          </p:cNvSpPr>
          <p:nvPr/>
        </p:nvSpPr>
        <p:spPr>
          <a:xfrm>
            <a:off x="191344" y="3122225"/>
            <a:ext cx="11809311" cy="1566916"/>
          </a:xfrm>
          <a:prstGeom prst="rect">
            <a:avLst/>
          </a:prstGeom>
        </p:spPr>
        <p:txBody>
          <a:bodyPr vert="horz" lIns="91440" tIns="45720" rIns="91440" bIns="45720" rtlCol="0">
            <a:noAutofit/>
          </a:bodyPr>
          <a:lstStyle/>
          <a:p>
            <a:pPr marL="171450" indent="-171450" algn="ctr" defTabSz="685800" eaLnBrk="1" fontAlgn="auto" hangingPunct="1">
              <a:lnSpc>
                <a:spcPct val="90000"/>
              </a:lnSpc>
              <a:spcBef>
                <a:spcPts val="750"/>
              </a:spcBef>
              <a:spcAft>
                <a:spcPts val="0"/>
              </a:spcAft>
              <a:defRPr/>
            </a:pPr>
            <a:r>
              <a:rPr lang="en-US" sz="2400" b="1" dirty="0">
                <a:latin typeface="Arial" panose="020B0604020202020204" pitchFamily="34" charset="0"/>
                <a:cs typeface="Arial" charset="0"/>
              </a:rPr>
              <a:t>Roll No.: </a:t>
            </a:r>
            <a:r>
              <a:rPr lang="en-US" sz="2400" b="1" dirty="0">
                <a:solidFill>
                  <a:srgbClr val="C00000"/>
                </a:solidFill>
                <a:latin typeface="Arial" panose="020B0604020202020204" pitchFamily="34" charset="0"/>
                <a:cs typeface="Arial" charset="0"/>
              </a:rPr>
              <a:t>1901049</a:t>
            </a:r>
          </a:p>
          <a:p>
            <a:pPr marL="171450" indent="-171450" algn="ctr" defTabSz="685800" eaLnBrk="1" fontAlgn="auto" hangingPunct="1">
              <a:lnSpc>
                <a:spcPct val="90000"/>
              </a:lnSpc>
              <a:spcBef>
                <a:spcPts val="750"/>
              </a:spcBef>
              <a:spcAft>
                <a:spcPts val="0"/>
              </a:spcAft>
              <a:defRPr/>
            </a:pPr>
            <a:r>
              <a:rPr lang="en-US" sz="2400" b="1" dirty="0">
                <a:latin typeface="Arial" panose="020B0604020202020204" pitchFamily="34" charset="0"/>
                <a:cs typeface="Arial" charset="0"/>
              </a:rPr>
              <a:t>Name: </a:t>
            </a:r>
            <a:r>
              <a:rPr lang="en-US" sz="2400" b="1" dirty="0">
                <a:solidFill>
                  <a:srgbClr val="C00000"/>
                </a:solidFill>
                <a:latin typeface="Arial" panose="020B0604020202020204" pitchFamily="34" charset="0"/>
                <a:cs typeface="Arial" charset="0"/>
              </a:rPr>
              <a:t>Ayushman Singh Chauhan</a:t>
            </a:r>
            <a:r>
              <a:rPr lang="en-US" sz="2400" b="1" dirty="0">
                <a:latin typeface="Arial" panose="020B0604020202020204" pitchFamily="34" charset="0"/>
                <a:cs typeface="Arial" charset="0"/>
              </a:rPr>
              <a:t> </a:t>
            </a:r>
          </a:p>
          <a:p>
            <a:pPr marL="171450" indent="-171450" algn="ctr" defTabSz="685800" eaLnBrk="1" fontAlgn="auto" hangingPunct="1">
              <a:lnSpc>
                <a:spcPct val="90000"/>
              </a:lnSpc>
              <a:spcBef>
                <a:spcPts val="750"/>
              </a:spcBef>
              <a:spcAft>
                <a:spcPts val="0"/>
              </a:spcAft>
              <a:defRPr/>
            </a:pPr>
            <a:r>
              <a:rPr lang="en-US" sz="2400" b="1" dirty="0">
                <a:latin typeface="Arial" panose="020B0604020202020204" pitchFamily="34" charset="0"/>
                <a:cs typeface="Arial" charset="0"/>
              </a:rPr>
              <a:t>Institute Name: </a:t>
            </a:r>
            <a:r>
              <a:rPr lang="en-US" sz="2400" b="1" dirty="0">
                <a:solidFill>
                  <a:srgbClr val="C00000"/>
                </a:solidFill>
                <a:latin typeface="Arial" panose="020B0604020202020204" pitchFamily="34" charset="0"/>
                <a:cs typeface="Arial" charset="0"/>
              </a:rPr>
              <a:t>Indian Institute of Information Technology Guwahati</a:t>
            </a:r>
            <a:endParaRPr lang="en-IN" sz="3200" dirty="0">
              <a:solidFill>
                <a:srgbClr val="C00000"/>
              </a:solidFill>
            </a:endParaRPr>
          </a:p>
          <a:p>
            <a:pPr marL="171450" indent="-171450" algn="ctr" defTabSz="685800" eaLnBrk="1" fontAlgn="auto" hangingPunct="1">
              <a:lnSpc>
                <a:spcPct val="90000"/>
              </a:lnSpc>
              <a:spcBef>
                <a:spcPts val="750"/>
              </a:spcBef>
              <a:spcAft>
                <a:spcPts val="0"/>
              </a:spcAft>
              <a:defRPr/>
            </a:pPr>
            <a:endParaRPr lang="en-US" sz="2400" b="1" dirty="0">
              <a:solidFill>
                <a:srgbClr val="C00000"/>
              </a:solidFill>
              <a:latin typeface="Arial" panose="020B0604020202020204" pitchFamily="34" charset="0"/>
              <a:cs typeface="Arial" charset="0"/>
            </a:endParaRPr>
          </a:p>
        </p:txBody>
      </p:sp>
      <p:sp>
        <p:nvSpPr>
          <p:cNvPr id="2" name="Rectangle 1"/>
          <p:cNvSpPr/>
          <p:nvPr/>
        </p:nvSpPr>
        <p:spPr>
          <a:xfrm>
            <a:off x="1967576" y="2429098"/>
            <a:ext cx="8378062" cy="523220"/>
          </a:xfrm>
          <a:prstGeom prst="rect">
            <a:avLst/>
          </a:prstGeom>
        </p:spPr>
        <p:txBody>
          <a:bodyPr wrap="square">
            <a:spAutoFit/>
          </a:bodyPr>
          <a:lstStyle/>
          <a:p>
            <a:pPr algn="ctr" defTabSz="912813"/>
            <a:r>
              <a:rPr lang="en-US" b="1" dirty="0">
                <a:latin typeface="Arial" panose="020B0604020202020204" pitchFamily="34" charset="0"/>
                <a:cs typeface="Arial" charset="0"/>
              </a:rPr>
              <a:t>Project Category: </a:t>
            </a:r>
            <a:r>
              <a:rPr lang="en-US" sz="2400" b="1" dirty="0">
                <a:solidFill>
                  <a:srgbClr val="C00000"/>
                </a:solidFill>
                <a:latin typeface="Arial" panose="020B0604020202020204" pitchFamily="34" charset="0"/>
                <a:cs typeface="Arial" charset="0"/>
              </a:rPr>
              <a:t>Email Spam Prediction</a:t>
            </a:r>
          </a:p>
        </p:txBody>
      </p:sp>
    </p:spTree>
    <p:extLst>
      <p:ext uri="{BB962C8B-B14F-4D97-AF65-F5344CB8AC3E}">
        <p14:creationId xmlns:p14="http://schemas.microsoft.com/office/powerpoint/2010/main" val="3844750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4E889469-7861-4B45-9B71-7CA8862F4CA3}"/>
              </a:ext>
            </a:extLst>
          </p:cNvPr>
          <p:cNvSpPr txBox="1">
            <a:spLocks noChangeArrowheads="1"/>
          </p:cNvSpPr>
          <p:nvPr/>
        </p:nvSpPr>
        <p:spPr>
          <a:xfrm>
            <a:off x="686834" y="1153572"/>
            <a:ext cx="3200400" cy="44611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fontAlgn="auto">
              <a:spcAft>
                <a:spcPts val="600"/>
              </a:spcAft>
            </a:pPr>
            <a:r>
              <a:rPr lang="en-US" sz="4400" b="1" kern="1200" dirty="0">
                <a:solidFill>
                  <a:srgbClr val="FFFFFF"/>
                </a:solidFill>
                <a:latin typeface="+mj-lt"/>
                <a:ea typeface="+mj-ea"/>
                <a:cs typeface="+mj-cs"/>
              </a:rPr>
              <a:t>CONCLUSION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335E97FA-ECC1-4D11-86F4-120C87503980}"/>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dirty="0">
                <a:latin typeface="+mn-lt"/>
              </a:rPr>
              <a:t>• We are able to classify the emails as spam or non-spam. With high number of emails lots if people using the system it will be difficult to handle all possible mails as our project deals with only limited amount of corpus.</a:t>
            </a:r>
          </a:p>
        </p:txBody>
      </p:sp>
    </p:spTree>
    <p:extLst>
      <p:ext uri="{BB962C8B-B14F-4D97-AF65-F5344CB8AC3E}">
        <p14:creationId xmlns:p14="http://schemas.microsoft.com/office/powerpoint/2010/main" val="167455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p:cNvSpPr txBox="1">
            <a:spLocks noChangeArrowheads="1"/>
          </p:cNvSpPr>
          <p:nvPr/>
        </p:nvSpPr>
        <p:spPr>
          <a:xfrm>
            <a:off x="1171074" y="1396686"/>
            <a:ext cx="3240506" cy="406462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fontAlgn="auto">
              <a:spcAft>
                <a:spcPts val="600"/>
              </a:spcAft>
            </a:pPr>
            <a:r>
              <a:rPr lang="en-US" sz="4400" b="1" kern="1200" dirty="0">
                <a:solidFill>
                  <a:srgbClr val="FFFFFF"/>
                </a:solidFill>
                <a:latin typeface="+mj-lt"/>
                <a:ea typeface="+mj-ea"/>
                <a:cs typeface="+mj-cs"/>
              </a:rPr>
              <a:t>Novelty </a:t>
            </a: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A2559C7-5231-41BE-8FA6-ECB9EC76F20A}"/>
              </a:ext>
            </a:extLst>
          </p:cNvPr>
          <p:cNvSpPr/>
          <p:nvPr/>
        </p:nvSpPr>
        <p:spPr>
          <a:xfrm>
            <a:off x="5370153" y="1526033"/>
            <a:ext cx="5536397" cy="3935281"/>
          </a:xfrm>
          <a:prstGeom prst="rect">
            <a:avLst/>
          </a:prstGeom>
        </p:spPr>
        <p:txBody>
          <a:bodyPr vert="horz" lIns="91440" tIns="45720" rIns="91440" bIns="45720" rtlCol="0">
            <a:normAutofit/>
          </a:bodyPr>
          <a:lstStyle/>
          <a:p>
            <a:pPr indent="-228600" eaLnBrk="1" hangingPunct="1">
              <a:lnSpc>
                <a:spcPct val="90000"/>
              </a:lnSpc>
              <a:spcAft>
                <a:spcPts val="600"/>
              </a:spcAft>
              <a:buFont typeface="Arial" panose="020B0604020202020204" pitchFamily="34" charset="0"/>
              <a:buChar char="•"/>
            </a:pPr>
            <a:r>
              <a:rPr lang="en-US">
                <a:latin typeface="+mn-lt"/>
              </a:rPr>
              <a:t>● My project is Heroku Deployed</a:t>
            </a:r>
          </a:p>
          <a:p>
            <a:pPr indent="-228600" eaLnBrk="1" hangingPunct="1">
              <a:lnSpc>
                <a:spcPct val="90000"/>
              </a:lnSpc>
              <a:spcAft>
                <a:spcPts val="600"/>
              </a:spcAft>
              <a:buFont typeface="Arial" panose="020B0604020202020204" pitchFamily="34" charset="0"/>
              <a:buChar char="•"/>
            </a:pPr>
            <a:r>
              <a:rPr lang="en-US">
                <a:latin typeface="+mn-lt"/>
              </a:rPr>
              <a:t>● </a:t>
            </a:r>
            <a:r>
              <a:rPr lang="en-US">
                <a:latin typeface="+mn-lt"/>
                <a:hlinkClick r:id="rId2"/>
              </a:rPr>
              <a:t>Launch my Project</a:t>
            </a:r>
            <a:r>
              <a:rPr lang="en-US">
                <a:latin typeface="+mn-lt"/>
              </a:rPr>
              <a:t> (https://email-spam-cassifier.herokuapp.com/)</a:t>
            </a:r>
          </a:p>
        </p:txBody>
      </p:sp>
    </p:spTree>
    <p:extLst>
      <p:ext uri="{BB962C8B-B14F-4D97-AF65-F5344CB8AC3E}">
        <p14:creationId xmlns:p14="http://schemas.microsoft.com/office/powerpoint/2010/main" val="199701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Rectangle 2"/>
          <p:cNvSpPr/>
          <p:nvPr/>
        </p:nvSpPr>
        <p:spPr>
          <a:xfrm>
            <a:off x="4038600" y="1939159"/>
            <a:ext cx="7644627" cy="2751086"/>
          </a:xfrm>
          <a:prstGeom prst="rect">
            <a:avLst/>
          </a:prstGeom>
        </p:spPr>
        <p:txBody>
          <a:bodyPr vert="horz" lIns="91440" tIns="45720" rIns="91440" bIns="45720" rtlCol="0" anchor="b">
            <a:prstTxWarp prst="textWave4">
              <a:avLst/>
            </a:prstTxWarp>
            <a:normAutofit/>
          </a:bodyPr>
          <a:lstStyle/>
          <a:p>
            <a:pPr algn="r" eaLnBrk="1" hangingPunct="1">
              <a:lnSpc>
                <a:spcPct val="90000"/>
              </a:lnSpc>
              <a:spcAft>
                <a:spcPts val="600"/>
              </a:spcAft>
            </a:pPr>
            <a:r>
              <a:rPr lang="en-US" sz="6000" b="1" kern="1200" dirty="0">
                <a:ln w="22225">
                  <a:solidFill>
                    <a:schemeClr val="accent2"/>
                  </a:solidFill>
                  <a:prstDash val="solid"/>
                </a:ln>
                <a:solidFill>
                  <a:schemeClr val="tx1"/>
                </a:solidFill>
                <a:latin typeface="+mj-lt"/>
                <a:ea typeface="+mj-ea"/>
                <a:cs typeface="+mj-cs"/>
              </a:rPr>
              <a:t>Thank You</a:t>
            </a:r>
          </a:p>
        </p:txBody>
      </p:sp>
    </p:spTree>
    <p:extLst>
      <p:ext uri="{BB962C8B-B14F-4D97-AF65-F5344CB8AC3E}">
        <p14:creationId xmlns:p14="http://schemas.microsoft.com/office/powerpoint/2010/main" val="276601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4965430" y="629268"/>
            <a:ext cx="6586491" cy="128616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a:spcAft>
                <a:spcPts val="600"/>
              </a:spcAft>
              <a:buClr>
                <a:srgbClr val="C00000"/>
              </a:buClr>
              <a:buSzPct val="100000"/>
            </a:pPr>
            <a:r>
              <a:rPr lang="en-US" sz="4400" b="1"/>
              <a:t>Outline </a:t>
            </a:r>
          </a:p>
        </p:txBody>
      </p:sp>
      <p:sp>
        <p:nvSpPr>
          <p:cNvPr id="6" name="Rectangle 5"/>
          <p:cNvSpPr/>
          <p:nvPr/>
        </p:nvSpPr>
        <p:spPr>
          <a:xfrm>
            <a:off x="4965431" y="2438400"/>
            <a:ext cx="6586489" cy="3785419"/>
          </a:xfrm>
          <a:prstGeom prst="rect">
            <a:avLst/>
          </a:prstGeom>
        </p:spPr>
        <p:txBody>
          <a:bodyPr vert="horz" lIns="91440" tIns="45720" rIns="91440" bIns="45720" rtlCol="0">
            <a:normAutofit/>
          </a:bodyPr>
          <a:lstStyle/>
          <a:p>
            <a:pPr marL="503237" lvl="0" indent="-228600" eaLnBrk="1" hangingPunct="1">
              <a:lnSpc>
                <a:spcPct val="90000"/>
              </a:lnSpc>
              <a:spcBef>
                <a:spcPts val="600"/>
              </a:spcBef>
              <a:buClr>
                <a:srgbClr val="C00000"/>
              </a:buClr>
              <a:buSzPct val="100000"/>
              <a:buFont typeface="Arial" panose="020B0604020202020204" pitchFamily="34" charset="0"/>
              <a:buChar char="•"/>
            </a:pPr>
            <a:r>
              <a:rPr lang="en-US" dirty="0">
                <a:latin typeface="+mn-lt"/>
              </a:rPr>
              <a:t>Introduction </a:t>
            </a:r>
          </a:p>
          <a:p>
            <a:pPr marL="503237" lvl="0" indent="-228600" eaLnBrk="1" hangingPunct="1">
              <a:lnSpc>
                <a:spcPct val="90000"/>
              </a:lnSpc>
              <a:spcBef>
                <a:spcPts val="600"/>
              </a:spcBef>
              <a:buClr>
                <a:srgbClr val="C00000"/>
              </a:buClr>
              <a:buSzPct val="100000"/>
              <a:buFont typeface="Arial" panose="020B0604020202020204" pitchFamily="34" charset="0"/>
              <a:buChar char="•"/>
            </a:pPr>
            <a:r>
              <a:rPr lang="en-US" dirty="0">
                <a:latin typeface="+mn-lt"/>
              </a:rPr>
              <a:t>Objectives</a:t>
            </a:r>
          </a:p>
          <a:p>
            <a:pPr marL="503237" lvl="0" indent="-228600" eaLnBrk="1" hangingPunct="1">
              <a:lnSpc>
                <a:spcPct val="90000"/>
              </a:lnSpc>
              <a:spcBef>
                <a:spcPts val="600"/>
              </a:spcBef>
              <a:buClr>
                <a:srgbClr val="C00000"/>
              </a:buClr>
              <a:buSzPct val="100000"/>
              <a:buFont typeface="Arial" panose="020B0604020202020204" pitchFamily="34" charset="0"/>
              <a:buChar char="•"/>
            </a:pPr>
            <a:r>
              <a:rPr lang="en-US" dirty="0">
                <a:latin typeface="+mn-lt"/>
              </a:rPr>
              <a:t>LITERATURE Survey / REVIEW </a:t>
            </a:r>
          </a:p>
          <a:p>
            <a:pPr marL="503237" lvl="0" indent="-228600" eaLnBrk="1" hangingPunct="1">
              <a:lnSpc>
                <a:spcPct val="90000"/>
              </a:lnSpc>
              <a:spcBef>
                <a:spcPts val="600"/>
              </a:spcBef>
              <a:buClr>
                <a:srgbClr val="C00000"/>
              </a:buClr>
              <a:buSzPct val="100000"/>
              <a:buFont typeface="Arial" panose="020B0604020202020204" pitchFamily="34" charset="0"/>
              <a:buChar char="•"/>
            </a:pPr>
            <a:r>
              <a:rPr lang="en-US" dirty="0">
                <a:latin typeface="+mn-lt"/>
              </a:rPr>
              <a:t>Data understanding / Description</a:t>
            </a:r>
          </a:p>
          <a:p>
            <a:pPr marL="503237" lvl="0" indent="-228600" eaLnBrk="1" hangingPunct="1">
              <a:lnSpc>
                <a:spcPct val="90000"/>
              </a:lnSpc>
              <a:spcBef>
                <a:spcPts val="600"/>
              </a:spcBef>
              <a:buClr>
                <a:srgbClr val="C00000"/>
              </a:buClr>
              <a:buSzPct val="100000"/>
              <a:buFont typeface="Arial" panose="020B0604020202020204" pitchFamily="34" charset="0"/>
              <a:buChar char="•"/>
            </a:pPr>
            <a:r>
              <a:rPr lang="en-US" dirty="0">
                <a:latin typeface="+mn-lt"/>
              </a:rPr>
              <a:t>NAÏVE BAYS CLASSIFIER </a:t>
            </a:r>
          </a:p>
          <a:p>
            <a:pPr marL="503237" lvl="0" indent="-228600" eaLnBrk="1" hangingPunct="1">
              <a:lnSpc>
                <a:spcPct val="90000"/>
              </a:lnSpc>
              <a:spcBef>
                <a:spcPts val="600"/>
              </a:spcBef>
              <a:buClr>
                <a:srgbClr val="C00000"/>
              </a:buClr>
              <a:buSzPct val="100000"/>
              <a:buFont typeface="Arial" panose="020B0604020202020204" pitchFamily="34" charset="0"/>
              <a:buChar char="•"/>
            </a:pPr>
            <a:r>
              <a:rPr lang="en-US" dirty="0">
                <a:latin typeface="+mn-lt"/>
              </a:rPr>
              <a:t>Results</a:t>
            </a:r>
          </a:p>
          <a:p>
            <a:pPr marL="503237" lvl="0" indent="-228600" eaLnBrk="1" hangingPunct="1">
              <a:lnSpc>
                <a:spcPct val="90000"/>
              </a:lnSpc>
              <a:spcBef>
                <a:spcPts val="600"/>
              </a:spcBef>
              <a:buClr>
                <a:srgbClr val="C00000"/>
              </a:buClr>
              <a:buSzPct val="100000"/>
              <a:buFont typeface="Arial" panose="020B0604020202020204" pitchFamily="34" charset="0"/>
              <a:buChar char="•"/>
            </a:pPr>
            <a:r>
              <a:rPr lang="en-US" dirty="0">
                <a:latin typeface="+mn-lt"/>
              </a:rPr>
              <a:t>Conclusion</a:t>
            </a:r>
          </a:p>
          <a:p>
            <a:pPr marL="503237" lvl="0" indent="-228600" eaLnBrk="1" hangingPunct="1">
              <a:lnSpc>
                <a:spcPct val="90000"/>
              </a:lnSpc>
              <a:spcBef>
                <a:spcPts val="600"/>
              </a:spcBef>
              <a:buClr>
                <a:srgbClr val="C00000"/>
              </a:buClr>
              <a:buSzPct val="100000"/>
              <a:buFont typeface="Arial" panose="020B0604020202020204" pitchFamily="34" charset="0"/>
              <a:buChar char="•"/>
            </a:pPr>
            <a:r>
              <a:rPr lang="en-US" dirty="0">
                <a:latin typeface="+mn-lt"/>
              </a:rPr>
              <a:t>Novelty</a:t>
            </a:r>
          </a:p>
        </p:txBody>
      </p:sp>
      <p:pic>
        <p:nvPicPr>
          <p:cNvPr id="8" name="Picture 7" descr="Railroad tracks intersecting">
            <a:extLst>
              <a:ext uri="{FF2B5EF4-FFF2-40B4-BE49-F238E27FC236}">
                <a16:creationId xmlns:a16="http://schemas.microsoft.com/office/drawing/2014/main" id="{AA6E7A3D-7D98-4986-8E4A-D60E0151D684}"/>
              </a:ext>
            </a:extLst>
          </p:cNvPr>
          <p:cNvPicPr>
            <a:picLocks noChangeAspect="1"/>
          </p:cNvPicPr>
          <p:nvPr/>
        </p:nvPicPr>
        <p:blipFill rotWithShape="1">
          <a:blip r:embed="rId2"/>
          <a:srcRect l="17257" r="15149"/>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B655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0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p:cNvSpPr txBox="1">
            <a:spLocks noChangeArrowheads="1"/>
          </p:cNvSpPr>
          <p:nvPr/>
        </p:nvSpPr>
        <p:spPr>
          <a:xfrm>
            <a:off x="645065" y="1463040"/>
            <a:ext cx="3796306" cy="2690949"/>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fontAlgn="auto">
              <a:spcAft>
                <a:spcPts val="600"/>
              </a:spcAft>
            </a:pPr>
            <a:r>
              <a:rPr lang="en-US" sz="4800" b="1" kern="1200">
                <a:solidFill>
                  <a:schemeClr val="tx1"/>
                </a:solidFill>
                <a:latin typeface="+mj-lt"/>
                <a:ea typeface="+mj-ea"/>
                <a:cs typeface="+mj-cs"/>
              </a:rPr>
              <a:t>Introduction / Problem definition </a:t>
            </a:r>
            <a:endParaRPr lang="en-US" sz="4800" b="1" kern="1200" spc="-150">
              <a:solidFill>
                <a:schemeClr val="tx1"/>
              </a:solidFill>
              <a:latin typeface="+mj-lt"/>
              <a:ea typeface="+mj-ea"/>
              <a:cs typeface="+mj-cs"/>
            </a:endParaRPr>
          </a:p>
        </p:txBody>
      </p:sp>
      <p:grpSp>
        <p:nvGrpSpPr>
          <p:cNvPr id="12" name="Group 1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FC13A6-6CC4-41EE-B83A-E761D03A6153}"/>
              </a:ext>
            </a:extLst>
          </p:cNvPr>
          <p:cNvSpPr txBox="1"/>
          <p:nvPr/>
        </p:nvSpPr>
        <p:spPr>
          <a:xfrm>
            <a:off x="5656218" y="1463039"/>
            <a:ext cx="5542387" cy="4300447"/>
          </a:xfrm>
          <a:prstGeom prst="rect">
            <a:avLst/>
          </a:prstGeom>
        </p:spPr>
        <p:txBody>
          <a:bodyPr vert="horz" lIns="91440" tIns="45720" rIns="91440" bIns="45720" rtlCol="0" anchor="t">
            <a:normAutofit/>
          </a:bodyPr>
          <a:lstStyle/>
          <a:p>
            <a:pPr indent="-228600" eaLnBrk="1" hangingPunct="1">
              <a:lnSpc>
                <a:spcPct val="90000"/>
              </a:lnSpc>
              <a:spcAft>
                <a:spcPts val="600"/>
              </a:spcAft>
              <a:buFont typeface="Arial" panose="020B0604020202020204" pitchFamily="34" charset="0"/>
              <a:buChar char="•"/>
            </a:pPr>
            <a:r>
              <a:rPr lang="en-US" sz="2200" b="0" i="0">
                <a:effectLst/>
                <a:latin typeface="+mn-lt"/>
              </a:rPr>
              <a:t>Spam e-mails can be not only annoying but also dangerous to consumers. </a:t>
            </a:r>
          </a:p>
          <a:p>
            <a:pPr indent="-228600" eaLnBrk="1" hangingPunct="1">
              <a:lnSpc>
                <a:spcPct val="90000"/>
              </a:lnSpc>
              <a:spcAft>
                <a:spcPts val="600"/>
              </a:spcAft>
              <a:buFont typeface="Arial" panose="020B0604020202020204" pitchFamily="34" charset="0"/>
              <a:buChar char="•"/>
            </a:pPr>
            <a:endParaRPr lang="en-US" sz="2200" b="0" i="0">
              <a:effectLst/>
              <a:latin typeface="+mn-lt"/>
            </a:endParaRPr>
          </a:p>
          <a:p>
            <a:pPr indent="-228600" eaLnBrk="1" hangingPunct="1">
              <a:lnSpc>
                <a:spcPct val="90000"/>
              </a:lnSpc>
              <a:spcAft>
                <a:spcPts val="600"/>
              </a:spcAft>
              <a:buFont typeface="Arial" panose="020B0604020202020204" pitchFamily="34" charset="0"/>
              <a:buChar char="•"/>
            </a:pPr>
            <a:r>
              <a:rPr lang="en-US" sz="2200" b="0" i="0">
                <a:effectLst/>
                <a:latin typeface="+mn-lt"/>
              </a:rPr>
              <a:t> Unwanted e-mails irritating internet connection </a:t>
            </a:r>
          </a:p>
          <a:p>
            <a:pPr indent="-228600" eaLnBrk="1" hangingPunct="1">
              <a:lnSpc>
                <a:spcPct val="90000"/>
              </a:lnSpc>
              <a:spcAft>
                <a:spcPts val="600"/>
              </a:spcAft>
              <a:buFont typeface="Arial" panose="020B0604020202020204" pitchFamily="34" charset="0"/>
              <a:buChar char="•"/>
            </a:pPr>
            <a:r>
              <a:rPr lang="en-US" sz="2200" b="0" i="0">
                <a:effectLst/>
                <a:latin typeface="+mn-lt"/>
              </a:rPr>
              <a:t>Critical e-mail message are missed and / or delayed. </a:t>
            </a:r>
          </a:p>
          <a:p>
            <a:pPr indent="-228600" eaLnBrk="1" hangingPunct="1">
              <a:lnSpc>
                <a:spcPct val="90000"/>
              </a:lnSpc>
              <a:spcAft>
                <a:spcPts val="600"/>
              </a:spcAft>
              <a:buFont typeface="Arial" panose="020B0604020202020204" pitchFamily="34" charset="0"/>
              <a:buChar char="•"/>
            </a:pPr>
            <a:r>
              <a:rPr lang="en-US" sz="2200" b="0" i="0">
                <a:effectLst/>
                <a:latin typeface="+mn-lt"/>
              </a:rPr>
              <a:t>Millions of compromised computers </a:t>
            </a:r>
          </a:p>
          <a:p>
            <a:pPr indent="-228600" eaLnBrk="1" hangingPunct="1">
              <a:lnSpc>
                <a:spcPct val="90000"/>
              </a:lnSpc>
              <a:spcAft>
                <a:spcPts val="600"/>
              </a:spcAft>
              <a:buFont typeface="Arial" panose="020B0604020202020204" pitchFamily="34" charset="0"/>
              <a:buChar char="•"/>
            </a:pPr>
            <a:r>
              <a:rPr lang="en-US" sz="2200" b="0" i="0">
                <a:effectLst/>
                <a:latin typeface="+mn-lt"/>
              </a:rPr>
              <a:t>Billions of dollars lost worldwide </a:t>
            </a:r>
          </a:p>
          <a:p>
            <a:pPr indent="-228600" eaLnBrk="1" hangingPunct="1">
              <a:lnSpc>
                <a:spcPct val="90000"/>
              </a:lnSpc>
              <a:spcAft>
                <a:spcPts val="600"/>
              </a:spcAft>
              <a:buFont typeface="Arial" panose="020B0604020202020204" pitchFamily="34" charset="0"/>
              <a:buChar char="•"/>
            </a:pPr>
            <a:r>
              <a:rPr lang="en-US" sz="2200" b="0" i="0">
                <a:effectLst/>
                <a:latin typeface="+mn-lt"/>
              </a:rPr>
              <a:t>Identity theft </a:t>
            </a:r>
          </a:p>
          <a:p>
            <a:pPr indent="-228600" eaLnBrk="1" hangingPunct="1">
              <a:lnSpc>
                <a:spcPct val="90000"/>
              </a:lnSpc>
              <a:spcAft>
                <a:spcPts val="600"/>
              </a:spcAft>
              <a:buFont typeface="Arial" panose="020B0604020202020204" pitchFamily="34" charset="0"/>
              <a:buChar char="•"/>
            </a:pPr>
            <a:r>
              <a:rPr lang="en-US" sz="2200" b="0" i="0">
                <a:effectLst/>
                <a:latin typeface="+mn-lt"/>
              </a:rPr>
              <a:t>Spam can crash mail servers and fill up hard drives</a:t>
            </a:r>
            <a:endParaRPr lang="en-US" sz="2200">
              <a:latin typeface="+mn-lt"/>
            </a:endParaRPr>
          </a:p>
        </p:txBody>
      </p:sp>
    </p:spTree>
    <p:extLst>
      <p:ext uri="{BB962C8B-B14F-4D97-AF65-F5344CB8AC3E}">
        <p14:creationId xmlns:p14="http://schemas.microsoft.com/office/powerpoint/2010/main" val="202881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p:cNvSpPr txBox="1">
            <a:spLocks noChangeArrowheads="1"/>
          </p:cNvSpPr>
          <p:nvPr/>
        </p:nvSpPr>
        <p:spPr>
          <a:xfrm>
            <a:off x="1028700" y="1967266"/>
            <a:ext cx="2628900" cy="2547257"/>
          </a:xfrm>
          <a:prstGeom prst="rect">
            <a:avLst/>
          </a:prstGeom>
          <a:noFill/>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defTabSz="914400" fontAlgn="auto">
              <a:spcAft>
                <a:spcPts val="600"/>
              </a:spcAft>
            </a:pPr>
            <a:r>
              <a:rPr lang="en-US" sz="3600" b="1" kern="1200">
                <a:solidFill>
                  <a:srgbClr val="FFFFFF"/>
                </a:solidFill>
                <a:latin typeface="+mj-lt"/>
                <a:ea typeface="+mj-ea"/>
                <a:cs typeface="+mj-cs"/>
              </a:rPr>
              <a:t>Objective</a:t>
            </a:r>
          </a:p>
        </p:txBody>
      </p:sp>
      <p:sp>
        <p:nvSpPr>
          <p:cNvPr id="2" name="TextBox 1">
            <a:extLst>
              <a:ext uri="{FF2B5EF4-FFF2-40B4-BE49-F238E27FC236}">
                <a16:creationId xmlns:a16="http://schemas.microsoft.com/office/drawing/2014/main" id="{C1997989-1F0D-4B80-B683-5A9EFC6530CC}"/>
              </a:ext>
            </a:extLst>
          </p:cNvPr>
          <p:cNvSpPr txBox="1"/>
          <p:nvPr/>
        </p:nvSpPr>
        <p:spPr>
          <a:xfrm>
            <a:off x="4776788" y="642938"/>
            <a:ext cx="6780213" cy="2227263"/>
          </a:xfrm>
          <a:prstGeom prst="rect">
            <a:avLst/>
          </a:prstGeom>
          <a:noFill/>
        </p:spPr>
        <p:txBody>
          <a:bodyPr wrap="square" rtlCol="0" anchor="t">
            <a:normAutofit/>
          </a:bodyPr>
          <a:lstStyle/>
          <a:p>
            <a:pPr marL="457200" indent="-457200">
              <a:lnSpc>
                <a:spcPct val="90000"/>
              </a:lnSpc>
              <a:spcAft>
                <a:spcPts val="600"/>
              </a:spcAft>
              <a:buFont typeface="Arial" panose="020B0604020202020204" pitchFamily="34" charset="0"/>
              <a:buChar char="•"/>
            </a:pPr>
            <a:r>
              <a:rPr lang="en-US"/>
              <a:t>The objective of identification of Spam e-mails are :</a:t>
            </a:r>
          </a:p>
          <a:p>
            <a:pPr marL="457200" indent="-457200">
              <a:lnSpc>
                <a:spcPct val="90000"/>
              </a:lnSpc>
              <a:spcAft>
                <a:spcPts val="600"/>
              </a:spcAft>
              <a:buFont typeface="Arial" panose="020B0604020202020204" pitchFamily="34" charset="0"/>
              <a:buChar char="•"/>
            </a:pPr>
            <a:r>
              <a:rPr lang="en-US"/>
              <a:t>To give knowledge to the user about the fake e-mails and relevant e-mails</a:t>
            </a:r>
          </a:p>
          <a:p>
            <a:pPr marL="457200" indent="-457200">
              <a:lnSpc>
                <a:spcPct val="90000"/>
              </a:lnSpc>
              <a:spcAft>
                <a:spcPts val="600"/>
              </a:spcAft>
              <a:buFont typeface="Arial" panose="020B0604020202020204" pitchFamily="34" charset="0"/>
              <a:buChar char="•"/>
            </a:pPr>
            <a:r>
              <a:rPr lang="en-US"/>
              <a:t>To classify that mail spam or not.</a:t>
            </a:r>
            <a:endParaRPr lang="en-IN"/>
          </a:p>
        </p:txBody>
      </p:sp>
      <p:sp>
        <p:nvSpPr>
          <p:cNvPr id="4" name="TextBox 3">
            <a:extLst>
              <a:ext uri="{FF2B5EF4-FFF2-40B4-BE49-F238E27FC236}">
                <a16:creationId xmlns:a16="http://schemas.microsoft.com/office/drawing/2014/main" id="{4A345E79-4204-4178-B8B6-1152C384AA39}"/>
              </a:ext>
            </a:extLst>
          </p:cNvPr>
          <p:cNvSpPr txBox="1"/>
          <p:nvPr/>
        </p:nvSpPr>
        <p:spPr>
          <a:xfrm>
            <a:off x="4776788" y="2940050"/>
            <a:ext cx="6780213" cy="3271838"/>
          </a:xfrm>
          <a:prstGeom prst="rect">
            <a:avLst/>
          </a:prstGeom>
          <a:noFill/>
        </p:spPr>
        <p:txBody>
          <a:bodyPr wrap="square" rtlCol="0" anchor="t">
            <a:normAutofit/>
          </a:bodyPr>
          <a:lstStyle/>
          <a:p>
            <a:pPr>
              <a:lnSpc>
                <a:spcPct val="90000"/>
              </a:lnSpc>
              <a:spcAft>
                <a:spcPts val="600"/>
              </a:spcAft>
            </a:pPr>
            <a:endParaRPr lang="en-US" sz="2200" b="0" i="0">
              <a:solidFill>
                <a:schemeClr val="tx1">
                  <a:lumMod val="95000"/>
                  <a:lumOff val="5000"/>
                </a:schemeClr>
              </a:solidFill>
              <a:effectLst/>
              <a:latin typeface="HelveticaNeue-Light"/>
            </a:endParaRPr>
          </a:p>
          <a:p>
            <a:pPr>
              <a:lnSpc>
                <a:spcPct val="90000"/>
              </a:lnSpc>
              <a:spcAft>
                <a:spcPts val="600"/>
              </a:spcAft>
            </a:pPr>
            <a:r>
              <a:rPr lang="en-US" sz="2200" b="0" i="0">
                <a:solidFill>
                  <a:schemeClr val="tx1">
                    <a:lumMod val="95000"/>
                    <a:lumOff val="5000"/>
                  </a:schemeClr>
                </a:solidFill>
                <a:effectLst/>
                <a:latin typeface="HelveticaNeue-Light"/>
              </a:rPr>
              <a:t>Spam e-mails can be defined as : </a:t>
            </a:r>
          </a:p>
          <a:p>
            <a:pPr marL="514350" indent="-514350">
              <a:lnSpc>
                <a:spcPct val="90000"/>
              </a:lnSpc>
              <a:spcAft>
                <a:spcPts val="600"/>
              </a:spcAft>
              <a:buAutoNum type="arabicPeriod"/>
            </a:pPr>
            <a:r>
              <a:rPr lang="en-US" sz="2200" b="0" i="0">
                <a:solidFill>
                  <a:schemeClr val="tx1">
                    <a:lumMod val="95000"/>
                    <a:lumOff val="5000"/>
                  </a:schemeClr>
                </a:solidFill>
                <a:effectLst/>
                <a:latin typeface="HelveticaNeue-Light"/>
              </a:rPr>
              <a:t>Anonymity </a:t>
            </a:r>
          </a:p>
          <a:p>
            <a:pPr marL="514350" indent="-514350">
              <a:lnSpc>
                <a:spcPct val="90000"/>
              </a:lnSpc>
              <a:spcAft>
                <a:spcPts val="600"/>
              </a:spcAft>
              <a:buAutoNum type="arabicPeriod"/>
            </a:pPr>
            <a:r>
              <a:rPr lang="en-US" sz="2200" b="0" i="0">
                <a:solidFill>
                  <a:schemeClr val="tx1">
                    <a:lumMod val="95000"/>
                    <a:lumOff val="5000"/>
                  </a:schemeClr>
                </a:solidFill>
                <a:effectLst/>
                <a:latin typeface="HelveticaNeue-Light"/>
              </a:rPr>
              <a:t>Mass Mailings </a:t>
            </a:r>
          </a:p>
          <a:p>
            <a:pPr marL="514350" indent="-514350">
              <a:lnSpc>
                <a:spcPct val="90000"/>
              </a:lnSpc>
              <a:spcAft>
                <a:spcPts val="600"/>
              </a:spcAft>
              <a:buAutoNum type="arabicPeriod"/>
            </a:pPr>
            <a:r>
              <a:rPr lang="en-US" sz="2200" b="0" i="0">
                <a:solidFill>
                  <a:schemeClr val="tx1">
                    <a:lumMod val="95000"/>
                    <a:lumOff val="5000"/>
                  </a:schemeClr>
                </a:solidFill>
                <a:effectLst/>
                <a:latin typeface="HelveticaNeue-Light"/>
              </a:rPr>
              <a:t>Unsolicited: </a:t>
            </a:r>
          </a:p>
          <a:p>
            <a:pPr>
              <a:lnSpc>
                <a:spcPct val="90000"/>
              </a:lnSpc>
              <a:spcAft>
                <a:spcPts val="600"/>
              </a:spcAft>
            </a:pPr>
            <a:r>
              <a:rPr lang="en-US" sz="2200" b="0" i="0">
                <a:solidFill>
                  <a:schemeClr val="tx1">
                    <a:lumMod val="95000"/>
                    <a:lumOff val="5000"/>
                  </a:schemeClr>
                </a:solidFill>
                <a:effectLst/>
                <a:latin typeface="HelveticaNeue-Light"/>
              </a:rPr>
              <a:t>Spam e-mail are message randomly sent to multiple addressees by all sorts of groups, but mostly lazy advertisers and criminals who wish to lead you to phishing sites.</a:t>
            </a:r>
            <a:endParaRPr lang="en-IN" sz="2200">
              <a:solidFill>
                <a:schemeClr val="tx1">
                  <a:lumMod val="95000"/>
                  <a:lumOff val="5000"/>
                </a:schemeClr>
              </a:solidFill>
            </a:endParaRPr>
          </a:p>
        </p:txBody>
      </p:sp>
    </p:spTree>
    <p:extLst>
      <p:ext uri="{BB962C8B-B14F-4D97-AF65-F5344CB8AC3E}">
        <p14:creationId xmlns:p14="http://schemas.microsoft.com/office/powerpoint/2010/main" val="274087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C347ACF3-9FC1-4E28-8193-36B195D4A278}"/>
              </a:ext>
            </a:extLst>
          </p:cNvPr>
          <p:cNvSpPr txBox="1">
            <a:spLocks noChangeArrowheads="1"/>
          </p:cNvSpPr>
          <p:nvPr/>
        </p:nvSpPr>
        <p:spPr>
          <a:xfrm>
            <a:off x="646744" y="640080"/>
            <a:ext cx="4173905" cy="557781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defTabSz="914400" fontAlgn="auto">
              <a:spcAft>
                <a:spcPts val="600"/>
              </a:spcAft>
            </a:pPr>
            <a:r>
              <a:rPr lang="en-US" sz="5400" b="1" kern="1200" dirty="0">
                <a:solidFill>
                  <a:srgbClr val="FFFFFF"/>
                </a:solidFill>
                <a:latin typeface="+mj-lt"/>
                <a:ea typeface="+mj-ea"/>
                <a:cs typeface="+mj-cs"/>
              </a:rPr>
              <a:t>LITERATURE Survey / REVIEW </a:t>
            </a:r>
          </a:p>
        </p:txBody>
      </p:sp>
      <p:cxnSp>
        <p:nvCxnSpPr>
          <p:cNvPr id="22" name="Straight Connector 14">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4210EDC-F9CD-4BF2-B7A4-4C00AFF1B29C}"/>
              </a:ext>
            </a:extLst>
          </p:cNvPr>
          <p:cNvSpPr txBox="1"/>
          <p:nvPr/>
        </p:nvSpPr>
        <p:spPr>
          <a:xfrm>
            <a:off x="6096000" y="639763"/>
            <a:ext cx="5832648" cy="412973"/>
          </a:xfrm>
          <a:prstGeom prst="rect">
            <a:avLst/>
          </a:prstGeom>
          <a:noFill/>
        </p:spPr>
        <p:txBody>
          <a:bodyPr wrap="square" anchor="t">
            <a:normAutofit fontScale="92500"/>
          </a:bodyPr>
          <a:lstStyle/>
          <a:p>
            <a:pPr>
              <a:lnSpc>
                <a:spcPct val="90000"/>
              </a:lnSpc>
              <a:spcAft>
                <a:spcPts val="600"/>
              </a:spcAft>
            </a:pPr>
            <a:r>
              <a:rPr lang="en-US" sz="1800" b="0" i="0" dirty="0">
                <a:solidFill>
                  <a:schemeClr val="tx1">
                    <a:lumMod val="95000"/>
                    <a:lumOff val="5000"/>
                  </a:schemeClr>
                </a:solidFill>
                <a:effectLst/>
                <a:latin typeface="HelveticaNeue-Light"/>
              </a:rPr>
              <a:t>I consulted from articles below that are all after year 2019</a:t>
            </a:r>
            <a:endParaRPr lang="en-IN" sz="1800" dirty="0">
              <a:solidFill>
                <a:schemeClr val="tx1">
                  <a:lumMod val="95000"/>
                  <a:lumOff val="5000"/>
                </a:schemeClr>
              </a:solidFill>
            </a:endParaRPr>
          </a:p>
        </p:txBody>
      </p:sp>
      <p:sp>
        <p:nvSpPr>
          <p:cNvPr id="8" name="TextBox 7">
            <a:extLst>
              <a:ext uri="{FF2B5EF4-FFF2-40B4-BE49-F238E27FC236}">
                <a16:creationId xmlns:a16="http://schemas.microsoft.com/office/drawing/2014/main" id="{E50249C2-50BB-4274-82C3-FA85E20BAC47}"/>
              </a:ext>
            </a:extLst>
          </p:cNvPr>
          <p:cNvSpPr txBox="1"/>
          <p:nvPr/>
        </p:nvSpPr>
        <p:spPr>
          <a:xfrm>
            <a:off x="6085843" y="1366598"/>
            <a:ext cx="5459413" cy="4851300"/>
          </a:xfrm>
          <a:prstGeom prst="rect">
            <a:avLst/>
          </a:prstGeom>
          <a:noFill/>
        </p:spPr>
        <p:txBody>
          <a:bodyPr wrap="square" anchor="t">
            <a:normAutofit lnSpcReduction="10000"/>
          </a:bodyPr>
          <a:lstStyle/>
          <a:p>
            <a:pPr marL="285750" indent="-285750">
              <a:lnSpc>
                <a:spcPct val="90000"/>
              </a:lnSpc>
              <a:spcAft>
                <a:spcPts val="600"/>
              </a:spcAft>
              <a:buFont typeface="Arial" panose="020B0604020202020204" pitchFamily="34" charset="0"/>
              <a:buChar char="•"/>
            </a:pPr>
            <a:r>
              <a:rPr lang="en-US" sz="2000" dirty="0"/>
              <a:t>Paper-1: [Email classification via intention-based segmentation] (https://sci-hub.mksa.top/10.23919/eecsi50503.2020.9251306) </a:t>
            </a:r>
          </a:p>
          <a:p>
            <a:pPr marL="285750" indent="-285750">
              <a:lnSpc>
                <a:spcPct val="90000"/>
              </a:lnSpc>
              <a:spcAft>
                <a:spcPts val="600"/>
              </a:spcAft>
              <a:buFont typeface="Arial" panose="020B0604020202020204" pitchFamily="34" charset="0"/>
              <a:buChar char="•"/>
            </a:pPr>
            <a:r>
              <a:rPr lang="en-US" sz="2000" dirty="0"/>
              <a:t>Paper-2: [Feature  Extraction  aligned  Email  Classification based  on  Imperative  Sentence  Selection  through Deep Learning] (</a:t>
            </a:r>
            <a:r>
              <a:rPr lang="en-US" sz="2000" dirty="0">
                <a:hlinkClick r:id="rId2"/>
              </a:rPr>
              <a:t>https://iecscience.org/uploads/jpapers/202108/rvRUTTmGYo1MiJ86KpRHOop8SqW8HWawp2xvrkn0.pdf</a:t>
            </a:r>
            <a:r>
              <a:rPr lang="en-US" sz="2000" dirty="0"/>
              <a:t>)</a:t>
            </a:r>
          </a:p>
          <a:p>
            <a:pPr marL="285750" indent="-285750">
              <a:lnSpc>
                <a:spcPct val="90000"/>
              </a:lnSpc>
              <a:spcAft>
                <a:spcPts val="600"/>
              </a:spcAft>
              <a:buFont typeface="Arial" panose="020B0604020202020204" pitchFamily="34" charset="0"/>
              <a:buChar char="•"/>
            </a:pPr>
            <a:r>
              <a:rPr lang="en-US" sz="2000" dirty="0"/>
              <a:t>Paper-3: [Email Classification Research Trends: Review and Open Issues] (https://ieeexplore.ieee.org/stamp/stamp.jsp?tp=&amp;arnumber=7921698)</a:t>
            </a:r>
          </a:p>
          <a:p>
            <a:pPr marL="285750" indent="-285750">
              <a:lnSpc>
                <a:spcPct val="90000"/>
              </a:lnSpc>
              <a:spcAft>
                <a:spcPts val="600"/>
              </a:spcAft>
              <a:buFont typeface="Arial" panose="020B0604020202020204" pitchFamily="34" charset="0"/>
              <a:buChar char="•"/>
            </a:pPr>
            <a:r>
              <a:rPr lang="en-US" sz="2000" dirty="0"/>
              <a:t>Paper-4: [Classification Of Power Relations Based On Email Exchange](https://sci-hub.mksa.top/10.1109/gucon48875.2020.9231072)</a:t>
            </a:r>
            <a:endParaRPr lang="en-IN" sz="2000" dirty="0"/>
          </a:p>
        </p:txBody>
      </p:sp>
    </p:spTree>
    <p:extLst>
      <p:ext uri="{BB962C8B-B14F-4D97-AF65-F5344CB8AC3E}">
        <p14:creationId xmlns:p14="http://schemas.microsoft.com/office/powerpoint/2010/main" val="3080976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p:cNvSpPr txBox="1">
            <a:spLocks noChangeArrowheads="1"/>
          </p:cNvSpPr>
          <p:nvPr/>
        </p:nvSpPr>
        <p:spPr>
          <a:xfrm>
            <a:off x="686834" y="1153572"/>
            <a:ext cx="3200400" cy="44611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fontAlgn="auto">
              <a:spcAft>
                <a:spcPts val="600"/>
              </a:spcAft>
            </a:pPr>
            <a:r>
              <a:rPr lang="en-US" sz="4400" b="1" kern="1200" dirty="0">
                <a:solidFill>
                  <a:srgbClr val="FFFFFF"/>
                </a:solidFill>
                <a:latin typeface="+mj-lt"/>
                <a:ea typeface="+mj-ea"/>
                <a:cs typeface="+mj-cs"/>
              </a:rPr>
              <a:t>Data understanding / Description</a:t>
            </a:r>
          </a:p>
        </p:txBody>
      </p:sp>
      <p:sp>
        <p:nvSpPr>
          <p:cNvPr id="21"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C6BF6B99-1E43-4185-836D-A81FDE908D37}"/>
              </a:ext>
            </a:extLst>
          </p:cNvPr>
          <p:cNvSpPr txBox="1"/>
          <p:nvPr/>
        </p:nvSpPr>
        <p:spPr>
          <a:xfrm>
            <a:off x="4367808" y="188640"/>
            <a:ext cx="7488832" cy="6552728"/>
          </a:xfrm>
          <a:prstGeom prst="rect">
            <a:avLst/>
          </a:prstGeom>
        </p:spPr>
        <p:txBody>
          <a:bodyPr vert="horz" lIns="91440" tIns="45720" rIns="91440" bIns="45720" rtlCol="0" anchor="ctr">
            <a:normAutofit/>
          </a:bodyPr>
          <a:lstStyle/>
          <a:p>
            <a:pPr indent="-228600" eaLnBrk="1" hangingPunct="1">
              <a:lnSpc>
                <a:spcPct val="90000"/>
              </a:lnSpc>
              <a:spcAft>
                <a:spcPts val="600"/>
              </a:spcAft>
              <a:buFont typeface="Arial" panose="020B0604020202020204" pitchFamily="34" charset="0"/>
              <a:buChar char="•"/>
            </a:pPr>
            <a:r>
              <a:rPr lang="en-US" sz="2000" dirty="0">
                <a:latin typeface="+mn-lt"/>
              </a:rPr>
              <a:t>Initial Dataset: Enron-Email-Dataset</a:t>
            </a:r>
          </a:p>
          <a:p>
            <a:pPr indent="-228600" eaLnBrk="1" hangingPunct="1">
              <a:lnSpc>
                <a:spcPct val="90000"/>
              </a:lnSpc>
              <a:spcAft>
                <a:spcPts val="600"/>
              </a:spcAft>
              <a:buFont typeface="Arial" panose="020B0604020202020204" pitchFamily="34" charset="0"/>
              <a:buChar char="•"/>
            </a:pPr>
            <a:endParaRPr lang="en-US" sz="2000" dirty="0">
              <a:latin typeface="+mn-lt"/>
            </a:endParaRPr>
          </a:p>
          <a:p>
            <a:pPr indent="-228600" eaLnBrk="1" hangingPunct="1">
              <a:lnSpc>
                <a:spcPct val="90000"/>
              </a:lnSpc>
              <a:spcAft>
                <a:spcPts val="600"/>
              </a:spcAft>
              <a:buFont typeface="Arial" panose="020B0604020202020204" pitchFamily="34" charset="0"/>
              <a:buChar char="•"/>
            </a:pPr>
            <a:r>
              <a:rPr lang="en-US" sz="2000" dirty="0">
                <a:latin typeface="+mn-lt"/>
              </a:rPr>
              <a:t>Enron Email Dataset downloaded from : https://www.cs.cmu.edu/~enron/. And it  is the May 7, 2015 Version of </a:t>
            </a:r>
            <a:r>
              <a:rPr lang="en-US" sz="2000" dirty="0" err="1">
                <a:latin typeface="+mn-lt"/>
              </a:rPr>
              <a:t>dataset.This</a:t>
            </a:r>
            <a:r>
              <a:rPr lang="en-US" sz="2000" dirty="0">
                <a:latin typeface="+mn-lt"/>
              </a:rPr>
              <a:t> email set is a </a:t>
            </a:r>
            <a:r>
              <a:rPr lang="en-US" sz="2000" dirty="0" err="1">
                <a:latin typeface="+mn-lt"/>
              </a:rPr>
              <a:t>gzipped</a:t>
            </a:r>
            <a:r>
              <a:rPr lang="en-US" sz="2000" dirty="0">
                <a:latin typeface="+mn-lt"/>
              </a:rPr>
              <a:t> tar file of emails stored in directories.</a:t>
            </a:r>
          </a:p>
          <a:p>
            <a:pPr indent="-228600" eaLnBrk="1" hangingPunct="1">
              <a:lnSpc>
                <a:spcPct val="90000"/>
              </a:lnSpc>
              <a:spcAft>
                <a:spcPts val="600"/>
              </a:spcAft>
              <a:buFont typeface="Arial" panose="020B0604020202020204" pitchFamily="34" charset="0"/>
              <a:buChar char="•"/>
            </a:pPr>
            <a:r>
              <a:rPr lang="en-US" sz="2000" dirty="0">
                <a:latin typeface="+mn-lt"/>
              </a:rPr>
              <a:t>This generates the following directory structure:</a:t>
            </a:r>
          </a:p>
          <a:p>
            <a:pPr indent="-228600" eaLnBrk="1" hangingPunct="1">
              <a:lnSpc>
                <a:spcPct val="90000"/>
              </a:lnSpc>
              <a:spcAft>
                <a:spcPts val="600"/>
              </a:spcAft>
              <a:buFont typeface="Arial" panose="020B0604020202020204" pitchFamily="34" charset="0"/>
              <a:buChar char="•"/>
            </a:pPr>
            <a:r>
              <a:rPr lang="en-US" sz="2000" dirty="0" err="1">
                <a:latin typeface="+mn-lt"/>
              </a:rPr>
              <a:t>maildir</a:t>
            </a:r>
            <a:endParaRPr lang="en-US" sz="2000" dirty="0">
              <a:latin typeface="+mn-lt"/>
            </a:endParaRPr>
          </a:p>
          <a:p>
            <a:pPr indent="-228600" eaLnBrk="1" hangingPunct="1">
              <a:lnSpc>
                <a:spcPct val="90000"/>
              </a:lnSpc>
              <a:spcAft>
                <a:spcPts val="600"/>
              </a:spcAft>
              <a:buFont typeface="Arial" panose="020B0604020202020204" pitchFamily="34" charset="0"/>
              <a:buChar char="•"/>
            </a:pPr>
            <a:r>
              <a:rPr lang="en-US" sz="2000" dirty="0">
                <a:latin typeface="+mn-lt"/>
              </a:rPr>
              <a:t>- $</a:t>
            </a:r>
            <a:r>
              <a:rPr lang="en-US" sz="2000" dirty="0" err="1">
                <a:latin typeface="+mn-lt"/>
              </a:rPr>
              <a:t>userName</a:t>
            </a:r>
            <a:r>
              <a:rPr lang="en-US" sz="2000" dirty="0">
                <a:latin typeface="+mn-lt"/>
              </a:rPr>
              <a:t> subdirectories for each user</a:t>
            </a:r>
          </a:p>
          <a:p>
            <a:pPr indent="-228600" eaLnBrk="1" hangingPunct="1">
              <a:lnSpc>
                <a:spcPct val="90000"/>
              </a:lnSpc>
              <a:spcAft>
                <a:spcPts val="600"/>
              </a:spcAft>
              <a:buFont typeface="Arial" panose="020B0604020202020204" pitchFamily="34" charset="0"/>
              <a:buChar char="•"/>
            </a:pPr>
            <a:r>
              <a:rPr lang="en-US" sz="2000" dirty="0">
                <a:latin typeface="+mn-lt"/>
              </a:rPr>
              <a:t>- $</a:t>
            </a:r>
            <a:r>
              <a:rPr lang="en-US" sz="2000" dirty="0" err="1">
                <a:latin typeface="+mn-lt"/>
              </a:rPr>
              <a:t>folderName</a:t>
            </a:r>
            <a:r>
              <a:rPr lang="en-US" sz="2000" dirty="0">
                <a:latin typeface="+mn-lt"/>
              </a:rPr>
              <a:t> subdirectories per user </a:t>
            </a:r>
          </a:p>
          <a:p>
            <a:pPr indent="-228600" eaLnBrk="1" hangingPunct="1">
              <a:lnSpc>
                <a:spcPct val="90000"/>
              </a:lnSpc>
              <a:spcAft>
                <a:spcPts val="600"/>
              </a:spcAft>
              <a:buFont typeface="Arial" panose="020B0604020202020204" pitchFamily="34" charset="0"/>
              <a:buChar char="•"/>
            </a:pPr>
            <a:r>
              <a:rPr lang="en-US" sz="2000" dirty="0">
                <a:latin typeface="+mn-lt"/>
              </a:rPr>
              <a:t>  -mail messages in folder or additional subfolders This directory structure contains over 500,000 small mail files without attachments. These files all have the following layout:</a:t>
            </a:r>
          </a:p>
          <a:p>
            <a:pPr indent="-228600" eaLnBrk="1" hangingPunct="1">
              <a:lnSpc>
                <a:spcPct val="90000"/>
              </a:lnSpc>
              <a:spcAft>
                <a:spcPts val="600"/>
              </a:spcAft>
              <a:buFont typeface="Arial" panose="020B0604020202020204" pitchFamily="34" charset="0"/>
              <a:buChar char="•"/>
            </a:pPr>
            <a:r>
              <a:rPr lang="en-US" sz="2000" dirty="0">
                <a:latin typeface="+mn-lt"/>
              </a:rPr>
              <a:t>Message-ID: 31335512.1075861110528.JavaMail.evans@thyme </a:t>
            </a:r>
          </a:p>
          <a:p>
            <a:pPr eaLnBrk="1" hangingPunct="1">
              <a:lnSpc>
                <a:spcPct val="90000"/>
              </a:lnSpc>
              <a:spcAft>
                <a:spcPts val="600"/>
              </a:spcAft>
            </a:pPr>
            <a:r>
              <a:rPr lang="en-US" sz="2000" dirty="0">
                <a:latin typeface="+mn-lt"/>
              </a:rPr>
              <a:t>Date: Wed, 2 Jan 2002 09:26:29 -0800 (PST) </a:t>
            </a:r>
          </a:p>
          <a:p>
            <a:pPr eaLnBrk="1" hangingPunct="1">
              <a:lnSpc>
                <a:spcPct val="90000"/>
              </a:lnSpc>
              <a:spcAft>
                <a:spcPts val="600"/>
              </a:spcAft>
            </a:pPr>
            <a:r>
              <a:rPr lang="en-US" sz="2000" dirty="0">
                <a:latin typeface="+mn-lt"/>
              </a:rPr>
              <a:t>From: sender@test.com </a:t>
            </a:r>
          </a:p>
          <a:p>
            <a:pPr eaLnBrk="1" hangingPunct="1">
              <a:lnSpc>
                <a:spcPct val="90000"/>
              </a:lnSpc>
              <a:spcAft>
                <a:spcPts val="600"/>
              </a:spcAft>
            </a:pPr>
            <a:r>
              <a:rPr lang="en-US" sz="2000" dirty="0">
                <a:latin typeface="+mn-lt"/>
              </a:rPr>
              <a:t>To: rec1@test.com,rec2@test.com Cc: Bcc: Subject: Kelly Webb ... Message Body Some headers like To, Cc and Bcc or Subject can also be multiline values.</a:t>
            </a:r>
          </a:p>
        </p:txBody>
      </p:sp>
    </p:spTree>
    <p:extLst>
      <p:ext uri="{BB962C8B-B14F-4D97-AF65-F5344CB8AC3E}">
        <p14:creationId xmlns:p14="http://schemas.microsoft.com/office/powerpoint/2010/main" val="34768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AE85EE-C5E5-4CCF-BD8C-BAC91B09FFDD}"/>
              </a:ext>
            </a:extLst>
          </p:cNvPr>
          <p:cNvSpPr txBox="1"/>
          <p:nvPr/>
        </p:nvSpPr>
        <p:spPr>
          <a:xfrm>
            <a:off x="0" y="0"/>
            <a:ext cx="12192000" cy="1569660"/>
          </a:xfrm>
          <a:prstGeom prst="rect">
            <a:avLst/>
          </a:prstGeom>
          <a:noFill/>
        </p:spPr>
        <p:txBody>
          <a:bodyPr wrap="square">
            <a:spAutoFit/>
          </a:bodyPr>
          <a:lstStyle/>
          <a:p>
            <a:r>
              <a:rPr lang="en-US" sz="2400" dirty="0"/>
              <a:t>The new dataset contains two columns. The descriptive feature consists of text. The target feature consists of two classes ham and spam, the column name is spam. The classes are labeled for each document in the data set and represent our target feature with a binary string-type alphabet of {ham; spam}. Classes are further mapped to integer 0 (ham) and 1 (spam).</a:t>
            </a:r>
            <a:endParaRPr lang="en-IN" sz="2400" dirty="0"/>
          </a:p>
        </p:txBody>
      </p:sp>
      <p:pic>
        <p:nvPicPr>
          <p:cNvPr id="1026" name="Picture 2" descr="Data Description">
            <a:extLst>
              <a:ext uri="{FF2B5EF4-FFF2-40B4-BE49-F238E27FC236}">
                <a16:creationId xmlns:a16="http://schemas.microsoft.com/office/drawing/2014/main" id="{A59F836B-7D0D-4270-82B8-019DB3DB1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1037" y="1569660"/>
            <a:ext cx="3209925" cy="15430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CE447EE-C510-4A9B-BB5E-601F64D3D3AD}"/>
              </a:ext>
            </a:extLst>
          </p:cNvPr>
          <p:cNvSpPr txBox="1"/>
          <p:nvPr/>
        </p:nvSpPr>
        <p:spPr>
          <a:xfrm>
            <a:off x="191344" y="3145126"/>
            <a:ext cx="9166597" cy="1200329"/>
          </a:xfrm>
          <a:prstGeom prst="rect">
            <a:avLst/>
          </a:prstGeom>
          <a:noFill/>
        </p:spPr>
        <p:txBody>
          <a:bodyPr wrap="square">
            <a:spAutoFit/>
          </a:bodyPr>
          <a:lstStyle/>
          <a:p>
            <a:r>
              <a:rPr lang="en-US" sz="2400" dirty="0"/>
              <a:t>Spam email percentage in the dataset = 29.88268156424581 %</a:t>
            </a:r>
          </a:p>
          <a:p>
            <a:endParaRPr lang="en-US" sz="2400" dirty="0"/>
          </a:p>
          <a:p>
            <a:r>
              <a:rPr lang="en-US" sz="2400" dirty="0"/>
              <a:t>Ham email percentage in the dataset = 70.11731843575419 %</a:t>
            </a:r>
            <a:endParaRPr lang="en-IN" sz="2400" dirty="0"/>
          </a:p>
        </p:txBody>
      </p:sp>
      <p:pic>
        <p:nvPicPr>
          <p:cNvPr id="10" name="Picture 9" descr="Chart, pie chart&#10;&#10;Description automatically generated">
            <a:extLst>
              <a:ext uri="{FF2B5EF4-FFF2-40B4-BE49-F238E27FC236}">
                <a16:creationId xmlns:a16="http://schemas.microsoft.com/office/drawing/2014/main" id="{1842BDDD-D1D8-48B8-A230-29C170AC3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024" y="4221088"/>
            <a:ext cx="5104736" cy="2626267"/>
          </a:xfrm>
          <a:prstGeom prst="rect">
            <a:avLst/>
          </a:prstGeom>
        </p:spPr>
      </p:pic>
    </p:spTree>
    <p:extLst>
      <p:ext uri="{BB962C8B-B14F-4D97-AF65-F5344CB8AC3E}">
        <p14:creationId xmlns:p14="http://schemas.microsoft.com/office/powerpoint/2010/main" val="304073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p:cNvSpPr txBox="1">
            <a:spLocks noChangeArrowheads="1"/>
          </p:cNvSpPr>
          <p:nvPr/>
        </p:nvSpPr>
        <p:spPr>
          <a:xfrm>
            <a:off x="838200" y="459863"/>
            <a:ext cx="10515600" cy="100459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defTabSz="914400" fontAlgn="auto">
              <a:spcAft>
                <a:spcPts val="600"/>
              </a:spcAft>
            </a:pPr>
            <a:r>
              <a:rPr lang="en-US" sz="4400" b="1" kern="1200" dirty="0">
                <a:solidFill>
                  <a:srgbClr val="FFFFFF"/>
                </a:solidFill>
                <a:latin typeface="+mj-lt"/>
                <a:ea typeface="+mj-ea"/>
                <a:cs typeface="+mj-cs"/>
              </a:rPr>
              <a:t>Best </a:t>
            </a:r>
            <a:r>
              <a:rPr lang="en-US" sz="4400" b="1" kern="1200" dirty="0" err="1">
                <a:solidFill>
                  <a:srgbClr val="FFFFFF"/>
                </a:solidFill>
                <a:latin typeface="+mj-lt"/>
                <a:ea typeface="+mj-ea"/>
                <a:cs typeface="+mj-cs"/>
              </a:rPr>
              <a:t>Resust</a:t>
            </a:r>
            <a:r>
              <a:rPr lang="en-US" sz="4400" b="1" kern="1200" dirty="0">
                <a:solidFill>
                  <a:srgbClr val="FFFFFF"/>
                </a:solidFill>
                <a:latin typeface="+mj-lt"/>
                <a:ea typeface="+mj-ea"/>
                <a:cs typeface="+mj-cs"/>
              </a:rPr>
              <a:t> by : NAÏVE BAYS CLASSIFIER </a:t>
            </a:r>
          </a:p>
        </p:txBody>
      </p:sp>
      <p:sp>
        <p:nvSpPr>
          <p:cNvPr id="13" name="Rectangle: Rounded Corners 1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extBox 1">
            <a:extLst>
              <a:ext uri="{FF2B5EF4-FFF2-40B4-BE49-F238E27FC236}">
                <a16:creationId xmlns:a16="http://schemas.microsoft.com/office/drawing/2014/main" id="{B1DBF6B9-FD2C-4391-A50C-78FA35F7AABB}"/>
              </a:ext>
            </a:extLst>
          </p:cNvPr>
          <p:cNvGraphicFramePr/>
          <p:nvPr>
            <p:extLst>
              <p:ext uri="{D42A27DB-BD31-4B8C-83A1-F6EECF244321}">
                <p14:modId xmlns:p14="http://schemas.microsoft.com/office/powerpoint/2010/main" val="14734134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822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ectangle 2"/>
          <p:cNvSpPr txBox="1">
            <a:spLocks noChangeArrowheads="1"/>
          </p:cNvSpPr>
          <p:nvPr/>
        </p:nvSpPr>
        <p:spPr>
          <a:xfrm>
            <a:off x="838200" y="365125"/>
            <a:ext cx="10515599"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fontAlgn="auto">
              <a:spcAft>
                <a:spcPts val="600"/>
              </a:spcAft>
            </a:pPr>
            <a:r>
              <a:rPr lang="en-US" sz="4400" b="1" kern="1200" dirty="0">
                <a:solidFill>
                  <a:schemeClr val="tx1"/>
                </a:solidFill>
                <a:latin typeface="+mj-lt"/>
                <a:ea typeface="+mj-ea"/>
                <a:cs typeface="+mj-cs"/>
              </a:rPr>
              <a:t>Results (in brief) and analysis of results</a:t>
            </a:r>
          </a:p>
        </p:txBody>
      </p:sp>
      <p:sp>
        <p:nvSpPr>
          <p:cNvPr id="3" name="TextBox 2">
            <a:extLst>
              <a:ext uri="{FF2B5EF4-FFF2-40B4-BE49-F238E27FC236}">
                <a16:creationId xmlns:a16="http://schemas.microsoft.com/office/drawing/2014/main" id="{032FDDBA-21C7-4164-A2F1-53FE5EAB5985}"/>
              </a:ext>
            </a:extLst>
          </p:cNvPr>
          <p:cNvSpPr txBox="1"/>
          <p:nvPr/>
        </p:nvSpPr>
        <p:spPr>
          <a:xfrm>
            <a:off x="838200" y="1825625"/>
            <a:ext cx="5393361" cy="4351338"/>
          </a:xfrm>
          <a:prstGeom prst="rect">
            <a:avLst/>
          </a:prstGeom>
        </p:spPr>
        <p:txBody>
          <a:bodyPr vert="horz" lIns="91440" tIns="45720" rIns="91440" bIns="45720" rtlCol="0">
            <a:normAutofit/>
          </a:bodyPr>
          <a:lstStyle/>
          <a:p>
            <a:pPr indent="-228600" eaLnBrk="1" hangingPunct="1">
              <a:lnSpc>
                <a:spcPct val="90000"/>
              </a:lnSpc>
              <a:spcAft>
                <a:spcPts val="600"/>
              </a:spcAft>
              <a:buFont typeface="Arial" panose="020B0604020202020204" pitchFamily="34" charset="0"/>
              <a:buChar char="•"/>
            </a:pPr>
            <a:r>
              <a:rPr lang="en-US" dirty="0">
                <a:latin typeface="+mn-lt"/>
              </a:rPr>
              <a:t>Results (in brief) is :</a:t>
            </a:r>
          </a:p>
          <a:p>
            <a:pPr indent="-228600" eaLnBrk="1" hangingPunct="1">
              <a:lnSpc>
                <a:spcPct val="90000"/>
              </a:lnSpc>
              <a:spcAft>
                <a:spcPts val="600"/>
              </a:spcAft>
              <a:buFont typeface="Arial" panose="020B0604020202020204" pitchFamily="34" charset="0"/>
              <a:buChar char="•"/>
            </a:pPr>
            <a:endParaRPr lang="en-US" dirty="0">
              <a:latin typeface="+mn-lt"/>
            </a:endParaRPr>
          </a:p>
          <a:p>
            <a:pPr indent="-228600" eaLnBrk="1" hangingPunct="1">
              <a:lnSpc>
                <a:spcPct val="90000"/>
              </a:lnSpc>
              <a:spcAft>
                <a:spcPts val="600"/>
              </a:spcAft>
              <a:buFont typeface="Arial" panose="020B0604020202020204" pitchFamily="34" charset="0"/>
              <a:buChar char="•"/>
            </a:pPr>
            <a:endParaRPr lang="en-US" dirty="0">
              <a:latin typeface="+mn-lt"/>
            </a:endParaRPr>
          </a:p>
          <a:p>
            <a:pPr indent="-228600" eaLnBrk="1" hangingPunct="1">
              <a:lnSpc>
                <a:spcPct val="90000"/>
              </a:lnSpc>
              <a:spcAft>
                <a:spcPts val="600"/>
              </a:spcAft>
              <a:buFont typeface="Arial" panose="020B0604020202020204" pitchFamily="34" charset="0"/>
              <a:buChar char="•"/>
            </a:pPr>
            <a:endParaRPr lang="en-US" dirty="0">
              <a:latin typeface="+mn-lt"/>
            </a:endParaRPr>
          </a:p>
          <a:p>
            <a:pPr indent="-228600" eaLnBrk="1" hangingPunct="1">
              <a:lnSpc>
                <a:spcPct val="90000"/>
              </a:lnSpc>
              <a:spcAft>
                <a:spcPts val="600"/>
              </a:spcAft>
              <a:buFont typeface="Arial" panose="020B0604020202020204" pitchFamily="34" charset="0"/>
              <a:buChar char="•"/>
            </a:pPr>
            <a:r>
              <a:rPr lang="en-US" dirty="0">
                <a:latin typeface="+mn-lt"/>
              </a:rPr>
              <a:t>and analysis of results is in my excel file [Ayushman_1901049_Project_Result_Analysis.xlsx]..</a:t>
            </a:r>
          </a:p>
        </p:txBody>
      </p:sp>
      <p:sp>
        <p:nvSpPr>
          <p:cNvPr id="23"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Chart, bar chart&#10;&#10;Description automatically generated">
            <a:extLst>
              <a:ext uri="{FF2B5EF4-FFF2-40B4-BE49-F238E27FC236}">
                <a16:creationId xmlns:a16="http://schemas.microsoft.com/office/drawing/2014/main" id="{7B408A13-C393-45D7-B06B-DE4709A1B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429" y="1825625"/>
            <a:ext cx="4221597" cy="3577456"/>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cxnSp>
        <p:nvCxnSpPr>
          <p:cNvPr id="9" name="Straight Arrow Connector 8">
            <a:extLst>
              <a:ext uri="{FF2B5EF4-FFF2-40B4-BE49-F238E27FC236}">
                <a16:creationId xmlns:a16="http://schemas.microsoft.com/office/drawing/2014/main" id="{A83CC717-7E9F-4695-BE96-CD88B1F05AF0}"/>
              </a:ext>
            </a:extLst>
          </p:cNvPr>
          <p:cNvCxnSpPr/>
          <p:nvPr/>
        </p:nvCxnSpPr>
        <p:spPr>
          <a:xfrm>
            <a:off x="4079776" y="2060848"/>
            <a:ext cx="2151785"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7162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42896</TotalTime>
  <Words>734</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HelveticaNeue-Light</vt:lpstr>
      <vt:lpstr>Times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SPG</dc:creator>
  <cp:lastModifiedBy>AYUSHMAN SINGH CHAUHAN</cp:lastModifiedBy>
  <cp:revision>5447</cp:revision>
  <cp:lastPrinted>2010-06-11T01:42:17Z</cp:lastPrinted>
  <dcterms:created xsi:type="dcterms:W3CDTF">1601-01-01T00:00:00Z</dcterms:created>
  <dcterms:modified xsi:type="dcterms:W3CDTF">2021-11-14T16:19:13Z</dcterms:modified>
</cp:coreProperties>
</file>