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73" r:id="rId3"/>
    <p:sldId id="323" r:id="rId4"/>
    <p:sldId id="350" r:id="rId5"/>
    <p:sldId id="351" r:id="rId6"/>
    <p:sldId id="316" r:id="rId7"/>
    <p:sldId id="349" r:id="rId8"/>
    <p:sldId id="371" r:id="rId9"/>
    <p:sldId id="372" r:id="rId10"/>
    <p:sldId id="356" r:id="rId11"/>
    <p:sldId id="357" r:id="rId12"/>
    <p:sldId id="358" r:id="rId13"/>
    <p:sldId id="359" r:id="rId14"/>
    <p:sldId id="360" r:id="rId15"/>
    <p:sldId id="314" r:id="rId1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66C32"/>
    <a:srgbClr val="422C16"/>
    <a:srgbClr val="0C788E"/>
    <a:srgbClr val="025198"/>
    <a:srgbClr val="000099"/>
    <a:srgbClr val="1C1C1C"/>
    <a:srgbClr val="660066"/>
  </p:clrMru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513" autoAdjust="0"/>
    <p:restoredTop sz="94652" autoAdjust="0"/>
  </p:normalViewPr>
  <p:slideViewPr>
    <p:cSldViewPr>
      <p:cViewPr varScale="1">
        <p:scale>
          <a:sx n="65" d="100"/>
          <a:sy n="65" d="100"/>
        </p:scale>
        <p:origin x="-166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0B8A1C-271F-496E-850C-6F7BB711B126}" type="datetimeFigureOut">
              <a:rPr lang="en-US"/>
              <a:pPr>
                <a:defRPr/>
              </a:pPr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BA704EF-0CE3-4EE5-92C6-A4B293338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AF17D-8E36-4D38-BEA5-B82B370F4CA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AC9A8-550D-450D-854B-E2FE582C332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9793E-1474-466A-8691-FF3D417306BA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C343F-311D-46F8-8731-9097BA6D1C03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F68A3-A7ED-40BA-B376-6B19BB23EFC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8E09A-92D1-4260-9D7F-BD9E6DF839F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4586E-6D95-4BB2-853D-F4C552AC2AC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286AF-2226-40B1-BD25-1A8D90A79934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75F41-FF97-409B-9481-96D9314D8242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99D6-40E6-45A8-A386-BFADDAC22CF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44AC2-8721-4480-82BC-EA702B69AAC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882011E-8A6C-4DD8-9645-0716DA46D3F7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22"/>
          <p:cNvSpPr>
            <a:spLocks noChangeArrowheads="1"/>
          </p:cNvSpPr>
          <p:nvPr/>
        </p:nvSpPr>
        <p:spPr bwMode="auto">
          <a:xfrm>
            <a:off x="1143000" y="4429125"/>
            <a:ext cx="7358063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2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Prepared By</a:t>
            </a:r>
          </a:p>
          <a:p>
            <a:pPr algn="ctr">
              <a:defRPr/>
            </a:pPr>
            <a:endParaRPr lang="en-US" sz="2200" b="1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Dr. Rasmita Rautray &amp; Dr. Rasmita Dash </a:t>
            </a:r>
          </a:p>
          <a:p>
            <a:pPr algn="ctr"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pPr algn="ctr"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Dept. of CSE	     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09600" y="804863"/>
            <a:ext cx="8305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400" kern="0" dirty="0">
                <a:latin typeface="Times New Roman" pitchFamily="18" charset="0"/>
                <a:ea typeface="+mj-ea"/>
                <a:cs typeface="Times New Roman" pitchFamily="18" charset="0"/>
              </a:rPr>
              <a:t>Information Retrieval</a:t>
            </a:r>
          </a:p>
          <a:p>
            <a:pPr algn="ctr">
              <a:defRPr/>
            </a:pPr>
            <a:r>
              <a:rPr lang="en-US" sz="4400" kern="0" dirty="0">
                <a:latin typeface="Times New Roman" pitchFamily="18" charset="0"/>
                <a:ea typeface="+mj-ea"/>
                <a:cs typeface="Times New Roman" pitchFamily="18" charset="0"/>
              </a:rPr>
              <a:t>Topic- Evaluation in information</a:t>
            </a:r>
          </a:p>
          <a:p>
            <a:pPr algn="ctr">
              <a:defRPr/>
            </a:pPr>
            <a:r>
              <a:rPr lang="en-US" sz="4400" kern="0" dirty="0">
                <a:latin typeface="Times New Roman" pitchFamily="18" charset="0"/>
                <a:ea typeface="+mj-ea"/>
                <a:cs typeface="Times New Roman" pitchFamily="18" charset="0"/>
              </a:rPr>
              <a:t>Retrieval (unranked evaluation)</a:t>
            </a:r>
            <a:endParaRPr lang="en-US" sz="4400" kern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 eaLnBrk="0" hangingPunct="0">
              <a:defRPr/>
            </a:pPr>
            <a:r>
              <a:rPr lang="en-US" sz="4400" kern="0" dirty="0">
                <a:latin typeface="Times New Roman" pitchFamily="18" charset="0"/>
                <a:ea typeface="+mj-ea"/>
                <a:cs typeface="Times New Roman" pitchFamily="18" charset="0"/>
              </a:rPr>
              <a:t>Lecture-27</a:t>
            </a:r>
            <a:endParaRPr lang="en-US" sz="4400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928710" y="1133443"/>
            <a:ext cx="6858000" cy="236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Unranked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evaluation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428625" y="571500"/>
            <a:ext cx="42322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Precision and recall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 l="29393" t="28809" r="13530" b="23823"/>
          <a:stretch>
            <a:fillRect/>
          </a:stretch>
        </p:blipFill>
        <p:spPr bwMode="auto">
          <a:xfrm>
            <a:off x="785786" y="1500174"/>
            <a:ext cx="778674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428625" y="571500"/>
            <a:ext cx="42322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Precision and recall</a:t>
            </a:r>
          </a:p>
        </p:txBody>
      </p:sp>
      <p:sp>
        <p:nvSpPr>
          <p:cNvPr id="12309" name="Rectangle 3"/>
          <p:cNvSpPr>
            <a:spLocks noChangeArrowheads="1"/>
          </p:cNvSpPr>
          <p:nvPr/>
        </p:nvSpPr>
        <p:spPr bwMode="auto">
          <a:xfrm>
            <a:off x="2857520" y="4741143"/>
            <a:ext cx="27860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 = TP/(TP + FP)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 = TP/(TP + FN)</a:t>
            </a:r>
          </a:p>
        </p:txBody>
      </p:sp>
      <p:graphicFrame>
        <p:nvGraphicFramePr>
          <p:cNvPr id="5" name="object 3"/>
          <p:cNvGraphicFramePr>
            <a:graphicFrameLocks noGrp="1"/>
          </p:cNvGraphicFramePr>
          <p:nvPr/>
        </p:nvGraphicFramePr>
        <p:xfrm>
          <a:off x="1071538" y="2214555"/>
          <a:ext cx="7286676" cy="2000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206"/>
                <a:gridCol w="2714668"/>
                <a:gridCol w="2689802"/>
              </a:tblGrid>
              <a:tr h="5411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190"/>
                        </a:lnSpc>
                      </a:pPr>
                      <a:r>
                        <a:rPr sz="2400" spc="-55" dirty="0">
                          <a:latin typeface="Times New Roman" pitchFamily="18" charset="0"/>
                          <a:cs typeface="Times New Roman" pitchFamily="18" charset="0"/>
                        </a:rPr>
                        <a:t>Relevant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190"/>
                        </a:lnSpc>
                      </a:pPr>
                      <a:r>
                        <a:rPr sz="2400" spc="-45" dirty="0">
                          <a:latin typeface="Times New Roman" pitchFamily="18" charset="0"/>
                          <a:cs typeface="Times New Roman" pitchFamily="18" charset="0"/>
                        </a:rPr>
                        <a:t>Nonrelevant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</a:tr>
              <a:tr h="729545">
                <a:tc>
                  <a:txBody>
                    <a:bodyPr/>
                    <a:lstStyle/>
                    <a:p>
                      <a:pPr marL="74295" algn="ctr">
                        <a:lnSpc>
                          <a:spcPts val="1205"/>
                        </a:lnSpc>
                      </a:pPr>
                      <a:r>
                        <a:rPr sz="2400" spc="-55" dirty="0">
                          <a:latin typeface="Times New Roman" pitchFamily="18" charset="0"/>
                          <a:cs typeface="Times New Roman" pitchFamily="18" charset="0"/>
                        </a:rPr>
                        <a:t>Retrieved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205"/>
                        </a:lnSpc>
                      </a:pPr>
                      <a:r>
                        <a:rPr sz="2400" spc="-25" dirty="0">
                          <a:latin typeface="Times New Roman" pitchFamily="18" charset="0"/>
                          <a:cs typeface="Times New Roman" pitchFamily="18" charset="0"/>
                        </a:rPr>
                        <a:t>true </a:t>
                      </a:r>
                      <a:r>
                        <a:rPr sz="2400" spc="-50" dirty="0">
                          <a:latin typeface="Times New Roman" pitchFamily="18" charset="0"/>
                          <a:cs typeface="Times New Roman" pitchFamily="18" charset="0"/>
                        </a:rPr>
                        <a:t>positives</a:t>
                      </a:r>
                      <a:r>
                        <a:rPr sz="2400" spc="12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400" spc="35" dirty="0">
                          <a:latin typeface="Times New Roman" pitchFamily="18" charset="0"/>
                          <a:cs typeface="Times New Roman" pitchFamily="18" charset="0"/>
                        </a:rPr>
                        <a:t>(TP)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205"/>
                        </a:lnSpc>
                      </a:pPr>
                      <a:r>
                        <a:rPr sz="2400" spc="-65" dirty="0">
                          <a:latin typeface="Times New Roman" pitchFamily="18" charset="0"/>
                          <a:cs typeface="Times New Roman" pitchFamily="18" charset="0"/>
                        </a:rPr>
                        <a:t>false </a:t>
                      </a:r>
                      <a:r>
                        <a:rPr sz="2400" spc="-50" dirty="0">
                          <a:latin typeface="Times New Roman" pitchFamily="18" charset="0"/>
                          <a:cs typeface="Times New Roman" pitchFamily="18" charset="0"/>
                        </a:rPr>
                        <a:t>positives</a:t>
                      </a:r>
                      <a:r>
                        <a:rPr sz="2400" spc="-10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400" spc="5" dirty="0">
                          <a:latin typeface="Times New Roman" pitchFamily="18" charset="0"/>
                          <a:cs typeface="Times New Roman" pitchFamily="18" charset="0"/>
                        </a:rPr>
                        <a:t>(FP)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</a:tr>
              <a:tr h="729545">
                <a:tc>
                  <a:txBody>
                    <a:bodyPr/>
                    <a:lstStyle/>
                    <a:p>
                      <a:pPr marL="74295" algn="ctr">
                        <a:lnSpc>
                          <a:spcPts val="1190"/>
                        </a:lnSpc>
                      </a:pPr>
                      <a:r>
                        <a:rPr sz="2400" spc="-5" dirty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sz="2400" spc="3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400" spc="-45" dirty="0">
                          <a:latin typeface="Times New Roman" pitchFamily="18" charset="0"/>
                          <a:cs typeface="Times New Roman" pitchFamily="18" charset="0"/>
                        </a:rPr>
                        <a:t>retrieved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190"/>
                        </a:lnSpc>
                      </a:pPr>
                      <a:r>
                        <a:rPr sz="2400" spc="-65" dirty="0">
                          <a:latin typeface="Times New Roman" pitchFamily="18" charset="0"/>
                          <a:cs typeface="Times New Roman" pitchFamily="18" charset="0"/>
                        </a:rPr>
                        <a:t>false negatives</a:t>
                      </a:r>
                      <a:r>
                        <a:rPr sz="2400" spc="-8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400" spc="5" dirty="0">
                          <a:latin typeface="Times New Roman" pitchFamily="18" charset="0"/>
                          <a:cs typeface="Times New Roman" pitchFamily="18" charset="0"/>
                        </a:rPr>
                        <a:t>(FN)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190"/>
                        </a:lnSpc>
                      </a:pPr>
                      <a:r>
                        <a:rPr sz="2400" spc="-25" dirty="0">
                          <a:latin typeface="Times New Roman" pitchFamily="18" charset="0"/>
                          <a:cs typeface="Times New Roman" pitchFamily="18" charset="0"/>
                        </a:rPr>
                        <a:t>true </a:t>
                      </a:r>
                      <a:r>
                        <a:rPr sz="2400" spc="-65" dirty="0">
                          <a:latin typeface="Times New Roman" pitchFamily="18" charset="0"/>
                          <a:cs typeface="Times New Roman" pitchFamily="18" charset="0"/>
                        </a:rPr>
                        <a:t>negatives</a:t>
                      </a:r>
                      <a:r>
                        <a:rPr sz="2400" spc="114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400" spc="35" dirty="0">
                          <a:latin typeface="Times New Roman" pitchFamily="18" charset="0"/>
                          <a:cs typeface="Times New Roman" pitchFamily="18" charset="0"/>
                        </a:rPr>
                        <a:t>(TN)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500063" y="500063"/>
            <a:ext cx="51222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Precision/recall tradeoff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500063" y="1746958"/>
            <a:ext cx="8001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You can increase recall by returning more docs.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Recall is a non-decreasing function of the number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docs retrieved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system that returns all docs has 100% recall!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converse is also true (usually): It’s easy to get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high precision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very low recall.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Suppose the document with the largest score is relevant.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How can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maximize precision?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Grp="1"/>
          </p:cNvGraphicFramePr>
          <p:nvPr/>
        </p:nvGraphicFramePr>
        <p:xfrm>
          <a:off x="1428728" y="1500174"/>
          <a:ext cx="6000792" cy="2286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6071"/>
                <a:gridCol w="1191921"/>
                <a:gridCol w="1658705"/>
                <a:gridCol w="1404095"/>
              </a:tblGrid>
              <a:tr h="569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165"/>
                        </a:lnSpc>
                      </a:pPr>
                      <a:r>
                        <a:rPr sz="2400" spc="-45" dirty="0">
                          <a:latin typeface="Times New Roman" pitchFamily="18" charset="0"/>
                          <a:cs typeface="Times New Roman" pitchFamily="18" charset="0"/>
                        </a:rPr>
                        <a:t>relevant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165"/>
                        </a:lnSpc>
                      </a:pPr>
                      <a:r>
                        <a:rPr sz="2400" spc="-15" dirty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sz="2400" spc="2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400" spc="-45" dirty="0">
                          <a:latin typeface="Times New Roman" pitchFamily="18" charset="0"/>
                          <a:cs typeface="Times New Roman" pitchFamily="18" charset="0"/>
                        </a:rPr>
                        <a:t>relevant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</a:tr>
              <a:tr h="572366">
                <a:tc>
                  <a:txBody>
                    <a:bodyPr/>
                    <a:lstStyle/>
                    <a:p>
                      <a:pPr marL="76200" algn="ctr">
                        <a:lnSpc>
                          <a:spcPts val="1190"/>
                        </a:lnSpc>
                      </a:pPr>
                      <a:r>
                        <a:rPr sz="2400" spc="-45" dirty="0">
                          <a:latin typeface="Times New Roman" pitchFamily="18" charset="0"/>
                          <a:cs typeface="Times New Roman" pitchFamily="18" charset="0"/>
                        </a:rPr>
                        <a:t>retrieved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190"/>
                        </a:lnSpc>
                      </a:pPr>
                      <a:r>
                        <a:rPr sz="2400" spc="-75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190"/>
                        </a:lnSpc>
                      </a:pPr>
                      <a:r>
                        <a:rPr sz="2400" spc="-75" dirty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190"/>
                        </a:lnSpc>
                      </a:pPr>
                      <a:r>
                        <a:rPr sz="2400" spc="-75" dirty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</a:tr>
              <a:tr h="570642">
                <a:tc>
                  <a:txBody>
                    <a:bodyPr/>
                    <a:lstStyle/>
                    <a:p>
                      <a:pPr marL="76200" algn="ctr">
                        <a:lnSpc>
                          <a:spcPts val="1170"/>
                        </a:lnSpc>
                      </a:pPr>
                      <a:r>
                        <a:rPr sz="2400" spc="-15" dirty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sz="2400" spc="4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400" spc="-45" dirty="0">
                          <a:latin typeface="Times New Roman" pitchFamily="18" charset="0"/>
                          <a:cs typeface="Times New Roman" pitchFamily="18" charset="0"/>
                        </a:rPr>
                        <a:t>retrieved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170"/>
                        </a:lnSpc>
                      </a:pPr>
                      <a:r>
                        <a:rPr sz="2400" spc="-75" dirty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170"/>
                        </a:lnSpc>
                      </a:pPr>
                      <a:r>
                        <a:rPr sz="2400" spc="-65" dirty="0">
                          <a:latin typeface="Times New Roman" pitchFamily="18" charset="0"/>
                          <a:cs typeface="Times New Roman" pitchFamily="18" charset="0"/>
                        </a:rPr>
                        <a:t>1,000,000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170"/>
                        </a:lnSpc>
                      </a:pPr>
                      <a:r>
                        <a:rPr sz="2400" spc="-65" dirty="0">
                          <a:latin typeface="Times New Roman" pitchFamily="18" charset="0"/>
                          <a:cs typeface="Times New Roman" pitchFamily="18" charset="0"/>
                        </a:rPr>
                        <a:t>1,000,060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</a:tr>
              <a:tr h="5739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190"/>
                        </a:lnSpc>
                      </a:pPr>
                      <a:r>
                        <a:rPr sz="2400" spc="-75" dirty="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190"/>
                        </a:lnSpc>
                      </a:pPr>
                      <a:r>
                        <a:rPr sz="2400" spc="-65" dirty="0">
                          <a:latin typeface="Times New Roman" pitchFamily="18" charset="0"/>
                          <a:cs typeface="Times New Roman" pitchFamily="18" charset="0"/>
                        </a:rPr>
                        <a:t>1,000,040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190"/>
                        </a:lnSpc>
                      </a:pPr>
                      <a:r>
                        <a:rPr sz="2400" spc="-65" dirty="0">
                          <a:latin typeface="Times New Roman" pitchFamily="18" charset="0"/>
                          <a:cs typeface="Times New Roman" pitchFamily="18" charset="0"/>
                        </a:rPr>
                        <a:t>1,000,120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71472" y="642918"/>
            <a:ext cx="54476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3200" spc="-40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sz="3200" spc="-45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3200" spc="-50" dirty="0" smtClean="0">
                <a:latin typeface="Times New Roman" pitchFamily="18" charset="0"/>
                <a:cs typeface="Times New Roman" pitchFamily="18" charset="0"/>
              </a:rPr>
              <a:t>precision, </a:t>
            </a:r>
            <a:r>
              <a:rPr lang="en-US" sz="3200" spc="-35" dirty="0" smtClean="0">
                <a:latin typeface="Times New Roman" pitchFamily="18" charset="0"/>
                <a:cs typeface="Times New Roman" pitchFamily="18" charset="0"/>
              </a:rPr>
              <a:t>recall,</a:t>
            </a:r>
            <a:r>
              <a:rPr lang="en-US" sz="3200" spc="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F1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11"/>
          <p:cNvSpPr txBox="1"/>
          <p:nvPr/>
        </p:nvSpPr>
        <p:spPr>
          <a:xfrm>
            <a:off x="2143108" y="4500570"/>
            <a:ext cx="3000396" cy="10765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17780" algn="just">
              <a:lnSpc>
                <a:spcPct val="125000"/>
              </a:lnSpc>
              <a:spcBef>
                <a:spcPts val="95"/>
              </a:spcBef>
            </a:pPr>
            <a:r>
              <a:rPr i="1" spc="95" dirty="0">
                <a:latin typeface="Trebuchet MS"/>
                <a:cs typeface="Trebuchet MS"/>
              </a:rPr>
              <a:t>P</a:t>
            </a:r>
            <a:r>
              <a:rPr i="1" spc="45" dirty="0">
                <a:latin typeface="Trebuchet MS"/>
                <a:cs typeface="Trebuchet MS"/>
              </a:rPr>
              <a:t> </a:t>
            </a:r>
            <a:r>
              <a:rPr spc="204" dirty="0">
                <a:latin typeface="Arial"/>
                <a:cs typeface="Arial"/>
              </a:rPr>
              <a:t>=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50" dirty="0">
                <a:latin typeface="Arial"/>
                <a:cs typeface="Arial"/>
              </a:rPr>
              <a:t>20</a:t>
            </a:r>
            <a:r>
              <a:rPr spc="-50" dirty="0">
                <a:latin typeface="Lucida Sans Unicode"/>
                <a:cs typeface="Lucida Sans Unicode"/>
              </a:rPr>
              <a:t>/</a:t>
            </a:r>
            <a:r>
              <a:rPr spc="-50" dirty="0">
                <a:latin typeface="Arial"/>
                <a:cs typeface="Arial"/>
              </a:rPr>
              <a:t>(20 </a:t>
            </a:r>
            <a:r>
              <a:rPr spc="204" dirty="0">
                <a:latin typeface="Arial"/>
                <a:cs typeface="Arial"/>
              </a:rPr>
              <a:t>+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35" dirty="0">
                <a:latin typeface="Arial"/>
                <a:cs typeface="Arial"/>
              </a:rPr>
              <a:t>40)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204" dirty="0">
                <a:latin typeface="Arial"/>
                <a:cs typeface="Arial"/>
              </a:rPr>
              <a:t>=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65">
                <a:latin typeface="Arial"/>
                <a:cs typeface="Arial"/>
              </a:rPr>
              <a:t>1</a:t>
            </a:r>
            <a:r>
              <a:rPr spc="-65">
                <a:latin typeface="Lucida Sans Unicode"/>
                <a:cs typeface="Lucida Sans Unicode"/>
              </a:rPr>
              <a:t>/</a:t>
            </a:r>
            <a:r>
              <a:rPr spc="-65">
                <a:latin typeface="Arial"/>
                <a:cs typeface="Arial"/>
              </a:rPr>
              <a:t>3 </a:t>
            </a:r>
            <a:endParaRPr lang="en-US" spc="-65" dirty="0" smtClean="0">
              <a:latin typeface="Arial"/>
              <a:cs typeface="Arial"/>
            </a:endParaRPr>
          </a:p>
          <a:p>
            <a:pPr marL="50800" marR="17780" algn="just">
              <a:lnSpc>
                <a:spcPct val="125000"/>
              </a:lnSpc>
              <a:spcBef>
                <a:spcPts val="95"/>
              </a:spcBef>
            </a:pPr>
            <a:r>
              <a:rPr spc="-65" smtClean="0">
                <a:latin typeface="Arial"/>
                <a:cs typeface="Arial"/>
              </a:rPr>
              <a:t> </a:t>
            </a:r>
            <a:r>
              <a:rPr i="1" spc="60" dirty="0">
                <a:latin typeface="Trebuchet MS"/>
                <a:cs typeface="Trebuchet MS"/>
              </a:rPr>
              <a:t>R</a:t>
            </a:r>
            <a:r>
              <a:rPr i="1" spc="50" dirty="0">
                <a:latin typeface="Trebuchet MS"/>
                <a:cs typeface="Trebuchet MS"/>
              </a:rPr>
              <a:t> </a:t>
            </a:r>
            <a:r>
              <a:rPr spc="204" dirty="0">
                <a:latin typeface="Arial"/>
                <a:cs typeface="Arial"/>
              </a:rPr>
              <a:t>=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50" dirty="0">
                <a:latin typeface="Arial"/>
                <a:cs typeface="Arial"/>
              </a:rPr>
              <a:t>20</a:t>
            </a:r>
            <a:r>
              <a:rPr spc="-50" dirty="0">
                <a:latin typeface="Lucida Sans Unicode"/>
                <a:cs typeface="Lucida Sans Unicode"/>
              </a:rPr>
              <a:t>/</a:t>
            </a:r>
            <a:r>
              <a:rPr spc="-50" dirty="0">
                <a:latin typeface="Arial"/>
                <a:cs typeface="Arial"/>
              </a:rPr>
              <a:t>(20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204" dirty="0">
                <a:latin typeface="Arial"/>
                <a:cs typeface="Arial"/>
              </a:rPr>
              <a:t>+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35" dirty="0">
                <a:latin typeface="Arial"/>
                <a:cs typeface="Arial"/>
              </a:rPr>
              <a:t>60)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204" dirty="0">
                <a:latin typeface="Arial"/>
                <a:cs typeface="Arial"/>
              </a:rPr>
              <a:t>=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65">
                <a:latin typeface="Arial"/>
                <a:cs typeface="Arial"/>
              </a:rPr>
              <a:t>1</a:t>
            </a:r>
            <a:r>
              <a:rPr spc="-65">
                <a:latin typeface="Lucida Sans Unicode"/>
                <a:cs typeface="Lucida Sans Unicode"/>
              </a:rPr>
              <a:t>/</a:t>
            </a:r>
            <a:r>
              <a:rPr spc="-65">
                <a:latin typeface="Arial"/>
                <a:cs typeface="Arial"/>
              </a:rPr>
              <a:t>4  </a:t>
            </a:r>
            <a:endParaRPr lang="en-US" spc="-65" dirty="0" smtClean="0">
              <a:latin typeface="Arial"/>
              <a:cs typeface="Arial"/>
            </a:endParaRPr>
          </a:p>
          <a:p>
            <a:pPr marL="50800" marR="17780" algn="just">
              <a:lnSpc>
                <a:spcPct val="125000"/>
              </a:lnSpc>
              <a:spcBef>
                <a:spcPts val="95"/>
              </a:spcBef>
            </a:pPr>
            <a:r>
              <a:rPr i="1" spc="-20" smtClean="0">
                <a:latin typeface="Trebuchet MS"/>
                <a:cs typeface="Trebuchet MS"/>
              </a:rPr>
              <a:t>F</a:t>
            </a:r>
            <a:r>
              <a:rPr sz="2000" spc="-30" baseline="-10416" smtClean="0">
                <a:latin typeface="Lucida Sans Unicode"/>
                <a:cs typeface="Lucida Sans Unicode"/>
              </a:rPr>
              <a:t>1 </a:t>
            </a:r>
            <a:r>
              <a:rPr spc="204">
                <a:latin typeface="Arial"/>
                <a:cs typeface="Arial"/>
              </a:rPr>
              <a:t>= </a:t>
            </a:r>
            <a:r>
              <a:rPr spc="-65" smtClean="0">
                <a:latin typeface="Arial"/>
                <a:cs typeface="Arial"/>
              </a:rPr>
              <a:t>2</a:t>
            </a:r>
            <a:r>
              <a:rPr spc="-65" smtClean="0">
                <a:latin typeface="Lucida Sans Unicode"/>
                <a:cs typeface="Lucida Sans Unicode"/>
              </a:rPr>
              <a:t>/</a:t>
            </a:r>
            <a:r>
              <a:rPr spc="-65" smtClean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1885950" y="2786063"/>
            <a:ext cx="5614988" cy="1042987"/>
          </a:xfrm>
        </p:spPr>
        <p:txBody>
          <a:bodyPr rtlCol="0">
            <a:normAutofit fontScale="92500" lnSpcReduction="20000"/>
          </a:bodyPr>
          <a:lstStyle/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8000" b="1" dirty="0" smtClean="0">
                <a:latin typeface="Bradley Hand ITC" pitchFamily="66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0182" y="2285992"/>
            <a:ext cx="60007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Evaluation in information</a:t>
            </a:r>
          </a:p>
          <a:p>
            <a:pPr algn="ctr">
              <a:defRPr/>
            </a:pPr>
            <a:r>
              <a:rPr lang="en-US" sz="44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Retrieval 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714375" y="1600200"/>
            <a:ext cx="7972425" cy="4525963"/>
          </a:xfrm>
        </p:spPr>
        <p:txBody>
          <a:bodyPr/>
          <a:lstStyle/>
          <a:p>
            <a:pPr algn="just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Introduction to evaluation: Measures of an IR system</a:t>
            </a:r>
          </a:p>
          <a:p>
            <a:pPr algn="just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Evaluation of unranked and ranked retrieval</a:t>
            </a:r>
          </a:p>
          <a:p>
            <a:pPr algn="just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Evaluation benchmarks</a:t>
            </a:r>
          </a:p>
          <a:p>
            <a:pPr algn="just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Result summaries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474663" y="142875"/>
            <a:ext cx="7772400" cy="1470025"/>
          </a:xfrm>
        </p:spPr>
        <p:txBody>
          <a:bodyPr/>
          <a:lstStyle/>
          <a:p>
            <a:pPr algn="l"/>
            <a:r>
              <a:rPr lang="en-US" smtClean="0">
                <a:latin typeface="Times New Roman" pitchFamily="18" charset="0"/>
                <a:cs typeface="Times New Roman" pitchFamily="18" charset="0"/>
              </a:rPr>
              <a:t>Measures for a search engine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1071563" y="1928813"/>
            <a:ext cx="7286625" cy="34290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fast does it index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e.g., number of bytes per hour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fast does it search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e.g., latency as a function of queries per second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the cost per query?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dollars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Measures for a search engine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All of the preceding criteria are measurable: we can quantify</a:t>
            </a:r>
          </a:p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speed / size / money</a:t>
            </a:r>
          </a:p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However, the key measure for a search engine is user</a:t>
            </a:r>
          </a:p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happiness.</a:t>
            </a:r>
          </a:p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What is user happiness?</a:t>
            </a:r>
          </a:p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How can we quantify user happiness?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500063"/>
            <a:ext cx="8229600" cy="928687"/>
          </a:xfrm>
        </p:spPr>
        <p:txBody>
          <a:bodyPr/>
          <a:lstStyle/>
          <a:p>
            <a:pPr algn="l" eaLnBrk="1" hangingPunct="1"/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Who is the user?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42938" y="1744663"/>
            <a:ext cx="807243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Who is the user we are trying to make happy?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Web search engine: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searcher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Success: Searcher finds what she was looking for. Measure: rate of return to this search engine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Web search engine: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advertiser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Success: Searcher clicks 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ad.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Measure: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click through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rate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Ecommerce: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buyer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Success: Buyer buys something.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Measures: time to purchase, fraction of “conversions” of  searchers to buyers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Ecommerce: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seller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Success: Seller sells something.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Measure: profit per item sold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Enterprise: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CEO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Success: Employees are more productive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(because of effective search). Measure: profit of the company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357188" y="428625"/>
            <a:ext cx="8572500" cy="785813"/>
          </a:xfrm>
        </p:spPr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Most Common definition of user happiness: Relevance</a:t>
            </a:r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714348" y="1785926"/>
            <a:ext cx="7786688" cy="4467245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happiness is equated with the relevance of search results to the query.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 how do you measure relevance?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Standard methodology in information retrieval consists of three elements.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benchmark document collection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benchmark suite of queries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assessment of the relevance of each query-document pair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631844"/>
          </a:xfrm>
        </p:spPr>
        <p:txBody>
          <a:bodyPr/>
          <a:lstStyle/>
          <a:p>
            <a:pPr algn="l"/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Relevance: </a:t>
            </a:r>
            <a:r>
              <a:rPr lang="fr-FR" sz="4000" dirty="0" err="1" smtClean="0"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 vs. information </a:t>
            </a:r>
            <a:r>
              <a:rPr lang="fr-FR" sz="4000" dirty="0" err="1" smtClean="0"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000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842994" y="1071546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Relevance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what?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First take: relevance to the query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“Relevance to the query” is very problematic.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Information need i : “I am looking for information 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whether drinking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red wine is more effective at reducing your risk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heart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attacks than white wine.”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is an information need, not a query.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Query q: [red wine white wine heart attack]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Consider document d′: At the heart of his speech was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attack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the wine industry lobby for downplaying the role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red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white wine in drunk driving.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d′ is an excellent match for query q . . 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d′ is not relevant to the information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need 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Relevance: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vs. information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need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8828"/>
            <a:ext cx="8229600" cy="332899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 happiness can only be measured by relevance to an information need, not by relevance to queries.</a:t>
            </a:r>
          </a:p>
          <a:p>
            <a:pPr>
              <a:spcBef>
                <a:spcPts val="0"/>
              </a:spcBef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Our terminology is sloppy in these slides and in IIR: we talk about query-document relevance judgments even though we mean information-need-document relevance judgments.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10148</TotalTime>
  <Words>669</Words>
  <Application>Microsoft Office PowerPoint</Application>
  <PresentationFormat>On-screen Show (4:3)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CMSS10</vt:lpstr>
      <vt:lpstr>Bradley Hand ITC</vt:lpstr>
      <vt:lpstr>Office Theme</vt:lpstr>
      <vt:lpstr>Slide 1</vt:lpstr>
      <vt:lpstr>Slide 2</vt:lpstr>
      <vt:lpstr>Content</vt:lpstr>
      <vt:lpstr>Measures for a search engine</vt:lpstr>
      <vt:lpstr>Measures for a search engine</vt:lpstr>
      <vt:lpstr>Who is the user?</vt:lpstr>
      <vt:lpstr>Most Common definition of user happiness: Relevance</vt:lpstr>
      <vt:lpstr>Relevance: query vs. information need </vt:lpstr>
      <vt:lpstr>Relevance: query vs. information need</vt:lpstr>
      <vt:lpstr>Slide 10</vt:lpstr>
      <vt:lpstr>Slide 11</vt:lpstr>
      <vt:lpstr>Slide 12</vt:lpstr>
      <vt:lpstr>Slide 13</vt:lpstr>
      <vt:lpstr>Slide 14</vt:lpstr>
      <vt:lpstr>Slide 15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Rasmita Rautray</cp:lastModifiedBy>
  <cp:revision>869</cp:revision>
  <dcterms:created xsi:type="dcterms:W3CDTF">2010-05-23T14:28:12Z</dcterms:created>
  <dcterms:modified xsi:type="dcterms:W3CDTF">2020-04-08T09:54:16Z</dcterms:modified>
</cp:coreProperties>
</file>