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73" r:id="rId3"/>
    <p:sldId id="323" r:id="rId4"/>
    <p:sldId id="357" r:id="rId5"/>
    <p:sldId id="358" r:id="rId6"/>
    <p:sldId id="359" r:id="rId7"/>
    <p:sldId id="360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14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143380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804863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Topic- Evaluation in information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Retrieval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(ranked </a:t>
            </a: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evaluation)</a:t>
            </a:r>
          </a:p>
          <a:p>
            <a:pPr algn="ctr" eaLnBrk="0" hangingPunct="0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Lecture-28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pc="-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F: Why </a:t>
            </a:r>
            <a:r>
              <a:rPr lang="en-US" sz="40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harmonic</a:t>
            </a:r>
            <a:r>
              <a:rPr lang="en-US" sz="4000" spc="7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don’t </a:t>
            </a:r>
            <a:r>
              <a:rPr lang="en-US" sz="2800" spc="-11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105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i="1" spc="95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spc="6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800" spc="-114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measure?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		e.g.,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sz="20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mean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14655">
              <a:lnSpc>
                <a:spcPct val="102699"/>
              </a:lnSpc>
              <a:spcBef>
                <a:spcPts val="300"/>
              </a:spcBef>
            </a:pP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Desideratum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Punish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really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bad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either 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recall.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Taking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sz="2800" spc="-80" dirty="0" smtClean="0">
                <a:latin typeface="Times New Roman" pitchFamily="18" charset="0"/>
                <a:cs typeface="Times New Roman" pitchFamily="18" charset="0"/>
              </a:rPr>
              <a:t>achieves</a:t>
            </a:r>
            <a:r>
              <a:rPr lang="en-US" sz="2800" spc="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this.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smooth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weight.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800" i="1" spc="4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(harmonic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mean)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kind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en-US" sz="28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minimum.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12" y="2786058"/>
            <a:ext cx="6515088" cy="1000132"/>
          </a:xfrm>
        </p:spPr>
        <p:txBody>
          <a:bodyPr/>
          <a:lstStyle/>
          <a:p>
            <a:pPr>
              <a:buNone/>
            </a:pPr>
            <a:r>
              <a:rPr lang="en-US" sz="4000" spc="-80" dirty="0" smtClean="0">
                <a:latin typeface="Times New Roman" pitchFamily="18" charset="0"/>
                <a:cs typeface="Times New Roman" pitchFamily="18" charset="0"/>
              </a:rPr>
              <a:t>Ranked</a:t>
            </a:r>
            <a:r>
              <a:rPr lang="en-US" sz="4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45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pc="-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Precision-recall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Precision/recall/F </a:t>
            </a: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spc="-6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unranked</a:t>
            </a:r>
            <a:r>
              <a:rPr lang="en-US" sz="2800" spc="12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6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7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easily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turn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spc="-6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ranked</a:t>
            </a:r>
            <a:r>
              <a:rPr lang="en-US" sz="2800" spc="-5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180340">
              <a:lnSpc>
                <a:spcPct val="102699"/>
              </a:lnSpc>
              <a:spcBef>
                <a:spcPts val="290"/>
              </a:spcBef>
            </a:pP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Just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“prefix”: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1, 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800" spc="-7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800" spc="-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74295" indent="-635">
              <a:lnSpc>
                <a:spcPct val="102699"/>
              </a:lnSpc>
              <a:spcBef>
                <a:spcPts val="300"/>
              </a:spcBef>
            </a:pP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Doing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recall </a:t>
            </a:r>
            <a:r>
              <a:rPr lang="en-US" sz="2800" spc="-75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lang="en-US" sz="2800" spc="-7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spc="-5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precision-recall  curve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46158"/>
          </a:xfrm>
        </p:spPr>
        <p:txBody>
          <a:bodyPr/>
          <a:lstStyle/>
          <a:p>
            <a:pPr algn="l"/>
            <a:r>
              <a:rPr lang="en-US" spc="8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precision-recall</a:t>
            </a:r>
            <a:r>
              <a:rPr lang="en-US" spc="-1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3"/>
          <p:cNvSpPr>
            <a:spLocks noGrp="1"/>
          </p:cNvSpPr>
          <p:nvPr>
            <p:ph idx="1"/>
          </p:nvPr>
        </p:nvSpPr>
        <p:spPr>
          <a:xfrm>
            <a:off x="500034" y="4500570"/>
            <a:ext cx="8229600" cy="2357454"/>
          </a:xfrm>
          <a:custGeom>
            <a:avLst/>
            <a:gdLst/>
            <a:ahLst/>
            <a:cxnLst/>
            <a:rect l="l" t="t" r="r" b="b"/>
            <a:pathLst>
              <a:path w="2439670" h="1659889">
                <a:moveTo>
                  <a:pt x="2439644" y="0"/>
                </a:moveTo>
                <a:lnTo>
                  <a:pt x="0" y="0"/>
                </a:lnTo>
                <a:lnTo>
                  <a:pt x="0" y="1659521"/>
                </a:lnTo>
                <a:lnTo>
                  <a:pt x="2439644" y="1659521"/>
                </a:lnTo>
                <a:lnTo>
                  <a:pt x="2439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2700" marR="144145" indent="-635">
              <a:lnSpc>
                <a:spcPct val="102699"/>
              </a:lnSpc>
              <a:spcBef>
                <a:spcPts val="55"/>
              </a:spcBef>
            </a:pPr>
            <a:r>
              <a:rPr lang="en-US" sz="2400" spc="-75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corresponds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-35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400" i="1" spc="-25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ranked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hits 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spc="1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spc="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400" spc="-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2400" spc="-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z="2400" spc="-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sz="2400" spc="-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spc="-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spc="-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.).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400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Interpolation </a:t>
            </a:r>
            <a:r>
              <a:rPr lang="en-US" sz="2400" spc="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(in </a:t>
            </a:r>
            <a:r>
              <a:rPr lang="en-US" sz="2400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red): </a:t>
            </a:r>
            <a:r>
              <a:rPr lang="en-US" sz="2400" spc="-8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US" sz="2400" spc="-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sz="2400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future</a:t>
            </a:r>
            <a:r>
              <a:rPr lang="en-US" sz="2400" spc="7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Rationale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interpolation: </a:t>
            </a:r>
            <a:r>
              <a:rPr lang="en-US" sz="2400" spc="-4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willing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look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spc="-75" dirty="0" smtClean="0">
                <a:latin typeface="Times New Roman" pitchFamily="18" charset="0"/>
                <a:cs typeface="Times New Roman" pitchFamily="18" charset="0"/>
              </a:rPr>
              <a:t>more 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stuff </a:t>
            </a:r>
            <a:r>
              <a:rPr lang="en-US" sz="2400" spc="2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recall get</a:t>
            </a:r>
            <a:r>
              <a:rPr lang="en-US" sz="2400" spc="-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 l="31891" t="31624" r="39744" b="32763"/>
          <a:stretch>
            <a:fillRect/>
          </a:stretch>
        </p:blipFill>
        <p:spPr bwMode="auto">
          <a:xfrm>
            <a:off x="1928794" y="857232"/>
            <a:ext cx="464347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pc="-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11-point </a:t>
            </a:r>
            <a:r>
              <a:rPr lang="en-US" sz="4000" spc="-4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interpolated </a:t>
            </a:r>
            <a:r>
              <a:rPr lang="en-US" sz="4000" spc="-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4000" spc="1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2886084"/>
            <a:ext cx="4972056" cy="147161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1190" algn="l"/>
                <a:tab pos="1344295" algn="l"/>
              </a:tabLst>
            </a:pP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8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spc="-1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spc="-1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0.425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397510">
              <a:lnSpc>
                <a:spcPct val="102699"/>
              </a:lnSpc>
            </a:pP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precision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spc="-55" dirty="0" smtClean="0">
                <a:latin typeface="Times New Roman" pitchFamily="18" charset="0"/>
                <a:cs typeface="Times New Roman" pitchFamily="18" charset="0"/>
              </a:rPr>
              <a:t>0.0 </a:t>
            </a:r>
            <a:r>
              <a:rPr lang="en-US" sz="2400" spc="-75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0?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428596" y="1643050"/>
          <a:ext cx="3214710" cy="445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06"/>
                <a:gridCol w="2056504"/>
              </a:tblGrid>
              <a:tr h="928694">
                <a:tc>
                  <a:txBody>
                    <a:bodyPr/>
                    <a:lstStyle/>
                    <a:p>
                      <a:pPr marR="67945" algn="ctr">
                        <a:lnSpc>
                          <a:spcPts val="1040"/>
                        </a:lnSpc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ec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040"/>
                        </a:lnSpc>
                      </a:pP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nt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sz="2400" spc="35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lat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Pr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ec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isi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2378">
                <a:tc>
                  <a:txBody>
                    <a:bodyPr/>
                    <a:lstStyle/>
                    <a:p>
                      <a:pPr marR="67945" algn="ctr">
                        <a:lnSpc>
                          <a:spcPts val="1165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65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323814">
                <a:tc>
                  <a:txBody>
                    <a:bodyPr/>
                    <a:lstStyle/>
                    <a:p>
                      <a:pPr marR="6794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70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  <a:tr h="292161">
                <a:tc>
                  <a:txBody>
                    <a:bodyPr/>
                    <a:lstStyle/>
                    <a:p>
                      <a:pPr marR="67945" algn="ctr">
                        <a:lnSpc>
                          <a:spcPts val="1125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125"/>
                        </a:lnSpc>
                      </a:pP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sz="2400" spc="-1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25470"/>
          </a:xfrm>
        </p:spPr>
        <p:txBody>
          <a:bodyPr/>
          <a:lstStyle/>
          <a:p>
            <a:pPr algn="l"/>
            <a:r>
              <a:rPr lang="en-US" sz="4000" spc="-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Averaged </a:t>
            </a:r>
            <a:r>
              <a:rPr lang="en-US" sz="4000" spc="-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11-point precision/recall</a:t>
            </a:r>
            <a:r>
              <a:rPr lang="en-US" sz="4000" spc="1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7985"/>
            <a:ext cx="8401080" cy="2768601"/>
          </a:xfrm>
        </p:spPr>
        <p:txBody>
          <a:bodyPr/>
          <a:lstStyle/>
          <a:p>
            <a:pPr marL="12700">
              <a:spcBef>
                <a:spcPts val="90"/>
              </a:spcBef>
            </a:pPr>
            <a:r>
              <a:rPr lang="en-US" sz="2400" spc="-55" dirty="0" smtClean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interpolated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recall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levels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0.0, 0.1,</a:t>
            </a:r>
            <a:r>
              <a:rPr lang="en-US" sz="2400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0.2,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35"/>
              </a:spcBef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. .</a:t>
            </a:r>
            <a:r>
              <a:rPr lang="en-US" sz="2400" spc="-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/>
            <a:r>
              <a:rPr lang="en-US" sz="2400" spc="-40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queries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benchmark 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queries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278130">
              <a:spcBef>
                <a:spcPts val="5"/>
              </a:spcBef>
            </a:pP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spc="-2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spc="-4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recall </a:t>
            </a:r>
            <a:r>
              <a:rPr lang="en-US" sz="2400" spc="-6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levels. </a:t>
            </a:r>
          </a:p>
          <a:p>
            <a:pPr marL="12700" marR="278130">
              <a:spcBef>
                <a:spcPts val="5"/>
              </a:spcBef>
            </a:pPr>
            <a:r>
              <a:rPr lang="en-US" sz="2400" spc="-6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4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curve is 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typical of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levels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TREC.  </a:t>
            </a:r>
          </a:p>
          <a:p>
            <a:pPr marL="12700" marR="278130">
              <a:spcBef>
                <a:spcPts val="5"/>
              </a:spcBef>
            </a:pPr>
            <a:r>
              <a:rPr lang="en-US" sz="2400" spc="-4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performance is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24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35" dirty="0" smtClean="0">
                <a:latin typeface="Times New Roman" pitchFamily="18" charset="0"/>
                <a:cs typeface="Times New Roman" pitchFamily="18" charset="0"/>
              </a:rPr>
              <a:t>good!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0192" t="37322" r="51443" b="29630"/>
          <a:stretch>
            <a:fillRect/>
          </a:stretch>
        </p:blipFill>
        <p:spPr bwMode="auto">
          <a:xfrm>
            <a:off x="2285984" y="928670"/>
            <a:ext cx="457203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/>
            <a:r>
              <a:rPr lang="en-US" sz="4000" spc="4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ROC</a:t>
            </a:r>
            <a:r>
              <a:rPr lang="en-US" sz="4000" spc="-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0570"/>
            <a:ext cx="8229600" cy="162559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precision-recall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spc="-11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interested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left 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corner.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Precision-recall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“blows </a:t>
            </a:r>
            <a:r>
              <a:rPr lang="en-US" sz="2800" spc="25" dirty="0" smtClean="0">
                <a:latin typeface="Times New Roman" pitchFamily="18" charset="0"/>
                <a:cs typeface="Times New Roman" pitchFamily="18" charset="0"/>
              </a:rPr>
              <a:t>up”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800" spc="-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70" dirty="0" smtClean="0">
                <a:latin typeface="Times New Roman" pitchFamily="18" charset="0"/>
                <a:cs typeface="Times New Roman" pitchFamily="18" charset="0"/>
              </a:rPr>
              <a:t>area.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2436" t="32764" r="47756" b="32763"/>
          <a:stretch>
            <a:fillRect/>
          </a:stretch>
        </p:blipFill>
        <p:spPr bwMode="auto">
          <a:xfrm>
            <a:off x="1714480" y="1214422"/>
            <a:ext cx="4214842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3600" spc="-4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600" spc="-8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sz="3600" spc="-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3600" spc="26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precision/recall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spc="-35" dirty="0" smtClean="0">
                <a:latin typeface="Times New Roman" pitchFamily="18" charset="0"/>
                <a:cs typeface="Times New Roman" pitchFamily="18" charset="0"/>
              </a:rPr>
              <a:t>collection, </a:t>
            </a:r>
            <a:r>
              <a:rPr lang="en-US" sz="2400" spc="5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usual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badly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on  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needs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(e.g., </a:t>
            </a:r>
            <a:r>
              <a:rPr lang="en-US" sz="2400" i="1" spc="95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0.2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i="1" spc="6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spc="-40" dirty="0" smtClean="0">
                <a:latin typeface="Times New Roman" pitchFamily="18" charset="0"/>
                <a:cs typeface="Times New Roman" pitchFamily="18" charset="0"/>
              </a:rPr>
              <a:t>0.1)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-40" dirty="0" smtClean="0">
                <a:latin typeface="Times New Roman" pitchFamily="18" charset="0"/>
                <a:cs typeface="Times New Roman" pitchFamily="18" charset="0"/>
              </a:rPr>
              <a:t>really  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well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others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(e.g., </a:t>
            </a:r>
            <a:r>
              <a:rPr lang="en-US" sz="2400" i="1" spc="95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0.95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i="1" spc="6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35" dirty="0" smtClean="0">
                <a:latin typeface="Times New Roman" pitchFamily="18" charset="0"/>
                <a:cs typeface="Times New Roman" pitchFamily="18" charset="0"/>
              </a:rPr>
              <a:t>0.1).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171450" algn="just">
              <a:lnSpc>
                <a:spcPct val="102699"/>
              </a:lnSpc>
              <a:spcBef>
                <a:spcPts val="300"/>
              </a:spcBef>
            </a:pP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Indeed, </a:t>
            </a:r>
            <a:r>
              <a:rPr lang="en-US" sz="2400" spc="5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105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6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2400" spc="-2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spc="-3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1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same  </a:t>
            </a:r>
            <a:r>
              <a:rPr lang="en-US" sz="2400" spc="-7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spc="-8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across </a:t>
            </a:r>
            <a:r>
              <a:rPr lang="en-US" sz="2400" spc="-7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queries </a:t>
            </a:r>
            <a:r>
              <a:rPr lang="en-US" sz="2400" spc="-60" dirty="0" smtClean="0">
                <a:latin typeface="Times New Roman" pitchFamily="18" charset="0"/>
                <a:cs typeface="Times New Roman" pitchFamily="18" charset="0"/>
              </a:rPr>
              <a:t>is much </a:t>
            </a:r>
            <a:r>
              <a:rPr lang="en-US" sz="2400" spc="-5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greater </a:t>
            </a:r>
            <a:r>
              <a:rPr lang="en-US" sz="2400" spc="-2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sz="2400" spc="-3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6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2400" spc="-2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sz="2400" spc="-3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2400" spc="-8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2400" spc="-6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spc="-3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-10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sz="2400" spc="3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is, there 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needs 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-55" dirty="0" smtClean="0"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sz="24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ones.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285992"/>
            <a:ext cx="6000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Evaluation in information</a:t>
            </a:r>
          </a:p>
          <a:p>
            <a:pPr algn="ctr">
              <a:defRPr/>
            </a:pPr>
            <a:r>
              <a:rPr lang="en-US" sz="4400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Retrieval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14375" y="1600200"/>
            <a:ext cx="7972425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Ranked retrieval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ROC curve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428625" y="571500"/>
            <a:ext cx="4232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Precision and recall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 l="29393" t="28809" r="13530" b="23823"/>
          <a:stretch>
            <a:fillRect/>
          </a:stretch>
        </p:blipFill>
        <p:spPr bwMode="auto">
          <a:xfrm>
            <a:off x="785786" y="1500174"/>
            <a:ext cx="77867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428625" y="571500"/>
            <a:ext cx="4232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Precision and recall</a:t>
            </a:r>
          </a:p>
        </p:txBody>
      </p:sp>
      <p:sp>
        <p:nvSpPr>
          <p:cNvPr id="12309" name="Rectangle 3"/>
          <p:cNvSpPr>
            <a:spLocks noChangeArrowheads="1"/>
          </p:cNvSpPr>
          <p:nvPr/>
        </p:nvSpPr>
        <p:spPr bwMode="auto">
          <a:xfrm>
            <a:off x="2857520" y="4741143"/>
            <a:ext cx="2786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 = TP/(TP + FP)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 = TP/(TP + FN)</a:t>
            </a:r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1071538" y="2214555"/>
          <a:ext cx="7286676" cy="2000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206"/>
                <a:gridCol w="2714668"/>
                <a:gridCol w="2689802"/>
              </a:tblGrid>
              <a:tr h="54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55" dirty="0">
                          <a:latin typeface="Times New Roman" pitchFamily="18" charset="0"/>
                          <a:cs typeface="Times New Roman" pitchFamily="18" charset="0"/>
                        </a:rPr>
                        <a:t>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Nonrelevant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729545">
                <a:tc>
                  <a:txBody>
                    <a:bodyPr/>
                    <a:lstStyle/>
                    <a:p>
                      <a:pPr marL="74295" algn="ctr">
                        <a:lnSpc>
                          <a:spcPts val="1205"/>
                        </a:lnSpc>
                      </a:pPr>
                      <a:r>
                        <a:rPr sz="2400" spc="-5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205"/>
                        </a:lnSpc>
                      </a:pPr>
                      <a:r>
                        <a:rPr sz="2400" spc="-25" dirty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r>
                        <a:rPr sz="2400" spc="-50" dirty="0">
                          <a:latin typeface="Times New Roman" pitchFamily="18" charset="0"/>
                          <a:cs typeface="Times New Roman" pitchFamily="18" charset="0"/>
                        </a:rPr>
                        <a:t>positives</a:t>
                      </a:r>
                      <a:r>
                        <a:rPr sz="2400" spc="1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35" dirty="0">
                          <a:latin typeface="Times New Roman" pitchFamily="18" charset="0"/>
                          <a:cs typeface="Times New Roman" pitchFamily="18" charset="0"/>
                        </a:rPr>
                        <a:t>(TP)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205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r>
                        <a:rPr sz="2400" spc="-50" dirty="0">
                          <a:latin typeface="Times New Roman" pitchFamily="18" charset="0"/>
                          <a:cs typeface="Times New Roman" pitchFamily="18" charset="0"/>
                        </a:rPr>
                        <a:t>positives</a:t>
                      </a:r>
                      <a:r>
                        <a:rPr sz="2400" spc="-10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5" dirty="0">
                          <a:latin typeface="Times New Roman" pitchFamily="18" charset="0"/>
                          <a:cs typeface="Times New Roman" pitchFamily="18" charset="0"/>
                        </a:rPr>
                        <a:t>(FP)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729545"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2400" spc="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false negatives</a:t>
                      </a:r>
                      <a:r>
                        <a:rPr sz="2400" spc="-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5" dirty="0">
                          <a:latin typeface="Times New Roman" pitchFamily="18" charset="0"/>
                          <a:cs typeface="Times New Roman" pitchFamily="18" charset="0"/>
                        </a:rPr>
                        <a:t>(FN)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25" dirty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negatives</a:t>
                      </a:r>
                      <a:r>
                        <a:rPr sz="2400" spc="11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35" dirty="0">
                          <a:latin typeface="Times New Roman" pitchFamily="18" charset="0"/>
                          <a:cs typeface="Times New Roman" pitchFamily="18" charset="0"/>
                        </a:rPr>
                        <a:t>(TN)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500063" y="500063"/>
            <a:ext cx="51222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Precision/recall tradeoff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00063" y="1746958"/>
            <a:ext cx="8001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Recall can be increased by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returning more docs.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Recall is a non-decreasing function of the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docs retrieved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system that returns all docs has 100% recall!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converse is also true (usually): It’s easy to get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precision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very low recall.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Suppose the document with the largest score is relevant.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can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maximize precision?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/>
          </p:cNvGraphicFramePr>
          <p:nvPr/>
        </p:nvGraphicFramePr>
        <p:xfrm>
          <a:off x="1428728" y="1500174"/>
          <a:ext cx="6000792" cy="2286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071"/>
                <a:gridCol w="1191921"/>
                <a:gridCol w="1658705"/>
                <a:gridCol w="1404095"/>
              </a:tblGrid>
              <a:tr h="569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65"/>
                        </a:lnSpc>
                      </a:pP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65"/>
                        </a:lnSpc>
                      </a:pPr>
                      <a:r>
                        <a:rPr sz="2400" spc="-1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2400" spc="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relevant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572366"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570642">
                <a:tc>
                  <a:txBody>
                    <a:bodyPr/>
                    <a:lstStyle/>
                    <a:p>
                      <a:pPr marL="76200" algn="ctr">
                        <a:lnSpc>
                          <a:spcPts val="1170"/>
                        </a:lnSpc>
                      </a:pPr>
                      <a:r>
                        <a:rPr sz="2400" spc="-1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2400" spc="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retrieved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7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7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7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1,000,060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573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90"/>
                        </a:lnSpc>
                      </a:pPr>
                      <a:r>
                        <a:rPr sz="2400" spc="-75" dirty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1,000,040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90"/>
                        </a:lnSpc>
                      </a:pPr>
                      <a:r>
                        <a:rPr sz="2400" spc="-65" dirty="0">
                          <a:latin typeface="Times New Roman" pitchFamily="18" charset="0"/>
                          <a:cs typeface="Times New Roman" pitchFamily="18" charset="0"/>
                        </a:rPr>
                        <a:t>1,000,120</a:t>
                      </a:r>
                      <a:endParaRPr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71472" y="642918"/>
            <a:ext cx="5447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200" spc="-4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3200" spc="-45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spc="-50" dirty="0" smtClean="0">
                <a:latin typeface="Times New Roman" pitchFamily="18" charset="0"/>
                <a:cs typeface="Times New Roman" pitchFamily="18" charset="0"/>
              </a:rPr>
              <a:t>precision, </a:t>
            </a:r>
            <a:r>
              <a:rPr lang="en-US" sz="3200" spc="-35" dirty="0" smtClean="0">
                <a:latin typeface="Times New Roman" pitchFamily="18" charset="0"/>
                <a:cs typeface="Times New Roman" pitchFamily="18" charset="0"/>
              </a:rPr>
              <a:t>recall,</a:t>
            </a:r>
            <a:r>
              <a:rPr lang="en-US" sz="32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 txBox="1"/>
          <p:nvPr/>
        </p:nvSpPr>
        <p:spPr>
          <a:xfrm>
            <a:off x="2143108" y="4500570"/>
            <a:ext cx="3000396" cy="1076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7780" algn="just">
              <a:lnSpc>
                <a:spcPct val="125000"/>
              </a:lnSpc>
              <a:spcBef>
                <a:spcPts val="95"/>
              </a:spcBef>
            </a:pPr>
            <a:r>
              <a:rPr i="1" spc="95" dirty="0">
                <a:latin typeface="Trebuchet MS"/>
                <a:cs typeface="Trebuchet MS"/>
              </a:rPr>
              <a:t>P</a:t>
            </a:r>
            <a:r>
              <a:rPr i="1" spc="45" dirty="0">
                <a:latin typeface="Trebuchet MS"/>
                <a:cs typeface="Trebuchet MS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20</a:t>
            </a:r>
            <a:r>
              <a:rPr spc="-50" dirty="0">
                <a:latin typeface="Lucida Sans Unicode"/>
                <a:cs typeface="Lucida Sans Unicode"/>
              </a:rPr>
              <a:t>/</a:t>
            </a:r>
            <a:r>
              <a:rPr spc="-50" dirty="0">
                <a:latin typeface="Arial"/>
                <a:cs typeface="Arial"/>
              </a:rPr>
              <a:t>(20 </a:t>
            </a:r>
            <a:r>
              <a:rPr spc="204" dirty="0">
                <a:latin typeface="Arial"/>
                <a:cs typeface="Arial"/>
              </a:rPr>
              <a:t>+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40)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65">
                <a:latin typeface="Arial"/>
                <a:cs typeface="Arial"/>
              </a:rPr>
              <a:t>1</a:t>
            </a:r>
            <a:r>
              <a:rPr spc="-65">
                <a:latin typeface="Lucida Sans Unicode"/>
                <a:cs typeface="Lucida Sans Unicode"/>
              </a:rPr>
              <a:t>/</a:t>
            </a:r>
            <a:r>
              <a:rPr spc="-65">
                <a:latin typeface="Arial"/>
                <a:cs typeface="Arial"/>
              </a:rPr>
              <a:t>3 </a:t>
            </a:r>
            <a:endParaRPr lang="en-US" spc="-65" dirty="0" smtClean="0">
              <a:latin typeface="Arial"/>
              <a:cs typeface="Arial"/>
            </a:endParaRPr>
          </a:p>
          <a:p>
            <a:pPr marL="50800" marR="17780" algn="just">
              <a:lnSpc>
                <a:spcPct val="125000"/>
              </a:lnSpc>
              <a:spcBef>
                <a:spcPts val="95"/>
              </a:spcBef>
            </a:pPr>
            <a:r>
              <a:rPr spc="-65" smtClean="0">
                <a:latin typeface="Arial"/>
                <a:cs typeface="Arial"/>
              </a:rPr>
              <a:t> </a:t>
            </a:r>
            <a:r>
              <a:rPr i="1" spc="60" dirty="0">
                <a:latin typeface="Trebuchet MS"/>
                <a:cs typeface="Trebuchet MS"/>
              </a:rPr>
              <a:t>R</a:t>
            </a:r>
            <a:r>
              <a:rPr i="1" spc="50" dirty="0">
                <a:latin typeface="Trebuchet MS"/>
                <a:cs typeface="Trebuchet MS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20</a:t>
            </a:r>
            <a:r>
              <a:rPr spc="-50" dirty="0">
                <a:latin typeface="Lucida Sans Unicode"/>
                <a:cs typeface="Lucida Sans Unicode"/>
              </a:rPr>
              <a:t>/</a:t>
            </a:r>
            <a:r>
              <a:rPr spc="-50" dirty="0">
                <a:latin typeface="Arial"/>
                <a:cs typeface="Arial"/>
              </a:rPr>
              <a:t>(20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+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60)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204" dirty="0">
                <a:latin typeface="Arial"/>
                <a:cs typeface="Arial"/>
              </a:rPr>
              <a:t>=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65">
                <a:latin typeface="Arial"/>
                <a:cs typeface="Arial"/>
              </a:rPr>
              <a:t>1</a:t>
            </a:r>
            <a:r>
              <a:rPr spc="-65">
                <a:latin typeface="Lucida Sans Unicode"/>
                <a:cs typeface="Lucida Sans Unicode"/>
              </a:rPr>
              <a:t>/</a:t>
            </a:r>
            <a:r>
              <a:rPr spc="-65">
                <a:latin typeface="Arial"/>
                <a:cs typeface="Arial"/>
              </a:rPr>
              <a:t>4  </a:t>
            </a:r>
            <a:endParaRPr lang="en-US" spc="-65" dirty="0" smtClean="0">
              <a:latin typeface="Arial"/>
              <a:cs typeface="Arial"/>
            </a:endParaRPr>
          </a:p>
          <a:p>
            <a:pPr marL="50800" marR="17780" algn="just">
              <a:lnSpc>
                <a:spcPct val="125000"/>
              </a:lnSpc>
              <a:spcBef>
                <a:spcPts val="95"/>
              </a:spcBef>
            </a:pPr>
            <a:r>
              <a:rPr i="1" spc="-20" smtClean="0">
                <a:latin typeface="Trebuchet MS"/>
                <a:cs typeface="Trebuchet MS"/>
              </a:rPr>
              <a:t>F</a:t>
            </a:r>
            <a:r>
              <a:rPr sz="2000" spc="-30" baseline="-10416" smtClean="0">
                <a:latin typeface="Lucida Sans Unicode"/>
                <a:cs typeface="Lucida Sans Unicode"/>
              </a:rPr>
              <a:t>1 </a:t>
            </a:r>
            <a:r>
              <a:rPr spc="204">
                <a:latin typeface="Arial"/>
                <a:cs typeface="Arial"/>
              </a:rPr>
              <a:t>= </a:t>
            </a:r>
            <a:r>
              <a:rPr spc="-65" smtClean="0">
                <a:latin typeface="Arial"/>
                <a:cs typeface="Arial"/>
              </a:rPr>
              <a:t>2</a:t>
            </a:r>
            <a:r>
              <a:rPr spc="-65" smtClean="0">
                <a:latin typeface="Lucida Sans Unicode"/>
                <a:cs typeface="Lucida Sans Unicode"/>
              </a:rPr>
              <a:t>/</a:t>
            </a:r>
            <a:r>
              <a:rPr spc="-65" smtClean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1414"/>
            <a:ext cx="7772400" cy="1470025"/>
          </a:xfrm>
        </p:spPr>
        <p:txBody>
          <a:bodyPr/>
          <a:lstStyle/>
          <a:p>
            <a:pPr algn="l"/>
            <a:r>
              <a:rPr lang="en-US" sz="4000" spc="-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143932" cy="3929090"/>
          </a:xfrm>
        </p:spPr>
        <p:txBody>
          <a:bodyPr/>
          <a:lstStyle/>
          <a:p>
            <a:pPr marL="287655" marR="5080" algn="l">
              <a:lnSpc>
                <a:spcPct val="1245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spc="-3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2800" spc="-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800" spc="-1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10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spc="-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 </a:t>
            </a:r>
            <a:r>
              <a:rPr lang="en-US" sz="2800" spc="-9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sz="2800" spc="-4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800" spc="-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precision,  </a:t>
            </a:r>
            <a:r>
              <a:rPr lang="en-US" sz="2800" spc="-4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recall, </a:t>
            </a:r>
            <a:r>
              <a:rPr lang="en-US" sz="2800" spc="-6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spc="4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spc="-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 </a:t>
            </a:r>
          </a:p>
          <a:p>
            <a:pPr marL="287655" marR="5080" algn="l">
              <a:lnSpc>
                <a:spcPct val="1245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800" spc="-3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2800" spc="-1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spc="-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something </a:t>
            </a:r>
            <a:r>
              <a:rPr lang="en-US" sz="2800" spc="-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800" spc="-4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2800" spc="-4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6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accuracy?</a:t>
            </a:r>
          </a:p>
          <a:p>
            <a:pPr marL="287655" marR="182245" algn="l">
              <a:lnSpc>
                <a:spcPct val="102699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sz="2800" spc="-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sz="2800" spc="-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spc="-3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fraction </a:t>
            </a:r>
            <a:r>
              <a:rPr lang="en-US" sz="2800" spc="-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spc="-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decisions </a:t>
            </a:r>
            <a:r>
              <a:rPr lang="en-US" sz="2800" spc="-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(relevant/</a:t>
            </a:r>
            <a:r>
              <a:rPr lang="en-US" sz="2800" spc="-25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en-US" sz="2800" spc="-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2800" spc="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spc="-8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spc="10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correct.</a:t>
            </a:r>
          </a:p>
          <a:p>
            <a:pPr marL="287655" marR="769620" algn="l">
              <a:lnSpc>
                <a:spcPct val="102699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sz="2800" spc="-3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terms </a:t>
            </a:r>
            <a:r>
              <a:rPr lang="en-US" sz="2800" spc="-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spc="-3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contingency </a:t>
            </a:r>
            <a:r>
              <a:rPr lang="en-US" sz="2800" spc="-3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800" spc="-6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above,  </a:t>
            </a:r>
            <a:r>
              <a:rPr lang="en-US" sz="2800" b="1" spc="-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204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8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spc="8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en-US" sz="2800" b="1" i="1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204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spc="-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spc="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sz="2800" b="1" spc="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)/(</a:t>
            </a:r>
            <a:r>
              <a:rPr lang="en-US" sz="2800" b="1" i="1" spc="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en-US" sz="2800" b="1" i="1" spc="1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204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spc="-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spc="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800" b="1" i="1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204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spc="-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spc="5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en-US" sz="2800" b="1" i="1" spc="-1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204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spc="-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spc="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sz="2800" b="1" spc="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pc="-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4000" spc="-4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sz="4000" spc="-4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4000" spc="-6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4000" spc="-8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useless measure</a:t>
            </a:r>
            <a:r>
              <a:rPr lang="en-US" sz="4000" spc="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spc="-2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000" spc="-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75895">
              <a:lnSpc>
                <a:spcPct val="102699"/>
              </a:lnSpc>
              <a:spcBef>
                <a:spcPts val="55"/>
              </a:spcBef>
            </a:pP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trick </a:t>
            </a: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IR: </a:t>
            </a:r>
            <a:r>
              <a:rPr lang="en-US" sz="2800" spc="-80" dirty="0" smtClean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US" sz="2800" spc="-105" dirty="0" smtClean="0">
                <a:latin typeface="Times New Roman" pitchFamily="18" charset="0"/>
                <a:cs typeface="Times New Roman" pitchFamily="18" charset="0"/>
              </a:rPr>
              <a:t>say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nothing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800" spc="-8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99.99%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sz="28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60" dirty="0" smtClean="0">
                <a:latin typeface="Times New Roman" pitchFamily="18" charset="0"/>
                <a:cs typeface="Times New Roman" pitchFamily="18" charset="0"/>
              </a:rPr>
              <a:t>queries.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331470" indent="-635">
              <a:lnSpc>
                <a:spcPct val="102699"/>
              </a:lnSpc>
              <a:spcBef>
                <a:spcPts val="300"/>
              </a:spcBef>
            </a:pPr>
            <a:r>
              <a:rPr lang="en-US" sz="2800" spc="-85" dirty="0" smtClean="0">
                <a:latin typeface="Times New Roman" pitchFamily="18" charset="0"/>
                <a:cs typeface="Times New Roman" pitchFamily="18" charset="0"/>
              </a:rPr>
              <a:t>Searchers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95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(and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IR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general) </a:t>
            </a:r>
            <a:r>
              <a:rPr lang="en-US" sz="2800" spc="-3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want </a:t>
            </a:r>
            <a:r>
              <a:rPr lang="en-US" sz="2800" spc="1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pc="-2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 </a:t>
            </a:r>
            <a:r>
              <a:rPr lang="en-US" sz="2800" spc="-5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something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spc="-8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spc="-35" dirty="0" smtClean="0">
                <a:latin typeface="Times New Roman" pitchFamily="18" charset="0"/>
                <a:cs typeface="Times New Roman" pitchFamily="18" charset="0"/>
              </a:rPr>
              <a:t>certain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tolerance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junk.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366395">
              <a:lnSpc>
                <a:spcPct val="102699"/>
              </a:lnSpc>
              <a:spcBef>
                <a:spcPts val="3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800" spc="-1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bad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hits </a:t>
            </a:r>
            <a:r>
              <a:rPr lang="en-US" sz="2800" spc="-114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spc="-45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800" spc="-114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spc="-7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return  </a:t>
            </a:r>
            <a:r>
              <a:rPr lang="en-US" sz="2800" spc="-50" dirty="0" smtClean="0">
                <a:latin typeface="Times New Roman" pitchFamily="18" charset="0"/>
                <a:cs typeface="Times New Roman" pitchFamily="18" charset="0"/>
              </a:rPr>
              <a:t>something.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buNone/>
            </a:pPr>
            <a:r>
              <a:rPr lang="en-US" sz="2800" spc="305" dirty="0" smtClean="0">
                <a:latin typeface="Times New Roman" pitchFamily="18" charset="0"/>
                <a:cs typeface="Times New Roman" pitchFamily="18" charset="0"/>
              </a:rPr>
              <a:t>		→ </a:t>
            </a:r>
            <a:r>
              <a:rPr lang="en-US" sz="2800" spc="-9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105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spc="-55" dirty="0" smtClean="0">
                <a:latin typeface="Times New Roman" pitchFamily="18" charset="0"/>
                <a:cs typeface="Times New Roman" pitchFamily="18" charset="0"/>
              </a:rPr>
              <a:t>precision,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recall,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spc="4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spc="-40" dirty="0" smtClean="0">
                <a:latin typeface="Times New Roman" pitchFamily="18" charset="0"/>
                <a:cs typeface="Times New Roman" pitchFamily="18" charset="0"/>
              </a:rPr>
              <a:t>evaluation,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8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65" dirty="0" smtClean="0">
                <a:latin typeface="Times New Roman" pitchFamily="18" charset="0"/>
                <a:cs typeface="Times New Roman" pitchFamily="18" charset="0"/>
              </a:rPr>
              <a:t>accuracy.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10239</TotalTime>
  <Words>683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Content</vt:lpstr>
      <vt:lpstr>Slide 4</vt:lpstr>
      <vt:lpstr>Slide 5</vt:lpstr>
      <vt:lpstr>Slide 6</vt:lpstr>
      <vt:lpstr>Slide 7</vt:lpstr>
      <vt:lpstr>Accuracy</vt:lpstr>
      <vt:lpstr>Why accuracy is a useless measure in IR</vt:lpstr>
      <vt:lpstr>F: Why harmonic mean?</vt:lpstr>
      <vt:lpstr>Slide 11</vt:lpstr>
      <vt:lpstr>Precision-recall curve</vt:lpstr>
      <vt:lpstr>A precision-recall curve</vt:lpstr>
      <vt:lpstr>11-point interpolated average precision</vt:lpstr>
      <vt:lpstr>Averaged 11-point precision/recall graph</vt:lpstr>
      <vt:lpstr>ROC curve</vt:lpstr>
      <vt:lpstr>Variance of measures like precision/recall</vt:lpstr>
      <vt:lpstr>Slide 18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877</cp:revision>
  <dcterms:created xsi:type="dcterms:W3CDTF">2010-05-23T14:28:12Z</dcterms:created>
  <dcterms:modified xsi:type="dcterms:W3CDTF">2020-04-09T10:13:13Z</dcterms:modified>
</cp:coreProperties>
</file>