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73" r:id="rId3"/>
    <p:sldId id="323" r:id="rId4"/>
    <p:sldId id="374" r:id="rId5"/>
    <p:sldId id="371" r:id="rId6"/>
    <p:sldId id="357" r:id="rId7"/>
    <p:sldId id="375" r:id="rId8"/>
    <p:sldId id="376" r:id="rId9"/>
    <p:sldId id="358" r:id="rId10"/>
    <p:sldId id="359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14" r:id="rId2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66C32"/>
    <a:srgbClr val="422C16"/>
    <a:srgbClr val="0C788E"/>
    <a:srgbClr val="025198"/>
    <a:srgbClr val="000099"/>
    <a:srgbClr val="1C1C1C"/>
    <a:srgbClr val="660066"/>
  </p:clrMru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513" autoAdjust="0"/>
    <p:restoredTop sz="94652" autoAdjust="0"/>
  </p:normalViewPr>
  <p:slideViewPr>
    <p:cSldViewPr>
      <p:cViewPr varScale="1">
        <p:scale>
          <a:sx n="65" d="100"/>
          <a:sy n="65" d="100"/>
        </p:scale>
        <p:origin x="-16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0B8A1C-271F-496E-850C-6F7BB711B126}" type="datetimeFigureOut">
              <a:rPr lang="en-US"/>
              <a:pPr>
                <a:defRPr/>
              </a:pPr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BA704EF-0CE3-4EE5-92C6-A4B293338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AF17D-8E36-4D38-BEA5-B82B370F4CA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AC9A8-550D-450D-854B-E2FE582C332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9793E-1474-466A-8691-FF3D417306BA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C343F-311D-46F8-8731-9097BA6D1C03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F68A3-A7ED-40BA-B376-6B19BB23EFC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8E09A-92D1-4260-9D7F-BD9E6DF839F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4586E-6D95-4BB2-853D-F4C552AC2AC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286AF-2226-40B1-BD25-1A8D90A79934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75F41-FF97-409B-9481-96D9314D8242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99D6-40E6-45A8-A386-BFADDAC22CF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44AC2-8721-4480-82BC-EA702B69AAC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882011E-8A6C-4DD8-9645-0716DA46D3F7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22"/>
          <p:cNvSpPr>
            <a:spLocks noChangeArrowheads="1"/>
          </p:cNvSpPr>
          <p:nvPr/>
        </p:nvSpPr>
        <p:spPr bwMode="auto">
          <a:xfrm>
            <a:off x="1143000" y="4429125"/>
            <a:ext cx="7358063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2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Prepared By</a:t>
            </a:r>
          </a:p>
          <a:p>
            <a:pPr algn="ctr">
              <a:defRPr/>
            </a:pPr>
            <a:endParaRPr lang="en-US" sz="2200" b="1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Dr. Rasmita Rautray &amp; Dr. Rasmita Dash </a:t>
            </a:r>
          </a:p>
          <a:p>
            <a:pPr algn="ctr"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Associate Professor</a:t>
            </a:r>
          </a:p>
          <a:p>
            <a:pPr algn="ctr"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Dept. of CSE	     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09600" y="804863"/>
            <a:ext cx="8305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400" kern="0" dirty="0">
                <a:latin typeface="Times New Roman" pitchFamily="18" charset="0"/>
                <a:ea typeface="+mj-ea"/>
                <a:cs typeface="Times New Roman" pitchFamily="18" charset="0"/>
              </a:rPr>
              <a:t>Information Retrieval</a:t>
            </a:r>
          </a:p>
          <a:p>
            <a:pPr algn="ctr">
              <a:defRPr/>
            </a:pPr>
            <a:r>
              <a:rPr lang="en-US" sz="4400" kern="0" dirty="0">
                <a:latin typeface="Times New Roman" pitchFamily="18" charset="0"/>
                <a:ea typeface="+mj-ea"/>
                <a:cs typeface="Times New Roman" pitchFamily="18" charset="0"/>
              </a:rPr>
              <a:t>Topic- </a:t>
            </a:r>
            <a:r>
              <a:rPr lang="en-US" sz="4400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Relevance feedback and query expansion</a:t>
            </a:r>
            <a:endParaRPr lang="en-US" sz="4400" kern="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defRPr/>
            </a:pPr>
            <a:r>
              <a:rPr lang="en-US" sz="4400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 (</a:t>
            </a:r>
            <a:r>
              <a:rPr lang="en-US" sz="4400" kern="0" dirty="0" smtClean="0">
                <a:latin typeface="Times New Roman" pitchFamily="18" charset="0"/>
                <a:cs typeface="Times New Roman" pitchFamily="18" charset="0"/>
              </a:rPr>
              <a:t>Relevance feedback </a:t>
            </a:r>
            <a:r>
              <a:rPr lang="en-US" sz="4400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lang="en-US" sz="4400" kern="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 eaLnBrk="0" hangingPunct="0">
              <a:defRPr/>
            </a:pPr>
            <a:r>
              <a:rPr lang="en-US" sz="4400" kern="0" smtClean="0">
                <a:latin typeface="Times New Roman" pitchFamily="18" charset="0"/>
                <a:ea typeface="+mj-ea"/>
                <a:cs typeface="Times New Roman" pitchFamily="18" charset="0"/>
              </a:rPr>
              <a:t>Lecture-29</a:t>
            </a:r>
            <a:endParaRPr lang="en-US" sz="4400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500063" y="500063"/>
            <a:ext cx="14943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Recall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500063" y="1746958"/>
            <a:ext cx="8001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Loose definition of recall in this lecture: “increasing the number of relevant documents returned to user”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may actually decrease recall on some measures, e.g., when expanding “jaguar” to “jaguar 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panthera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. .which eliminates some relevant documents, but increases relevant documents returned on top pages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Options for improving recall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1995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Local: Do a “local”, on-demand analysis for a user query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 local method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relevance feedback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Global: Do a global analysis once (e.g., of collection) to produce thesaurus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thesaurus for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query expansion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Relevance feedback: Basic idea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17615"/>
            <a:ext cx="8229600" cy="4525963"/>
          </a:xfrm>
        </p:spPr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user issues a (short, simple) query.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search engine returns a set of documents.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 marks some docs as relevant, some as non-relevant.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Search engine computes a new representation of the information need. Hope: better than the initial query.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Search engine runs new query and returns new results.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New results have (hopefully) better recall.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will use the term ad hoc retrieval to refer to regular retrieval without relevance feedback.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Relevance feedback: Examples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8017973" cy="3881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Results for initial query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62074"/>
            <a:ext cx="7859899" cy="442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90" y="274638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User feedback: Select what is relevant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47788"/>
            <a:ext cx="7831148" cy="443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857256"/>
          </a:xfrm>
        </p:spPr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Results after relevance feedback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00174"/>
            <a:ext cx="7803385" cy="441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Key concept for relevance feedback: Centroid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centroid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the center of mass of a set of points.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Recall that we represent documents as points in a high-dimensional space.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Thus: we can compute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centroids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documents.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Definition: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where D is a set of documents and             is the vector we use to represent document d.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357553" y="3786190"/>
          <a:ext cx="2520741" cy="928694"/>
        </p:xfrm>
        <a:graphic>
          <a:graphicData uri="http://schemas.openxmlformats.org/presentationml/2006/ole">
            <p:oleObj spid="_x0000_s5122" name="Equation" r:id="rId3" imgW="1206360" imgH="4442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821740" y="4643446"/>
          <a:ext cx="1036276" cy="477840"/>
        </p:xfrm>
        <a:graphic>
          <a:graphicData uri="http://schemas.openxmlformats.org/presentationml/2006/ole">
            <p:oleObj spid="_x0000_s5123" name="Equation" r:id="rId4" imgW="5713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Centroid: Examples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 l="28264" t="25159" r="33695" b="21656"/>
          <a:stretch>
            <a:fillRect/>
          </a:stretch>
        </p:blipFill>
        <p:spPr bwMode="auto">
          <a:xfrm>
            <a:off x="928662" y="1285860"/>
            <a:ext cx="735811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l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Rocchio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algorithm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Rocchio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algorithm implements relevance feedback in the vector space model.</a:t>
            </a:r>
          </a:p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Rocchio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chooses the query  that maximizes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 set of relevant docs;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nr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 set of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nonrelevant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docs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Intent:           is the vector that separates relevant and non-relevant docs maximally.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Making some additional assumptions, we can rewrite                            	    as: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28794" y="3071810"/>
          <a:ext cx="6336001" cy="736604"/>
        </p:xfrm>
        <a:graphic>
          <a:graphicData uri="http://schemas.openxmlformats.org/presentationml/2006/ole">
            <p:oleObj spid="_x0000_s6146" name="Equation" r:id="rId3" imgW="2844720" imgH="33012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57356" y="4000504"/>
          <a:ext cx="714380" cy="642942"/>
        </p:xfrm>
        <a:graphic>
          <a:graphicData uri="http://schemas.openxmlformats.org/presentationml/2006/ole">
            <p:oleObj spid="_x0000_s6147" name="Equation" r:id="rId4" imgW="241200" imgH="2412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28662" y="5429264"/>
          <a:ext cx="785818" cy="571504"/>
        </p:xfrm>
        <a:graphic>
          <a:graphicData uri="http://schemas.openxmlformats.org/presentationml/2006/ole">
            <p:oleObj spid="_x0000_s6148" name="Equation" r:id="rId5" imgW="241200" imgH="2412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571736" y="5572140"/>
          <a:ext cx="3786214" cy="500066"/>
        </p:xfrm>
        <a:graphic>
          <a:graphicData uri="http://schemas.openxmlformats.org/presentationml/2006/ole">
            <p:oleObj spid="_x0000_s6149" name="Equation" r:id="rId6" imgW="19429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0182" y="2730997"/>
            <a:ext cx="60007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kern="0" dirty="0" smtClean="0">
                <a:latin typeface="Times New Roman" pitchFamily="18" charset="0"/>
                <a:cs typeface="Times New Roman" pitchFamily="18" charset="0"/>
              </a:rPr>
              <a:t>Relevance feedback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Rocchio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algorithm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optimal query vector is: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move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centroid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the relevant documents by the difference between the two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centroids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28662" y="2357430"/>
          <a:ext cx="7500990" cy="1857388"/>
        </p:xfrm>
        <a:graphic>
          <a:graphicData uri="http://schemas.openxmlformats.org/presentationml/2006/ole">
            <p:oleObj spid="_x0000_s7170" name="Equation" r:id="rId3" imgW="276840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Exercise: Compute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Rocchio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vector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20423" t="44268" r="66633" b="37261"/>
          <a:stretch>
            <a:fillRect/>
          </a:stretch>
        </p:blipFill>
        <p:spPr bwMode="auto">
          <a:xfrm>
            <a:off x="1285852" y="1500174"/>
            <a:ext cx="392909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57224" y="4214818"/>
            <a:ext cx="77153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circles: relevant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documents, </a:t>
            </a:r>
          </a:p>
          <a:p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Xs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nonrelevant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documents </a:t>
            </a:r>
          </a:p>
          <a:p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compute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lum bright="-25000" contrast="58000"/>
          </a:blip>
          <a:srcRect l="16807" t="66913" r="71165" b="30809"/>
          <a:stretch>
            <a:fillRect/>
          </a:stretch>
        </p:blipFill>
        <p:spPr bwMode="auto">
          <a:xfrm>
            <a:off x="1285852" y="5643578"/>
            <a:ext cx="3787406" cy="414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pPr algn="l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Rocchio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illustrated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 l="32226" t="29618" r="24255" b="13694"/>
          <a:stretch>
            <a:fillRect/>
          </a:stretch>
        </p:blipFill>
        <p:spPr bwMode="auto">
          <a:xfrm>
            <a:off x="642910" y="928670"/>
            <a:ext cx="8001056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1885950" y="2786063"/>
            <a:ext cx="5614988" cy="1042987"/>
          </a:xfrm>
        </p:spPr>
        <p:txBody>
          <a:bodyPr rtlCol="0">
            <a:normAutofit fontScale="92500" lnSpcReduction="20000"/>
          </a:bodyPr>
          <a:lstStyle/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8000" b="1" dirty="0" smtClean="0">
                <a:latin typeface="Bradley Hand ITC" pitchFamily="66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428728" y="1600201"/>
            <a:ext cx="7258072" cy="1257296"/>
          </a:xfrm>
        </p:spPr>
        <p:txBody>
          <a:bodyPr/>
          <a:lstStyle/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Relevance feedback</a:t>
            </a:r>
          </a:p>
          <a:p>
            <a:pPr algn="just"/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Rocchio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algorithm</a:t>
            </a:r>
          </a:p>
          <a:p>
            <a:pPr algn="just"/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will evaluate the quality of an information retrieval system and, in particular, its ranking algorithm with respect to relevance.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document is relevant if it gives the user the information she was looking for.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evaluate relevance, we need an evaluation benchmark with three elements: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benchmark document collection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benchmark suite of queries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assessment of the relevance of each query-document pair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631844"/>
          </a:xfrm>
        </p:spPr>
        <p:txBody>
          <a:bodyPr/>
          <a:lstStyle/>
          <a:p>
            <a:pPr algn="l"/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Relevance: </a:t>
            </a:r>
            <a:r>
              <a:rPr lang="fr-FR" sz="4000" dirty="0" err="1" smtClean="0"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 vs. information </a:t>
            </a:r>
            <a:r>
              <a:rPr lang="fr-FR" sz="4000" dirty="0" err="1" smtClean="0"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000" dirty="0" smtClean="0">
                <a:latin typeface="Times New Roman" pitchFamily="18" charset="0"/>
                <a:cs typeface="Times New Roman" pitchFamily="18" charset="0"/>
              </a:rPr>
            </a:br>
            <a:endParaRPr lang="en-US" sz="4000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428596" y="1071546"/>
            <a:ext cx="8229600" cy="571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notion of  “relevance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the query” is very problematic.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Information need i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“I am looking for information 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whether drinking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red wine is more effective at reducing your risk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of heart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attacks than white wine.”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This is an information need, not a query.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Query q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[RED  AND WINE AND WHITE AND WINE AND HEART AND ATTACK]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Consider document d′: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He then launched into the heart of his speech and attacked the wine industry lobby for downplaying the role of red and white wine in drunk driving.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d′ is relevant to the query q, but d′ is not relevant to the information need i 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User happiness/satisfaction (i.e., how well our ranking algorithm works) can only be measured by relevance to information needs, not by relevance to queries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428625" y="571500"/>
            <a:ext cx="42322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Precision and recall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 l="29393" t="28809" r="13530" b="23823"/>
          <a:stretch>
            <a:fillRect/>
          </a:stretch>
        </p:blipFill>
        <p:spPr bwMode="auto">
          <a:xfrm>
            <a:off x="785786" y="1500174"/>
            <a:ext cx="778674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combined measure: 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8828"/>
            <a:ext cx="8229600" cy="2614618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 allows us to trade off precision against recall.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Balanced F: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F = 2PR/ (P + R)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is a kind of soft minimum of precision and recall.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Interactive relevance feedback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improve initial retrieval results by telling the IR system which docs are relevant / non-relevant.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Best known relevance feedback method: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Rocchio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feedback</a:t>
            </a: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Query expansion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improve retrieval results by adding synonyms / related terms to the query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Sources for related terms: Manual thesauri, automatic thesauri, query logs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428625" y="571500"/>
            <a:ext cx="80489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How can we improve recall in search?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5786" y="1781124"/>
            <a:ext cx="764386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Main topic today: two ways of improving recall: relevance feedback and query expansion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 an example consider query q: [aircraft] . . 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. . and document d containing “plane”, but not containing “aircraft”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simple IR system will not return d for q.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Even if d is the most relevant document for q!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want to change this: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Return relevant documents even if there is no term match with the (original) 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10628</TotalTime>
  <Words>812</Words>
  <Application>Microsoft Office PowerPoint</Application>
  <PresentationFormat>On-screen Show (4:3)</PresentationFormat>
  <Paragraphs>95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</vt:lpstr>
      <vt:lpstr>Slide 1</vt:lpstr>
      <vt:lpstr>Slide 2</vt:lpstr>
      <vt:lpstr>Content</vt:lpstr>
      <vt:lpstr>Relevance</vt:lpstr>
      <vt:lpstr>Relevance: query vs. information need </vt:lpstr>
      <vt:lpstr>Slide 6</vt:lpstr>
      <vt:lpstr>A combined measure: F</vt:lpstr>
      <vt:lpstr>Slide 8</vt:lpstr>
      <vt:lpstr>Slide 9</vt:lpstr>
      <vt:lpstr>Slide 10</vt:lpstr>
      <vt:lpstr>Options for improving recall</vt:lpstr>
      <vt:lpstr>Relevance feedback: Basic idea</vt:lpstr>
      <vt:lpstr>Relevance feedback: Examples</vt:lpstr>
      <vt:lpstr>Results for initial query</vt:lpstr>
      <vt:lpstr>User feedback: Select what is relevant</vt:lpstr>
      <vt:lpstr>Results after relevance feedback</vt:lpstr>
      <vt:lpstr>Key concept for relevance feedback: Centroid</vt:lpstr>
      <vt:lpstr>Centroid: Examples</vt:lpstr>
      <vt:lpstr>Rocchio algorithm</vt:lpstr>
      <vt:lpstr>Rocchio algorithm</vt:lpstr>
      <vt:lpstr>Exercise: Compute Rocchio vector</vt:lpstr>
      <vt:lpstr>Rocchio illustrated</vt:lpstr>
      <vt:lpstr>Slide 23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Rasmita Rautray</cp:lastModifiedBy>
  <cp:revision>884</cp:revision>
  <dcterms:created xsi:type="dcterms:W3CDTF">2010-05-23T14:28:12Z</dcterms:created>
  <dcterms:modified xsi:type="dcterms:W3CDTF">2020-04-10T14:35:27Z</dcterms:modified>
</cp:coreProperties>
</file>