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373" r:id="rId3"/>
    <p:sldId id="323" r:id="rId4"/>
    <p:sldId id="374" r:id="rId5"/>
    <p:sldId id="390" r:id="rId6"/>
    <p:sldId id="391" r:id="rId7"/>
    <p:sldId id="392" r:id="rId8"/>
    <p:sldId id="393" r:id="rId9"/>
    <p:sldId id="394" r:id="rId10"/>
    <p:sldId id="397" r:id="rId11"/>
    <p:sldId id="398" r:id="rId12"/>
    <p:sldId id="399" r:id="rId13"/>
    <p:sldId id="400" r:id="rId14"/>
    <p:sldId id="401" r:id="rId15"/>
    <p:sldId id="402" r:id="rId16"/>
    <p:sldId id="403" r:id="rId17"/>
    <p:sldId id="404" r:id="rId18"/>
    <p:sldId id="405" r:id="rId19"/>
    <p:sldId id="406" r:id="rId20"/>
    <p:sldId id="407" r:id="rId21"/>
    <p:sldId id="408" r:id="rId22"/>
    <p:sldId id="314" r:id="rId23"/>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66C32"/>
    <a:srgbClr val="422C16"/>
    <a:srgbClr val="0C788E"/>
    <a:srgbClr val="025198"/>
    <a:srgbClr val="000099"/>
    <a:srgbClr val="1C1C1C"/>
    <a:srgbClr val="660066"/>
  </p:clrMru>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513" autoAdjust="0"/>
    <p:restoredTop sz="94652" autoAdjust="0"/>
  </p:normalViewPr>
  <p:slideViewPr>
    <p:cSldViewPr>
      <p:cViewPr varScale="1">
        <p:scale>
          <a:sx n="65" d="100"/>
          <a:sy n="65" d="100"/>
        </p:scale>
        <p:origin x="-168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0C0B8A1C-271F-496E-850C-6F7BB711B126}" type="datetimeFigureOut">
              <a:rPr lang="en-US"/>
              <a:pPr>
                <a:defRPr/>
              </a:pPr>
              <a:t>4/12/2020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3BA704EF-0CE3-4EE5-92C6-A4B29333896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endParaRPr lang="es-ES"/>
          </a:p>
        </p:txBody>
      </p:sp>
      <p:sp>
        <p:nvSpPr>
          <p:cNvPr id="6" name="Slide Number Placeholder 5"/>
          <p:cNvSpPr>
            <a:spLocks noGrp="1"/>
          </p:cNvSpPr>
          <p:nvPr>
            <p:ph type="sldNum" sz="quarter" idx="12"/>
          </p:nvPr>
        </p:nvSpPr>
        <p:spPr/>
        <p:txBody>
          <a:bodyPr/>
          <a:lstStyle>
            <a:lvl1pPr>
              <a:defRPr/>
            </a:lvl1pPr>
          </a:lstStyle>
          <a:p>
            <a:pPr>
              <a:defRPr/>
            </a:pPr>
            <a:fld id="{F38AF17D-8E36-4D38-BEA5-B82B370F4CAE}" type="slidenum">
              <a:rPr lang="es-ES"/>
              <a:pPr>
                <a:defRPr/>
              </a:pPr>
              <a:t>‹#›</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endParaRPr lang="es-ES"/>
          </a:p>
        </p:txBody>
      </p:sp>
      <p:sp>
        <p:nvSpPr>
          <p:cNvPr id="6" name="Slide Number Placeholder 5"/>
          <p:cNvSpPr>
            <a:spLocks noGrp="1"/>
          </p:cNvSpPr>
          <p:nvPr>
            <p:ph type="sldNum" sz="quarter" idx="12"/>
          </p:nvPr>
        </p:nvSpPr>
        <p:spPr/>
        <p:txBody>
          <a:bodyPr/>
          <a:lstStyle>
            <a:lvl1pPr>
              <a:defRPr/>
            </a:lvl1pPr>
          </a:lstStyle>
          <a:p>
            <a:pPr>
              <a:defRPr/>
            </a:pPr>
            <a:fld id="{FBBAC9A8-550D-450D-854B-E2FE582C3328}" type="slidenum">
              <a:rPr lang="es-ES"/>
              <a:pPr>
                <a:defRPr/>
              </a:pPr>
              <a:t>‹#›</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endParaRPr lang="es-ES"/>
          </a:p>
        </p:txBody>
      </p:sp>
      <p:sp>
        <p:nvSpPr>
          <p:cNvPr id="6" name="Slide Number Placeholder 5"/>
          <p:cNvSpPr>
            <a:spLocks noGrp="1"/>
          </p:cNvSpPr>
          <p:nvPr>
            <p:ph type="sldNum" sz="quarter" idx="12"/>
          </p:nvPr>
        </p:nvSpPr>
        <p:spPr/>
        <p:txBody>
          <a:bodyPr/>
          <a:lstStyle>
            <a:lvl1pPr>
              <a:defRPr/>
            </a:lvl1pPr>
          </a:lstStyle>
          <a:p>
            <a:pPr>
              <a:defRPr/>
            </a:pPr>
            <a:fld id="{7FC9793E-1474-466A-8691-FF3D417306BA}" type="slidenum">
              <a:rPr lang="es-ES"/>
              <a:pPr>
                <a:defRPr/>
              </a:pPr>
              <a:t>‹#›</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endParaRPr lang="es-ES"/>
          </a:p>
        </p:txBody>
      </p:sp>
      <p:sp>
        <p:nvSpPr>
          <p:cNvPr id="6" name="Slide Number Placeholder 5"/>
          <p:cNvSpPr>
            <a:spLocks noGrp="1"/>
          </p:cNvSpPr>
          <p:nvPr>
            <p:ph type="sldNum" sz="quarter" idx="12"/>
          </p:nvPr>
        </p:nvSpPr>
        <p:spPr/>
        <p:txBody>
          <a:bodyPr/>
          <a:lstStyle>
            <a:lvl1pPr>
              <a:defRPr/>
            </a:lvl1pPr>
          </a:lstStyle>
          <a:p>
            <a:pPr>
              <a:defRPr/>
            </a:pPr>
            <a:fld id="{E89C343F-311D-46F8-8731-9097BA6D1C03}" type="slidenum">
              <a:rPr lang="es-ES"/>
              <a:pPr>
                <a:defRPr/>
              </a:pPr>
              <a:t>‹#›</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endParaRPr lang="es-ES"/>
          </a:p>
        </p:txBody>
      </p:sp>
      <p:sp>
        <p:nvSpPr>
          <p:cNvPr id="6" name="Slide Number Placeholder 5"/>
          <p:cNvSpPr>
            <a:spLocks noGrp="1"/>
          </p:cNvSpPr>
          <p:nvPr>
            <p:ph type="sldNum" sz="quarter" idx="12"/>
          </p:nvPr>
        </p:nvSpPr>
        <p:spPr/>
        <p:txBody>
          <a:bodyPr/>
          <a:lstStyle>
            <a:lvl1pPr>
              <a:defRPr/>
            </a:lvl1pPr>
          </a:lstStyle>
          <a:p>
            <a:pPr>
              <a:defRPr/>
            </a:pPr>
            <a:fld id="{938F68A3-A7ED-40BA-B376-6B19BB23EFC8}" type="slidenum">
              <a:rPr lang="es-ES"/>
              <a:pPr>
                <a:defRPr/>
              </a:pPr>
              <a:t>‹#›</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s-ES"/>
          </a:p>
        </p:txBody>
      </p:sp>
      <p:sp>
        <p:nvSpPr>
          <p:cNvPr id="6" name="Footer Placeholder 4"/>
          <p:cNvSpPr>
            <a:spLocks noGrp="1"/>
          </p:cNvSpPr>
          <p:nvPr>
            <p:ph type="ftr" sz="quarter" idx="11"/>
          </p:nvPr>
        </p:nvSpPr>
        <p:spPr/>
        <p:txBody>
          <a:bodyPr/>
          <a:lstStyle>
            <a:lvl1pPr>
              <a:defRPr/>
            </a:lvl1pPr>
          </a:lstStyle>
          <a:p>
            <a:pPr>
              <a:defRPr/>
            </a:pPr>
            <a:endParaRPr lang="es-ES"/>
          </a:p>
        </p:txBody>
      </p:sp>
      <p:sp>
        <p:nvSpPr>
          <p:cNvPr id="7" name="Slide Number Placeholder 5"/>
          <p:cNvSpPr>
            <a:spLocks noGrp="1"/>
          </p:cNvSpPr>
          <p:nvPr>
            <p:ph type="sldNum" sz="quarter" idx="12"/>
          </p:nvPr>
        </p:nvSpPr>
        <p:spPr/>
        <p:txBody>
          <a:bodyPr/>
          <a:lstStyle>
            <a:lvl1pPr>
              <a:defRPr/>
            </a:lvl1pPr>
          </a:lstStyle>
          <a:p>
            <a:pPr>
              <a:defRPr/>
            </a:pPr>
            <a:fld id="{6AD8E09A-92D1-4260-9D7F-BD9E6DF839F0}" type="slidenum">
              <a:rPr lang="es-ES"/>
              <a:pPr>
                <a:defRPr/>
              </a:pPr>
              <a:t>‹#›</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s-ES"/>
          </a:p>
        </p:txBody>
      </p:sp>
      <p:sp>
        <p:nvSpPr>
          <p:cNvPr id="8" name="Footer Placeholder 4"/>
          <p:cNvSpPr>
            <a:spLocks noGrp="1"/>
          </p:cNvSpPr>
          <p:nvPr>
            <p:ph type="ftr" sz="quarter" idx="11"/>
          </p:nvPr>
        </p:nvSpPr>
        <p:spPr/>
        <p:txBody>
          <a:bodyPr/>
          <a:lstStyle>
            <a:lvl1pPr>
              <a:defRPr/>
            </a:lvl1pPr>
          </a:lstStyle>
          <a:p>
            <a:pPr>
              <a:defRPr/>
            </a:pPr>
            <a:endParaRPr lang="es-ES"/>
          </a:p>
        </p:txBody>
      </p:sp>
      <p:sp>
        <p:nvSpPr>
          <p:cNvPr id="9" name="Slide Number Placeholder 5"/>
          <p:cNvSpPr>
            <a:spLocks noGrp="1"/>
          </p:cNvSpPr>
          <p:nvPr>
            <p:ph type="sldNum" sz="quarter" idx="12"/>
          </p:nvPr>
        </p:nvSpPr>
        <p:spPr/>
        <p:txBody>
          <a:bodyPr/>
          <a:lstStyle>
            <a:lvl1pPr>
              <a:defRPr/>
            </a:lvl1pPr>
          </a:lstStyle>
          <a:p>
            <a:pPr>
              <a:defRPr/>
            </a:pPr>
            <a:fld id="{C164586E-6D95-4BB2-853D-F4C552AC2AC1}" type="slidenum">
              <a:rPr lang="es-ES"/>
              <a:pPr>
                <a:defRPr/>
              </a:pPr>
              <a:t>‹#›</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s-ES"/>
          </a:p>
        </p:txBody>
      </p:sp>
      <p:sp>
        <p:nvSpPr>
          <p:cNvPr id="4" name="Footer Placeholder 4"/>
          <p:cNvSpPr>
            <a:spLocks noGrp="1"/>
          </p:cNvSpPr>
          <p:nvPr>
            <p:ph type="ftr" sz="quarter" idx="11"/>
          </p:nvPr>
        </p:nvSpPr>
        <p:spPr/>
        <p:txBody>
          <a:bodyPr/>
          <a:lstStyle>
            <a:lvl1pPr>
              <a:defRPr/>
            </a:lvl1pPr>
          </a:lstStyle>
          <a:p>
            <a:pPr>
              <a:defRPr/>
            </a:pPr>
            <a:endParaRPr lang="es-ES"/>
          </a:p>
        </p:txBody>
      </p:sp>
      <p:sp>
        <p:nvSpPr>
          <p:cNvPr id="5" name="Slide Number Placeholder 5"/>
          <p:cNvSpPr>
            <a:spLocks noGrp="1"/>
          </p:cNvSpPr>
          <p:nvPr>
            <p:ph type="sldNum" sz="quarter" idx="12"/>
          </p:nvPr>
        </p:nvSpPr>
        <p:spPr/>
        <p:txBody>
          <a:bodyPr/>
          <a:lstStyle>
            <a:lvl1pPr>
              <a:defRPr/>
            </a:lvl1pPr>
          </a:lstStyle>
          <a:p>
            <a:pPr>
              <a:defRPr/>
            </a:pPr>
            <a:fld id="{436286AF-2226-40B1-BD25-1A8D90A79934}" type="slidenum">
              <a:rPr lang="es-ES"/>
              <a:pPr>
                <a:defRPr/>
              </a:pPr>
              <a:t>‹#›</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s-ES"/>
          </a:p>
        </p:txBody>
      </p:sp>
      <p:sp>
        <p:nvSpPr>
          <p:cNvPr id="3" name="Footer Placeholder 4"/>
          <p:cNvSpPr>
            <a:spLocks noGrp="1"/>
          </p:cNvSpPr>
          <p:nvPr>
            <p:ph type="ftr" sz="quarter" idx="11"/>
          </p:nvPr>
        </p:nvSpPr>
        <p:spPr/>
        <p:txBody>
          <a:bodyPr/>
          <a:lstStyle>
            <a:lvl1pPr>
              <a:defRPr/>
            </a:lvl1pPr>
          </a:lstStyle>
          <a:p>
            <a:pPr>
              <a:defRPr/>
            </a:pPr>
            <a:endParaRPr lang="es-ES"/>
          </a:p>
        </p:txBody>
      </p:sp>
      <p:sp>
        <p:nvSpPr>
          <p:cNvPr id="4" name="Slide Number Placeholder 5"/>
          <p:cNvSpPr>
            <a:spLocks noGrp="1"/>
          </p:cNvSpPr>
          <p:nvPr>
            <p:ph type="sldNum" sz="quarter" idx="12"/>
          </p:nvPr>
        </p:nvSpPr>
        <p:spPr/>
        <p:txBody>
          <a:bodyPr/>
          <a:lstStyle>
            <a:lvl1pPr>
              <a:defRPr/>
            </a:lvl1pPr>
          </a:lstStyle>
          <a:p>
            <a:pPr>
              <a:defRPr/>
            </a:pPr>
            <a:fld id="{19875F41-FF97-409B-9481-96D9314D8242}" type="slidenum">
              <a:rPr lang="es-ES"/>
              <a:pPr>
                <a:defRPr/>
              </a:pPr>
              <a:t>‹#›</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s-ES"/>
          </a:p>
        </p:txBody>
      </p:sp>
      <p:sp>
        <p:nvSpPr>
          <p:cNvPr id="6" name="Footer Placeholder 4"/>
          <p:cNvSpPr>
            <a:spLocks noGrp="1"/>
          </p:cNvSpPr>
          <p:nvPr>
            <p:ph type="ftr" sz="quarter" idx="11"/>
          </p:nvPr>
        </p:nvSpPr>
        <p:spPr/>
        <p:txBody>
          <a:bodyPr/>
          <a:lstStyle>
            <a:lvl1pPr>
              <a:defRPr/>
            </a:lvl1pPr>
          </a:lstStyle>
          <a:p>
            <a:pPr>
              <a:defRPr/>
            </a:pPr>
            <a:endParaRPr lang="es-ES"/>
          </a:p>
        </p:txBody>
      </p:sp>
      <p:sp>
        <p:nvSpPr>
          <p:cNvPr id="7" name="Slide Number Placeholder 5"/>
          <p:cNvSpPr>
            <a:spLocks noGrp="1"/>
          </p:cNvSpPr>
          <p:nvPr>
            <p:ph type="sldNum" sz="quarter" idx="12"/>
          </p:nvPr>
        </p:nvSpPr>
        <p:spPr/>
        <p:txBody>
          <a:bodyPr/>
          <a:lstStyle>
            <a:lvl1pPr>
              <a:defRPr/>
            </a:lvl1pPr>
          </a:lstStyle>
          <a:p>
            <a:pPr>
              <a:defRPr/>
            </a:pPr>
            <a:fld id="{F0E599D6-40E6-45A8-A386-BFADDAC22CF0}" type="slidenum">
              <a:rPr lang="es-ES"/>
              <a:pPr>
                <a:defRPr/>
              </a:pPr>
              <a:t>‹#›</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s-ES"/>
          </a:p>
        </p:txBody>
      </p:sp>
      <p:sp>
        <p:nvSpPr>
          <p:cNvPr id="6" name="Footer Placeholder 4"/>
          <p:cNvSpPr>
            <a:spLocks noGrp="1"/>
          </p:cNvSpPr>
          <p:nvPr>
            <p:ph type="ftr" sz="quarter" idx="11"/>
          </p:nvPr>
        </p:nvSpPr>
        <p:spPr/>
        <p:txBody>
          <a:bodyPr/>
          <a:lstStyle>
            <a:lvl1pPr>
              <a:defRPr/>
            </a:lvl1pPr>
          </a:lstStyle>
          <a:p>
            <a:pPr>
              <a:defRPr/>
            </a:pPr>
            <a:endParaRPr lang="es-ES"/>
          </a:p>
        </p:txBody>
      </p:sp>
      <p:sp>
        <p:nvSpPr>
          <p:cNvPr id="7" name="Slide Number Placeholder 5"/>
          <p:cNvSpPr>
            <a:spLocks noGrp="1"/>
          </p:cNvSpPr>
          <p:nvPr>
            <p:ph type="sldNum" sz="quarter" idx="12"/>
          </p:nvPr>
        </p:nvSpPr>
        <p:spPr/>
        <p:txBody>
          <a:bodyPr/>
          <a:lstStyle>
            <a:lvl1pPr>
              <a:defRPr/>
            </a:lvl1pPr>
          </a:lstStyle>
          <a:p>
            <a:pPr>
              <a:defRPr/>
            </a:pPr>
            <a:fld id="{B8F44AC2-8721-4480-82BC-EA702B69AACE}" type="slidenum">
              <a:rPr lang="es-ES"/>
              <a:pPr>
                <a:defRPr/>
              </a:pPr>
              <a:t>‹#›</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defRPr>
            </a:lvl1pPr>
          </a:lstStyle>
          <a:p>
            <a:pPr>
              <a:defRPr/>
            </a:pPr>
            <a:endParaRPr lang="es-E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s-E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Arial" charset="0"/>
              </a:defRPr>
            </a:lvl1pPr>
          </a:lstStyle>
          <a:p>
            <a:pPr>
              <a:defRPr/>
            </a:pPr>
            <a:fld id="{6882011E-8A6C-4DD8-9645-0716DA46D3F7}" type="slidenum">
              <a:rPr lang="es-ES"/>
              <a:pPr>
                <a:defRPr/>
              </a:pPr>
              <a:t>‹#›</a:t>
            </a:fld>
            <a:endParaRPr lang="es-E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1" name="Rectangle 122"/>
          <p:cNvSpPr>
            <a:spLocks noChangeArrowheads="1"/>
          </p:cNvSpPr>
          <p:nvPr/>
        </p:nvSpPr>
        <p:spPr bwMode="auto">
          <a:xfrm>
            <a:off x="1143000" y="4429125"/>
            <a:ext cx="7358063" cy="1714500"/>
          </a:xfrm>
          <a:prstGeom prst="rect">
            <a:avLst/>
          </a:prstGeom>
          <a:noFill/>
          <a:ln w="9525">
            <a:noFill/>
            <a:miter lim="800000"/>
            <a:headEnd/>
            <a:tailEnd/>
          </a:ln>
        </p:spPr>
        <p:txBody>
          <a:bodyPr anchor="ctr"/>
          <a:lstStyle/>
          <a:p>
            <a:pPr algn="ctr">
              <a:defRPr/>
            </a:pPr>
            <a:r>
              <a:rPr lang="en-US" sz="2200" b="1" dirty="0">
                <a:effectLst>
                  <a:outerShdw blurRad="50000" dist="30000" dir="5400000" algn="tl" rotWithShape="0">
                    <a:srgbClr val="000000">
                      <a:alpha val="30000"/>
                    </a:srgbClr>
                  </a:outerShdw>
                </a:effectLst>
                <a:latin typeface="Times New Roman" pitchFamily="18" charset="0"/>
                <a:cs typeface="Times New Roman" pitchFamily="18" charset="0"/>
              </a:rPr>
              <a:t>Prepared By</a:t>
            </a:r>
          </a:p>
          <a:p>
            <a:pPr algn="ctr">
              <a:defRPr/>
            </a:pPr>
            <a:endParaRPr lang="en-US" sz="2200" b="1" dirty="0">
              <a:effectLst>
                <a:outerShdw blurRad="50000" dist="30000" dir="5400000" algn="tl" rotWithShape="0">
                  <a:srgbClr val="000000">
                    <a:alpha val="30000"/>
                  </a:srgbClr>
                </a:outerShdw>
              </a:effectLst>
              <a:latin typeface="Times New Roman" pitchFamily="18" charset="0"/>
              <a:cs typeface="Times New Roman" pitchFamily="18" charset="0"/>
            </a:endParaRPr>
          </a:p>
          <a:p>
            <a:pPr algn="ctr">
              <a:defRPr/>
            </a:pPr>
            <a:r>
              <a:rPr lang="en-US" sz="2800" dirty="0">
                <a:latin typeface="Times New Roman" pitchFamily="18" charset="0"/>
                <a:cs typeface="Times New Roman" pitchFamily="18" charset="0"/>
              </a:rPr>
              <a:t>Dr. Rasmita Rautray &amp; Dr. Rasmita Dash </a:t>
            </a:r>
          </a:p>
          <a:p>
            <a:pPr algn="ctr">
              <a:defRPr/>
            </a:pPr>
            <a:r>
              <a:rPr lang="en-US" sz="2200" dirty="0">
                <a:latin typeface="Times New Roman" pitchFamily="18" charset="0"/>
                <a:cs typeface="Times New Roman" pitchFamily="18" charset="0"/>
              </a:rPr>
              <a:t>Associate Professor</a:t>
            </a:r>
          </a:p>
          <a:p>
            <a:pPr algn="ctr">
              <a:defRPr/>
            </a:pPr>
            <a:r>
              <a:rPr lang="en-US" sz="2200" dirty="0">
                <a:latin typeface="Times New Roman" pitchFamily="18" charset="0"/>
                <a:cs typeface="Times New Roman" pitchFamily="18" charset="0"/>
              </a:rPr>
              <a:t>Dept. of CSE	      </a:t>
            </a:r>
          </a:p>
        </p:txBody>
      </p:sp>
      <p:sp>
        <p:nvSpPr>
          <p:cNvPr id="4" name="Title 1"/>
          <p:cNvSpPr txBox="1">
            <a:spLocks/>
          </p:cNvSpPr>
          <p:nvPr/>
        </p:nvSpPr>
        <p:spPr bwMode="auto">
          <a:xfrm>
            <a:off x="609600" y="804863"/>
            <a:ext cx="8305800" cy="1981200"/>
          </a:xfrm>
          <a:prstGeom prst="rect">
            <a:avLst/>
          </a:prstGeom>
          <a:noFill/>
          <a:ln w="9525">
            <a:noFill/>
            <a:miter lim="800000"/>
            <a:headEnd/>
            <a:tailEnd/>
          </a:ln>
        </p:spPr>
        <p:txBody>
          <a:bodyPr anchor="ctr"/>
          <a:lstStyle/>
          <a:p>
            <a:pPr algn="ctr" eaLnBrk="0" hangingPunct="0">
              <a:defRPr/>
            </a:pPr>
            <a:r>
              <a:rPr lang="en-US" sz="4400" kern="0" dirty="0">
                <a:latin typeface="Times New Roman" pitchFamily="18" charset="0"/>
                <a:ea typeface="+mj-ea"/>
                <a:cs typeface="Times New Roman" pitchFamily="18" charset="0"/>
              </a:rPr>
              <a:t>Information Retrieval</a:t>
            </a:r>
          </a:p>
          <a:p>
            <a:pPr algn="ctr">
              <a:defRPr/>
            </a:pPr>
            <a:r>
              <a:rPr lang="en-US" sz="4400" kern="0" dirty="0">
                <a:latin typeface="Times New Roman" pitchFamily="18" charset="0"/>
                <a:ea typeface="+mj-ea"/>
                <a:cs typeface="Times New Roman" pitchFamily="18" charset="0"/>
              </a:rPr>
              <a:t>Topic- </a:t>
            </a:r>
            <a:r>
              <a:rPr lang="en-US" sz="4400" kern="0" dirty="0" smtClean="0">
                <a:latin typeface="Times New Roman" pitchFamily="18" charset="0"/>
                <a:ea typeface="+mj-ea"/>
                <a:cs typeface="Times New Roman" pitchFamily="18" charset="0"/>
              </a:rPr>
              <a:t>XML Retrieval</a:t>
            </a:r>
            <a:endParaRPr lang="en-US" sz="4400" kern="0" dirty="0">
              <a:latin typeface="Times New Roman" pitchFamily="18" charset="0"/>
              <a:ea typeface="+mj-ea"/>
              <a:cs typeface="Times New Roman" pitchFamily="18" charset="0"/>
            </a:endParaRPr>
          </a:p>
          <a:p>
            <a:pPr algn="ctr" eaLnBrk="0" hangingPunct="0">
              <a:defRPr/>
            </a:pPr>
            <a:r>
              <a:rPr lang="en-US" sz="4400" kern="0" dirty="0" smtClean="0">
                <a:latin typeface="Times New Roman" pitchFamily="18" charset="0"/>
                <a:ea typeface="+mj-ea"/>
                <a:cs typeface="Times New Roman" pitchFamily="18" charset="0"/>
              </a:rPr>
              <a:t>Lecture-32</a:t>
            </a:r>
            <a:endParaRPr lang="en-US" sz="4400" kern="0" dirty="0">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1000132"/>
          </a:xfrm>
        </p:spPr>
        <p:txBody>
          <a:bodyPr/>
          <a:lstStyle/>
          <a:p>
            <a:r>
              <a:rPr lang="en-US" sz="4000" dirty="0" smtClean="0">
                <a:latin typeface="Times New Roman" pitchFamily="18" charset="0"/>
                <a:cs typeface="Times New Roman" pitchFamily="18" charset="0"/>
              </a:rPr>
              <a:t>XML basics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28596" y="857232"/>
            <a:ext cx="8358246" cy="4525963"/>
          </a:xfrm>
        </p:spPr>
        <p:txBody>
          <a:bodyPr/>
          <a:lstStyle/>
          <a:p>
            <a:pPr algn="just"/>
            <a:r>
              <a:rPr lang="en-US" sz="2300" b="1" dirty="0" smtClean="0">
                <a:latin typeface="Times New Roman" pitchFamily="18" charset="0"/>
                <a:cs typeface="Times New Roman" pitchFamily="18" charset="0"/>
              </a:rPr>
              <a:t>XML Document Object Model (XML DOM): </a:t>
            </a:r>
            <a:r>
              <a:rPr lang="en-US" sz="2300" dirty="0" smtClean="0">
                <a:latin typeface="Times New Roman" pitchFamily="18" charset="0"/>
                <a:cs typeface="Times New Roman" pitchFamily="18" charset="0"/>
              </a:rPr>
              <a:t>standard for accessing and processing XML documents</a:t>
            </a:r>
          </a:p>
          <a:p>
            <a:pPr lvl="1" algn="just"/>
            <a:r>
              <a:rPr lang="en-US" sz="2300" dirty="0" smtClean="0">
                <a:latin typeface="Times New Roman" pitchFamily="18" charset="0"/>
                <a:cs typeface="Times New Roman" pitchFamily="18" charset="0"/>
              </a:rPr>
              <a:t>The DOM represents elements, attributes and text within elements as nodes in a tree.</a:t>
            </a:r>
          </a:p>
          <a:p>
            <a:pPr lvl="1" algn="just"/>
            <a:r>
              <a:rPr lang="en-US" sz="2300" dirty="0" smtClean="0">
                <a:latin typeface="Times New Roman" pitchFamily="18" charset="0"/>
                <a:cs typeface="Times New Roman" pitchFamily="18" charset="0"/>
              </a:rPr>
              <a:t>With a DOM API, we can process an XML document by starting at the root element and then descending down the tree from parents to children.</a:t>
            </a:r>
          </a:p>
          <a:p>
            <a:pPr algn="just"/>
            <a:r>
              <a:rPr lang="en-US" sz="2300" b="1" dirty="0" err="1" smtClean="0">
                <a:latin typeface="Times New Roman" pitchFamily="18" charset="0"/>
                <a:cs typeface="Times New Roman" pitchFamily="18" charset="0"/>
              </a:rPr>
              <a:t>XPath</a:t>
            </a:r>
            <a:r>
              <a:rPr lang="en-US" sz="2300" dirty="0" smtClean="0">
                <a:latin typeface="Times New Roman" pitchFamily="18" charset="0"/>
                <a:cs typeface="Times New Roman" pitchFamily="18" charset="0"/>
              </a:rPr>
              <a:t>: standard for enumerating paths in an XML document collection.</a:t>
            </a:r>
          </a:p>
          <a:p>
            <a:pPr lvl="1" algn="just"/>
            <a:r>
              <a:rPr lang="en-US" sz="2300" dirty="0" smtClean="0">
                <a:latin typeface="Times New Roman" pitchFamily="18" charset="0"/>
                <a:cs typeface="Times New Roman" pitchFamily="18" charset="0"/>
              </a:rPr>
              <a:t>We will also refer to paths as XML contexts or simply contexts</a:t>
            </a:r>
          </a:p>
          <a:p>
            <a:pPr algn="just"/>
            <a:r>
              <a:rPr lang="en-US" sz="2300" b="1" dirty="0" smtClean="0">
                <a:latin typeface="Times New Roman" pitchFamily="18" charset="0"/>
                <a:cs typeface="Times New Roman" pitchFamily="18" charset="0"/>
              </a:rPr>
              <a:t>Schema</a:t>
            </a:r>
            <a:r>
              <a:rPr lang="en-US" sz="2300" dirty="0" smtClean="0">
                <a:latin typeface="Times New Roman" pitchFamily="18" charset="0"/>
                <a:cs typeface="Times New Roman" pitchFamily="18" charset="0"/>
              </a:rPr>
              <a:t>: puts constraints on the structure of allowable XML documents. E.g. a schema for Shakespeare’s plays: scenes can only occur as children of acts.</a:t>
            </a:r>
          </a:p>
          <a:p>
            <a:pPr lvl="1" algn="just"/>
            <a:r>
              <a:rPr lang="en-US" sz="2300" dirty="0" smtClean="0">
                <a:latin typeface="Times New Roman" pitchFamily="18" charset="0"/>
                <a:cs typeface="Times New Roman" pitchFamily="18" charset="0"/>
              </a:rPr>
              <a:t>Two standards for schemas for XML documents are: XML DTD (document type definition) and XML Schema.</a:t>
            </a:r>
            <a:endParaRPr lang="en-US" sz="23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643182"/>
            <a:ext cx="8229600" cy="1143000"/>
          </a:xfrm>
        </p:spPr>
        <p:txBody>
          <a:bodyPr/>
          <a:lstStyle/>
          <a:p>
            <a:r>
              <a:rPr lang="en-US" sz="4000" dirty="0" smtClean="0">
                <a:latin typeface="Times New Roman" pitchFamily="18" charset="0"/>
                <a:cs typeface="Times New Roman" pitchFamily="18" charset="0"/>
              </a:rPr>
              <a:t>Challenges in XML IR</a:t>
            </a:r>
            <a:endParaRPr lang="en-US"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29718" cy="1143000"/>
          </a:xfrm>
        </p:spPr>
        <p:txBody>
          <a:bodyPr/>
          <a:lstStyle/>
          <a:p>
            <a:pPr algn="l"/>
            <a:r>
              <a:rPr lang="en-US" sz="4000" dirty="0" smtClean="0">
                <a:latin typeface="Times New Roman" pitchFamily="18" charset="0"/>
                <a:cs typeface="Times New Roman" pitchFamily="18" charset="0"/>
              </a:rPr>
              <a:t>First challenge: document parts to retrieve</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sz="2400" dirty="0" smtClean="0">
                <a:latin typeface="Times New Roman" pitchFamily="18" charset="0"/>
                <a:cs typeface="Times New Roman" pitchFamily="18" charset="0"/>
              </a:rPr>
              <a:t>Structured or XML retrieval: users want us to return parts of </a:t>
            </a:r>
            <a:r>
              <a:rPr lang="fr-FR" sz="2400" dirty="0" smtClean="0">
                <a:latin typeface="Times New Roman" pitchFamily="18" charset="0"/>
                <a:cs typeface="Times New Roman" pitchFamily="18" charset="0"/>
              </a:rPr>
              <a:t>documents (i.e., XML </a:t>
            </a:r>
            <a:r>
              <a:rPr lang="fr-FR" sz="2400" dirty="0" err="1" smtClean="0">
                <a:latin typeface="Times New Roman" pitchFamily="18" charset="0"/>
                <a:cs typeface="Times New Roman" pitchFamily="18" charset="0"/>
              </a:rPr>
              <a:t>elements</a:t>
            </a:r>
            <a:r>
              <a:rPr lang="fr-FR" sz="2400" dirty="0" smtClean="0">
                <a:latin typeface="Times New Roman" pitchFamily="18" charset="0"/>
                <a:cs typeface="Times New Roman" pitchFamily="18" charset="0"/>
              </a:rPr>
              <a:t>), not </a:t>
            </a:r>
            <a:r>
              <a:rPr lang="fr-FR" sz="2400" dirty="0" err="1" smtClean="0">
                <a:latin typeface="Times New Roman" pitchFamily="18" charset="0"/>
                <a:cs typeface="Times New Roman" pitchFamily="18" charset="0"/>
              </a:rPr>
              <a:t>entire</a:t>
            </a:r>
            <a:r>
              <a:rPr lang="fr-FR" sz="2400" dirty="0" smtClean="0">
                <a:latin typeface="Times New Roman" pitchFamily="18" charset="0"/>
                <a:cs typeface="Times New Roman" pitchFamily="18" charset="0"/>
              </a:rPr>
              <a:t> documents as IR </a:t>
            </a:r>
            <a:r>
              <a:rPr lang="en-US" sz="2400" dirty="0" smtClean="0">
                <a:latin typeface="Times New Roman" pitchFamily="18" charset="0"/>
                <a:cs typeface="Times New Roman" pitchFamily="18" charset="0"/>
              </a:rPr>
              <a:t>systems usually do in unstructured retrieval.</a:t>
            </a:r>
          </a:p>
          <a:p>
            <a:pPr algn="just">
              <a:buNone/>
            </a:pPr>
            <a:r>
              <a:rPr lang="en-US" sz="2400" b="1" dirty="0" smtClean="0">
                <a:latin typeface="Times New Roman" pitchFamily="18" charset="0"/>
                <a:cs typeface="Times New Roman" pitchFamily="18" charset="0"/>
              </a:rPr>
              <a:t>Example</a:t>
            </a:r>
          </a:p>
          <a:p>
            <a:pPr algn="just"/>
            <a:r>
              <a:rPr lang="en-US" sz="2400" dirty="0" smtClean="0">
                <a:latin typeface="Times New Roman" pitchFamily="18" charset="0"/>
                <a:cs typeface="Times New Roman" pitchFamily="18" charset="0"/>
              </a:rPr>
              <a:t>If we query Shakespeare’s plays for </a:t>
            </a:r>
            <a:r>
              <a:rPr lang="en-US" sz="2400" i="1" dirty="0" smtClean="0">
                <a:latin typeface="Times New Roman" pitchFamily="18" charset="0"/>
                <a:cs typeface="Times New Roman" pitchFamily="18" charset="0"/>
              </a:rPr>
              <a:t>Macbeth’s castle, </a:t>
            </a:r>
            <a:r>
              <a:rPr lang="en-US" sz="2400" dirty="0" smtClean="0">
                <a:latin typeface="Times New Roman" pitchFamily="18" charset="0"/>
                <a:cs typeface="Times New Roman" pitchFamily="18" charset="0"/>
              </a:rPr>
              <a:t>should</a:t>
            </a:r>
            <a:r>
              <a:rPr lang="en-US" sz="2400" i="1" dirty="0" smtClean="0">
                <a:latin typeface="Times New Roman" pitchFamily="18" charset="0"/>
                <a:cs typeface="Times New Roman" pitchFamily="18" charset="0"/>
              </a:rPr>
              <a:t> we </a:t>
            </a:r>
            <a:r>
              <a:rPr lang="en-US" sz="2400" dirty="0" smtClean="0">
                <a:latin typeface="Times New Roman" pitchFamily="18" charset="0"/>
                <a:cs typeface="Times New Roman" pitchFamily="18" charset="0"/>
              </a:rPr>
              <a:t>return the scene, the act or the entire play?</a:t>
            </a:r>
          </a:p>
          <a:p>
            <a:pPr lvl="1" algn="just"/>
            <a:r>
              <a:rPr lang="en-US" sz="2400" dirty="0" smtClean="0">
                <a:latin typeface="Times New Roman" pitchFamily="18" charset="0"/>
                <a:cs typeface="Times New Roman" pitchFamily="18" charset="0"/>
              </a:rPr>
              <a:t>In this case, the user is probably looking for the scene.</a:t>
            </a:r>
          </a:p>
          <a:p>
            <a:pPr lvl="1" algn="just"/>
            <a:r>
              <a:rPr lang="en-US" sz="2400" dirty="0" smtClean="0">
                <a:latin typeface="Times New Roman" pitchFamily="18" charset="0"/>
                <a:cs typeface="Times New Roman" pitchFamily="18" charset="0"/>
              </a:rPr>
              <a:t>However, an otherwise unspecified search for </a:t>
            </a:r>
            <a:r>
              <a:rPr lang="en-US" sz="2400" i="1" dirty="0" smtClean="0">
                <a:latin typeface="Times New Roman" pitchFamily="18" charset="0"/>
                <a:cs typeface="Times New Roman" pitchFamily="18" charset="0"/>
              </a:rPr>
              <a:t>Macbeth should </a:t>
            </a:r>
            <a:r>
              <a:rPr lang="en-US" sz="2400" dirty="0" smtClean="0">
                <a:latin typeface="Times New Roman" pitchFamily="18" charset="0"/>
                <a:cs typeface="Times New Roman" pitchFamily="18" charset="0"/>
              </a:rPr>
              <a:t>return the play of this name, not a subunit</a:t>
            </a:r>
            <a:r>
              <a:rPr lang="en-US" sz="2000" dirty="0" smtClean="0">
                <a:latin typeface="Times New Roman" pitchFamily="18" charset="0"/>
                <a:cs typeface="Times New Roman" pitchFamily="18" charset="0"/>
              </a:rPr>
              <a:t>.</a:t>
            </a:r>
          </a:p>
          <a:p>
            <a:pPr algn="just">
              <a:buNone/>
            </a:pPr>
            <a:r>
              <a:rPr lang="fr-FR" sz="2400" b="1" dirty="0" smtClean="0">
                <a:latin typeface="Times New Roman" pitchFamily="18" charset="0"/>
                <a:cs typeface="Times New Roman" pitchFamily="18" charset="0"/>
              </a:rPr>
              <a:t>Solution</a:t>
            </a:r>
            <a:r>
              <a:rPr lang="fr-FR" sz="2400" dirty="0" smtClean="0">
                <a:latin typeface="Times New Roman" pitchFamily="18" charset="0"/>
                <a:cs typeface="Times New Roman" pitchFamily="18" charset="0"/>
              </a:rPr>
              <a:t>: </a:t>
            </a:r>
            <a:r>
              <a:rPr lang="fr-FR" sz="2400" dirty="0" err="1" smtClean="0">
                <a:latin typeface="Times New Roman" pitchFamily="18" charset="0"/>
                <a:cs typeface="Times New Roman" pitchFamily="18" charset="0"/>
              </a:rPr>
              <a:t>structured</a:t>
            </a:r>
            <a:r>
              <a:rPr lang="fr-FR" sz="2400" dirty="0" smtClean="0">
                <a:latin typeface="Times New Roman" pitchFamily="18" charset="0"/>
                <a:cs typeface="Times New Roman" pitchFamily="18" charset="0"/>
              </a:rPr>
              <a:t> document </a:t>
            </a:r>
            <a:r>
              <a:rPr lang="fr-FR" sz="2400" dirty="0" err="1" smtClean="0">
                <a:latin typeface="Times New Roman" pitchFamily="18" charset="0"/>
                <a:cs typeface="Times New Roman" pitchFamily="18" charset="0"/>
              </a:rPr>
              <a:t>retrieval</a:t>
            </a:r>
            <a:r>
              <a:rPr lang="fr-FR" sz="2400" dirty="0" smtClean="0">
                <a:latin typeface="Times New Roman" pitchFamily="18" charset="0"/>
                <a:cs typeface="Times New Roman" pitchFamily="18" charset="0"/>
              </a:rPr>
              <a:t> </a:t>
            </a:r>
            <a:r>
              <a:rPr lang="fr-FR" sz="2400" dirty="0" err="1" smtClean="0">
                <a:latin typeface="Times New Roman" pitchFamily="18" charset="0"/>
                <a:cs typeface="Times New Roman" pitchFamily="18" charset="0"/>
              </a:rPr>
              <a:t>principle</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654032"/>
          </a:xfrm>
        </p:spPr>
        <p:txBody>
          <a:bodyPr/>
          <a:lstStyle/>
          <a:p>
            <a:r>
              <a:rPr lang="en-US" sz="4000" dirty="0" smtClean="0">
                <a:latin typeface="Times New Roman" pitchFamily="18" charset="0"/>
                <a:cs typeface="Times New Roman" pitchFamily="18" charset="0"/>
              </a:rPr>
              <a:t>Structured document retrieval principle</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46177"/>
            <a:ext cx="8229600" cy="4383087"/>
          </a:xfrm>
        </p:spPr>
        <p:txBody>
          <a:bodyPr/>
          <a:lstStyle/>
          <a:p>
            <a:pPr algn="just">
              <a:spcBef>
                <a:spcPts val="0"/>
              </a:spcBef>
              <a:buNone/>
            </a:pPr>
            <a:r>
              <a:rPr lang="en-US" sz="2400" dirty="0" smtClean="0">
                <a:latin typeface="Times New Roman" pitchFamily="18" charset="0"/>
                <a:cs typeface="Times New Roman" pitchFamily="18" charset="0"/>
              </a:rPr>
              <a:t>Structured document retrieval principle</a:t>
            </a:r>
          </a:p>
          <a:p>
            <a:pPr algn="just">
              <a:spcBef>
                <a:spcPts val="0"/>
              </a:spcBef>
            </a:pPr>
            <a:r>
              <a:rPr lang="en-US" sz="2400" dirty="0" smtClean="0">
                <a:latin typeface="Times New Roman" pitchFamily="18" charset="0"/>
                <a:cs typeface="Times New Roman" pitchFamily="18" charset="0"/>
              </a:rPr>
              <a:t>One criterion for selecting the most appropriate part of a document:</a:t>
            </a:r>
          </a:p>
          <a:p>
            <a:pPr lvl="1" algn="just">
              <a:spcBef>
                <a:spcPts val="0"/>
              </a:spcBef>
            </a:pPr>
            <a:r>
              <a:rPr lang="en-US" sz="2400" i="1" dirty="0" smtClean="0">
                <a:latin typeface="Times New Roman" pitchFamily="18" charset="0"/>
                <a:cs typeface="Times New Roman" pitchFamily="18" charset="0"/>
              </a:rPr>
              <a:t>A system should always retrieve the most specific part of a document answering the query.</a:t>
            </a:r>
          </a:p>
          <a:p>
            <a:pPr algn="just">
              <a:spcBef>
                <a:spcPts val="0"/>
              </a:spcBef>
            </a:pPr>
            <a:r>
              <a:rPr lang="en-US" sz="2400" dirty="0" smtClean="0">
                <a:latin typeface="Times New Roman" pitchFamily="18" charset="0"/>
                <a:cs typeface="Times New Roman" pitchFamily="18" charset="0"/>
              </a:rPr>
              <a:t>Motivates a retrieval strategy that returns the smallest unit that contains the information sought, but does not go below this level.</a:t>
            </a:r>
          </a:p>
          <a:p>
            <a:pPr algn="just">
              <a:spcBef>
                <a:spcPts val="0"/>
              </a:spcBef>
            </a:pPr>
            <a:r>
              <a:rPr lang="en-US" sz="2400" b="1" dirty="0" smtClean="0">
                <a:latin typeface="Times New Roman" pitchFamily="18" charset="0"/>
                <a:cs typeface="Times New Roman" pitchFamily="18" charset="0"/>
              </a:rPr>
              <a:t>Hard to implement </a:t>
            </a:r>
            <a:r>
              <a:rPr lang="en-US" sz="2400" dirty="0" smtClean="0">
                <a:latin typeface="Times New Roman" pitchFamily="18" charset="0"/>
                <a:cs typeface="Times New Roman" pitchFamily="18" charset="0"/>
              </a:rPr>
              <a:t>this principle algorithmically. E.g. query: </a:t>
            </a:r>
            <a:r>
              <a:rPr lang="en-US" sz="2400" i="1" dirty="0" smtClean="0">
                <a:latin typeface="Times New Roman" pitchFamily="18" charset="0"/>
                <a:cs typeface="Times New Roman" pitchFamily="18" charset="0"/>
              </a:rPr>
              <a:t>title: Macbeth can match both the title of the tragedy, Macbeth, and the title of Act I, Scene vii, Macbeth’s castle.</a:t>
            </a:r>
          </a:p>
          <a:p>
            <a:pPr lvl="1" algn="just">
              <a:spcBef>
                <a:spcPts val="0"/>
              </a:spcBef>
            </a:pPr>
            <a:r>
              <a:rPr lang="en-US" sz="2400" dirty="0" smtClean="0">
                <a:latin typeface="Times New Roman" pitchFamily="18" charset="0"/>
                <a:cs typeface="Times New Roman" pitchFamily="18" charset="0"/>
              </a:rPr>
              <a:t>But in this case, the title of the tragedy (higher node) is preferred.</a:t>
            </a:r>
          </a:p>
          <a:p>
            <a:pPr lvl="1" algn="just">
              <a:spcBef>
                <a:spcPts val="0"/>
              </a:spcBef>
            </a:pPr>
            <a:r>
              <a:rPr lang="en-US" sz="2400" dirty="0" smtClean="0">
                <a:latin typeface="Times New Roman" pitchFamily="18" charset="0"/>
                <a:cs typeface="Times New Roman" pitchFamily="18" charset="0"/>
              </a:rPr>
              <a:t>Difficult to decide which level of the tree satisfies the query.</a:t>
            </a:r>
            <a:endParaRPr lang="en-US"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368280"/>
          </a:xfrm>
        </p:spPr>
        <p:txBody>
          <a:bodyPr/>
          <a:lstStyle/>
          <a:p>
            <a:pPr algn="l"/>
            <a:r>
              <a:rPr lang="en-US" sz="4000" dirty="0" smtClean="0">
                <a:latin typeface="Times New Roman" pitchFamily="18" charset="0"/>
                <a:cs typeface="Times New Roman" pitchFamily="18" charset="0"/>
              </a:rPr>
              <a:t>Second challenge: document parts to index</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03367"/>
            <a:ext cx="8229600" cy="4525963"/>
          </a:xfrm>
        </p:spPr>
        <p:txBody>
          <a:bodyPr/>
          <a:lstStyle/>
          <a:p>
            <a:pPr algn="just"/>
            <a:r>
              <a:rPr lang="en-US" sz="2400" dirty="0" smtClean="0">
                <a:latin typeface="Times New Roman" pitchFamily="18" charset="0"/>
                <a:cs typeface="Times New Roman" pitchFamily="18" charset="0"/>
              </a:rPr>
              <a:t>Central notion for indexing and ranking in IR: </a:t>
            </a:r>
            <a:r>
              <a:rPr lang="en-US" sz="2400" b="1" dirty="0" smtClean="0">
                <a:latin typeface="Times New Roman" pitchFamily="18" charset="0"/>
                <a:cs typeface="Times New Roman" pitchFamily="18" charset="0"/>
              </a:rPr>
              <a:t>document unit </a:t>
            </a:r>
            <a:r>
              <a:rPr lang="en-US" sz="2400" dirty="0" smtClean="0">
                <a:latin typeface="Times New Roman" pitchFamily="18" charset="0"/>
                <a:cs typeface="Times New Roman" pitchFamily="18" charset="0"/>
              </a:rPr>
              <a:t>or </a:t>
            </a:r>
            <a:r>
              <a:rPr lang="en-US" sz="2400" b="1" dirty="0" smtClean="0">
                <a:latin typeface="Times New Roman" pitchFamily="18" charset="0"/>
                <a:cs typeface="Times New Roman" pitchFamily="18" charset="0"/>
              </a:rPr>
              <a:t>indexing unit</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In unstructured retrieval, usually straightforward: files on your desktop, email messages, web pages on the web etc.</a:t>
            </a:r>
          </a:p>
          <a:p>
            <a:pPr algn="just"/>
            <a:r>
              <a:rPr lang="en-US" sz="2400" dirty="0" smtClean="0">
                <a:latin typeface="Times New Roman" pitchFamily="18" charset="0"/>
                <a:cs typeface="Times New Roman" pitchFamily="18" charset="0"/>
              </a:rPr>
              <a:t>In structured retrieval, there are four main different approaches to defining the indexing unit.</a:t>
            </a:r>
          </a:p>
          <a:p>
            <a:pPr lvl="1" algn="just"/>
            <a:r>
              <a:rPr lang="en-US" sz="2400" dirty="0" smtClean="0">
                <a:latin typeface="Times New Roman" pitchFamily="18" charset="0"/>
                <a:cs typeface="Times New Roman" pitchFamily="18" charset="0"/>
              </a:rPr>
              <a:t>non-overlapping </a:t>
            </a:r>
            <a:r>
              <a:rPr lang="en-US" sz="2400" dirty="0" err="1" smtClean="0">
                <a:latin typeface="Times New Roman" pitchFamily="18" charset="0"/>
                <a:cs typeface="Times New Roman" pitchFamily="18" charset="0"/>
              </a:rPr>
              <a:t>pseudodocuments</a:t>
            </a:r>
            <a:endParaRPr lang="en-US" sz="2400" dirty="0" smtClean="0">
              <a:latin typeface="Times New Roman" pitchFamily="18" charset="0"/>
              <a:cs typeface="Times New Roman" pitchFamily="18" charset="0"/>
            </a:endParaRPr>
          </a:p>
          <a:p>
            <a:pPr lvl="1" algn="just"/>
            <a:r>
              <a:rPr lang="en-US" sz="2400" dirty="0" smtClean="0">
                <a:latin typeface="Times New Roman" pitchFamily="18" charset="0"/>
                <a:cs typeface="Times New Roman" pitchFamily="18" charset="0"/>
              </a:rPr>
              <a:t>top down</a:t>
            </a:r>
          </a:p>
          <a:p>
            <a:pPr lvl="1" algn="just"/>
            <a:r>
              <a:rPr lang="en-US" sz="2400" dirty="0" smtClean="0">
                <a:latin typeface="Times New Roman" pitchFamily="18" charset="0"/>
                <a:cs typeface="Times New Roman" pitchFamily="18" charset="0"/>
              </a:rPr>
              <a:t>bottom up</a:t>
            </a:r>
          </a:p>
          <a:p>
            <a:pPr lvl="1" algn="just"/>
            <a:r>
              <a:rPr lang="en-US" sz="2400" dirty="0" smtClean="0">
                <a:latin typeface="Times New Roman" pitchFamily="18" charset="0"/>
                <a:cs typeface="Times New Roman" pitchFamily="18" charset="0"/>
              </a:rPr>
              <a:t>all</a:t>
            </a:r>
          </a:p>
          <a:p>
            <a:pPr algn="just">
              <a:buNone/>
            </a:pPr>
            <a:endParaRPr lang="en-US" sz="28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lstStyle/>
          <a:p>
            <a:r>
              <a:rPr lang="en-US" dirty="0" smtClean="0">
                <a:latin typeface="Times New Roman" pitchFamily="18" charset="0"/>
                <a:cs typeface="Times New Roman" pitchFamily="18" charset="0"/>
              </a:rPr>
              <a:t>XML indexing unit: approach 1</a:t>
            </a:r>
            <a:endParaRPr lang="en-US"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srcRect/>
          <a:stretch>
            <a:fillRect/>
          </a:stretch>
        </p:blipFill>
        <p:spPr bwMode="auto">
          <a:xfrm>
            <a:off x="285720" y="1928802"/>
            <a:ext cx="8501122" cy="3429024"/>
          </a:xfrm>
          <a:prstGeom prst="rect">
            <a:avLst/>
          </a:prstGeom>
          <a:noFill/>
          <a:ln w="9525">
            <a:noFill/>
            <a:miter lim="800000"/>
            <a:headEnd/>
            <a:tailEnd/>
          </a:ln>
          <a:effectLst/>
        </p:spPr>
      </p:pic>
      <p:sp>
        <p:nvSpPr>
          <p:cNvPr id="7" name="Rectangle 6"/>
          <p:cNvSpPr/>
          <p:nvPr/>
        </p:nvSpPr>
        <p:spPr>
          <a:xfrm>
            <a:off x="214282" y="1285860"/>
            <a:ext cx="7715304" cy="461665"/>
          </a:xfrm>
          <a:prstGeom prst="rect">
            <a:avLst/>
          </a:prstGeom>
        </p:spPr>
        <p:txBody>
          <a:bodyPr wrap="square">
            <a:spAutoFit/>
          </a:bodyPr>
          <a:lstStyle/>
          <a:p>
            <a:pPr>
              <a:buFont typeface="Arial" pitchFamily="34" charset="0"/>
              <a:buChar char="•"/>
            </a:pPr>
            <a:r>
              <a:rPr lang="en-US" sz="2400" dirty="0" smtClean="0">
                <a:latin typeface="Times New Roman" pitchFamily="18" charset="0"/>
                <a:cs typeface="Times New Roman" pitchFamily="18" charset="0"/>
              </a:rPr>
              <a:t>Group nodes into non-overlapping pseudo-documents.</a:t>
            </a:r>
            <a:endParaRPr lang="en-US" sz="2400" dirty="0">
              <a:latin typeface="Times New Roman" pitchFamily="18" charset="0"/>
              <a:cs typeface="Times New Roman" pitchFamily="18" charset="0"/>
            </a:endParaRPr>
          </a:p>
        </p:txBody>
      </p:sp>
      <p:sp>
        <p:nvSpPr>
          <p:cNvPr id="8" name="Rectangle 7"/>
          <p:cNvSpPr/>
          <p:nvPr/>
        </p:nvSpPr>
        <p:spPr>
          <a:xfrm>
            <a:off x="571472" y="5380672"/>
            <a:ext cx="8215370" cy="1200329"/>
          </a:xfrm>
          <a:prstGeom prst="rect">
            <a:avLst/>
          </a:prstGeom>
        </p:spPr>
        <p:txBody>
          <a:bodyPr wrap="square">
            <a:spAutoFit/>
          </a:bodyPr>
          <a:lstStyle/>
          <a:p>
            <a:r>
              <a:rPr lang="en-US" sz="2400" b="1" dirty="0" smtClean="0">
                <a:latin typeface="Times New Roman" pitchFamily="18" charset="0"/>
                <a:cs typeface="Times New Roman" pitchFamily="18" charset="0"/>
              </a:rPr>
              <a:t>Indexing units</a:t>
            </a:r>
            <a:r>
              <a:rPr lang="en-US" sz="2400" dirty="0" smtClean="0">
                <a:latin typeface="Times New Roman" pitchFamily="18" charset="0"/>
                <a:cs typeface="Times New Roman" pitchFamily="18" charset="0"/>
              </a:rPr>
              <a:t>: books, chapters, sections, but without overlap.</a:t>
            </a:r>
          </a:p>
          <a:p>
            <a:pPr algn="just"/>
            <a:r>
              <a:rPr lang="en-US" sz="2400" b="1" dirty="0" smtClean="0">
                <a:latin typeface="Times New Roman" pitchFamily="18" charset="0"/>
                <a:cs typeface="Times New Roman" pitchFamily="18" charset="0"/>
              </a:rPr>
              <a:t>Disadvantage</a:t>
            </a:r>
            <a:r>
              <a:rPr lang="en-US" sz="2400" dirty="0" smtClean="0">
                <a:latin typeface="Times New Roman" pitchFamily="18" charset="0"/>
                <a:cs typeface="Times New Roman" pitchFamily="18" charset="0"/>
              </a:rPr>
              <a:t>: pseudo-documents may not make sense to the user because they are not coherent units.</a:t>
            </a:r>
            <a:endParaRPr lang="en-US" sz="24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25470"/>
          </a:xfrm>
        </p:spPr>
        <p:txBody>
          <a:bodyPr/>
          <a:lstStyle/>
          <a:p>
            <a:pPr algn="l"/>
            <a:r>
              <a:rPr lang="en-US" sz="4000" dirty="0" smtClean="0">
                <a:latin typeface="Times New Roman" pitchFamily="18" charset="0"/>
                <a:cs typeface="Times New Roman" pitchFamily="18" charset="0"/>
              </a:rPr>
              <a:t>XML indexing unit: approach 2</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4422"/>
            <a:ext cx="8229600" cy="4525963"/>
          </a:xfrm>
        </p:spPr>
        <p:txBody>
          <a:bodyPr/>
          <a:lstStyle/>
          <a:p>
            <a:pPr algn="just"/>
            <a:r>
              <a:rPr lang="en-US" sz="2700" dirty="0" smtClean="0">
                <a:latin typeface="Times New Roman" pitchFamily="18" charset="0"/>
                <a:cs typeface="Times New Roman" pitchFamily="18" charset="0"/>
              </a:rPr>
              <a:t>Top down (2-stage process):</a:t>
            </a:r>
          </a:p>
          <a:p>
            <a:pPr lvl="1" algn="just"/>
            <a:r>
              <a:rPr lang="en-US" sz="2700" dirty="0" smtClean="0">
                <a:latin typeface="Times New Roman" pitchFamily="18" charset="0"/>
                <a:cs typeface="Times New Roman" pitchFamily="18" charset="0"/>
              </a:rPr>
              <a:t>start with one of the largest elements as the indexing unit,</a:t>
            </a:r>
          </a:p>
          <a:p>
            <a:pPr lvl="1" algn="just">
              <a:buNone/>
            </a:pPr>
            <a:r>
              <a:rPr lang="en-US" sz="2700" dirty="0" smtClean="0">
                <a:latin typeface="Times New Roman" pitchFamily="18" charset="0"/>
                <a:cs typeface="Times New Roman" pitchFamily="18" charset="0"/>
              </a:rPr>
              <a:t>     e.g. the </a:t>
            </a:r>
            <a:r>
              <a:rPr lang="en-US" sz="2700" i="1" dirty="0" smtClean="0">
                <a:latin typeface="Times New Roman" pitchFamily="18" charset="0"/>
                <a:cs typeface="Times New Roman" pitchFamily="18" charset="0"/>
              </a:rPr>
              <a:t>book element in a collection of books</a:t>
            </a:r>
          </a:p>
          <a:p>
            <a:pPr lvl="1" algn="just"/>
            <a:r>
              <a:rPr lang="en-US" sz="2700" dirty="0" smtClean="0">
                <a:latin typeface="Times New Roman" pitchFamily="18" charset="0"/>
                <a:cs typeface="Times New Roman" pitchFamily="18" charset="0"/>
              </a:rPr>
              <a:t>then, post process search results to find for each book the sub-element that is the best hit.</a:t>
            </a:r>
          </a:p>
          <a:p>
            <a:pPr algn="just"/>
            <a:r>
              <a:rPr lang="en-US" sz="2700" dirty="0" smtClean="0">
                <a:latin typeface="Times New Roman" pitchFamily="18" charset="0"/>
                <a:cs typeface="Times New Roman" pitchFamily="18" charset="0"/>
              </a:rPr>
              <a:t>This two-stage retrieval process often fails to return the best sub-element because the relevance of a whole book is often not a good predictor of the relevance of small sub-elements within it.</a:t>
            </a:r>
            <a:endParaRPr lang="en-US" sz="27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smtClean="0">
                <a:latin typeface="Times New Roman" pitchFamily="18" charset="0"/>
                <a:cs typeface="Times New Roman" pitchFamily="18" charset="0"/>
              </a:rPr>
              <a:t>XML indexing unit: approach 3</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None/>
            </a:pPr>
            <a:r>
              <a:rPr lang="en-US" sz="2400" dirty="0" smtClean="0">
                <a:latin typeface="Times New Roman" pitchFamily="18" charset="0"/>
                <a:cs typeface="Times New Roman" pitchFamily="18" charset="0"/>
              </a:rPr>
              <a:t>Bottom up:</a:t>
            </a:r>
          </a:p>
          <a:p>
            <a:pPr algn="just"/>
            <a:r>
              <a:rPr lang="en-US" sz="2400" dirty="0" smtClean="0">
                <a:latin typeface="Times New Roman" pitchFamily="18" charset="0"/>
                <a:cs typeface="Times New Roman" pitchFamily="18" charset="0"/>
              </a:rPr>
              <a:t>Instead of retrieving large units and identifying sub-elements (top down), we can search all leaves, select the most relevant ones and then extend them to larger units in post processing.</a:t>
            </a:r>
          </a:p>
          <a:p>
            <a:pPr algn="just"/>
            <a:r>
              <a:rPr lang="en-US" sz="2400" dirty="0" smtClean="0">
                <a:latin typeface="Times New Roman" pitchFamily="18" charset="0"/>
                <a:cs typeface="Times New Roman" pitchFamily="18" charset="0"/>
              </a:rPr>
              <a:t>Similar problem as top down: the relevance of a leaf element is often not a good predictor of the relevance of elements it is contained in.</a:t>
            </a:r>
            <a:endParaRPr lang="en-US" sz="24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lstStyle/>
          <a:p>
            <a:pPr algn="l"/>
            <a:r>
              <a:rPr lang="en-US" sz="4000" dirty="0" smtClean="0">
                <a:latin typeface="Times New Roman" pitchFamily="18" charset="0"/>
                <a:cs typeface="Times New Roman" pitchFamily="18" charset="0"/>
              </a:rPr>
              <a:t>XML indexing unit: approach 4</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57158" y="1189053"/>
            <a:ext cx="8229600" cy="4525963"/>
          </a:xfrm>
        </p:spPr>
        <p:txBody>
          <a:bodyPr/>
          <a:lstStyle/>
          <a:p>
            <a:pPr algn="just"/>
            <a:r>
              <a:rPr lang="en-US" sz="2300" dirty="0" smtClean="0">
                <a:latin typeface="Times New Roman" pitchFamily="18" charset="0"/>
                <a:cs typeface="Times New Roman" pitchFamily="18" charset="0"/>
              </a:rPr>
              <a:t>Index all elements: the least restrictive approach. Also problematic:</a:t>
            </a:r>
          </a:p>
          <a:p>
            <a:pPr lvl="1" algn="just"/>
            <a:r>
              <a:rPr lang="en-US" sz="2300" dirty="0" smtClean="0">
                <a:latin typeface="Times New Roman" pitchFamily="18" charset="0"/>
                <a:cs typeface="Times New Roman" pitchFamily="18" charset="0"/>
              </a:rPr>
              <a:t>many XML elements are not meaningful search results, e.g., an ISBN number.</a:t>
            </a:r>
          </a:p>
          <a:p>
            <a:pPr lvl="1" algn="just"/>
            <a:r>
              <a:rPr lang="en-US" sz="2300" dirty="0" smtClean="0">
                <a:latin typeface="Times New Roman" pitchFamily="18" charset="0"/>
                <a:cs typeface="Times New Roman" pitchFamily="18" charset="0"/>
              </a:rPr>
              <a:t>indexing all elements means that search results will be highly redundant.</a:t>
            </a:r>
          </a:p>
          <a:p>
            <a:pPr algn="just">
              <a:buNone/>
            </a:pPr>
            <a:r>
              <a:rPr lang="en-US" sz="2300" dirty="0" smtClean="0">
                <a:latin typeface="Times New Roman" pitchFamily="18" charset="0"/>
                <a:cs typeface="Times New Roman" pitchFamily="18" charset="0"/>
              </a:rPr>
              <a:t>Example</a:t>
            </a:r>
          </a:p>
          <a:p>
            <a:pPr algn="just">
              <a:buNone/>
            </a:pPr>
            <a:r>
              <a:rPr lang="en-US" sz="2300" dirty="0" smtClean="0">
                <a:latin typeface="Times New Roman" pitchFamily="18" charset="0"/>
                <a:cs typeface="Times New Roman" pitchFamily="18" charset="0"/>
              </a:rPr>
              <a:t>	For the query Macbeth’s castle we would return all of the play, act, scene and title elements on the path between the root node and Macbeth’s castle. The leaf node would then occur 4 times in the result set: 1 directly and 3 as part of other elements.</a:t>
            </a:r>
          </a:p>
          <a:p>
            <a:pPr algn="just"/>
            <a:r>
              <a:rPr lang="en-US" sz="2300" dirty="0" smtClean="0">
                <a:latin typeface="Times New Roman" pitchFamily="18" charset="0"/>
                <a:cs typeface="Times New Roman" pitchFamily="18" charset="0"/>
              </a:rPr>
              <a:t>We call elements that are contained within each other nested elements. Returning redundant nested elements in a list of returned hits is not very user-friendly.</a:t>
            </a:r>
            <a:endParaRPr lang="en-US" sz="23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lstStyle/>
          <a:p>
            <a:pPr algn="l"/>
            <a:r>
              <a:rPr lang="en-US" sz="4000" dirty="0" smtClean="0">
                <a:latin typeface="Times New Roman" pitchFamily="18" charset="0"/>
                <a:cs typeface="Times New Roman" pitchFamily="18" charset="0"/>
              </a:rPr>
              <a:t>Third challenge: nested elements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60491"/>
            <a:ext cx="8229600" cy="4525963"/>
          </a:xfrm>
        </p:spPr>
        <p:txBody>
          <a:bodyPr/>
          <a:lstStyle/>
          <a:p>
            <a:r>
              <a:rPr lang="en-US" sz="2400" dirty="0" smtClean="0">
                <a:latin typeface="Times New Roman" pitchFamily="18" charset="0"/>
                <a:cs typeface="Times New Roman" pitchFamily="18" charset="0"/>
              </a:rPr>
              <a:t>Because of the redundancy caused by nested elements it is common to restrict the set of elements eligible for retrieval. Restriction strategies include:</a:t>
            </a:r>
          </a:p>
          <a:p>
            <a:pPr lvl="1"/>
            <a:r>
              <a:rPr lang="en-US" sz="2400" dirty="0" smtClean="0">
                <a:latin typeface="Times New Roman" pitchFamily="18" charset="0"/>
                <a:cs typeface="Times New Roman" pitchFamily="18" charset="0"/>
              </a:rPr>
              <a:t>discard all small elements</a:t>
            </a:r>
          </a:p>
          <a:p>
            <a:pPr lvl="1"/>
            <a:r>
              <a:rPr lang="en-US" sz="2400" dirty="0" smtClean="0">
                <a:latin typeface="Times New Roman" pitchFamily="18" charset="0"/>
                <a:cs typeface="Times New Roman" pitchFamily="18" charset="0"/>
              </a:rPr>
              <a:t>discard all element types that users do not look at (working XML retrieval system logs)</a:t>
            </a:r>
          </a:p>
          <a:p>
            <a:pPr lvl="1"/>
            <a:r>
              <a:rPr lang="en-US" sz="2400" dirty="0" smtClean="0">
                <a:latin typeface="Times New Roman" pitchFamily="18" charset="0"/>
                <a:cs typeface="Times New Roman" pitchFamily="18" charset="0"/>
              </a:rPr>
              <a:t>discard all element types that assessors generally do not judge to be relevant (if relevance assessments are available)</a:t>
            </a:r>
          </a:p>
          <a:p>
            <a:pPr lvl="1"/>
            <a:r>
              <a:rPr lang="en-US" sz="2400" dirty="0" smtClean="0">
                <a:latin typeface="Times New Roman" pitchFamily="18" charset="0"/>
                <a:cs typeface="Times New Roman" pitchFamily="18" charset="0"/>
              </a:rPr>
              <a:t>only keep element types that a system designer or librarian has deemed to be useful search results</a:t>
            </a:r>
          </a:p>
          <a:p>
            <a:r>
              <a:rPr lang="en-US" sz="2400" dirty="0" smtClean="0">
                <a:latin typeface="Times New Roman" pitchFamily="18" charset="0"/>
                <a:cs typeface="Times New Roman" pitchFamily="18" charset="0"/>
              </a:rPr>
              <a:t>In most of these approaches, result sets will still contain nested  elements.</a:t>
            </a:r>
            <a:endParaRPr lang="en-US"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0182" y="2730997"/>
            <a:ext cx="6000776" cy="769441"/>
          </a:xfrm>
          <a:prstGeom prst="rect">
            <a:avLst/>
          </a:prstGeom>
        </p:spPr>
        <p:txBody>
          <a:bodyPr wrap="square">
            <a:spAutoFit/>
          </a:bodyPr>
          <a:lstStyle/>
          <a:p>
            <a:pPr algn="ctr">
              <a:defRPr/>
            </a:pPr>
            <a:r>
              <a:rPr lang="en-US" sz="4400" kern="0" dirty="0" smtClean="0">
                <a:latin typeface="Times New Roman" pitchFamily="18" charset="0"/>
                <a:cs typeface="Times New Roman" pitchFamily="18" charset="0"/>
              </a:rPr>
              <a:t>XML Retrieval</a:t>
            </a:r>
            <a:endParaRPr lang="en-US" sz="4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338"/>
            <a:ext cx="8229600" cy="1143000"/>
          </a:xfrm>
        </p:spPr>
        <p:txBody>
          <a:bodyPr/>
          <a:lstStyle/>
          <a:p>
            <a:pPr algn="l"/>
            <a:r>
              <a:rPr lang="en-US" sz="4000" dirty="0" smtClean="0">
                <a:latin typeface="Times New Roman" pitchFamily="18" charset="0"/>
                <a:cs typeface="Times New Roman" pitchFamily="18" charset="0"/>
              </a:rPr>
              <a:t>Third challenge: nested elements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571472" y="1046177"/>
            <a:ext cx="8229600" cy="4525963"/>
          </a:xfrm>
        </p:spPr>
        <p:txBody>
          <a:bodyPr/>
          <a:lstStyle/>
          <a:p>
            <a:pPr algn="just">
              <a:buNone/>
            </a:pPr>
            <a:r>
              <a:rPr lang="en-US" sz="2500" dirty="0" smtClean="0">
                <a:latin typeface="Times New Roman" pitchFamily="18" charset="0"/>
                <a:cs typeface="Times New Roman" pitchFamily="18" charset="0"/>
              </a:rPr>
              <a:t>Further techniques:</a:t>
            </a:r>
          </a:p>
          <a:p>
            <a:pPr algn="just"/>
            <a:r>
              <a:rPr lang="en-US" sz="2500" dirty="0" smtClean="0">
                <a:latin typeface="Times New Roman" pitchFamily="18" charset="0"/>
                <a:cs typeface="Times New Roman" pitchFamily="18" charset="0"/>
              </a:rPr>
              <a:t>remove nested elements in a post processing step to reduce redundancy.</a:t>
            </a:r>
          </a:p>
          <a:p>
            <a:pPr algn="just"/>
            <a:r>
              <a:rPr lang="en-US" sz="2500" dirty="0" smtClean="0">
                <a:latin typeface="Times New Roman" pitchFamily="18" charset="0"/>
                <a:cs typeface="Times New Roman" pitchFamily="18" charset="0"/>
              </a:rPr>
              <a:t>collapse several nested elements in the results list and use highlighting of query terms to draw the user’s attention to the relevant passages.</a:t>
            </a:r>
          </a:p>
          <a:p>
            <a:pPr algn="just">
              <a:buNone/>
            </a:pPr>
            <a:r>
              <a:rPr lang="en-US" sz="2500" b="1" dirty="0" smtClean="0">
                <a:latin typeface="Times New Roman" pitchFamily="18" charset="0"/>
                <a:cs typeface="Times New Roman" pitchFamily="18" charset="0"/>
              </a:rPr>
              <a:t>Highlighting</a:t>
            </a:r>
          </a:p>
          <a:p>
            <a:pPr algn="just"/>
            <a:r>
              <a:rPr lang="en-US" sz="2500" dirty="0" smtClean="0">
                <a:latin typeface="Times New Roman" pitchFamily="18" charset="0"/>
                <a:cs typeface="Times New Roman" pitchFamily="18" charset="0"/>
              </a:rPr>
              <a:t>Gain 1: enables users to scan medium-sized elements (e.g., a section); thus, if the section and the paragraph both occur in the results list, it is sufficient to show the section.</a:t>
            </a:r>
          </a:p>
          <a:p>
            <a:pPr algn="just"/>
            <a:r>
              <a:rPr lang="en-US" sz="2500" dirty="0" smtClean="0">
                <a:latin typeface="Times New Roman" pitchFamily="18" charset="0"/>
                <a:cs typeface="Times New Roman" pitchFamily="18" charset="0"/>
              </a:rPr>
              <a:t>Gain 2: paragraphs are presented in-context (i.e., their embedding section). This context may be helpful in interpreting the paragraph. </a:t>
            </a:r>
          </a:p>
          <a:p>
            <a:pPr algn="just">
              <a:buNone/>
            </a:pPr>
            <a:endParaRPr lang="en-US" sz="25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686800" cy="796908"/>
          </a:xfrm>
        </p:spPr>
        <p:txBody>
          <a:bodyPr/>
          <a:lstStyle/>
          <a:p>
            <a:pPr algn="l"/>
            <a:r>
              <a:rPr lang="en-US" dirty="0" smtClean="0">
                <a:latin typeface="Times New Roman" pitchFamily="18" charset="0"/>
                <a:cs typeface="Times New Roman" pitchFamily="18" charset="0"/>
              </a:rPr>
              <a:t>Nested elements and term statistics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71546"/>
            <a:ext cx="8401080" cy="4525963"/>
          </a:xfrm>
        </p:spPr>
        <p:txBody>
          <a:bodyPr/>
          <a:lstStyle/>
          <a:p>
            <a:pPr algn="just"/>
            <a:r>
              <a:rPr lang="en-US" sz="2400" dirty="0" smtClean="0">
                <a:latin typeface="Times New Roman" pitchFamily="18" charset="0"/>
                <a:cs typeface="Times New Roman" pitchFamily="18" charset="0"/>
              </a:rPr>
              <a:t>Further challenge related to nesting: we may need to distinguish different contexts of a term when we compute term statistics for ranking, in particular inverse document frequency (</a:t>
            </a:r>
            <a:r>
              <a:rPr lang="en-US" sz="2400" dirty="0" err="1" smtClean="0">
                <a:latin typeface="Times New Roman" pitchFamily="18" charset="0"/>
                <a:cs typeface="Times New Roman" pitchFamily="18" charset="0"/>
              </a:rPr>
              <a:t>idf</a:t>
            </a:r>
            <a:r>
              <a:rPr lang="en-US" sz="2400" dirty="0" smtClean="0">
                <a:latin typeface="Times New Roman" pitchFamily="18" charset="0"/>
                <a:cs typeface="Times New Roman" pitchFamily="18" charset="0"/>
              </a:rPr>
              <a:t>).</a:t>
            </a:r>
          </a:p>
          <a:p>
            <a:pPr algn="just">
              <a:buNone/>
            </a:pPr>
            <a:r>
              <a:rPr lang="en-US" sz="2400" b="1" dirty="0" smtClean="0">
                <a:latin typeface="Times New Roman" pitchFamily="18" charset="0"/>
                <a:cs typeface="Times New Roman" pitchFamily="18" charset="0"/>
              </a:rPr>
              <a:t>Example</a:t>
            </a:r>
          </a:p>
          <a:p>
            <a:pPr algn="just"/>
            <a:r>
              <a:rPr lang="en-US" sz="2400" dirty="0" smtClean="0">
                <a:latin typeface="Times New Roman" pitchFamily="18" charset="0"/>
                <a:cs typeface="Times New Roman" pitchFamily="18" charset="0"/>
              </a:rPr>
              <a:t>The term </a:t>
            </a:r>
            <a:r>
              <a:rPr lang="en-US" sz="2400" i="1" dirty="0" smtClean="0">
                <a:latin typeface="Times New Roman" pitchFamily="18" charset="0"/>
                <a:cs typeface="Times New Roman" pitchFamily="18" charset="0"/>
              </a:rPr>
              <a:t>Gates under the node author is unrelated to an </a:t>
            </a:r>
            <a:r>
              <a:rPr lang="en-US" sz="2400" dirty="0" smtClean="0">
                <a:latin typeface="Times New Roman" pitchFamily="18" charset="0"/>
                <a:cs typeface="Times New Roman" pitchFamily="18" charset="0"/>
              </a:rPr>
              <a:t>occurrence under a content node like </a:t>
            </a:r>
            <a:r>
              <a:rPr lang="en-US" sz="2400" i="1" dirty="0" smtClean="0">
                <a:latin typeface="Times New Roman" pitchFamily="18" charset="0"/>
                <a:cs typeface="Times New Roman" pitchFamily="18" charset="0"/>
              </a:rPr>
              <a:t>section if used to refer to the </a:t>
            </a:r>
            <a:r>
              <a:rPr lang="en-US" sz="2400" dirty="0" smtClean="0">
                <a:latin typeface="Times New Roman" pitchFamily="18" charset="0"/>
                <a:cs typeface="Times New Roman" pitchFamily="18" charset="0"/>
              </a:rPr>
              <a:t>plural of </a:t>
            </a:r>
            <a:r>
              <a:rPr lang="en-US" sz="2400" i="1" dirty="0" smtClean="0">
                <a:latin typeface="Times New Roman" pitchFamily="18" charset="0"/>
                <a:cs typeface="Times New Roman" pitchFamily="18" charset="0"/>
              </a:rPr>
              <a:t>gate. It makes little sense to compute a single document </a:t>
            </a:r>
            <a:r>
              <a:rPr lang="en-US" sz="2400" dirty="0" smtClean="0">
                <a:latin typeface="Times New Roman" pitchFamily="18" charset="0"/>
                <a:cs typeface="Times New Roman" pitchFamily="18" charset="0"/>
              </a:rPr>
              <a:t>frequency for </a:t>
            </a:r>
            <a:r>
              <a:rPr lang="en-US" sz="2400" i="1" dirty="0" smtClean="0">
                <a:latin typeface="Times New Roman" pitchFamily="18" charset="0"/>
                <a:cs typeface="Times New Roman" pitchFamily="18" charset="0"/>
              </a:rPr>
              <a:t>Gates in this example.</a:t>
            </a:r>
          </a:p>
          <a:p>
            <a:pPr algn="just">
              <a:buNone/>
            </a:pPr>
            <a:r>
              <a:rPr lang="en-US" sz="2400" b="1" dirty="0" smtClean="0">
                <a:latin typeface="Times New Roman" pitchFamily="18" charset="0"/>
                <a:cs typeface="Times New Roman" pitchFamily="18" charset="0"/>
              </a:rPr>
              <a:t>Solution: </a:t>
            </a:r>
            <a:r>
              <a:rPr lang="en-US" sz="2400" dirty="0" smtClean="0">
                <a:latin typeface="Times New Roman" pitchFamily="18" charset="0"/>
                <a:cs typeface="Times New Roman" pitchFamily="18" charset="0"/>
              </a:rPr>
              <a:t>compute </a:t>
            </a:r>
            <a:r>
              <a:rPr lang="en-US" sz="2400" dirty="0" err="1" smtClean="0">
                <a:latin typeface="Times New Roman" pitchFamily="18" charset="0"/>
                <a:cs typeface="Times New Roman" pitchFamily="18" charset="0"/>
              </a:rPr>
              <a:t>idf</a:t>
            </a:r>
            <a:r>
              <a:rPr lang="en-US" sz="2400" dirty="0" smtClean="0">
                <a:latin typeface="Times New Roman" pitchFamily="18" charset="0"/>
                <a:cs typeface="Times New Roman" pitchFamily="18" charset="0"/>
              </a:rPr>
              <a:t> for XML-context term pairs.</a:t>
            </a:r>
          </a:p>
          <a:p>
            <a:pPr algn="just"/>
            <a:r>
              <a:rPr lang="en-US" sz="2400" dirty="0" smtClean="0">
                <a:latin typeface="Times New Roman" pitchFamily="18" charset="0"/>
                <a:cs typeface="Times New Roman" pitchFamily="18" charset="0"/>
              </a:rPr>
              <a:t>sparse data problems (many XML-context pairs occur too rarely to reliably estimate </a:t>
            </a:r>
            <a:r>
              <a:rPr lang="en-US" sz="2400" dirty="0" err="1" smtClean="0">
                <a:latin typeface="Times New Roman" pitchFamily="18" charset="0"/>
                <a:cs typeface="Times New Roman" pitchFamily="18" charset="0"/>
              </a:rPr>
              <a:t>df</a:t>
            </a:r>
            <a:r>
              <a:rPr lang="en-US" sz="2400" dirty="0" smtClean="0">
                <a:latin typeface="Times New Roman" pitchFamily="18" charset="0"/>
                <a:cs typeface="Times New Roman" pitchFamily="18" charset="0"/>
              </a:rPr>
              <a:t>)</a:t>
            </a:r>
          </a:p>
          <a:p>
            <a:pPr algn="just">
              <a:buNone/>
            </a:pPr>
            <a:r>
              <a:rPr lang="en-US" sz="2400" b="1" dirty="0" smtClean="0">
                <a:latin typeface="Times New Roman" pitchFamily="18" charset="0"/>
                <a:cs typeface="Times New Roman" pitchFamily="18" charset="0"/>
              </a:rPr>
              <a:t>compromise</a:t>
            </a:r>
            <a:r>
              <a:rPr lang="en-US" sz="2400" dirty="0" smtClean="0">
                <a:latin typeface="Times New Roman" pitchFamily="18" charset="0"/>
                <a:cs typeface="Times New Roman" pitchFamily="18" charset="0"/>
              </a:rPr>
              <a:t>: consider the parent node </a:t>
            </a:r>
            <a:r>
              <a:rPr lang="en-US" sz="2400" i="1" dirty="0" smtClean="0">
                <a:latin typeface="Times New Roman" pitchFamily="18" charset="0"/>
                <a:cs typeface="Times New Roman" pitchFamily="18" charset="0"/>
              </a:rPr>
              <a:t>x of the term and not </a:t>
            </a:r>
            <a:r>
              <a:rPr lang="en-US" sz="2400" dirty="0" smtClean="0">
                <a:latin typeface="Times New Roman" pitchFamily="18" charset="0"/>
                <a:cs typeface="Times New Roman" pitchFamily="18" charset="0"/>
              </a:rPr>
              <a:t>the rest of the path from the root to </a:t>
            </a:r>
            <a:r>
              <a:rPr lang="en-US" sz="2400" i="1" dirty="0" smtClean="0">
                <a:latin typeface="Times New Roman" pitchFamily="18" charset="0"/>
                <a:cs typeface="Times New Roman" pitchFamily="18" charset="0"/>
              </a:rPr>
              <a:t>x to distinguish contexts.</a:t>
            </a:r>
            <a:endParaRPr lang="en-US" sz="24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7" name="Content Placeholder 2"/>
          <p:cNvSpPr>
            <a:spLocks noGrp="1"/>
          </p:cNvSpPr>
          <p:nvPr>
            <p:ph idx="1"/>
          </p:nvPr>
        </p:nvSpPr>
        <p:spPr>
          <a:xfrm>
            <a:off x="1885950" y="2786063"/>
            <a:ext cx="5614988" cy="1042987"/>
          </a:xfrm>
        </p:spPr>
        <p:txBody>
          <a:bodyPr rtlCol="0">
            <a:normAutofit fontScale="92500" lnSpcReduction="20000"/>
          </a:bodyPr>
          <a:lstStyle/>
          <a:p>
            <a:pPr algn="ctr" eaLnBrk="1" fontAlgn="auto" hangingPunct="1">
              <a:spcAft>
                <a:spcPts val="0"/>
              </a:spcAft>
              <a:buFontTx/>
              <a:buNone/>
              <a:defRPr/>
            </a:pPr>
            <a:r>
              <a:rPr lang="en-US" sz="8000" b="1" dirty="0" smtClean="0">
                <a:latin typeface="Bradley Hand ITC" pitchFamily="66" charset="0"/>
              </a:rPr>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algn="l"/>
            <a:r>
              <a:rPr lang="en-US" smtClean="0">
                <a:latin typeface="Times New Roman" pitchFamily="18" charset="0"/>
                <a:cs typeface="Times New Roman" pitchFamily="18" charset="0"/>
              </a:rPr>
              <a:t>Content</a:t>
            </a:r>
          </a:p>
        </p:txBody>
      </p:sp>
      <p:sp>
        <p:nvSpPr>
          <p:cNvPr id="3075" name="Content Placeholder 2"/>
          <p:cNvSpPr>
            <a:spLocks noGrp="1"/>
          </p:cNvSpPr>
          <p:nvPr>
            <p:ph idx="1"/>
          </p:nvPr>
        </p:nvSpPr>
        <p:spPr>
          <a:xfrm>
            <a:off x="1428728" y="1600201"/>
            <a:ext cx="7429552" cy="1257296"/>
          </a:xfrm>
        </p:spPr>
        <p:txBody>
          <a:bodyPr/>
          <a:lstStyle/>
          <a:p>
            <a:pPr algn="just"/>
            <a:r>
              <a:rPr lang="en-US" sz="2800" kern="0" dirty="0" smtClean="0">
                <a:latin typeface="Times New Roman" pitchFamily="18" charset="0"/>
                <a:cs typeface="Times New Roman" pitchFamily="18" charset="0"/>
              </a:rPr>
              <a:t>XML Retrieval </a:t>
            </a:r>
          </a:p>
          <a:p>
            <a:pPr algn="just"/>
            <a:r>
              <a:rPr lang="en-US" sz="2800" kern="0" dirty="0" smtClean="0">
                <a:latin typeface="Times New Roman" pitchFamily="18" charset="0"/>
                <a:cs typeface="Times New Roman" pitchFamily="18" charset="0"/>
              </a:rPr>
              <a:t>XML Retrieval : C</a:t>
            </a:r>
            <a:r>
              <a:rPr lang="en-US" sz="2800" kern="0" dirty="0" smtClean="0">
                <a:latin typeface="Times New Roman" pitchFamily="18" charset="0"/>
                <a:cs typeface="Times New Roman" pitchFamily="18" charset="0"/>
              </a:rPr>
              <a:t>hallenges</a:t>
            </a:r>
            <a:endParaRPr lang="en-US" sz="2800" kern="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654032"/>
          </a:xfrm>
        </p:spPr>
        <p:txBody>
          <a:bodyPr/>
          <a:lstStyle/>
          <a:p>
            <a:pPr algn="l"/>
            <a:r>
              <a:rPr lang="en-US" dirty="0" smtClean="0">
                <a:latin typeface="Times New Roman" pitchFamily="18" charset="0"/>
                <a:cs typeface="Times New Roman" pitchFamily="18" charset="0"/>
              </a:rPr>
              <a:t>IR and relational databases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28596" y="1000108"/>
            <a:ext cx="8501122" cy="5786478"/>
          </a:xfrm>
        </p:spPr>
        <p:txBody>
          <a:bodyPr/>
          <a:lstStyle/>
          <a:p>
            <a:pPr algn="just"/>
            <a:r>
              <a:rPr lang="en-US" sz="2400" dirty="0" smtClean="0">
                <a:latin typeface="Times New Roman" pitchFamily="18" charset="0"/>
                <a:cs typeface="Times New Roman" pitchFamily="18" charset="0"/>
              </a:rPr>
              <a:t>IR systems are often contrasted with relational databases (RDB).</a:t>
            </a:r>
          </a:p>
          <a:p>
            <a:pPr algn="just"/>
            <a:r>
              <a:rPr lang="en-US" sz="2400" dirty="0" smtClean="0">
                <a:latin typeface="Times New Roman" pitchFamily="18" charset="0"/>
                <a:cs typeface="Times New Roman" pitchFamily="18" charset="0"/>
              </a:rPr>
              <a:t>Traditionally, IR systems retrieve information from </a:t>
            </a:r>
            <a:r>
              <a:rPr lang="en-US" sz="2400" i="1" dirty="0" smtClean="0">
                <a:latin typeface="Times New Roman" pitchFamily="18" charset="0"/>
                <a:cs typeface="Times New Roman" pitchFamily="18" charset="0"/>
              </a:rPr>
              <a:t>unstructured text (“raw” text without markup).</a:t>
            </a:r>
          </a:p>
          <a:p>
            <a:pPr algn="just"/>
            <a:r>
              <a:rPr lang="en-US" sz="2400" dirty="0" smtClean="0">
                <a:latin typeface="Times New Roman" pitchFamily="18" charset="0"/>
                <a:cs typeface="Times New Roman" pitchFamily="18" charset="0"/>
              </a:rPr>
              <a:t>RDB systems are used for querying </a:t>
            </a:r>
            <a:r>
              <a:rPr lang="en-US" sz="2400" i="1" dirty="0" smtClean="0">
                <a:latin typeface="Times New Roman" pitchFamily="18" charset="0"/>
                <a:cs typeface="Times New Roman" pitchFamily="18" charset="0"/>
              </a:rPr>
              <a:t>relational data: sets of </a:t>
            </a:r>
            <a:r>
              <a:rPr lang="en-US" sz="2400" dirty="0" smtClean="0">
                <a:latin typeface="Times New Roman" pitchFamily="18" charset="0"/>
                <a:cs typeface="Times New Roman" pitchFamily="18" charset="0"/>
              </a:rPr>
              <a:t>records that have values for predefined attributes such as employee number, title and salary.</a:t>
            </a:r>
          </a:p>
          <a:p>
            <a:pPr algn="just">
              <a:buNone/>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RDB search	           unstructured IR </a:t>
            </a:r>
          </a:p>
          <a:p>
            <a:pPr algn="just">
              <a:spcBef>
                <a:spcPts val="0"/>
              </a:spcBef>
              <a:buNone/>
            </a:pPr>
            <a:r>
              <a:rPr lang="en-US" sz="2400" b="1" dirty="0" smtClean="0">
                <a:latin typeface="Times New Roman" pitchFamily="18" charset="0"/>
                <a:cs typeface="Times New Roman" pitchFamily="18" charset="0"/>
              </a:rPr>
              <a:t>    objects </a:t>
            </a:r>
            <a:r>
              <a:rPr lang="en-US" sz="2400" dirty="0" smtClean="0">
                <a:latin typeface="Times New Roman" pitchFamily="18" charset="0"/>
                <a:cs typeface="Times New Roman" pitchFamily="18" charset="0"/>
              </a:rPr>
              <a:t>		    records                   unstructured docs </a:t>
            </a:r>
          </a:p>
          <a:p>
            <a:pPr marL="280988" indent="-280988" algn="just">
              <a:spcBef>
                <a:spcPts val="0"/>
              </a:spcBef>
              <a:buNone/>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main data structure  </a:t>
            </a:r>
            <a:r>
              <a:rPr lang="en-US" sz="2400" dirty="0" smtClean="0">
                <a:latin typeface="Times New Roman" pitchFamily="18" charset="0"/>
                <a:cs typeface="Times New Roman" pitchFamily="18" charset="0"/>
              </a:rPr>
              <a:t>table                       inverted index          </a:t>
            </a:r>
            <a:r>
              <a:rPr lang="en-US" sz="2400" b="1" dirty="0" smtClean="0">
                <a:latin typeface="Times New Roman" pitchFamily="18" charset="0"/>
                <a:cs typeface="Times New Roman" pitchFamily="18" charset="0"/>
              </a:rPr>
              <a:t>model</a:t>
            </a:r>
            <a:r>
              <a:rPr lang="en-US" sz="2400" dirty="0" smtClean="0">
                <a:latin typeface="Times New Roman" pitchFamily="18" charset="0"/>
                <a:cs typeface="Times New Roman" pitchFamily="18" charset="0"/>
              </a:rPr>
              <a:t>                          relational model     vector space &amp; others</a:t>
            </a:r>
          </a:p>
          <a:p>
            <a:pPr algn="just">
              <a:spcBef>
                <a:spcPts val="0"/>
              </a:spcBef>
              <a:buNone/>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queries</a:t>
            </a:r>
            <a:r>
              <a:rPr lang="en-US" sz="2400" dirty="0" smtClean="0">
                <a:latin typeface="Times New Roman" pitchFamily="18" charset="0"/>
                <a:cs typeface="Times New Roman" pitchFamily="18" charset="0"/>
              </a:rPr>
              <a:t>                        SQL                       free text queries</a:t>
            </a:r>
          </a:p>
          <a:p>
            <a:pPr algn="just"/>
            <a:r>
              <a:rPr lang="en-US" sz="2400" dirty="0" smtClean="0">
                <a:latin typeface="Times New Roman" pitchFamily="18" charset="0"/>
                <a:cs typeface="Times New Roman" pitchFamily="18" charset="0"/>
              </a:rPr>
              <a:t>Some structured data sources containing text are best modeled as structured documents rather than relational data ( Structured retrieval).</a:t>
            </a:r>
          </a:p>
        </p:txBody>
      </p:sp>
      <p:cxnSp>
        <p:nvCxnSpPr>
          <p:cNvPr id="5" name="Straight Connector 4"/>
          <p:cNvCxnSpPr/>
          <p:nvPr/>
        </p:nvCxnSpPr>
        <p:spPr>
          <a:xfrm>
            <a:off x="857224" y="3856040"/>
            <a:ext cx="764386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2642380" y="4428338"/>
            <a:ext cx="171451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4929984" y="4428338"/>
            <a:ext cx="171451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Structured retrieval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60557"/>
            <a:ext cx="8229600" cy="4525963"/>
          </a:xfrm>
        </p:spPr>
        <p:txBody>
          <a:bodyPr/>
          <a:lstStyle/>
          <a:p>
            <a:r>
              <a:rPr lang="en-US" sz="2800" dirty="0" smtClean="0">
                <a:latin typeface="Times New Roman" pitchFamily="18" charset="0"/>
                <a:cs typeface="Times New Roman" pitchFamily="18" charset="0"/>
              </a:rPr>
              <a:t>Basic setting: queries are structured or unstructured; documents are structured.</a:t>
            </a:r>
          </a:p>
          <a:p>
            <a:pPr>
              <a:buNone/>
            </a:pPr>
            <a:r>
              <a:rPr lang="en-US" sz="2800" b="1" dirty="0" smtClean="0">
                <a:latin typeface="Times New Roman" pitchFamily="18" charset="0"/>
                <a:cs typeface="Times New Roman" pitchFamily="18" charset="0"/>
              </a:rPr>
              <a:t>Applications of structured retrieval</a:t>
            </a:r>
          </a:p>
          <a:p>
            <a:r>
              <a:rPr lang="en-US" sz="2800" dirty="0" smtClean="0">
                <a:latin typeface="Times New Roman" pitchFamily="18" charset="0"/>
                <a:cs typeface="Times New Roman" pitchFamily="18" charset="0"/>
              </a:rPr>
              <a:t>Digital libraries, patent databases, blogs, tagged text with entities like persons and locations (named entity tagging).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42900"/>
            <a:ext cx="8229600" cy="1143000"/>
          </a:xfrm>
        </p:spPr>
        <p:txBody>
          <a:bodyPr/>
          <a:lstStyle/>
          <a:p>
            <a:r>
              <a:rPr lang="en-US" sz="4000" dirty="0" smtClean="0">
                <a:latin typeface="Times New Roman" pitchFamily="18" charset="0"/>
                <a:cs typeface="Times New Roman" pitchFamily="18" charset="0"/>
              </a:rPr>
              <a:t>Why RDB is not suitable in this case</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214282" y="928670"/>
            <a:ext cx="8929718" cy="4525963"/>
          </a:xfrm>
        </p:spPr>
        <p:txBody>
          <a:bodyPr/>
          <a:lstStyle/>
          <a:p>
            <a:r>
              <a:rPr lang="en-US" sz="2400" dirty="0" smtClean="0">
                <a:latin typeface="Times New Roman" pitchFamily="18" charset="0"/>
                <a:cs typeface="Times New Roman" pitchFamily="18" charset="0"/>
              </a:rPr>
              <a:t>Three main </a:t>
            </a:r>
            <a:r>
              <a:rPr lang="en-US" sz="2400" b="1" dirty="0" smtClean="0">
                <a:latin typeface="Times New Roman" pitchFamily="18" charset="0"/>
                <a:cs typeface="Times New Roman" pitchFamily="18" charset="0"/>
              </a:rPr>
              <a:t>problems :</a:t>
            </a:r>
          </a:p>
          <a:p>
            <a:r>
              <a:rPr lang="en-US" sz="2400" dirty="0" smtClean="0">
                <a:latin typeface="Times New Roman" pitchFamily="18" charset="0"/>
                <a:cs typeface="Times New Roman" pitchFamily="18" charset="0"/>
              </a:rPr>
              <a:t> An unranked system (DB) would return a potentially large number of articles that mention the Vatican, the Coliseum and sightseeing tours without ranking them by relevance to the query.</a:t>
            </a:r>
          </a:p>
          <a:p>
            <a:r>
              <a:rPr lang="en-US" sz="2400" dirty="0" smtClean="0">
                <a:latin typeface="Times New Roman" pitchFamily="18" charset="0"/>
                <a:cs typeface="Times New Roman" pitchFamily="18" charset="0"/>
              </a:rPr>
              <a:t>Difficult for users to precisely state structural constraints -</a:t>
            </a:r>
          </a:p>
          <a:p>
            <a:pPr>
              <a:buNone/>
            </a:pPr>
            <a:r>
              <a:rPr lang="en-US" sz="2400" dirty="0" smtClean="0">
                <a:latin typeface="Times New Roman" pitchFamily="18" charset="0"/>
                <a:cs typeface="Times New Roman" pitchFamily="18" charset="0"/>
              </a:rPr>
              <a:t>     may not know which structured elements are supported by the system.</a:t>
            </a:r>
          </a:p>
          <a:p>
            <a:pPr>
              <a:buNone/>
            </a:pPr>
            <a:r>
              <a:rPr lang="en-US" sz="2400" i="1" dirty="0" smtClean="0">
                <a:latin typeface="Times New Roman" pitchFamily="18" charset="0"/>
                <a:cs typeface="Times New Roman" pitchFamily="18" charset="0"/>
              </a:rPr>
              <a:t>	tours AND(COUNTRY : Vatican OR</a:t>
            </a:r>
          </a:p>
          <a:p>
            <a:pPr>
              <a:buNone/>
            </a:pPr>
            <a:r>
              <a:rPr lang="en-US" sz="2400" dirty="0" smtClean="0">
                <a:latin typeface="Times New Roman" pitchFamily="18" charset="0"/>
                <a:cs typeface="Times New Roman" pitchFamily="18" charset="0"/>
              </a:rPr>
              <a:t>	LANDMARK : </a:t>
            </a:r>
            <a:r>
              <a:rPr lang="en-US" sz="2400" i="1" dirty="0" smtClean="0">
                <a:latin typeface="Times New Roman" pitchFamily="18" charset="0"/>
                <a:cs typeface="Times New Roman" pitchFamily="18" charset="0"/>
              </a:rPr>
              <a:t>Coliseum) ?</a:t>
            </a:r>
          </a:p>
          <a:p>
            <a:pPr>
              <a:buNone/>
            </a:pPr>
            <a:r>
              <a:rPr lang="en-US" sz="2400" i="1" dirty="0" smtClean="0">
                <a:latin typeface="Times New Roman" pitchFamily="18" charset="0"/>
                <a:cs typeface="Times New Roman" pitchFamily="18" charset="0"/>
              </a:rPr>
              <a:t>	tours AND (STATE :Vatican OR BUILDING : Coliseum) ?</a:t>
            </a:r>
          </a:p>
          <a:p>
            <a:r>
              <a:rPr lang="en-US" sz="2400" dirty="0" smtClean="0">
                <a:latin typeface="Times New Roman" pitchFamily="18" charset="0"/>
                <a:cs typeface="Times New Roman" pitchFamily="18" charset="0"/>
              </a:rPr>
              <a:t>Users may be completely unfamiliar with structured search and advanced search interfaces or unwilling to use them.</a:t>
            </a:r>
          </a:p>
          <a:p>
            <a:r>
              <a:rPr lang="en-US" sz="2400" b="1" dirty="0" smtClean="0">
                <a:latin typeface="Times New Roman" pitchFamily="18" charset="0"/>
                <a:cs typeface="Times New Roman" pitchFamily="18" charset="0"/>
              </a:rPr>
              <a:t>Solution</a:t>
            </a:r>
            <a:r>
              <a:rPr lang="en-US" sz="2400" dirty="0" smtClean="0">
                <a:latin typeface="Times New Roman" pitchFamily="18" charset="0"/>
                <a:cs typeface="Times New Roman" pitchFamily="18" charset="0"/>
              </a:rPr>
              <a:t>: adapt ranked retrieval to structured documents to address these problems.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lstStyle/>
          <a:p>
            <a:r>
              <a:rPr lang="en-US" dirty="0" smtClean="0">
                <a:latin typeface="Times New Roman" pitchFamily="18" charset="0"/>
                <a:cs typeface="Times New Roman" pitchFamily="18" charset="0"/>
              </a:rPr>
              <a:t>Structured Retrieval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4071942"/>
            <a:ext cx="8229600" cy="1482717"/>
          </a:xfrm>
        </p:spPr>
        <p:txBody>
          <a:bodyPr/>
          <a:lstStyle/>
          <a:p>
            <a:r>
              <a:rPr lang="en-US" sz="2400" dirty="0" smtClean="0">
                <a:latin typeface="Times New Roman" pitchFamily="18" charset="0"/>
                <a:cs typeface="Times New Roman" pitchFamily="18" charset="0"/>
              </a:rPr>
              <a:t>Standard for encoding structured documents: Extensible Markup Language ( XML)</a:t>
            </a:r>
          </a:p>
          <a:p>
            <a:r>
              <a:rPr lang="en-US" sz="2400" dirty="0" smtClean="0">
                <a:latin typeface="Times New Roman" pitchFamily="18" charset="0"/>
                <a:cs typeface="Times New Roman" pitchFamily="18" charset="0"/>
              </a:rPr>
              <a:t>structured IR → XML IR</a:t>
            </a:r>
          </a:p>
          <a:p>
            <a:r>
              <a:rPr lang="en-US" sz="2400" dirty="0" smtClean="0">
                <a:latin typeface="Times New Roman" pitchFamily="18" charset="0"/>
                <a:cs typeface="Times New Roman" pitchFamily="18" charset="0"/>
              </a:rPr>
              <a:t>also applicable to other types of markup (HTML, SGML, ...)</a:t>
            </a:r>
            <a:endParaRPr lang="en-US" sz="2400" dirty="0">
              <a:latin typeface="Times New Roman" pitchFamily="18" charset="0"/>
              <a:cs typeface="Times New Roman" pitchFamily="18" charset="0"/>
            </a:endParaRPr>
          </a:p>
        </p:txBody>
      </p:sp>
      <p:pic>
        <p:nvPicPr>
          <p:cNvPr id="4" name="Picture 3"/>
          <p:cNvPicPr/>
          <p:nvPr/>
        </p:nvPicPr>
        <p:blipFill>
          <a:blip r:embed="rId2"/>
          <a:srcRect l="29713" t="30748" r="23328" b="56510"/>
          <a:stretch>
            <a:fillRect/>
          </a:stretch>
        </p:blipFill>
        <p:spPr bwMode="auto">
          <a:xfrm>
            <a:off x="285720" y="1714488"/>
            <a:ext cx="8501122" cy="20717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US" sz="4000" dirty="0" smtClean="0">
                <a:latin typeface="Times New Roman" pitchFamily="18" charset="0"/>
                <a:cs typeface="Times New Roman" pitchFamily="18" charset="0"/>
              </a:rPr>
              <a:t>XML document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57158" y="1000108"/>
            <a:ext cx="3429024" cy="4525963"/>
          </a:xfrm>
        </p:spPr>
        <p:txBody>
          <a:bodyPr/>
          <a:lstStyle/>
          <a:p>
            <a:pPr marL="176213" indent="-176213"/>
            <a:r>
              <a:rPr lang="en-US" sz="2400" dirty="0" smtClean="0">
                <a:latin typeface="Times New Roman" pitchFamily="18" charset="0"/>
                <a:cs typeface="Times New Roman" pitchFamily="18" charset="0"/>
              </a:rPr>
              <a:t>Ordered, labeled tree</a:t>
            </a:r>
          </a:p>
          <a:p>
            <a:pPr marL="123825" indent="-123825"/>
            <a:r>
              <a:rPr lang="en-US" sz="2400" dirty="0" smtClean="0">
                <a:latin typeface="Times New Roman" pitchFamily="18" charset="0"/>
                <a:cs typeface="Times New Roman" pitchFamily="18" charset="0"/>
              </a:rPr>
              <a:t>Each node of the tree is an XML element, written with an opening and closing XML tag (e.g.</a:t>
            </a:r>
          </a:p>
          <a:p>
            <a:pPr>
              <a:buNone/>
            </a:pPr>
            <a:r>
              <a:rPr lang="en-US" sz="2400" dirty="0" smtClean="0">
                <a:latin typeface="Times New Roman" pitchFamily="18" charset="0"/>
                <a:cs typeface="Times New Roman" pitchFamily="18" charset="0"/>
              </a:rPr>
              <a:t>    &lt;title...&gt;, &lt;/title...&gt;)</a:t>
            </a:r>
          </a:p>
          <a:p>
            <a:pPr marL="176213" indent="-176213"/>
            <a:r>
              <a:rPr lang="en-US" sz="2400" dirty="0" smtClean="0">
                <a:latin typeface="Times New Roman" pitchFamily="18" charset="0"/>
                <a:cs typeface="Times New Roman" pitchFamily="18" charset="0"/>
              </a:rPr>
              <a:t>An element can have one or more XML attributes (e.g. number)</a:t>
            </a:r>
          </a:p>
          <a:p>
            <a:pPr marL="228600" indent="-228600"/>
            <a:r>
              <a:rPr lang="en-US" sz="2400" dirty="0" smtClean="0">
                <a:latin typeface="Times New Roman" pitchFamily="18" charset="0"/>
                <a:cs typeface="Times New Roman" pitchFamily="18" charset="0"/>
              </a:rPr>
              <a:t>Attributes can have values (e.g. vii)</a:t>
            </a:r>
          </a:p>
          <a:p>
            <a:pPr marL="176213" indent="-176213"/>
            <a:r>
              <a:rPr lang="en-US" sz="2400" dirty="0" smtClean="0">
                <a:latin typeface="Times New Roman" pitchFamily="18" charset="0"/>
                <a:cs typeface="Times New Roman" pitchFamily="18" charset="0"/>
              </a:rPr>
              <a:t>Attributes can have child elements (e.g. title, verse)</a:t>
            </a:r>
            <a:endParaRPr lang="en-US" sz="2400" dirty="0">
              <a:latin typeface="Times New Roman" pitchFamily="18" charset="0"/>
              <a:cs typeface="Times New Roman" pitchFamily="18" charset="0"/>
            </a:endParaRPr>
          </a:p>
        </p:txBody>
      </p:sp>
      <p:sp>
        <p:nvSpPr>
          <p:cNvPr id="4" name="Rectangle 3"/>
          <p:cNvSpPr/>
          <p:nvPr/>
        </p:nvSpPr>
        <p:spPr>
          <a:xfrm>
            <a:off x="4500594" y="1500174"/>
            <a:ext cx="4572000" cy="4524315"/>
          </a:xfrm>
          <a:prstGeom prst="rect">
            <a:avLst/>
          </a:prstGeom>
        </p:spPr>
        <p:txBody>
          <a:bodyPr>
            <a:spAutoFit/>
          </a:bodyPr>
          <a:lstStyle/>
          <a:p>
            <a:r>
              <a:rPr lang="en-US" sz="2400" dirty="0" smtClean="0">
                <a:latin typeface="Times New Roman" pitchFamily="18" charset="0"/>
                <a:cs typeface="Times New Roman" pitchFamily="18" charset="0"/>
              </a:rPr>
              <a:t>&lt;play&gt;</a:t>
            </a:r>
          </a:p>
          <a:p>
            <a:r>
              <a:rPr lang="en-US" sz="2400" dirty="0" smtClean="0">
                <a:latin typeface="Times New Roman" pitchFamily="18" charset="0"/>
                <a:cs typeface="Times New Roman" pitchFamily="18" charset="0"/>
              </a:rPr>
              <a:t>&lt;author&gt;Shakespeare&lt;/author&gt;</a:t>
            </a:r>
          </a:p>
          <a:p>
            <a:r>
              <a:rPr lang="en-US" sz="2400" dirty="0" smtClean="0">
                <a:latin typeface="Times New Roman" pitchFamily="18" charset="0"/>
                <a:cs typeface="Times New Roman" pitchFamily="18" charset="0"/>
              </a:rPr>
              <a:t>&lt;title&gt;Macbeth&lt;/title&gt;</a:t>
            </a:r>
          </a:p>
          <a:p>
            <a:r>
              <a:rPr lang="en-US" sz="2400" dirty="0" smtClean="0">
                <a:latin typeface="Times New Roman" pitchFamily="18" charset="0"/>
                <a:cs typeface="Times New Roman" pitchFamily="18" charset="0"/>
              </a:rPr>
              <a:t>&lt;act number=” I”&gt;</a:t>
            </a:r>
          </a:p>
          <a:p>
            <a:r>
              <a:rPr lang="en-US" sz="2400" dirty="0" smtClean="0">
                <a:latin typeface="Times New Roman" pitchFamily="18" charset="0"/>
                <a:cs typeface="Times New Roman" pitchFamily="18" charset="0"/>
              </a:rPr>
              <a:t>&lt;scene number=” vii”&gt;</a:t>
            </a:r>
          </a:p>
          <a:p>
            <a:r>
              <a:rPr lang="en-US" sz="2400" dirty="0" smtClean="0">
                <a:latin typeface="Times New Roman" pitchFamily="18" charset="0"/>
                <a:cs typeface="Times New Roman" pitchFamily="18" charset="0"/>
              </a:rPr>
              <a:t>&lt;title&gt;Macbeth’s castle&lt;/title&gt;</a:t>
            </a:r>
          </a:p>
          <a:p>
            <a:r>
              <a:rPr lang="en-US" sz="2400" dirty="0" smtClean="0">
                <a:latin typeface="Times New Roman" pitchFamily="18" charset="0"/>
                <a:cs typeface="Times New Roman" pitchFamily="18" charset="0"/>
              </a:rPr>
              <a:t>&lt;verse&gt;Will I with wine</a:t>
            </a:r>
          </a:p>
          <a:p>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&lt;/verse&gt;</a:t>
            </a:r>
          </a:p>
          <a:p>
            <a:r>
              <a:rPr lang="en-US" sz="2400" dirty="0" smtClean="0">
                <a:latin typeface="Times New Roman" pitchFamily="18" charset="0"/>
                <a:cs typeface="Times New Roman" pitchFamily="18" charset="0"/>
              </a:rPr>
              <a:t>&lt;/scene&gt;</a:t>
            </a:r>
          </a:p>
          <a:p>
            <a:r>
              <a:rPr lang="en-US" sz="2400" dirty="0" smtClean="0">
                <a:latin typeface="Times New Roman" pitchFamily="18" charset="0"/>
                <a:cs typeface="Times New Roman" pitchFamily="18" charset="0"/>
              </a:rPr>
              <a:t>&lt;/act&gt;</a:t>
            </a:r>
          </a:p>
          <a:p>
            <a:r>
              <a:rPr lang="en-US" sz="2400" dirty="0" smtClean="0">
                <a:latin typeface="Times New Roman" pitchFamily="18" charset="0"/>
                <a:cs typeface="Times New Roman" pitchFamily="18" charset="0"/>
              </a:rPr>
              <a:t>&lt;/play&gt;</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lstStyle/>
          <a:p>
            <a:pPr algn="l"/>
            <a:r>
              <a:rPr lang="en-US" sz="4000" dirty="0" smtClean="0">
                <a:latin typeface="Times New Roman" pitchFamily="18" charset="0"/>
                <a:cs typeface="Times New Roman" pitchFamily="18" charset="0"/>
              </a:rPr>
              <a:t>XML document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28670"/>
            <a:ext cx="8229600" cy="971544"/>
          </a:xfrm>
        </p:spPr>
        <p:txBody>
          <a:bodyPr/>
          <a:lstStyle/>
          <a:p>
            <a:r>
              <a:rPr lang="en-US" sz="2400" dirty="0" smtClean="0">
                <a:latin typeface="Times New Roman" pitchFamily="18" charset="0"/>
                <a:cs typeface="Times New Roman" pitchFamily="18" charset="0"/>
              </a:rPr>
              <a:t>The </a:t>
            </a:r>
            <a:r>
              <a:rPr lang="en-US" sz="2400" i="1" dirty="0" smtClean="0">
                <a:latin typeface="Times New Roman" pitchFamily="18" charset="0"/>
                <a:cs typeface="Times New Roman" pitchFamily="18" charset="0"/>
              </a:rPr>
              <a:t>internal nodes </a:t>
            </a:r>
            <a:r>
              <a:rPr lang="en-US" sz="2400" dirty="0" smtClean="0">
                <a:latin typeface="Times New Roman" pitchFamily="18" charset="0"/>
                <a:cs typeface="Times New Roman" pitchFamily="18" charset="0"/>
              </a:rPr>
              <a:t>encode </a:t>
            </a:r>
            <a:r>
              <a:rPr lang="en-US" sz="2400" b="1" dirty="0" smtClean="0">
                <a:latin typeface="Times New Roman" pitchFamily="18" charset="0"/>
                <a:cs typeface="Times New Roman" pitchFamily="18" charset="0"/>
              </a:rPr>
              <a:t>document structure </a:t>
            </a:r>
            <a:r>
              <a:rPr lang="en-US" sz="2400" dirty="0" smtClean="0">
                <a:latin typeface="Times New Roman" pitchFamily="18" charset="0"/>
                <a:cs typeface="Times New Roman" pitchFamily="18" charset="0"/>
              </a:rPr>
              <a:t>or </a:t>
            </a:r>
            <a:r>
              <a:rPr lang="en-US" sz="2400" b="1" dirty="0" smtClean="0">
                <a:latin typeface="Times New Roman" pitchFamily="18" charset="0"/>
                <a:cs typeface="Times New Roman" pitchFamily="18" charset="0"/>
              </a:rPr>
              <a:t>metadata</a:t>
            </a:r>
            <a:r>
              <a:rPr lang="en-US" sz="2400" dirty="0" smtClean="0">
                <a:latin typeface="Times New Roman" pitchFamily="18" charset="0"/>
                <a:cs typeface="Times New Roman" pitchFamily="18" charset="0"/>
              </a:rPr>
              <a:t> functions </a:t>
            </a:r>
          </a:p>
        </p:txBody>
      </p:sp>
      <p:pic>
        <p:nvPicPr>
          <p:cNvPr id="4" name="Picture 3"/>
          <p:cNvPicPr/>
          <p:nvPr/>
        </p:nvPicPr>
        <p:blipFill>
          <a:blip r:embed="rId2"/>
          <a:srcRect l="42613" t="31856" r="32193" b="16620"/>
          <a:stretch>
            <a:fillRect/>
          </a:stretch>
        </p:blipFill>
        <p:spPr bwMode="auto">
          <a:xfrm>
            <a:off x="2143108" y="1500174"/>
            <a:ext cx="4786346" cy="50720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11138</TotalTime>
  <Words>1379</Words>
  <Application>Microsoft Office PowerPoint</Application>
  <PresentationFormat>On-screen Show (4:3)</PresentationFormat>
  <Paragraphs>135</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Slide 1</vt:lpstr>
      <vt:lpstr>Slide 2</vt:lpstr>
      <vt:lpstr>Content</vt:lpstr>
      <vt:lpstr>IR and relational databases</vt:lpstr>
      <vt:lpstr>Structured retrieval</vt:lpstr>
      <vt:lpstr>Why RDB is not suitable in this case</vt:lpstr>
      <vt:lpstr>Structured Retrieval</vt:lpstr>
      <vt:lpstr>XML document</vt:lpstr>
      <vt:lpstr>XML document</vt:lpstr>
      <vt:lpstr>XML basics</vt:lpstr>
      <vt:lpstr>Challenges in XML IR</vt:lpstr>
      <vt:lpstr>First challenge: document parts to retrieve</vt:lpstr>
      <vt:lpstr>Structured document retrieval principle</vt:lpstr>
      <vt:lpstr>Second challenge: document parts to index</vt:lpstr>
      <vt:lpstr>XML indexing unit: approach 1</vt:lpstr>
      <vt:lpstr>XML indexing unit: approach 2</vt:lpstr>
      <vt:lpstr>XML indexing unit: approach 3</vt:lpstr>
      <vt:lpstr>XML indexing unit: approach 4</vt:lpstr>
      <vt:lpstr>Third challenge: nested elements</vt:lpstr>
      <vt:lpstr>Third challenge: nested elements</vt:lpstr>
      <vt:lpstr>Nested elements and term statistics  </vt:lpstr>
      <vt:lpstr>Slide 22</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Rasmita Rautray</cp:lastModifiedBy>
  <cp:revision>920</cp:revision>
  <dcterms:created xsi:type="dcterms:W3CDTF">2010-05-23T14:28:12Z</dcterms:created>
  <dcterms:modified xsi:type="dcterms:W3CDTF">2020-04-12T09:32:02Z</dcterms:modified>
</cp:coreProperties>
</file>