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73" r:id="rId3"/>
    <p:sldId id="323" r:id="rId4"/>
    <p:sldId id="374" r:id="rId5"/>
    <p:sldId id="390" r:id="rId6"/>
    <p:sldId id="391" r:id="rId7"/>
    <p:sldId id="392" r:id="rId8"/>
    <p:sldId id="399" r:id="rId9"/>
    <p:sldId id="401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314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6C32"/>
    <a:srgbClr val="422C16"/>
    <a:srgbClr val="0C788E"/>
    <a:srgbClr val="025198"/>
    <a:srgbClr val="000099"/>
    <a:srgbClr val="1C1C1C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13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6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0B8A1C-271F-496E-850C-6F7BB711B126}" type="datetimeFigureOut">
              <a:rPr lang="en-US"/>
              <a:pPr>
                <a:defRPr/>
              </a:pPr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A704EF-0CE3-4EE5-92C6-A4B293338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F17D-8E36-4D38-BEA5-B82B370F4CA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C9A8-550D-450D-854B-E2FE582C33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793E-1474-466A-8691-FF3D417306B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343F-311D-46F8-8731-9097BA6D1C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68A3-A7ED-40BA-B376-6B19BB23EFC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E09A-92D1-4260-9D7F-BD9E6DF839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586E-6D95-4BB2-853D-F4C552AC2AC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86AF-2226-40B1-BD25-1A8D90A799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5F41-FF97-409B-9481-96D9314D824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99D6-40E6-45A8-A386-BFADDAC22C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4AC2-8721-4480-82BC-EA702B69AAC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82011E-8A6C-4DD8-9645-0716DA46D3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1143000" y="4429125"/>
            <a:ext cx="73580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ctr">
              <a:defRPr/>
            </a:pPr>
            <a:endParaRPr lang="en-US" sz="22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Dr. Rasmita Rautray &amp; Dr. Rasmita Dash 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Dept. of CSE	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804863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Information Retrieval</a:t>
            </a:r>
          </a:p>
          <a:p>
            <a:pPr algn="ctr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Topic- </a:t>
            </a: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XML </a:t>
            </a: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Retrieval</a:t>
            </a:r>
          </a:p>
          <a:p>
            <a:pPr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s-ES" sz="4400" dirty="0" err="1" smtClean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4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4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</a:rPr>
              <a:t> XML 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</a:rPr>
              <a:t>IR)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Lecture-33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Third challenge: nested elements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of the redundancy caused by nested elements it is common to restrict the set of elements eligible for retrieval. Restriction strategies include: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discard all small elements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discard all element types that users do not look at (working XML retrieval system logs)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discard all element types that assessors generally do not judge to be relevant (if relevance assessments are available)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keep element types that a system designer or librarian has deemed to be useful search results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most of these approaches, result sets will still contain nested  elements.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Third challenge: nested elements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974871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Further techniques: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remove nested elements in a post processing step to reduce redundancy.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collapse several nested elements in the results list and use highlighting of query terms to draw the user’s attention to the relevant passages.</a:t>
            </a:r>
          </a:p>
          <a:p>
            <a:pPr algn="just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686800" cy="79690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Nested elements and term statistics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0108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Further challenge related to nesting: we may need to distinguish different contexts of a term when we compute term statistics for ranking, in particular inverse document frequency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idf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Gates under the node author is unrelated to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occurrence under a content node like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section if used to refer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plural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gate. It makes little sense to compute a single document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frequency for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Gates in this example.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idf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XML-context term pairs.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sparse data problems (many XML-context pairs occur too rarely to reliably estimate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compromise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consider the parent node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of the term and 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rest of the path from the root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to distinguish contexts.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497"/>
            <a:ext cx="8229600" cy="928694"/>
          </a:xfrm>
        </p:spPr>
        <p:txBody>
          <a:bodyPr/>
          <a:lstStyle/>
          <a:p>
            <a:pPr algn="ctr">
              <a:buNone/>
            </a:pPr>
            <a:r>
              <a:rPr lang="es-ES" sz="4400" dirty="0" smtClean="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s-ES" sz="4400" dirty="0" err="1" smtClean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4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4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ES" sz="4400" dirty="0" smtClean="0">
                <a:latin typeface="Times New Roman" pitchFamily="18" charset="0"/>
                <a:cs typeface="Times New Roman" pitchFamily="18" charset="0"/>
              </a:rPr>
              <a:t> XML IR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Main idea: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lexicalised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subtrees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132873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Aim: to have each dimension of the vector space encode a word together with its position within the XML tree.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How: Map XML documents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lexicalised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2571744"/>
            <a:ext cx="892971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idea: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lexicalised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subtrees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472518" cy="2071701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Take each text node (leaf) and break it into multiple nodes, one for each word. E.g. split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Bill Gates into Bill and Gates.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the dimensions of the vector space to be lexicalized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documents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contain at least one vocabulary term.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14686"/>
            <a:ext cx="821537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Lexicalised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subtrees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8929718" cy="45259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now represent queries and documents as vectors in this space of lexicalized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compute matches between them,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e.g. using the vector space formalism.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Vector space formalism 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unstructured VS. structured IR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main difference is that the dimensions of vector space in unstructured retrieval are vocabulary terms whereas they are lexicalized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XML retrieval.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Structural term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60491"/>
            <a:ext cx="8401080" cy="4525963"/>
          </a:xfrm>
        </p:spPr>
        <p:txBody>
          <a:bodyPr/>
          <a:lstStyle/>
          <a:p>
            <a:pPr marL="228600" indent="-2286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a tradeoff between the dimensionality of the space and accuracy of query results.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restrict dimensions to vocabulary terms, then we have a standard vector space retrieval system that will retrieve many documents that do not match the structure of the query (e.g.,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Gates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title as opposed to the author element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create a separate dimension for each lexicalized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occurring in the collection, the dimensionality of the space becomes too large.</a:t>
            </a:r>
          </a:p>
          <a:p>
            <a:pPr marL="52388" indent="-52388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Compromise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index all paths that end in a single vocabulary term, in other words, all XML-context term pairs. We call such an XML-context term pair a structural term and denote it by &lt;c, t&gt;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pair of XML-context c and vocabulary term 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Context resemblance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29"/>
            <a:ext cx="8329642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simple measure of the similarity of a path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in a query and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 a document is the following context resemblance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 if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matches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 if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does not match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| and |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are the number of nodes in the query path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 path, resp.</a:t>
            </a:r>
          </a:p>
          <a:p>
            <a:pPr algn="just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matches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we can transform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by inserting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additional nodes.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00100" y="2428868"/>
          <a:ext cx="2714644" cy="1357322"/>
        </p:xfrm>
        <a:graphic>
          <a:graphicData uri="http://schemas.openxmlformats.org/presentationml/2006/ole">
            <p:oleObj spid="_x0000_s3074" name="Equation" r:id="rId3" imgW="1269720" imgH="76176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77106" y="30003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 resemblance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27576" t="28662" r="22483" b="13376"/>
          <a:stretch>
            <a:fillRect/>
          </a:stretch>
        </p:blipFill>
        <p:spPr bwMode="auto">
          <a:xfrm>
            <a:off x="357158" y="1214422"/>
            <a:ext cx="821537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82" y="2730997"/>
            <a:ext cx="6000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XML Retrieval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 resemblance exercise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7934" t="33439" r="27138" b="12739"/>
          <a:stretch>
            <a:fillRect/>
          </a:stretch>
        </p:blipFill>
        <p:spPr bwMode="auto">
          <a:xfrm>
            <a:off x="571472" y="1357298"/>
            <a:ext cx="81439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Document similarity measure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32047" t="30573" r="23733" b="13376"/>
          <a:stretch>
            <a:fillRect/>
          </a:stretch>
        </p:blipFill>
        <p:spPr bwMode="auto">
          <a:xfrm>
            <a:off x="428596" y="1142984"/>
            <a:ext cx="814393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3000372"/>
            <a:ext cx="6543692" cy="828668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Evaluation of XML Retrieval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11430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Initiative for the Evaluation of XML  Retrieval (INEX)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56" y="1214422"/>
            <a:ext cx="86868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INEX: standard benchmark evaluation (yearly) that has  produced test collections (documents, sets of queries, and relevance judgments).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IEEE journal collection (since 2006 INEX uses the much larger English Wikipedia as a test collection).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relevance of documents is judged by human assessors.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INEX 2002 collection statistics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35981" t="41436" r="33216" b="40749"/>
          <a:stretch>
            <a:fillRect/>
          </a:stretch>
        </p:blipFill>
        <p:spPr bwMode="auto">
          <a:xfrm>
            <a:off x="1285852" y="4143380"/>
            <a:ext cx="6143668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INEX topics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3686188"/>
          </a:xfrm>
        </p:spPr>
        <p:txBody>
          <a:bodyPr/>
          <a:lstStyle/>
          <a:p>
            <a:pPr marL="228600" indent="-22860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Two types:</a:t>
            </a:r>
          </a:p>
          <a:p>
            <a:pPr lvl="1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content-only or CO topics: regular keyword queries as in unstructured information retrieval</a:t>
            </a:r>
          </a:p>
          <a:p>
            <a:pPr lvl="1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content-and-structure or CAS topics: have structural constraints in addition to keywords</a:t>
            </a:r>
          </a:p>
          <a:p>
            <a:pPr marL="280988" indent="-280988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Since CAS queries have both structural and content criteria, relevance assessments are more complicated than in unstructured retrieval.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INEX relevance assessments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INEX 2002 defined component coverage and topical relevance as orthogonal dimensions of relevance.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Component coverage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Evaluates whether the element retrieved is “structurally” correct, i.e., neither too low nor too high in the tree.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distinguish four cases: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Exact coverage (E): The information sought is the main topic of the component and the component is a meaningful unit of information.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Too small (S): The information sought is the main topic of the component, but the component is not a meaningful (self-contained) unit of information.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Too large (L): The information sought is present in the component, but is not the main topic.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coverage (N): The information sought is not a topic of the Component.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INEX relevance assessments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1"/>
            <a:ext cx="8229600" cy="114300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topical relevance dimension also has four levels: highly relevant (3), fairly relevant (2), marginally relevant (1)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nonrelevant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(0).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2714620"/>
            <a:ext cx="581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Combining the relevance dimensions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3263816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Components are judged on both dimensions and the judgments are then combined into a digit-letter code, e.g. 2S is a fairly relevant component that is too small. In theory, there are 16 combinations of coverage and relevance, but many cannot occur. For example,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nonrelevant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component cannot have exact coverage, so the combination 3N is not possible.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3758" cy="654032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INEX relevance assessments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72518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relevance-coverage combinations are quantized as follows: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evaluation scheme takes account of the fact that binary relevance judgments, which are standard in unstructured IR, are not appropriate for XML retrieval. The quantization function Q does not impose a binary choice relevant / non-relevant and instead allows us to grade the component as partially relevant. The number of relevant components in a retrieved set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of components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then be computed as: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36696" t="34395" r="29249" b="47771"/>
          <a:stretch>
            <a:fillRect/>
          </a:stretch>
        </p:blipFill>
        <p:spPr bwMode="auto">
          <a:xfrm>
            <a:off x="1571604" y="1500174"/>
            <a:ext cx="52864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37412" t="78025" r="29094" b="14650"/>
          <a:stretch>
            <a:fillRect/>
          </a:stretch>
        </p:blipFill>
        <p:spPr bwMode="auto">
          <a:xfrm>
            <a:off x="2285984" y="5929330"/>
            <a:ext cx="4714908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INEX evaluation measures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Recent INEX focus: develop algorithms and evaluation measures that return non-redundant results lists and evaluate them properly.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885950" y="2786063"/>
            <a:ext cx="5614988" cy="104298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8000" b="1" dirty="0" smtClean="0">
                <a:latin typeface="Bradley Hand ITC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28728" y="1600201"/>
            <a:ext cx="7429552" cy="1257296"/>
          </a:xfrm>
        </p:spPr>
        <p:txBody>
          <a:bodyPr/>
          <a:lstStyle/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XML Retrieval </a:t>
            </a:r>
          </a:p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XML Retrieval : Vector space model</a:t>
            </a:r>
          </a:p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XML Retrieval : Assessment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IR and relational databases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501122" cy="5786478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 systems are often contrasted with relational databases (RDB).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Traditionally, IR systems retrieve information from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unstructured text (“raw” text without markup).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RDB systems are used for querying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relational data: sets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records that have values for predefined attributes such as employee number, title and salary.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RDB search	           unstructured IR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objects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 records                   unstructured docs </a:t>
            </a:r>
          </a:p>
          <a:p>
            <a:pPr marL="280988" indent="-280988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 data structure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                   inverted index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relational model     vector space &amp; others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SQL                       free text queries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structured data sources containing text are best modeled as structured documents rather than relational data ( Structured retrieval).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57224" y="3856040"/>
            <a:ext cx="76438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642380" y="4428338"/>
            <a:ext cx="17145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929984" y="4428338"/>
            <a:ext cx="17145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Structured retrieval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Basic setting: queries are structured or unstructured; documents are structured.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Applications of structured retrieval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Digital libraries, patent databases, blogs, tagged text with entities like persons and locations (named entity tagging).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-1429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Why RDB is not suitable in this case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 main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problems 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 unranked system (DB) would return a potentially large number of articles that mention the Vatican, the Coliseum and sightseeing tours without ranking them by relevance to the query.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Difficult for users to precisely state structural constraints -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may not know which structured elements are supported by the system.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tours AND(COUNTRY : Vatican OR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LANDMARK 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Coliseum) ?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tours AND (STATE :Vatican OR BUILDING : Coliseum) ?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may be completely unfamiliar with structured search and advanced search interfaces or unwilling to use them.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adapt ranked retrieval to structured documents to address these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Structured Retrieval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1942"/>
            <a:ext cx="8229600" cy="1482717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Standard for encoding structured documents: Extensible Markup Language ( XML)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structured IR → XML IR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applicable to other types of markup (HTML, SGML, ...)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29713" t="30748" r="23328" b="56510"/>
          <a:stretch>
            <a:fillRect/>
          </a:stretch>
        </p:blipFill>
        <p:spPr bwMode="auto">
          <a:xfrm>
            <a:off x="285720" y="1714488"/>
            <a:ext cx="850112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29718" cy="1143000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First challenge: document parts to retrieve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Structured or XML retrieval: users want us to return parts of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documents (i.e., XML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), not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entire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documents as 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systems usually do in unstructured retrieval.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query Shakespeare’s plays for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Macbeth’s castle,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the scene, the act or the entire play?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case, the user is probably looking for the scene.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an otherwise unspecified search for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Macbeth should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the play of this name, not a subunit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retrieval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principle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368280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Second challenge: document parts to index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Central notion for indexing and ranking in IR: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document unit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indexing unit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unstructured retrieval, usually straightforward: files on your desktop, email messages, web pages on the web etc.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structured retrieval, there are four main different approaches to defining the indexing unit.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non-overlapping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pseudodocuments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top down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bottom up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</a:t>
            </a: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11158</TotalTime>
  <Words>1502</Words>
  <Application>Microsoft Office PowerPoint</Application>
  <PresentationFormat>On-screen Show (4:3)</PresentationFormat>
  <Paragraphs>138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Slide 1</vt:lpstr>
      <vt:lpstr>Slide 2</vt:lpstr>
      <vt:lpstr>Content</vt:lpstr>
      <vt:lpstr>IR and relational databases</vt:lpstr>
      <vt:lpstr>Structured retrieval</vt:lpstr>
      <vt:lpstr>Why RDB is not suitable in this case</vt:lpstr>
      <vt:lpstr>Structured Retrieval</vt:lpstr>
      <vt:lpstr>First challenge: document parts to retrieve</vt:lpstr>
      <vt:lpstr>Second challenge: document parts to index</vt:lpstr>
      <vt:lpstr>Third challenge: nested elements</vt:lpstr>
      <vt:lpstr>Third challenge: nested elements</vt:lpstr>
      <vt:lpstr>Nested elements and term statistics  </vt:lpstr>
      <vt:lpstr>Slide 13</vt:lpstr>
      <vt:lpstr>Main idea: lexicalised subtrees</vt:lpstr>
      <vt:lpstr>Main idea: lexicalised subtrees</vt:lpstr>
      <vt:lpstr>Lexicalised subtrees</vt:lpstr>
      <vt:lpstr>Structural term</vt:lpstr>
      <vt:lpstr>Context resemblance</vt:lpstr>
      <vt:lpstr>Context resemblance example</vt:lpstr>
      <vt:lpstr>Context resemblance exercise</vt:lpstr>
      <vt:lpstr>Document similarity measure</vt:lpstr>
      <vt:lpstr>Slide 22</vt:lpstr>
      <vt:lpstr>Initiative for the Evaluation of XML  Retrieval (INEX)</vt:lpstr>
      <vt:lpstr>INEX topics</vt:lpstr>
      <vt:lpstr>INEX relevance assessments</vt:lpstr>
      <vt:lpstr>INEX relevance assessments</vt:lpstr>
      <vt:lpstr>INEX relevance assessments</vt:lpstr>
      <vt:lpstr>INEX evaluation measures</vt:lpstr>
      <vt:lpstr>Slide 29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Rasmita Rautray</cp:lastModifiedBy>
  <cp:revision>923</cp:revision>
  <dcterms:created xsi:type="dcterms:W3CDTF">2010-05-23T14:28:12Z</dcterms:created>
  <dcterms:modified xsi:type="dcterms:W3CDTF">2020-04-13T06:07:28Z</dcterms:modified>
</cp:coreProperties>
</file>