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73" r:id="rId3"/>
    <p:sldId id="323" r:id="rId4"/>
    <p:sldId id="374" r:id="rId5"/>
    <p:sldId id="390" r:id="rId6"/>
    <p:sldId id="391" r:id="rId7"/>
    <p:sldId id="392" r:id="rId8"/>
    <p:sldId id="399" r:id="rId9"/>
    <p:sldId id="401" r:id="rId10"/>
    <p:sldId id="406" r:id="rId11"/>
    <p:sldId id="407" r:id="rId12"/>
    <p:sldId id="408" r:id="rId13"/>
    <p:sldId id="410" r:id="rId14"/>
    <p:sldId id="411" r:id="rId15"/>
    <p:sldId id="412" r:id="rId16"/>
    <p:sldId id="413" r:id="rId17"/>
    <p:sldId id="414" r:id="rId18"/>
    <p:sldId id="415" r:id="rId19"/>
    <p:sldId id="314" r:id="rId2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66C32"/>
    <a:srgbClr val="422C16"/>
    <a:srgbClr val="0C788E"/>
    <a:srgbClr val="025198"/>
    <a:srgbClr val="000099"/>
    <a:srgbClr val="1C1C1C"/>
    <a:srgbClr val="660066"/>
  </p:clrMru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513" autoAdjust="0"/>
    <p:restoredTop sz="94652" autoAdjust="0"/>
  </p:normalViewPr>
  <p:slideViewPr>
    <p:cSldViewPr>
      <p:cViewPr varScale="1">
        <p:scale>
          <a:sx n="54" d="100"/>
          <a:sy n="54" d="100"/>
        </p:scale>
        <p:origin x="-102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0B8A1C-271F-496E-850C-6F7BB711B126}" type="datetimeFigureOut">
              <a:rPr lang="en-US"/>
              <a:pPr>
                <a:defRPr/>
              </a:pPr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BA704EF-0CE3-4EE5-92C6-A4B293338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AF17D-8E36-4D38-BEA5-B82B370F4CA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AC9A8-550D-450D-854B-E2FE582C332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9793E-1474-466A-8691-FF3D417306BA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C343F-311D-46F8-8731-9097BA6D1C03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F68A3-A7ED-40BA-B376-6B19BB23EFC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8E09A-92D1-4260-9D7F-BD9E6DF839F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4586E-6D95-4BB2-853D-F4C552AC2AC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286AF-2226-40B1-BD25-1A8D90A79934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75F41-FF97-409B-9481-96D9314D8242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99D6-40E6-45A8-A386-BFADDAC22CF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44AC2-8721-4480-82BC-EA702B69AAC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882011E-8A6C-4DD8-9645-0716DA46D3F7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22"/>
          <p:cNvSpPr>
            <a:spLocks noChangeArrowheads="1"/>
          </p:cNvSpPr>
          <p:nvPr/>
        </p:nvSpPr>
        <p:spPr bwMode="auto">
          <a:xfrm>
            <a:off x="1143000" y="4429125"/>
            <a:ext cx="7358063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2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Prepared By</a:t>
            </a:r>
          </a:p>
          <a:p>
            <a:pPr algn="ctr">
              <a:defRPr/>
            </a:pPr>
            <a:endParaRPr lang="en-US" sz="2200" b="1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Dr. Rasmita Rautray &amp; Dr. Rasmita Dash </a:t>
            </a:r>
          </a:p>
          <a:p>
            <a:pPr algn="ctr"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Associate Professor</a:t>
            </a:r>
          </a:p>
          <a:p>
            <a:pPr algn="ctr"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Dept. of CSE	     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804863"/>
            <a:ext cx="9144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400" kern="0" dirty="0">
                <a:latin typeface="Times New Roman" pitchFamily="18" charset="0"/>
                <a:ea typeface="+mj-ea"/>
                <a:cs typeface="Times New Roman" pitchFamily="18" charset="0"/>
              </a:rPr>
              <a:t>Information Retrieval</a:t>
            </a:r>
          </a:p>
          <a:p>
            <a:pPr algn="ctr">
              <a:defRPr/>
            </a:pPr>
            <a:r>
              <a:rPr lang="en-US" sz="4000" kern="0" dirty="0">
                <a:latin typeface="Times New Roman" pitchFamily="18" charset="0"/>
                <a:ea typeface="+mj-ea"/>
                <a:cs typeface="Times New Roman" pitchFamily="18" charset="0"/>
              </a:rPr>
              <a:t>Topic- </a:t>
            </a:r>
            <a:r>
              <a:rPr lang="en-US" sz="4000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Text Classification &amp; Naive </a:t>
            </a:r>
            <a:r>
              <a:rPr lang="en-US" sz="4000" kern="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Bayes</a:t>
            </a:r>
            <a:endParaRPr lang="en-US" sz="4000" kern="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defRPr/>
            </a:pPr>
            <a:r>
              <a:rPr lang="en-US" sz="4000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en-US" sz="4000" kern="0" dirty="0" smtClean="0">
                <a:latin typeface="Times New Roman" pitchFamily="18" charset="0"/>
                <a:cs typeface="Times New Roman" pitchFamily="18" charset="0"/>
              </a:rPr>
              <a:t>Text Classification </a:t>
            </a:r>
            <a:r>
              <a:rPr lang="en-US" sz="4000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lang="en-US" sz="4000" kern="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 eaLnBrk="0" hangingPunct="0">
              <a:defRPr/>
            </a:pPr>
            <a:r>
              <a:rPr lang="en-US" sz="4400" kern="0" dirty="0" smtClean="0">
                <a:latin typeface="Times New Roman" pitchFamily="18" charset="0"/>
                <a:ea typeface="+mj-ea"/>
                <a:cs typeface="Times New Roman" pitchFamily="18" charset="0"/>
              </a:rPr>
              <a:t>Lecture-34</a:t>
            </a:r>
            <a:endParaRPr lang="en-US" sz="4400" kern="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0390"/>
            <a:ext cx="8229600" cy="582594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Formal definition of TC: Application / Testing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500462"/>
          </a:xfrm>
        </p:spPr>
        <p:txBody>
          <a:bodyPr/>
          <a:lstStyle/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Given: a description d ∈ X of a document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γ(d) ∈ C,</a:t>
            </a:r>
          </a:p>
          <a:p>
            <a:pPr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that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is, the class that is most appropriate for d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71454"/>
            <a:ext cx="8229600" cy="1143000"/>
          </a:xfrm>
        </p:spPr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Topic classification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 l="27621" t="26258" r="12248" b="15083"/>
          <a:stretch>
            <a:fillRect/>
          </a:stretch>
        </p:blipFill>
        <p:spPr bwMode="auto">
          <a:xfrm>
            <a:off x="214315" y="857232"/>
            <a:ext cx="8858279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686800" cy="796908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Examples of how search engines use 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" y="1571612"/>
            <a:ext cx="8401080" cy="4525963"/>
          </a:xfrm>
        </p:spPr>
        <p:txBody>
          <a:bodyPr/>
          <a:lstStyle/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Language identification (classes: English vs. French etc.)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automatic detection of spam pages (spam vs.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nonspam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Sentiment detection: is a movie or product review positive or negative (positive vs. negative)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Topic-specific or vertical search – restrict search to a “vertical” like “related to health” (relevant to vertical vs. not)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Classification methods: 1. Manual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887"/>
            <a:ext cx="8229600" cy="1328733"/>
          </a:xfrm>
        </p:spPr>
        <p:txBody>
          <a:bodyPr/>
          <a:lstStyle/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Manual classification was used by Yahoo in the beginning of the web. Also: ODP,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PubMed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Very accurate if job is done by experts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Consistent when the problem size and team is small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Scaling manual classification is difficult and expensive.</a:t>
            </a:r>
          </a:p>
          <a:p>
            <a:pPr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→ We need automatic methods for classification.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1828"/>
            <a:ext cx="8229600" cy="582594"/>
          </a:xfrm>
        </p:spPr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Classification methods: 2. Rule-based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9"/>
            <a:ext cx="8472518" cy="2071701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E.g., Google Alerts is rule-based classification.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IDE-type development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enviroments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writing very complex rules efficiently. (e.g., Verity)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Often: Boolean combinations (as in Google Alerts)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Accuracy is very high if a rule has been carefully refined over time by a subject expert.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Building and maintaining rule-based classification systems is cumbersome and expensive.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46076"/>
            <a:ext cx="8229600" cy="796908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Classification methods: 3 Statistical/Probabilistic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600200"/>
            <a:ext cx="8929718" cy="4525963"/>
          </a:xfrm>
        </p:spPr>
        <p:txBody>
          <a:bodyPr/>
          <a:lstStyle/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This was our definition of the classification problem – text classification as a learning problem</a:t>
            </a:r>
          </a:p>
          <a:p>
            <a:pPr lvl="1"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(i) Supervised learning of a the classification function γ and</a:t>
            </a:r>
          </a:p>
          <a:p>
            <a:pPr lvl="1"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(ii) application of γ to classifying new documents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We will look at two methods for doing this: Naive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and SVMs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No free lunch: requires hand-classified training data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But this manual classification can be done by non-experts.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The Naive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classifier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60491"/>
            <a:ext cx="8401080" cy="4525963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Naive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classifier is a probabilistic classifier.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compute the probability of a document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being in a class</a:t>
            </a:r>
          </a:p>
          <a:p>
            <a:pPr algn="just"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follows: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the length of the document. (number of tokens)</a:t>
            </a:r>
          </a:p>
          <a:p>
            <a:pPr algn="just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|c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is the conditional probability of term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occurring in a document of class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algn="just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|c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as a measure of how much evidence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contributes that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the correct class.</a:t>
            </a:r>
          </a:p>
          <a:p>
            <a:pPr algn="just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is the prior probability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 document’s terms do not provide clear evidence for one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vs. another, we choose the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with highest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00298" y="2338453"/>
          <a:ext cx="3357586" cy="760703"/>
        </p:xfrm>
        <a:graphic>
          <a:graphicData uri="http://schemas.openxmlformats.org/presentationml/2006/ole">
            <p:oleObj spid="_x0000_s4097" name="Equation" r:id="rId3" imgW="1625400" imgH="368280" progId="Equation.3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Maximum a posteriori class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929"/>
            <a:ext cx="8329642" cy="4525963"/>
          </a:xfrm>
        </p:spPr>
        <p:txBody>
          <a:bodyPr/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Our goal in Naive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classification is to find the “best” class.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best class is the most likely or maximum a posteriori (MAP) class 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600" baseline="-25000" dirty="0" err="1" smtClean="0"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		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85852" y="3357562"/>
          <a:ext cx="6800853" cy="1000132"/>
        </p:xfrm>
        <a:graphic>
          <a:graphicData uri="http://schemas.openxmlformats.org/presentationml/2006/ole">
            <p:oleObj spid="_x0000_s3074" name="Equation" r:id="rId3" imgW="3047760" imgH="44424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Naive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classifier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1909763" y="1714500"/>
          <a:ext cx="5695950" cy="1000125"/>
        </p:xfrm>
        <a:graphic>
          <a:graphicData uri="http://schemas.openxmlformats.org/presentationml/2006/ole">
            <p:oleObj spid="_x0000_s34818" name="Equation" r:id="rId3" imgW="2552400" imgH="44424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928662" y="1214422"/>
            <a:ext cx="307183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Classification rule: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20" y="3201131"/>
            <a:ext cx="85725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Simple interpretation: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conditional parameter log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ˆP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is a weight that indicates how good an indicator tk is for c.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prior log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ˆP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is a weight that indicates the relative frequency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sum of log prior and term weights is then a measure of how much evidence there is for the document being in the class.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select the class with the most evidence.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1885950" y="2786063"/>
            <a:ext cx="5614988" cy="1042987"/>
          </a:xfrm>
        </p:spPr>
        <p:txBody>
          <a:bodyPr rtlCol="0">
            <a:normAutofit fontScale="92500" lnSpcReduction="20000"/>
          </a:bodyPr>
          <a:lstStyle/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8000" b="1" dirty="0" smtClean="0">
                <a:latin typeface="Bradley Hand ITC" pitchFamily="66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0182" y="2730997"/>
            <a:ext cx="60007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kern="0" dirty="0" smtClean="0">
                <a:latin typeface="Times New Roman" pitchFamily="18" charset="0"/>
                <a:cs typeface="Times New Roman" pitchFamily="18" charset="0"/>
              </a:rPr>
              <a:t>Text Classification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428728" y="1600201"/>
            <a:ext cx="7429552" cy="1257296"/>
          </a:xfrm>
        </p:spPr>
        <p:txBody>
          <a:bodyPr/>
          <a:lstStyle/>
          <a:p>
            <a:pPr algn="just"/>
            <a:r>
              <a:rPr lang="en-US" sz="2800" kern="0" dirty="0" smtClean="0">
                <a:latin typeface="Times New Roman" pitchFamily="18" charset="0"/>
                <a:cs typeface="Times New Roman" pitchFamily="18" charset="0"/>
              </a:rPr>
              <a:t>Text Classification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Classification methods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Naive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classifier</a:t>
            </a:r>
          </a:p>
          <a:p>
            <a:pPr algn="just"/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Relevance feedback: Basic idea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00240"/>
            <a:ext cx="8501122" cy="5786478"/>
          </a:xfrm>
        </p:spPr>
        <p:txBody>
          <a:bodyPr/>
          <a:lstStyle/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user issues a (short, simple) query.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search engine returns a set of documents.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User marks some docs as relevant, some as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nonrelevant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Search engine computes a new representation of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information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need – should be better than the initial query.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Search engine runs new query and returns new results.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New results have (hopefully) better recall.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Types of query expansion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0557"/>
            <a:ext cx="8229600" cy="4525963"/>
          </a:xfrm>
        </p:spPr>
        <p:txBody>
          <a:bodyPr/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Manual thesaurus (maintained by editors, e.g.,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PubMed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Automatically derived thesaurus (e.g., based on co-occurrence statistics)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Query-equivalence based on query log mining (common on the web as in the “palm” example) 	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-16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Query expansion at search engines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43050"/>
            <a:ext cx="8572560" cy="3811583"/>
          </a:xfrm>
        </p:spPr>
        <p:txBody>
          <a:bodyPr/>
          <a:lstStyle/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Main source of query expansion at search engines: query logs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Example 1: After issuing the query [herbs], users frequently search for [herbal remedies].</a:t>
            </a:r>
          </a:p>
          <a:p>
            <a:pPr lvl="1"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→ “herbal remedies” is potential expansion of “herb”.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Example 2: Users searching for [flower pix] frequently click on the URL photobucket.com/flower. Users searching for [flower clipart] frequently click on the same URL.</a:t>
            </a:r>
          </a:p>
          <a:p>
            <a:pPr lvl="1"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→ “flower clipart” and “flower pix” are potential expansions of each 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1472" y="2643182"/>
            <a:ext cx="8229600" cy="1071570"/>
          </a:xfrm>
        </p:spPr>
        <p:txBody>
          <a:bodyPr/>
          <a:lstStyle/>
          <a:p>
            <a:pPr algn="ctr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Text classification: definition &amp; relevance to information retrieval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0042"/>
            <a:ext cx="8929718" cy="785818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 text classification task: Email spam filtering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31929"/>
            <a:ext cx="8229600" cy="4525963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From: ‘‘’’ &lt;takworlld@hotmail.com&gt;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Subject: real estate is the only way... gem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oalvgkay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Anyone can buy real estate with no money down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Stop paying rent TODAY !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is no need to spend hundreds or even thousands for similar courses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 am 22 years old and I have already purchased 6 properties using the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methods outlined in this truly INCREDIBLE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ebook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Change your life NOW !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==============================================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Click Below to order: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http://www.wholesaledaily.com/sales/nmd.htm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==============================================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Formal definition of TC: Training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3301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Given: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document space X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Documents are represented in this space – typically some type of high-dimensional space.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fixed set of classes C = {c1, c2, . . . 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classes are human-defined for the needs of an application (e.g., spam vs.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nonspam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training set D of labeled documents. Each labeled document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a learning method or learning algorithm, we then wish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learn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classifier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that maps documents to classes: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γ :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 → C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57224" y="4286256"/>
          <a:ext cx="1574808" cy="412752"/>
        </p:xfrm>
        <a:graphic>
          <a:graphicData uri="http://schemas.openxmlformats.org/presentationml/2006/ole">
            <p:oleObj spid="_x0000_s12289" name="Equation" r:id="rId3" imgW="863280" imgH="25380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11354</TotalTime>
  <Words>892</Words>
  <Application>Microsoft Office PowerPoint</Application>
  <PresentationFormat>On-screen Show (4:3)</PresentationFormat>
  <Paragraphs>107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Slide 1</vt:lpstr>
      <vt:lpstr>Slide 2</vt:lpstr>
      <vt:lpstr>Content</vt:lpstr>
      <vt:lpstr>Relevance feedback: Basic idea</vt:lpstr>
      <vt:lpstr>Types of query expansion</vt:lpstr>
      <vt:lpstr>Query expansion at search engines</vt:lpstr>
      <vt:lpstr>Slide 7</vt:lpstr>
      <vt:lpstr>A text classification task: Email spam filtering </vt:lpstr>
      <vt:lpstr>Formal definition of TC: Training</vt:lpstr>
      <vt:lpstr>Formal definition of TC: Application / Testing</vt:lpstr>
      <vt:lpstr>Topic classification</vt:lpstr>
      <vt:lpstr>Examples of how search engines use classification</vt:lpstr>
      <vt:lpstr>Classification methods: 1. Manual</vt:lpstr>
      <vt:lpstr>Classification methods: 2. Rule-based</vt:lpstr>
      <vt:lpstr>Classification methods: 3 Statistical/Probabilistic</vt:lpstr>
      <vt:lpstr>The Naive Bayes classifier</vt:lpstr>
      <vt:lpstr>Maximum a posteriori class</vt:lpstr>
      <vt:lpstr>Naive Bayes classifier</vt:lpstr>
      <vt:lpstr>Slide 19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Rasmita Rautray</cp:lastModifiedBy>
  <cp:revision>931</cp:revision>
  <dcterms:created xsi:type="dcterms:W3CDTF">2010-05-23T14:28:12Z</dcterms:created>
  <dcterms:modified xsi:type="dcterms:W3CDTF">2020-04-13T09:29:48Z</dcterms:modified>
</cp:coreProperties>
</file>