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73" r:id="rId3"/>
    <p:sldId id="323" r:id="rId4"/>
    <p:sldId id="399" r:id="rId5"/>
    <p:sldId id="401" r:id="rId6"/>
    <p:sldId id="407" r:id="rId7"/>
    <p:sldId id="408" r:id="rId8"/>
    <p:sldId id="413" r:id="rId9"/>
    <p:sldId id="414" r:id="rId10"/>
    <p:sldId id="415" r:id="rId11"/>
    <p:sldId id="420" r:id="rId12"/>
    <p:sldId id="421" r:id="rId13"/>
    <p:sldId id="422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314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804863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0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Text Clustering</a:t>
            </a:r>
          </a:p>
          <a:p>
            <a:pPr algn="ctr">
              <a:defRPr/>
            </a:pP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(Application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0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Lecture-37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Desiderata for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547891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goal: put related docs in the same cluster, put unrelated docs in different clusters.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We’ll see different ways of formalizing this.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clusters should be appropriate for the data set we are clustering.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Initially, we will assume the number of clusters K is given.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Later: Semiautomatic methods for determining K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goals in clustering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very small and very large clusters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clusters that are easy to explain to the user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others . . 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74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Flat algorithms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1443841"/>
            <a:ext cx="764386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Flat algorithms compute a partition of N documents into a set of K clusters.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Given: a set of documents and the number K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Find: a partition into K clusters that optimizes the chosen partitioning criterion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Global optimization: exhaustively enumerate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artitions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pick optimal one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Not tractable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Effective heuristic method: K-means algorithm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857364"/>
            <a:ext cx="8001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best known clustering algorithm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Simple, works well in many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as default / baseline for clustering  documents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17514"/>
            <a:ext cx="8229600" cy="654032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Document representations in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1514" y="1600200"/>
            <a:ext cx="8115328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Vector space model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 in vector space classification, we measure relatedness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between vectors by Euclidean distance . . 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. .which is almost equivalent to cosine similarity.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Almost: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not length-normalized.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K-means: Basic idea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4" y="1428736"/>
            <a:ext cx="79296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cluster in K-means is defined by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Objective/partitioning criterion: minimize the average squared difference from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 definition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we use ω to denote a cluster.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try to find the minimum average squared difference by iterating two steps: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reassignment: assign each vector to its closest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the average of the vectors that were assigned to it in reassignment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71934" y="2928934"/>
          <a:ext cx="2217749" cy="1008068"/>
        </p:xfrm>
        <a:graphic>
          <a:graphicData uri="http://schemas.openxmlformats.org/presentationml/2006/ole">
            <p:oleObj spid="_x0000_s1026" name="Equation" r:id="rId3" imgW="977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Set of points to be clustered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5143512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Exercise: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(i) Guess what the optimal clustering into two clusters is in this case;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(ii) compute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clusters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15463" t="46190" r="71200" b="35000"/>
          <a:stretch>
            <a:fillRect/>
          </a:stretch>
        </p:blipFill>
        <p:spPr bwMode="auto">
          <a:xfrm>
            <a:off x="1142976" y="1357298"/>
            <a:ext cx="5429287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74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Random selection of initial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5731" t="48571" r="71154" b="31667"/>
          <a:stretch>
            <a:fillRect/>
          </a:stretch>
        </p:blipFill>
        <p:spPr bwMode="auto">
          <a:xfrm>
            <a:off x="1285852" y="1928802"/>
            <a:ext cx="571504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Assign points to closest center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132" t="49048" r="70544" b="32140"/>
          <a:stretch>
            <a:fillRect/>
          </a:stretch>
        </p:blipFill>
        <p:spPr bwMode="auto">
          <a:xfrm>
            <a:off x="1643042" y="1571612"/>
            <a:ext cx="621510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572" t="43810" r="45634" b="19762"/>
          <a:stretch>
            <a:fillRect/>
          </a:stretch>
        </p:blipFill>
        <p:spPr bwMode="auto">
          <a:xfrm>
            <a:off x="1571604" y="1928802"/>
            <a:ext cx="571504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Assign points to closest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839" t="44286" r="45513" b="19720"/>
          <a:stretch>
            <a:fillRect/>
          </a:stretch>
        </p:blipFill>
        <p:spPr bwMode="auto">
          <a:xfrm>
            <a:off x="1000100" y="1714488"/>
            <a:ext cx="678661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Text Clustering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Assignment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572" t="43333" r="45634" b="19048"/>
          <a:stretch>
            <a:fillRect/>
          </a:stretch>
        </p:blipFill>
        <p:spPr bwMode="auto">
          <a:xfrm>
            <a:off x="2000232" y="1785926"/>
            <a:ext cx="50720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438" t="42857" r="45111" b="19243"/>
          <a:stretch>
            <a:fillRect/>
          </a:stretch>
        </p:blipFill>
        <p:spPr bwMode="auto">
          <a:xfrm>
            <a:off x="2214546" y="1928802"/>
            <a:ext cx="485778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214554"/>
            <a:ext cx="8229600" cy="1143000"/>
          </a:xfrm>
        </p:spPr>
        <p:txBody>
          <a:bodyPr/>
          <a:lstStyle/>
          <a:p>
            <a:r>
              <a:rPr lang="en-US" sz="11500" dirty="0" smtClean="0"/>
              <a:t>…</a:t>
            </a:r>
            <a:endParaRPr lang="en-US" sz="1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Recompute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cluster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72" t="43333" r="45367" b="18095"/>
          <a:stretch>
            <a:fillRect/>
          </a:stretch>
        </p:blipFill>
        <p:spPr bwMode="auto">
          <a:xfrm>
            <a:off x="2071670" y="1857364"/>
            <a:ext cx="528641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assignments after convergence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72" t="43095" r="44565" b="18572"/>
          <a:stretch>
            <a:fillRect/>
          </a:stretch>
        </p:blipFill>
        <p:spPr bwMode="auto">
          <a:xfrm>
            <a:off x="2071670" y="2143116"/>
            <a:ext cx="507209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is guaranteed to converge: Proof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 = sum of all squared distances between document vector and closest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 decreases during each reassignment step.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because each vector is moved to a closer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RSS decreases during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step.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only a finite number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clusterings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Thus: We must reach a fixed point.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Assumption: Ties are broken consistently.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Finite set &amp; monotonically decreasing → convergence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Recomputation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decreases average distance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32431"/>
            <a:ext cx="8229600" cy="119696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last line is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componentwise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definition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 We minimize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the old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replaced with the 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RSS, the sum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RSS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must then also decrease during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28572" t="25238" r="26519" b="30714"/>
          <a:stretch>
            <a:fillRect/>
          </a:stretch>
        </p:blipFill>
        <p:spPr bwMode="auto">
          <a:xfrm>
            <a:off x="500034" y="1428736"/>
            <a:ext cx="74295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is guaranteed to converge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we don’t know how long convergence will take!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we don’t care about a few docs switching back and forth, then convergence is usually fast (&lt; 10-20 iterations).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However, complete convergence can take many more iterations.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Optimality of K-means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Convergence      optimality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Convergence does not mean that we converge to the optimal clustering!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great weakness of K-means.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we start with a bad set of seeds, the resulting clustering can be horrible.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973" y="1714488"/>
          <a:ext cx="751895" cy="428628"/>
        </p:xfrm>
        <a:graphic>
          <a:graphicData uri="http://schemas.openxmlformats.org/presentationml/2006/ole">
            <p:oleObj spid="_x0000_s2050" name="Equation" r:id="rId3" imgW="1396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of K-means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Random seed selection is just one of many ways K-means can be initialized.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Random seed selection is not very robust: It’s easy to get a suboptimal clustering.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Better ways of computing initial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Select seeds not randomly, but using some heuristic (e.g., filter out outliers or find a set of seeds that has “good coverage” of the document space)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 hierarchical clustering to find good seeds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Select i (e.g., i = 10) different random sets of seeds, do a K-means clustering for each, select the clustering with lowest RSS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43050"/>
            <a:ext cx="7429552" cy="2143140"/>
          </a:xfrm>
        </p:spPr>
        <p:txBody>
          <a:bodyPr/>
          <a:lstStyle/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Clustering 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Classification Vs Clustering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Applications of clustering in information retrieval</a:t>
            </a:r>
          </a:p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K-mean Clustering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good clustering?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Internal criteria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 of an internal criterion: RSS in K-means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an internal criterion often does not evaluate the actual utility of a clustering in the application.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Alternative: External criteria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Evaluate with respect to a human-defined classification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12"/>
            <a:ext cx="8729634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criteria for clustering quality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125923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Based on a gold standard data set, e.g., the Reuters collection we also used for the evaluation of classification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Goal: Clustering should reproduce the classes in the gold standard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(But we only want to reproduce how documents are divided into groups, not the class labels.)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First measure for how well we were able to reproduce the classes: purity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criterion: Purity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2768601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= {ω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ω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is the set of clusters and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{c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is the set of classes.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each cluster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find class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most members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8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 all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divide by total number of points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85786" y="2928934"/>
          <a:ext cx="531774" cy="428628"/>
        </p:xfrm>
        <a:graphic>
          <a:graphicData uri="http://schemas.openxmlformats.org/presentationml/2006/ole">
            <p:oleObj spid="_x0000_s3074" name="Equation" r:id="rId3" imgW="164880" imgH="164880" progId="Equation.3">
              <p:embed/>
            </p:oleObj>
          </a:graphicData>
        </a:graphic>
      </p:graphicFrame>
      <p:pic>
        <p:nvPicPr>
          <p:cNvPr id="5" name="Picture 4"/>
          <p:cNvPicPr/>
          <p:nvPr/>
        </p:nvPicPr>
        <p:blipFill>
          <a:blip r:embed="rId4"/>
          <a:srcRect l="39941" t="39524" r="32399" b="50185"/>
          <a:stretch>
            <a:fillRect/>
          </a:stretch>
        </p:blipFill>
        <p:spPr bwMode="auto">
          <a:xfrm>
            <a:off x="1714480" y="1643050"/>
            <a:ext cx="500066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external criterion: Rand index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5260" t="31667" r="23963" b="15420"/>
          <a:stretch>
            <a:fillRect/>
          </a:stretch>
        </p:blipFill>
        <p:spPr bwMode="auto">
          <a:xfrm>
            <a:off x="285720" y="1571612"/>
            <a:ext cx="828680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 Index: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1782" t="34286" r="25449" b="19524"/>
          <a:stretch>
            <a:fillRect/>
          </a:stretch>
        </p:blipFill>
        <p:spPr bwMode="auto">
          <a:xfrm>
            <a:off x="1000100" y="1285860"/>
            <a:ext cx="7215237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Rand measure for the o/⋄/x example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2050" t="47381" r="26907" b="35197"/>
          <a:stretch>
            <a:fillRect/>
          </a:stretch>
        </p:blipFill>
        <p:spPr bwMode="auto">
          <a:xfrm>
            <a:off x="785786" y="2000240"/>
            <a:ext cx="785818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Two other external evaluation measures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 other measures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Normalized mutual information (NMI)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How much information does the clustering contain about the classification?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Singleton clusters (number of clusters = number of docs) have maximum MI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Therefore: normalize by entropy of clusters and classes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 measure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Like Rand, but “precision” and “recall” can be weighted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8929718" cy="78581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Clustering: Definition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857652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(Document) clustering is the process of grouping a set of documents into clusters of similar documents.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within a cluster should be similar.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from different clusters should be dissimilar.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is the most common form of unsupervised learning.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Unsupervised = there are no labeled or annotated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0390"/>
            <a:ext cx="9144000" cy="58259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Classification vs. Clustering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Classification: supervised learning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Clustering: unsupervised learning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Classification: Classes are human-defined and part of the input to the learning algorithm.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Clustering: Clusters are inferred from the data without human input.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there are many ways of influencing the outcome of clustering: number of clusters, similarity measure, representation of documents, . .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8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cluster hypothesis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859340"/>
            <a:ext cx="85011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Cluster hypothesis. Documents in the same cluster behave similarly with respect to relevance to  information needs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 algn="just">
              <a:buFont typeface="Arial" pitchFamily="34" charset="0"/>
              <a:buChar char="•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All applications of clustering in IR are based (directly or indirectly) on </a:t>
            </a:r>
            <a:r>
              <a:rPr lang="nl-NL" sz="2600" dirty="0" smtClean="0">
                <a:latin typeface="Times New Roman" pitchFamily="18" charset="0"/>
                <a:cs typeface="Times New Roman" pitchFamily="18" charset="0"/>
              </a:rPr>
              <a:t>the cluster hypothesis.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86800" cy="79690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Applications of clustering in IR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604972"/>
          <a:ext cx="8572559" cy="468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6598"/>
                <a:gridCol w="2219681"/>
                <a:gridCol w="4286280"/>
              </a:tblGrid>
              <a:tr h="849316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Application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What is clustered?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Benefit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search result clustering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more effective information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Presentation to user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Scatter-Gather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(subsets of)</a:t>
                      </a:r>
                    </a:p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alternative user interface: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“search without typing”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 clustering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effective information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presentation for exploratory</a:t>
                      </a:r>
                    </a:p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Browsing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316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cluster-based retrieval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collection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higher efficiency: faster search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Clustering for improving recall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03367"/>
            <a:ext cx="840108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improve search recall: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docs in collection a priori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query matches a doc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also return other docs in the cluster containing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Hope: if we do this: the query “car” will also return docs containing “automobile”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the clustering algorithm groups together docs containing “car” with those containing “automobile”.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types of documents contain words like “parts”, “dealer”,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mercedes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“road trip”.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set with clear cluster structure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2264" y="2071678"/>
            <a:ext cx="1500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30870" t="34792" r="36482" b="11812"/>
          <a:stretch>
            <a:fillRect/>
          </a:stretch>
        </p:blipFill>
        <p:spPr bwMode="auto">
          <a:xfrm>
            <a:off x="785786" y="1500174"/>
            <a:ext cx="535785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11661</TotalTime>
  <Words>1316</Words>
  <Application>Microsoft Office PowerPoint</Application>
  <PresentationFormat>On-screen Show (4:3)</PresentationFormat>
  <Paragraphs>170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Slide 1</vt:lpstr>
      <vt:lpstr>Slide 2</vt:lpstr>
      <vt:lpstr>Content</vt:lpstr>
      <vt:lpstr>Clustering: Definition </vt:lpstr>
      <vt:lpstr>Classification vs. Clustering</vt:lpstr>
      <vt:lpstr>The cluster hypothesis</vt:lpstr>
      <vt:lpstr>Applications of clustering in IR</vt:lpstr>
      <vt:lpstr>Clustering for improving recall</vt:lpstr>
      <vt:lpstr>Data set with clear cluster structure</vt:lpstr>
      <vt:lpstr>Desiderata for clustering</vt:lpstr>
      <vt:lpstr>Flat algorithms</vt:lpstr>
      <vt:lpstr>K-means</vt:lpstr>
      <vt:lpstr>Document representations in clustering</vt:lpstr>
      <vt:lpstr>K-means: Basic idea</vt:lpstr>
      <vt:lpstr>Example: Set of points to be clustered</vt:lpstr>
      <vt:lpstr>Example: Random selection of initial centroids</vt:lpstr>
      <vt:lpstr>Example: Assign points to closest center</vt:lpstr>
      <vt:lpstr>Example: Recompute cluster centroids</vt:lpstr>
      <vt:lpstr>Example: Assign points to closest centroid</vt:lpstr>
      <vt:lpstr>Example: Assignment</vt:lpstr>
      <vt:lpstr>Example: Recompute cluster centroids</vt:lpstr>
      <vt:lpstr>…</vt:lpstr>
      <vt:lpstr>Example: Recompute cluster centroids</vt:lpstr>
      <vt:lpstr>Example: Centroids and assignments after convergence</vt:lpstr>
      <vt:lpstr>K-means is guaranteed to converge: Proof</vt:lpstr>
      <vt:lpstr>Recomputation decreases average distance</vt:lpstr>
      <vt:lpstr>K-means is guaranteed to converge</vt:lpstr>
      <vt:lpstr>Optimality of K-means</vt:lpstr>
      <vt:lpstr>Initialization of K-means</vt:lpstr>
      <vt:lpstr>Evaluation</vt:lpstr>
      <vt:lpstr>What is a good clustering?</vt:lpstr>
      <vt:lpstr>External criteria for clustering quality</vt:lpstr>
      <vt:lpstr>External criterion: Purity</vt:lpstr>
      <vt:lpstr>Another external criterion: Rand index</vt:lpstr>
      <vt:lpstr>Rand Index: Example</vt:lpstr>
      <vt:lpstr>Rand measure for the o/⋄/x example</vt:lpstr>
      <vt:lpstr>Two other external evaluation measures</vt:lpstr>
      <vt:lpstr>Slide 38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941</cp:revision>
  <dcterms:created xsi:type="dcterms:W3CDTF">2010-05-23T14:28:12Z</dcterms:created>
  <dcterms:modified xsi:type="dcterms:W3CDTF">2020-04-14T09:32:02Z</dcterms:modified>
</cp:coreProperties>
</file>