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389" r:id="rId3"/>
    <p:sldId id="406" r:id="rId4"/>
    <p:sldId id="407" r:id="rId5"/>
    <p:sldId id="408" r:id="rId6"/>
    <p:sldId id="410" r:id="rId7"/>
    <p:sldId id="411" r:id="rId8"/>
    <p:sldId id="413" r:id="rId9"/>
    <p:sldId id="414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02" r:id="rId25"/>
    <p:sldId id="33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F0138"/>
    <a:srgbClr val="3F313F"/>
    <a:srgbClr val="421E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4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6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ECB8-8722-4712-AE8C-FDD153D0BF4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6D82-29A9-4049-8ECF-361BDD2A8E03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DAA4-C8B9-4F84-9C39-C3F11F3761B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3D82-E4C9-4191-818E-A6B7E5B208D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5AB1-2022-44F1-90DA-063BB42A5B85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5FC-D60A-42EA-B187-5973A0CEEA8E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A805-3A39-4220-B440-806DDD20847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D97E-0FBB-4D6F-B12D-D84C2860868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34DA-F7FC-493C-A55C-423A0C78288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D5D-FA2F-4489-B99C-0439CE439267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D6CD-9181-4327-A515-98B08E97590C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E767-53F2-45D5-99E9-9A6A4995052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534903"/>
            <a:ext cx="12192000" cy="168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210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9246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4000" b="1" dirty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  <a:p>
            <a:pPr algn="ctr"/>
            <a:r>
              <a:rPr lang="en-US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(Discretization </a:t>
            </a:r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and Concept Hierarchy Generation)</a:t>
            </a:r>
          </a:p>
          <a:p>
            <a:pPr algn="ctr"/>
            <a:endParaRPr lang="en-US" sz="3600" b="1" dirty="0">
              <a:solidFill>
                <a:srgbClr val="FFFF00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5" y="5273457"/>
            <a:ext cx="5448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Kaberi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Das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Associate Professor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Computer Science and Engineering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ITER,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Siksha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‘O’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Anusandhan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University.</a:t>
            </a:r>
          </a:p>
        </p:txBody>
      </p:sp>
    </p:spTree>
    <p:extLst>
      <p:ext uri="{BB962C8B-B14F-4D97-AF65-F5344CB8AC3E}">
        <p14:creationId xmlns:p14="http://schemas.microsoft.com/office/powerpoint/2010/main" xmlns="" val="6837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Entropy-Based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pPr algn="just"/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correspond to the tuples in </a:t>
                </a:r>
                <a:r>
                  <a:rPr lang="en-US" sz="2400" i="1" dirty="0"/>
                  <a:t>D </a:t>
                </a:r>
                <a:r>
                  <a:rPr lang="en-US" sz="2400" dirty="0"/>
                  <a:t>satisfying the conditions </a:t>
                </a:r>
                <a:r>
                  <a:rPr lang="en-US" sz="2400" i="1" dirty="0" smtClean="0"/>
                  <a:t>A≤ 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i="1" dirty="0" smtClean="0"/>
                  <a:t> split </a:t>
                </a:r>
                <a:r>
                  <a:rPr lang="en-US" sz="2400" i="1" dirty="0"/>
                  <a:t>point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A </a:t>
                </a:r>
                <a:r>
                  <a:rPr lang="en-US" sz="2400" dirty="0"/>
                  <a:t>&gt;</a:t>
                </a:r>
                <a:r>
                  <a:rPr lang="en-US" sz="2400" i="1" dirty="0"/>
                  <a:t>split point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respectively,  </a:t>
                </a:r>
                <a:r>
                  <a:rPr lang="en-US" sz="2400" dirty="0"/>
                  <a:t>|</a:t>
                </a:r>
                <a:r>
                  <a:rPr lang="en-US" sz="2400" i="1" dirty="0" smtClean="0"/>
                  <a:t>D</a:t>
                </a:r>
                <a:r>
                  <a:rPr lang="en-US" sz="2400" dirty="0"/>
                  <a:t>|</a:t>
                </a:r>
                <a:r>
                  <a:rPr lang="en-US" sz="2400" dirty="0" smtClean="0"/>
                  <a:t/>
                </a:r>
                <a:r>
                  <a:rPr lang="en-US" sz="2400" dirty="0"/>
                  <a:t>is the number of tuples in </a:t>
                </a:r>
                <a:r>
                  <a:rPr lang="en-US" sz="2400" i="1" dirty="0" smtClean="0"/>
                  <a:t>D.</a:t>
                </a:r>
              </a:p>
              <a:p>
                <a:pPr algn="just"/>
                <a:r>
                  <a:rPr lang="en-US" sz="2400" dirty="0"/>
                  <a:t>The entropy function for a given set is calculated based on the class </a:t>
                </a:r>
                <a:r>
                  <a:rPr lang="en-US" sz="2400" dirty="0" smtClean="0"/>
                  <a:t>distribution of </a:t>
                </a:r>
                <a:r>
                  <a:rPr lang="en-US" sz="2400" dirty="0"/>
                  <a:t>the tuples in the set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/>
                  <a:t>E</a:t>
                </a:r>
                <a:r>
                  <a:rPr lang="en-US" sz="2400" dirty="0" smtClean="0"/>
                  <a:t>xample</a:t>
                </a:r>
                <a:r>
                  <a:rPr lang="en-US" sz="2400" dirty="0"/>
                  <a:t>, given </a:t>
                </a:r>
                <a:r>
                  <a:rPr lang="en-US" sz="2400" i="1" dirty="0"/>
                  <a:t>m </a:t>
                </a:r>
                <a:r>
                  <a:rPr lang="en-US" sz="2400" dirty="0" smtClean="0"/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the entropy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is:</a:t>
                </a:r>
              </a:p>
              <a:p>
                <a:pPr algn="just"/>
                <a:endParaRPr lang="en-US" sz="2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C68F-F1E3-484B-948E-E63470718CA7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67" y="1960469"/>
            <a:ext cx="4298294" cy="687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23" y="4785756"/>
            <a:ext cx="2624510" cy="666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1935678" y="5452497"/>
                <a:ext cx="9250878" cy="803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 is the probability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determined by dividing the number </a:t>
                </a:r>
                <a:r>
                  <a:rPr lang="en-US" sz="2200" dirty="0" smtClean="0"/>
                  <a:t>of tuples </a:t>
                </a:r>
                <a:r>
                  <a:rPr lang="en-US" sz="2200" dirty="0"/>
                  <a:t>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by |D1|.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78" y="5452497"/>
                <a:ext cx="9250878" cy="803874"/>
              </a:xfrm>
              <a:prstGeom prst="rect">
                <a:avLst/>
              </a:prstGeom>
              <a:blipFill rotWithShape="0">
                <a:blip r:embed="rId5"/>
                <a:stretch>
                  <a:fillRect l="-791" t="-378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163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Entropy-Based Discretization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minimum </a:t>
            </a:r>
            <a:r>
              <a:rPr lang="en-US" sz="2400" dirty="0"/>
              <a:t>amount of expected information </a:t>
            </a:r>
            <a:r>
              <a:rPr lang="en-US" sz="2400" dirty="0" smtClean="0"/>
              <a:t>required </a:t>
            </a:r>
            <a:r>
              <a:rPr lang="en-US" sz="2400" dirty="0"/>
              <a:t>to perfectly </a:t>
            </a:r>
            <a:r>
              <a:rPr lang="en-US" sz="2400" dirty="0" smtClean="0"/>
              <a:t>classify the </a:t>
            </a:r>
            <a:r>
              <a:rPr lang="en-US" sz="2400" dirty="0"/>
              <a:t>tuples after partitioning by </a:t>
            </a:r>
            <a:r>
              <a:rPr lang="en-US" sz="2400" i="1" dirty="0" smtClean="0"/>
              <a:t>A ≤ split </a:t>
            </a:r>
            <a:r>
              <a:rPr lang="en-US" sz="2400" i="1" dirty="0"/>
              <a:t>point </a:t>
            </a:r>
            <a:r>
              <a:rPr lang="en-US" sz="2400" dirty="0"/>
              <a:t>and </a:t>
            </a:r>
            <a:r>
              <a:rPr lang="en-US" sz="2400" i="1" dirty="0"/>
              <a:t>A</a:t>
            </a:r>
            <a:r>
              <a:rPr lang="en-US" sz="2400" dirty="0"/>
              <a:t>&gt;</a:t>
            </a:r>
            <a:r>
              <a:rPr lang="en-US" sz="2400" i="1" dirty="0"/>
              <a:t>split point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CC0099"/>
                </a:solidFill>
              </a:rPr>
              <a:t>“Here </a:t>
            </a:r>
            <a:r>
              <a:rPr lang="en-US" sz="2400" dirty="0">
                <a:solidFill>
                  <a:srgbClr val="CC0099"/>
                </a:solidFill>
              </a:rPr>
              <a:t>our task is discretization, not classification!”,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algn="just"/>
            <a:r>
              <a:rPr lang="en-US" sz="2200" dirty="0" smtClean="0"/>
              <a:t>We use </a:t>
            </a:r>
            <a:r>
              <a:rPr lang="en-US" sz="2200" dirty="0"/>
              <a:t>the split-point to partition the range of </a:t>
            </a:r>
            <a:r>
              <a:rPr lang="en-US" sz="2200" i="1" dirty="0"/>
              <a:t>A </a:t>
            </a:r>
            <a:r>
              <a:rPr lang="en-US" sz="2200" dirty="0"/>
              <a:t>into two intervals, corresponding </a:t>
            </a:r>
            <a:r>
              <a:rPr lang="en-US" sz="2200" dirty="0" smtClean="0"/>
              <a:t>to </a:t>
            </a:r>
            <a:r>
              <a:rPr lang="en-US" sz="2200" i="1" dirty="0" smtClean="0"/>
              <a:t>A </a:t>
            </a:r>
            <a:r>
              <a:rPr lang="en-US" sz="2200" i="1" dirty="0"/>
              <a:t>≤</a:t>
            </a:r>
            <a:r>
              <a:rPr lang="en-US" sz="2200" dirty="0" smtClean="0"/>
              <a:t> </a:t>
            </a:r>
            <a:r>
              <a:rPr lang="en-US" sz="2200" i="1" dirty="0"/>
              <a:t>split point </a:t>
            </a:r>
            <a:r>
              <a:rPr lang="en-US" sz="2200" dirty="0"/>
              <a:t>and </a:t>
            </a:r>
            <a:r>
              <a:rPr lang="en-US" sz="2200" i="1" dirty="0"/>
              <a:t>A </a:t>
            </a:r>
            <a:r>
              <a:rPr lang="en-US" sz="2200" dirty="0"/>
              <a:t>&gt; </a:t>
            </a:r>
            <a:r>
              <a:rPr lang="en-US" sz="2200" i="1" dirty="0"/>
              <a:t>split point</a:t>
            </a:r>
            <a:r>
              <a:rPr lang="en-US" sz="2200" dirty="0" smtClean="0"/>
              <a:t>.</a:t>
            </a:r>
          </a:p>
          <a:p>
            <a:pPr marL="457200" lvl="1" indent="0" algn="just">
              <a:buNone/>
            </a:pPr>
            <a:endParaRPr lang="en-US" sz="2200" dirty="0" smtClean="0"/>
          </a:p>
          <a:p>
            <a:pPr algn="just"/>
            <a:r>
              <a:rPr lang="en-US" sz="2400" dirty="0"/>
              <a:t>The process of determining a split-point is recursively applied to each </a:t>
            </a:r>
            <a:r>
              <a:rPr lang="en-US" sz="2400" dirty="0" smtClean="0"/>
              <a:t>partition obtained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F59-47CE-4A2B-8CBC-F25A8408C3A9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4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Interval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merging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by</m:t>
                        </m:r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Analysis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i="1" dirty="0" err="1"/>
                  <a:t>ChiMerge</a:t>
                </a:r>
                <a:r>
                  <a:rPr lang="en-US" sz="2400" i="1" dirty="0"/>
                  <a:t/>
                </a:r>
                <a:r>
                  <a:rPr lang="en-US" sz="2400" dirty="0"/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-based discretization </a:t>
                </a:r>
                <a:r>
                  <a:rPr lang="en-US" sz="2400" dirty="0" smtClean="0"/>
                  <a:t>method.</a:t>
                </a:r>
              </a:p>
              <a:p>
                <a:pPr algn="just"/>
                <a:r>
                  <a:rPr lang="en-US" sz="2400" dirty="0" smtClean="0"/>
                  <a:t>Mostly the </a:t>
                </a:r>
                <a:r>
                  <a:rPr lang="en-US" sz="2400" dirty="0"/>
                  <a:t>discretization methods </a:t>
                </a:r>
                <a:r>
                  <a:rPr lang="en-US" sz="2400" dirty="0" smtClean="0"/>
                  <a:t>have </a:t>
                </a:r>
                <a:r>
                  <a:rPr lang="en-US" sz="2400" dirty="0"/>
                  <a:t>all employed a top-down, splitting </a:t>
                </a:r>
                <a:r>
                  <a:rPr lang="en-US" sz="2400" dirty="0" smtClean="0"/>
                  <a:t>strategy where as </a:t>
                </a:r>
                <a:r>
                  <a:rPr lang="en-US" sz="2400" i="1" dirty="0" err="1"/>
                  <a:t>ChiMerge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employs </a:t>
                </a: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CC0099"/>
                    </a:solidFill>
                  </a:rPr>
                  <a:t>bottom-up approach </a:t>
                </a:r>
                <a:r>
                  <a:rPr lang="en-US" sz="2400" dirty="0"/>
                  <a:t>by finding the best </a:t>
                </a:r>
                <a:r>
                  <a:rPr lang="en-US" sz="2400" dirty="0" smtClean="0"/>
                  <a:t>neighboring intervals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then </a:t>
                </a:r>
                <a:r>
                  <a:rPr lang="en-US" sz="2400" dirty="0"/>
                  <a:t>merging these to form larger intervals, </a:t>
                </a:r>
                <a:r>
                  <a:rPr lang="en-US" sz="2400" dirty="0" smtClean="0"/>
                  <a:t>recursively.</a:t>
                </a:r>
              </a:p>
              <a:p>
                <a:pPr algn="just"/>
                <a:r>
                  <a:rPr lang="en-US" sz="2400" dirty="0"/>
                  <a:t>The method </a:t>
                </a:r>
                <a:r>
                  <a:rPr lang="en-US" sz="2400" dirty="0" smtClean="0"/>
                  <a:t>is </a:t>
                </a:r>
                <a:r>
                  <a:rPr lang="en-US" sz="2400" dirty="0" smtClean="0">
                    <a:solidFill>
                      <a:srgbClr val="CC0099"/>
                    </a:solidFill>
                  </a:rPr>
                  <a:t>supervised </a:t>
                </a:r>
                <a:r>
                  <a:rPr lang="en-US" sz="2400" dirty="0"/>
                  <a:t>in that it uses class information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 smtClean="0"/>
                  <a:t>For accurate discretization</a:t>
                </a:r>
                <a:r>
                  <a:rPr lang="en-US" sz="2400" dirty="0"/>
                  <a:t>, the relative class frequencies should be fairly consistent within an </a:t>
                </a:r>
                <a:r>
                  <a:rPr lang="en-US" sz="2400" dirty="0" smtClean="0"/>
                  <a:t>interval.</a:t>
                </a:r>
              </a:p>
              <a:p>
                <a:pPr algn="just"/>
                <a:r>
                  <a:rPr lang="en-US" sz="2400" dirty="0"/>
                  <a:t>Therefore, if two adjacent intervals have a very similar distribution of classes, then </a:t>
                </a:r>
                <a:r>
                  <a:rPr lang="en-US" sz="2400" dirty="0" smtClean="0"/>
                  <a:t>the intervals </a:t>
                </a:r>
                <a:r>
                  <a:rPr lang="en-US" sz="2400" dirty="0"/>
                  <a:t>can be merged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 smtClean="0"/>
                  <a:t/>
                </a:r>
                <a:r>
                  <a:rPr lang="en-US" sz="2400" dirty="0"/>
                  <a:t>Otherwise, they should remain separate.</a:t>
                </a:r>
                <a:endParaRPr lang="en-US" sz="2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9F218-CCCD-4547-91A1-EB08B32023D4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24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Interval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merging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by</m:t>
                        </m:r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Analysis [Cont..]</a:t>
                </a:r>
                <a:endParaRPr lang="en-US" sz="28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CC0099"/>
                    </a:solidFill>
                  </a:rPr>
                  <a:t>Procedure for Discretization</a:t>
                </a:r>
              </a:p>
              <a:p>
                <a:pPr lvl="1" algn="just"/>
                <a:r>
                  <a:rPr lang="en-US" sz="2200" dirty="0"/>
                  <a:t>Initially, each distinct value of a numerical attribute </a:t>
                </a:r>
                <a:r>
                  <a:rPr lang="en-US" sz="2200" i="1" dirty="0" smtClean="0"/>
                  <a:t>A </a:t>
                </a:r>
                <a:r>
                  <a:rPr lang="en-US" sz="2200" dirty="0" smtClean="0"/>
                  <a:t>is </a:t>
                </a:r>
                <a:r>
                  <a:rPr lang="en-US" sz="2200" dirty="0"/>
                  <a:t>considered to be one interval.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tests are performed for every pair of adjacent intervals</a:t>
                </a:r>
                <a:r>
                  <a:rPr lang="en-US" sz="2200" dirty="0" smtClean="0"/>
                  <a:t>.</a:t>
                </a:r>
              </a:p>
              <a:p>
                <a:pPr lvl="1" algn="just"/>
                <a:r>
                  <a:rPr lang="en-US" sz="2200" dirty="0"/>
                  <a:t>Adjacent intervals with the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values are merged together, because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values </a:t>
                </a:r>
                <a:r>
                  <a:rPr lang="en-US" sz="2200" dirty="0"/>
                  <a:t>for a pair indicate similar class </a:t>
                </a:r>
                <a:r>
                  <a:rPr lang="en-US" sz="2200" dirty="0" smtClean="0"/>
                  <a:t>distributions.</a:t>
                </a:r>
              </a:p>
              <a:p>
                <a:pPr lvl="1" algn="just"/>
                <a:r>
                  <a:rPr lang="en-US" sz="2200" dirty="0" smtClean="0"/>
                  <a:t>This </a:t>
                </a:r>
                <a:r>
                  <a:rPr lang="en-US" sz="2200" dirty="0"/>
                  <a:t>merging process proceeds recursively </a:t>
                </a:r>
                <a:r>
                  <a:rPr lang="en-US" sz="2200" dirty="0" smtClean="0"/>
                  <a:t>until a </a:t>
                </a:r>
                <a:r>
                  <a:rPr lang="en-US" sz="2200" dirty="0"/>
                  <a:t>predefined stopping criterion is </a:t>
                </a:r>
                <a:r>
                  <a:rPr lang="en-US" sz="2200" dirty="0" smtClean="0"/>
                  <a:t>met.</a:t>
                </a:r>
              </a:p>
              <a:p>
                <a:pPr lvl="1" algn="just"/>
                <a:r>
                  <a:rPr lang="en-US" sz="22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statistic tests the hypothesis that two adjacent intervals for a given attribute are independent of the </a:t>
                </a:r>
                <a:r>
                  <a:rPr lang="en-US" sz="2200" dirty="0" smtClean="0"/>
                  <a:t>class.</a:t>
                </a:r>
                <a:endParaRPr lang="en-US" sz="2200" dirty="0"/>
              </a:p>
              <a:p>
                <a:pPr lvl="1" algn="just"/>
                <a:r>
                  <a:rPr lang="en-US" sz="2200" dirty="0"/>
                  <a:t>W</a:t>
                </a:r>
                <a:r>
                  <a:rPr lang="en-US" sz="2200" dirty="0" smtClean="0"/>
                  <a:t>e </a:t>
                </a:r>
                <a:r>
                  <a:rPr lang="en-US" sz="2200" dirty="0"/>
                  <a:t>can construct a contingency table for our data. </a:t>
                </a:r>
              </a:p>
              <a:p>
                <a:pPr lvl="1" algn="just"/>
                <a:r>
                  <a:rPr lang="en-US" sz="2200" dirty="0"/>
                  <a:t>The contingency table has two columns (representing the two adjacent intervals) and </a:t>
                </a:r>
                <a:r>
                  <a:rPr lang="en-US" sz="2200" i="1" dirty="0"/>
                  <a:t>m</a:t>
                </a:r>
                <a:r>
                  <a:rPr lang="en-US" sz="2200" dirty="0"/>
                  <a:t> rows, where </a:t>
                </a:r>
                <a:r>
                  <a:rPr lang="en-US" sz="2200" i="1" dirty="0"/>
                  <a:t>m</a:t>
                </a:r>
                <a:r>
                  <a:rPr lang="en-US" sz="2200" dirty="0"/>
                  <a:t> is the number of distinct classes.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4F6D-0EF8-48F1-B504-97823A1CFBCD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20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Interval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merging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Book Antiqua" panose="02040602050305030304" pitchFamily="18" charset="0"/>
                          </a:rPr>
                          <m:t>by</m:t>
                        </m:r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Analysis [Cont..]</a:t>
                </a:r>
                <a:endParaRPr lang="en-US" sz="28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400" dirty="0" smtClean="0"/>
                  <a:t>the cell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/>
                  <a:t/>
                </a:r>
                <a:r>
                  <a:rPr lang="en-US" sz="2400" dirty="0"/>
                  <a:t>is the count of tuples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i="1" dirty="0"/>
                  <a:t/>
                </a:r>
                <a:r>
                  <a:rPr lang="en-US" sz="2400" dirty="0" smtClean="0"/>
                  <a:t>interval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i="1" dirty="0"/>
                  <a:t/>
                </a:r>
                <a:r>
                  <a:rPr lang="en-US" sz="2400" dirty="0"/>
                  <a:t>class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/>
                  <a:t>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values for an interval pair indicate that the intervals are independent of the class and </a:t>
                </a:r>
                <a:r>
                  <a:rPr lang="en-US" sz="2400" dirty="0" smtClean="0"/>
                  <a:t>can, therefore</a:t>
                </a:r>
                <a:r>
                  <a:rPr lang="en-US" sz="2400" dirty="0"/>
                  <a:t>, be merged</a:t>
                </a:r>
                <a:r>
                  <a:rPr lang="en-US" sz="2400" dirty="0" smtClean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CC0099"/>
                    </a:solidFill>
                  </a:rPr>
                  <a:t>S</a:t>
                </a:r>
                <a:r>
                  <a:rPr lang="en-US" sz="2400" dirty="0" smtClean="0">
                    <a:solidFill>
                      <a:srgbClr val="CC0099"/>
                    </a:solidFill>
                  </a:rPr>
                  <a:t>topping criterion</a:t>
                </a:r>
              </a:p>
              <a:p>
                <a:pPr lvl="1" algn="just"/>
                <a:r>
                  <a:rPr lang="en-US" sz="2200" dirty="0"/>
                  <a:t>First, </a:t>
                </a:r>
                <a:r>
                  <a:rPr lang="en-US" sz="2200" dirty="0" smtClean="0"/>
                  <a:t>merging stops </a:t>
                </a: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values of all pairs of adjacent intervals exceed some threshold, which </a:t>
                </a:r>
                <a:r>
                  <a:rPr lang="en-US" sz="2200" dirty="0" smtClean="0"/>
                  <a:t>is determined </a:t>
                </a:r>
                <a:r>
                  <a:rPr lang="en-US" sz="2200" dirty="0"/>
                  <a:t>by a </a:t>
                </a:r>
                <a:r>
                  <a:rPr lang="en-US" sz="2200" dirty="0" smtClean="0"/>
                  <a:t>specified </a:t>
                </a:r>
                <a:r>
                  <a:rPr lang="en-US" sz="2200" dirty="0"/>
                  <a:t>significance </a:t>
                </a:r>
                <a:r>
                  <a:rPr lang="en-US" sz="2200" dirty="0" smtClean="0"/>
                  <a:t>level.</a:t>
                </a:r>
              </a:p>
              <a:p>
                <a:pPr lvl="1" algn="just"/>
                <a:r>
                  <a:rPr lang="en-US" sz="2200" dirty="0"/>
                  <a:t>A too (or very) high value of significance level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test may cause </a:t>
                </a:r>
                <a:r>
                  <a:rPr lang="en-US" sz="2200" dirty="0" err="1"/>
                  <a:t>overdiscretization</a:t>
                </a:r>
                <a:r>
                  <a:rPr lang="en-US" sz="2200" dirty="0"/>
                  <a:t>, whereas a too (or very) low value may lead to </a:t>
                </a:r>
                <a:r>
                  <a:rPr lang="en-US" sz="2200" dirty="0" err="1" smtClean="0"/>
                  <a:t>underdiscretization</a:t>
                </a:r>
                <a:r>
                  <a:rPr lang="en-US" sz="2200" dirty="0" smtClean="0"/>
                  <a:t>.</a:t>
                </a:r>
              </a:p>
              <a:p>
                <a:pPr lvl="1" algn="just"/>
                <a:r>
                  <a:rPr lang="en-US" sz="2200" dirty="0"/>
                  <a:t>T</a:t>
                </a:r>
                <a:r>
                  <a:rPr lang="en-US" sz="2200" dirty="0" smtClean="0"/>
                  <a:t>he </a:t>
                </a:r>
                <a:r>
                  <a:rPr lang="en-US" sz="2200" dirty="0"/>
                  <a:t>significance level is set between 0.10 and 0.01.</a:t>
                </a:r>
              </a:p>
              <a:p>
                <a:pPr lvl="1" algn="just"/>
                <a:r>
                  <a:rPr lang="en-US" sz="2200" dirty="0" smtClean="0"/>
                  <a:t>The </a:t>
                </a:r>
                <a:r>
                  <a:rPr lang="en-US" sz="2200" dirty="0"/>
                  <a:t>number of intervals cannot be over a </a:t>
                </a:r>
                <a:r>
                  <a:rPr lang="en-US" sz="2200" dirty="0" err="1"/>
                  <a:t>prespecified</a:t>
                </a:r>
                <a:r>
                  <a:rPr lang="en-US" sz="2200" dirty="0"/>
                  <a:t> max-interval, such as 10 to 15. </a:t>
                </a:r>
              </a:p>
              <a:p>
                <a:pPr lvl="1" algn="just"/>
                <a:r>
                  <a:rPr lang="en-US" sz="2200" dirty="0"/>
                  <a:t>Finally, recall that the premise behind </a:t>
                </a:r>
                <a:r>
                  <a:rPr lang="en-US" sz="2200" i="1" dirty="0" err="1"/>
                  <a:t>ChiMerge</a:t>
                </a:r>
                <a:r>
                  <a:rPr lang="en-US" sz="2200" dirty="0"/>
                  <a:t> is that the relative class frequencies should be fairly consistent within an interval.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23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2AC-24EE-4459-972D-206B0E3083F9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75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clustering algorithm can </a:t>
            </a:r>
            <a:r>
              <a:rPr lang="en-US" sz="2400" dirty="0" smtClean="0"/>
              <a:t>be applied </a:t>
            </a:r>
            <a:r>
              <a:rPr lang="en-US" sz="2400" dirty="0"/>
              <a:t>to discretize a numerical attribute, </a:t>
            </a:r>
            <a:r>
              <a:rPr lang="en-US" sz="2400" i="1" dirty="0"/>
              <a:t>A</a:t>
            </a:r>
            <a:r>
              <a:rPr lang="en-US" sz="2400" dirty="0"/>
              <a:t>, by partitioning the values of </a:t>
            </a:r>
            <a:r>
              <a:rPr lang="en-US" sz="2400" i="1" dirty="0"/>
              <a:t>A </a:t>
            </a:r>
            <a:r>
              <a:rPr lang="en-US" sz="2400" dirty="0"/>
              <a:t>into </a:t>
            </a:r>
            <a:r>
              <a:rPr lang="en-US" sz="2400" dirty="0" smtClean="0"/>
              <a:t>clusters or </a:t>
            </a:r>
            <a:r>
              <a:rPr lang="en-US" sz="2400" dirty="0"/>
              <a:t>groups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Clustering can be used to generate a concept hierarchy for </a:t>
            </a:r>
            <a:r>
              <a:rPr lang="en-US" sz="2400" i="1" dirty="0"/>
              <a:t>A </a:t>
            </a:r>
            <a:r>
              <a:rPr lang="en-US" sz="2400" dirty="0"/>
              <a:t>by following either a </a:t>
            </a:r>
            <a:r>
              <a:rPr lang="en-US" sz="2400" dirty="0" smtClean="0"/>
              <a:t>top-down splitting </a:t>
            </a:r>
            <a:r>
              <a:rPr lang="en-US" sz="2400" dirty="0"/>
              <a:t>strategy or a bottom-up merging strategy, where each cluster forms </a:t>
            </a:r>
            <a:r>
              <a:rPr lang="en-US" sz="2400" dirty="0" smtClean="0"/>
              <a:t>a node </a:t>
            </a:r>
            <a:r>
              <a:rPr lang="en-US" sz="2400" dirty="0"/>
              <a:t>of the concept </a:t>
            </a:r>
            <a:r>
              <a:rPr lang="en-US" sz="2400" dirty="0" smtClean="0"/>
              <a:t>hierarchy.</a:t>
            </a:r>
          </a:p>
          <a:p>
            <a:pPr algn="just"/>
            <a:r>
              <a:rPr lang="en-US" sz="2400" dirty="0"/>
              <a:t>In the former, each initial cluster or partition may be </a:t>
            </a:r>
            <a:r>
              <a:rPr lang="en-US" sz="2400" dirty="0" smtClean="0"/>
              <a:t>further decomposed </a:t>
            </a:r>
            <a:r>
              <a:rPr lang="en-US" sz="2400" dirty="0"/>
              <a:t>into several </a:t>
            </a:r>
            <a:r>
              <a:rPr lang="en-US" sz="2400" dirty="0" smtClean="0"/>
              <a:t>sub-clusters</a:t>
            </a:r>
            <a:r>
              <a:rPr lang="en-US" sz="2400" dirty="0"/>
              <a:t>, forming a lower level of the hierarchy. </a:t>
            </a:r>
            <a:endParaRPr lang="en-US" sz="2400" dirty="0" smtClean="0"/>
          </a:p>
          <a:p>
            <a:pPr algn="just"/>
            <a:r>
              <a:rPr lang="en-US" sz="2400" dirty="0" smtClean="0"/>
              <a:t>In the latter</a:t>
            </a:r>
            <a:r>
              <a:rPr lang="en-US" sz="2400" dirty="0"/>
              <a:t>, clusters are formed by repeatedly grouping neighboring clusters in order to </a:t>
            </a:r>
            <a:r>
              <a:rPr lang="en-US" sz="2400" dirty="0" smtClean="0"/>
              <a:t>form higher-level </a:t>
            </a:r>
            <a:r>
              <a:rPr lang="en-US" sz="2400" dirty="0"/>
              <a:t>concepts.</a:t>
            </a:r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1A69-2DBA-49BB-81C5-3145016B4459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5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by Intuitive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3-4-5 rule can be used to segment numeric data into </a:t>
            </a:r>
            <a:r>
              <a:rPr lang="en-US" sz="2400" dirty="0" smtClean="0">
                <a:solidFill>
                  <a:srgbClr val="CC0099"/>
                </a:solidFill>
              </a:rPr>
              <a:t>relatively </a:t>
            </a:r>
            <a:r>
              <a:rPr lang="en-US" sz="2400" dirty="0">
                <a:solidFill>
                  <a:srgbClr val="CC0099"/>
                </a:solidFill>
              </a:rPr>
              <a:t>uniform, “natural” </a:t>
            </a:r>
            <a:r>
              <a:rPr lang="en-US" sz="2400" dirty="0" smtClean="0">
                <a:solidFill>
                  <a:srgbClr val="CC0099"/>
                </a:solidFill>
              </a:rPr>
              <a:t>intervals.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/>
              <a:t>If </a:t>
            </a:r>
            <a:r>
              <a:rPr lang="en-US" sz="2200" dirty="0"/>
              <a:t>an interval covers 3, 6, 7 or 9 distinct values at the most significant digit, partition the range into 3 </a:t>
            </a:r>
            <a:r>
              <a:rPr lang="en-US" sz="2200" dirty="0" err="1"/>
              <a:t>equi</a:t>
            </a:r>
            <a:r>
              <a:rPr lang="en-US" sz="2200" dirty="0"/>
              <a:t>-width </a:t>
            </a:r>
            <a:r>
              <a:rPr lang="en-US" sz="2200" dirty="0" smtClean="0"/>
              <a:t>intervals.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/>
              <a:t> </a:t>
            </a:r>
            <a:r>
              <a:rPr lang="en-US" sz="2200" dirty="0"/>
              <a:t>If it covers 2, 4, or 8 distinct values at the most significant digit, partition the range into 4 </a:t>
            </a:r>
            <a:r>
              <a:rPr lang="en-US" sz="2200" dirty="0" smtClean="0"/>
              <a:t>intervals.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/>
              <a:t> </a:t>
            </a:r>
            <a:r>
              <a:rPr lang="en-US" sz="2200" dirty="0"/>
              <a:t>If it covers 1, 5, or 10 distinct values at the most significant digit, partition the range into 5 intervals</a:t>
            </a:r>
          </a:p>
          <a:p>
            <a:pPr algn="just"/>
            <a:endParaRPr lang="en-US" sz="22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1D84-5FDF-4B3A-B637-C810355C1FD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24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by Intuitive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Partitioning : Example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Numeric concept hierarchy generation by intuitive </a:t>
            </a:r>
            <a:r>
              <a:rPr lang="en-US" sz="2400" dirty="0" smtClean="0">
                <a:solidFill>
                  <a:srgbClr val="CC0099"/>
                </a:solidFill>
              </a:rPr>
              <a:t>partitioning.</a:t>
            </a:r>
          </a:p>
          <a:p>
            <a:pPr algn="just"/>
            <a:r>
              <a:rPr lang="en-US" sz="2400" dirty="0"/>
              <a:t>Suppose that </a:t>
            </a:r>
            <a:r>
              <a:rPr lang="en-US" sz="2400" dirty="0" smtClean="0"/>
              <a:t>profits at </a:t>
            </a:r>
            <a:r>
              <a:rPr lang="en-US" sz="2400" dirty="0"/>
              <a:t>different branches of </a:t>
            </a:r>
            <a:r>
              <a:rPr lang="en-US" sz="2400" i="1" dirty="0" err="1"/>
              <a:t>AllElectronics</a:t>
            </a:r>
            <a:r>
              <a:rPr lang="en-US" sz="2400" i="1" dirty="0"/>
              <a:t> </a:t>
            </a:r>
            <a:r>
              <a:rPr lang="en-US" sz="2400" dirty="0"/>
              <a:t>for the year 2004 cover a wide range, </a:t>
            </a:r>
            <a:r>
              <a:rPr lang="en-US" sz="2400" dirty="0" smtClean="0"/>
              <a:t>from -</a:t>
            </a:r>
            <a:r>
              <a:rPr lang="en-US" sz="2400" dirty="0"/>
              <a:t> $ </a:t>
            </a:r>
            <a:r>
              <a:rPr lang="en-US" sz="2400" dirty="0" smtClean="0"/>
              <a:t>351,976.00 </a:t>
            </a:r>
            <a:r>
              <a:rPr lang="en-US" sz="2400" dirty="0"/>
              <a:t>to </a:t>
            </a:r>
            <a:r>
              <a:rPr lang="en-US" sz="2400" dirty="0" smtClean="0"/>
              <a:t>$4,700,896.50.</a:t>
            </a:r>
          </a:p>
          <a:p>
            <a:pPr algn="just"/>
            <a:r>
              <a:rPr lang="en-US" sz="2400" dirty="0"/>
              <a:t>A user desires the automatic generation of a </a:t>
            </a:r>
            <a:r>
              <a:rPr lang="en-US" sz="2400" dirty="0" smtClean="0"/>
              <a:t>concept hierarchy </a:t>
            </a:r>
            <a:r>
              <a:rPr lang="en-US" sz="2400" dirty="0"/>
              <a:t>for </a:t>
            </a:r>
            <a:r>
              <a:rPr lang="en-US" sz="2400" i="1" dirty="0"/>
              <a:t>profit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Suppose that the data within the </a:t>
            </a:r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percentile and </a:t>
            </a:r>
            <a:r>
              <a:rPr lang="en-US" sz="2400" dirty="0" smtClean="0"/>
              <a:t>95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percentile are </a:t>
            </a:r>
            <a:r>
              <a:rPr lang="en-US" sz="2400" dirty="0" smtClean="0"/>
              <a:t>between </a:t>
            </a:r>
          </a:p>
          <a:p>
            <a:pPr marL="0" indent="0" algn="just">
              <a:buNone/>
            </a:pPr>
            <a:r>
              <a:rPr lang="en-US" sz="2400" dirty="0" smtClean="0"/>
              <a:t>-$</a:t>
            </a:r>
            <a:r>
              <a:rPr lang="en-US" sz="2400" dirty="0"/>
              <a:t>159,876 and $1,838,761.</a:t>
            </a:r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AF2-0DA7-4C65-A447-94E054829E8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7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by Intuitive Partitioning :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Example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7758"/>
            <a:ext cx="6096990" cy="38375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Step-1</a:t>
            </a:r>
          </a:p>
          <a:p>
            <a:pPr algn="just"/>
            <a:r>
              <a:rPr lang="en-US" sz="2400" dirty="0"/>
              <a:t>Based on the above information, </a:t>
            </a:r>
            <a:endParaRPr lang="en-US" sz="2400" dirty="0" smtClean="0"/>
          </a:p>
          <a:p>
            <a:pPr lvl="1" algn="just"/>
            <a:r>
              <a:rPr lang="en-US" sz="2000" dirty="0"/>
              <a:t>T</a:t>
            </a:r>
            <a:r>
              <a:rPr lang="en-US" sz="2000" dirty="0" smtClean="0"/>
              <a:t>he minimum value </a:t>
            </a:r>
            <a:r>
              <a:rPr lang="en-US" sz="2000" i="1" dirty="0"/>
              <a:t>MIN </a:t>
            </a:r>
            <a:r>
              <a:rPr lang="en-US" sz="2000" dirty="0" smtClean="0"/>
              <a:t>= </a:t>
            </a:r>
            <a:r>
              <a:rPr lang="en-US" sz="2000" dirty="0"/>
              <a:t>-$</a:t>
            </a:r>
            <a:r>
              <a:rPr lang="en-US" sz="2000" dirty="0" smtClean="0"/>
              <a:t>351,976.00</a:t>
            </a:r>
          </a:p>
          <a:p>
            <a:pPr lvl="1" algn="just"/>
            <a:r>
              <a:rPr lang="en-US" sz="2000" dirty="0" smtClean="0"/>
              <a:t> The maximum </a:t>
            </a:r>
            <a:r>
              <a:rPr lang="en-US" sz="2000" dirty="0"/>
              <a:t>values </a:t>
            </a:r>
            <a:r>
              <a:rPr lang="en-US" sz="2000" i="1" dirty="0"/>
              <a:t>MAX </a:t>
            </a:r>
            <a:r>
              <a:rPr lang="en-US" sz="2000" dirty="0" smtClean="0"/>
              <a:t>=</a:t>
            </a:r>
            <a:r>
              <a:rPr lang="en-US" sz="2000" dirty="0"/>
              <a:t>$</a:t>
            </a:r>
            <a:r>
              <a:rPr lang="en-US" sz="2000" dirty="0" smtClean="0"/>
              <a:t>4,700,896.50</a:t>
            </a:r>
            <a:endParaRPr lang="en-US" sz="2000" dirty="0">
              <a:solidFill>
                <a:srgbClr val="CC0099"/>
              </a:solidFill>
            </a:endParaRPr>
          </a:p>
          <a:p>
            <a:pPr lvl="1" algn="just"/>
            <a:r>
              <a:rPr lang="en-US" sz="2000" dirty="0"/>
              <a:t>The low (5th percentile) value </a:t>
            </a:r>
            <a:r>
              <a:rPr lang="en-US" sz="2000" i="1" dirty="0"/>
              <a:t>LOW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-$159,876</a:t>
            </a:r>
          </a:p>
          <a:p>
            <a:pPr lvl="1" algn="just"/>
            <a:r>
              <a:rPr lang="en-US" sz="2000" dirty="0"/>
              <a:t>The high (95th percentile) values </a:t>
            </a:r>
            <a:r>
              <a:rPr lang="en-US" sz="2000" i="1" dirty="0" smtClean="0"/>
              <a:t>HIGH= </a:t>
            </a:r>
            <a:r>
              <a:rPr lang="en-US" sz="2000" dirty="0" smtClean="0"/>
              <a:t>$1,838,761</a:t>
            </a:r>
            <a:r>
              <a:rPr lang="en-US" sz="2000" dirty="0"/>
              <a:t>.</a:t>
            </a:r>
            <a:endParaRPr lang="en-US" sz="4800" dirty="0"/>
          </a:p>
          <a:p>
            <a:pPr marL="457200" lvl="1" indent="0" algn="just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8492-60A1-4505-BCA0-2450C087DB88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60" y="2527878"/>
            <a:ext cx="5238750" cy="200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833511"/>
            <a:ext cx="725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By applying the 3-4-5 rule the result obtained:-</a:t>
            </a:r>
          </a:p>
        </p:txBody>
      </p:sp>
    </p:spTree>
    <p:extLst>
      <p:ext uri="{BB962C8B-B14F-4D97-AF65-F5344CB8AC3E}">
        <p14:creationId xmlns:p14="http://schemas.microsoft.com/office/powerpoint/2010/main" xmlns="" val="17634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by Intuitive Partitioning : Example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427"/>
            <a:ext cx="10515600" cy="43125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Step-2</a:t>
            </a:r>
          </a:p>
          <a:p>
            <a:pPr algn="just"/>
            <a:r>
              <a:rPr lang="en-US" sz="2400" dirty="0"/>
              <a:t>Given LOW and HIGH, the most significant digit (</a:t>
            </a:r>
            <a:r>
              <a:rPr lang="en-US" sz="2400" i="1" dirty="0" err="1"/>
              <a:t>msd</a:t>
            </a:r>
            <a:r>
              <a:rPr lang="en-US" sz="2400" dirty="0"/>
              <a:t>) is at the million dollar </a:t>
            </a:r>
            <a:r>
              <a:rPr lang="en-US" sz="2400" dirty="0" smtClean="0"/>
              <a:t>digit position </a:t>
            </a:r>
            <a:r>
              <a:rPr lang="en-US" sz="2400" dirty="0"/>
              <a:t>(i.e., </a:t>
            </a:r>
            <a:r>
              <a:rPr lang="en-US" sz="2400" i="1" dirty="0" err="1"/>
              <a:t>msd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1,000,000).</a:t>
            </a:r>
          </a:p>
          <a:p>
            <a:pPr algn="just"/>
            <a:r>
              <a:rPr lang="en-US" sz="2400" dirty="0" smtClean="0"/>
              <a:t>Rounding </a:t>
            </a:r>
            <a:r>
              <a:rPr lang="en-US" sz="2400" i="1" dirty="0" smtClean="0"/>
              <a:t>LOW </a:t>
            </a:r>
            <a:r>
              <a:rPr lang="en-US" sz="2400" dirty="0" smtClean="0"/>
              <a:t>down to the million dollar digit, we get </a:t>
            </a:r>
            <a:r>
              <a:rPr lang="en-US" sz="2400" i="1" dirty="0" smtClean="0"/>
              <a:t>LOW’</a:t>
            </a:r>
            <a:r>
              <a:rPr lang="en-US" sz="2400" dirty="0" smtClean="0"/>
              <a:t>= -$1,000,000.</a:t>
            </a:r>
          </a:p>
          <a:p>
            <a:pPr algn="just"/>
            <a:r>
              <a:rPr lang="en-US" sz="2400" dirty="0"/>
              <a:t>R</a:t>
            </a:r>
            <a:r>
              <a:rPr lang="en-US" sz="2400" dirty="0" smtClean="0"/>
              <a:t>ounding </a:t>
            </a:r>
            <a:r>
              <a:rPr lang="en-US" sz="2400" i="1" dirty="0"/>
              <a:t>HIGH </a:t>
            </a:r>
            <a:r>
              <a:rPr lang="en-US" sz="2400" dirty="0"/>
              <a:t>up to the million dollar digit, we </a:t>
            </a:r>
            <a:r>
              <a:rPr lang="en-US" sz="2400" dirty="0" smtClean="0"/>
              <a:t>get </a:t>
            </a:r>
            <a:r>
              <a:rPr lang="en-US" sz="2400" i="1" dirty="0" smtClean="0"/>
              <a:t>HIGH</a:t>
            </a:r>
            <a:r>
              <a:rPr lang="en-US" sz="2400" dirty="0" smtClean="0"/>
              <a:t>’ </a:t>
            </a:r>
            <a:r>
              <a:rPr lang="en-US" sz="2400" dirty="0"/>
              <a:t>= +$</a:t>
            </a:r>
            <a:r>
              <a:rPr lang="en-US" sz="2400" dirty="0" smtClean="0"/>
              <a:t>2,000,000</a:t>
            </a:r>
            <a:r>
              <a:rPr lang="en-US" sz="2400" dirty="0"/>
              <a:t>.</a:t>
            </a:r>
            <a:endParaRPr lang="en-US" sz="2400" dirty="0" smtClean="0">
              <a:solidFill>
                <a:srgbClr val="CC0099"/>
              </a:solidFill>
            </a:endParaRPr>
          </a:p>
          <a:p>
            <a:pPr algn="just"/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AA6C-D6CA-4251-8708-81AC57D3BD75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48" y="4318186"/>
            <a:ext cx="5165395" cy="6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3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Content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Discretization</a:t>
                </a:r>
                <a:r>
                  <a:rPr lang="en-US" sz="26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Book Antiqua" panose="02040602050305030304" pitchFamily="18" charset="0"/>
                  </a:rPr>
                  <a:t/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Discretization and Concept </a:t>
                </a:r>
                <a:r>
                  <a:rPr lang="en-US" sz="2600" dirty="0" smtClean="0"/>
                  <a:t>hierarchy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Discretization and Concept Hierarchy Generation </a:t>
                </a:r>
                <a:r>
                  <a:rPr lang="en-US" sz="2600" dirty="0" smtClean="0"/>
                  <a:t>for Numerical Data</a:t>
                </a:r>
              </a:p>
              <a:p>
                <a:pPr lvl="3">
                  <a:lnSpc>
                    <a:spcPct val="110000"/>
                  </a:lnSpc>
                </a:pPr>
                <a:r>
                  <a:rPr lang="en-US" sz="2400" dirty="0" smtClean="0"/>
                  <a:t>Binning </a:t>
                </a:r>
              </a:p>
              <a:p>
                <a:pPr lvl="3">
                  <a:lnSpc>
                    <a:spcPct val="110000"/>
                  </a:lnSpc>
                </a:pPr>
                <a:r>
                  <a:rPr lang="en-US" sz="2400" dirty="0"/>
                  <a:t>Histogram analysis</a:t>
                </a:r>
              </a:p>
              <a:p>
                <a:pPr lvl="3">
                  <a:lnSpc>
                    <a:spcPct val="110000"/>
                  </a:lnSpc>
                </a:pPr>
                <a:r>
                  <a:rPr lang="en-US" sz="2400" dirty="0"/>
                  <a:t>Entropy-based discretization</a:t>
                </a:r>
              </a:p>
              <a:p>
                <a:pPr lvl="3">
                  <a:lnSpc>
                    <a:spcPct val="110000"/>
                  </a:lnSpc>
                </a:pPr>
                <a:r>
                  <a:rPr lang="en-US" sz="2400" dirty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/>
                          <m:t>Interval</m:t>
                        </m:r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merging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/>
                          <m:t>by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Analysis</a:t>
                </a:r>
              </a:p>
              <a:p>
                <a:pPr lvl="3">
                  <a:lnSpc>
                    <a:spcPct val="110000"/>
                  </a:lnSpc>
                </a:pPr>
                <a:r>
                  <a:rPr lang="en-US" sz="2400" dirty="0"/>
                  <a:t>Clustering analysis </a:t>
                </a:r>
                <a:endParaRPr lang="en-US" sz="2400" dirty="0" smtClean="0"/>
              </a:p>
              <a:p>
                <a:pPr lvl="3">
                  <a:lnSpc>
                    <a:spcPct val="110000"/>
                  </a:lnSpc>
                </a:pPr>
                <a:r>
                  <a:rPr lang="en-US" sz="2400" dirty="0"/>
                  <a:t>Discretization by Intuitive Partitioning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Concept Hierarchy Generation for Categorical Data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 smtClean="0"/>
                  <a:t>Summary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03E-2791-41F5-BA1C-1192CCC5CE95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6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by Intuitive Partitioning : Example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Step-3</a:t>
            </a:r>
          </a:p>
          <a:p>
            <a:pPr algn="just"/>
            <a:r>
              <a:rPr lang="en-US" sz="2400" dirty="0"/>
              <a:t>Since this interval ranges over three distinct values at the most significant digit, </a:t>
            </a:r>
            <a:r>
              <a:rPr lang="en-US" sz="2400" dirty="0" smtClean="0"/>
              <a:t>that is</a:t>
            </a:r>
            <a:r>
              <a:rPr lang="en-US" sz="2400" dirty="0"/>
              <a:t>, (</a:t>
            </a:r>
            <a:r>
              <a:rPr lang="en-US" sz="2400" dirty="0" smtClean="0"/>
              <a:t>2,000,000-(-1,000,000))/1,000,000 </a:t>
            </a:r>
            <a:r>
              <a:rPr lang="en-US" sz="2400" dirty="0"/>
              <a:t>= 3, the segment is partitioned into </a:t>
            </a:r>
            <a:r>
              <a:rPr lang="en-US" sz="2400" dirty="0" smtClean="0"/>
              <a:t>three equal-width </a:t>
            </a:r>
            <a:r>
              <a:rPr lang="en-US" sz="2400" dirty="0" err="1"/>
              <a:t>subsegments</a:t>
            </a:r>
            <a:r>
              <a:rPr lang="en-US" sz="2400" dirty="0"/>
              <a:t> according to the 3-4-5 rule</a:t>
            </a:r>
            <a:r>
              <a:rPr lang="en-US" sz="2400" dirty="0" smtClean="0"/>
              <a:t>: (-$1,000,000….$0], ($0….$1,000,000</a:t>
            </a:r>
            <a:r>
              <a:rPr lang="en-US" sz="2400" dirty="0"/>
              <a:t>], and ($</a:t>
            </a:r>
            <a:r>
              <a:rPr lang="en-US" sz="2400" dirty="0" smtClean="0"/>
              <a:t>1,000,000……$2,000,000</a:t>
            </a:r>
            <a:r>
              <a:rPr lang="en-US" sz="2400" dirty="0"/>
              <a:t>]</a:t>
            </a:r>
            <a:endParaRPr lang="en-US" sz="2400" dirty="0">
              <a:solidFill>
                <a:srgbClr val="CC0099"/>
              </a:solidFill>
            </a:endParaRPr>
          </a:p>
          <a:p>
            <a:pPr algn="just"/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026-66DF-49D3-8416-E9066B2F7497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43" y="4001294"/>
            <a:ext cx="5259753" cy="9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88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by Intuitive Partitioning : Example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Step-4</a:t>
            </a:r>
            <a:endParaRPr lang="en-US" sz="2400" dirty="0">
              <a:solidFill>
                <a:srgbClr val="CC0099"/>
              </a:solidFill>
            </a:endParaRPr>
          </a:p>
          <a:p>
            <a:pPr algn="just"/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7DCE-E729-4756-8728-7754793C72FB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4" y="2252178"/>
            <a:ext cx="5990112" cy="3999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46" y="1742880"/>
            <a:ext cx="5238750" cy="200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12" y="3887592"/>
            <a:ext cx="5165395" cy="653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621" y="4623479"/>
            <a:ext cx="4968775" cy="9706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18413" y="5636702"/>
            <a:ext cx="7584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1. Automatic </a:t>
            </a:r>
            <a:r>
              <a:rPr lang="en-US" sz="1600" dirty="0"/>
              <a:t>generation of a concept hierarchy for </a:t>
            </a:r>
            <a:r>
              <a:rPr lang="en-US" sz="1600" i="1" dirty="0"/>
              <a:t>profit </a:t>
            </a:r>
            <a:r>
              <a:rPr lang="en-US" sz="1600" dirty="0"/>
              <a:t>based on the 3-4-5 rule.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00859" y="5975256"/>
            <a:ext cx="70928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400" dirty="0">
                <a:solidFill>
                  <a:srgbClr val="00B050"/>
                </a:solidFill>
              </a:rPr>
              <a:t>Source: </a:t>
            </a:r>
            <a:r>
              <a:rPr lang="en-IN" sz="1400" dirty="0" err="1">
                <a:solidFill>
                  <a:srgbClr val="00B050"/>
                </a:solidFill>
              </a:rPr>
              <a:t>Jiawei</a:t>
            </a:r>
            <a:r>
              <a:rPr lang="en-IN" sz="1400" dirty="0">
                <a:solidFill>
                  <a:srgbClr val="00B050"/>
                </a:solidFill>
              </a:rPr>
              <a:t> Han and </a:t>
            </a:r>
            <a:r>
              <a:rPr lang="en-IN" sz="1400" dirty="0" err="1">
                <a:solidFill>
                  <a:srgbClr val="00B050"/>
                </a:solidFill>
              </a:rPr>
              <a:t>Micheline</a:t>
            </a:r>
            <a:r>
              <a:rPr lang="en-IN" sz="1400" dirty="0">
                <a:solidFill>
                  <a:srgbClr val="00B050"/>
                </a:solidFill>
              </a:rPr>
              <a:t> </a:t>
            </a:r>
            <a:r>
              <a:rPr lang="en-IN" sz="1400" dirty="0" err="1">
                <a:solidFill>
                  <a:srgbClr val="00B050"/>
                </a:solidFill>
              </a:rPr>
              <a:t>Kamber</a:t>
            </a:r>
            <a:r>
              <a:rPr lang="en-IN" sz="1400" dirty="0">
                <a:solidFill>
                  <a:srgbClr val="00B050"/>
                </a:solidFill>
              </a:rPr>
              <a:t>, Data Mining Concepts and Techniques, Third Edition, Elsevier.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574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Concept Hierarchy Generation for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Categorical data are discrete data. Categorical attributes have a finite (but possibly </a:t>
            </a:r>
            <a:r>
              <a:rPr lang="en-US" sz="2400" dirty="0" smtClean="0"/>
              <a:t>large) number </a:t>
            </a:r>
            <a:r>
              <a:rPr lang="en-US" sz="2400" dirty="0"/>
              <a:t>of distinct values, with no ordering among the values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M</a:t>
            </a:r>
            <a:r>
              <a:rPr lang="en-US" sz="2400" dirty="0" smtClean="0">
                <a:solidFill>
                  <a:srgbClr val="CC0099"/>
                </a:solidFill>
              </a:rPr>
              <a:t>ethods </a:t>
            </a:r>
            <a:r>
              <a:rPr lang="en-US" sz="2400" dirty="0">
                <a:solidFill>
                  <a:srgbClr val="CC0099"/>
                </a:solidFill>
              </a:rPr>
              <a:t>for the </a:t>
            </a:r>
            <a:r>
              <a:rPr lang="en-US" sz="2400" dirty="0" smtClean="0">
                <a:solidFill>
                  <a:srgbClr val="CC0099"/>
                </a:solidFill>
              </a:rPr>
              <a:t>generation of </a:t>
            </a:r>
            <a:r>
              <a:rPr lang="en-US" sz="2400" dirty="0">
                <a:solidFill>
                  <a:srgbClr val="CC0099"/>
                </a:solidFill>
              </a:rPr>
              <a:t>concept hierarchies for categorical data</a:t>
            </a:r>
            <a:r>
              <a:rPr lang="en-US" sz="2400" dirty="0" smtClean="0">
                <a:solidFill>
                  <a:srgbClr val="CC0099"/>
                </a:solidFill>
              </a:rPr>
              <a:t>.</a:t>
            </a:r>
          </a:p>
          <a:p>
            <a:pPr lvl="1" algn="just"/>
            <a:r>
              <a:rPr lang="en-US" sz="2200" dirty="0"/>
              <a:t>Specification of a partial ordering of attributes explicitly at the schema level by users or </a:t>
            </a:r>
            <a:r>
              <a:rPr lang="en-US" sz="2200" dirty="0" smtClean="0"/>
              <a:t>experts.</a:t>
            </a:r>
            <a:endParaRPr lang="en-US" sz="2200" dirty="0"/>
          </a:p>
          <a:p>
            <a:pPr lvl="1" algn="just">
              <a:lnSpc>
                <a:spcPct val="130000"/>
              </a:lnSpc>
            </a:pPr>
            <a:r>
              <a:rPr lang="en-US" sz="2200" dirty="0"/>
              <a:t>Specification of a portion of a hierarchy by explicit data </a:t>
            </a:r>
            <a:r>
              <a:rPr lang="en-US" sz="2200" dirty="0" smtClean="0"/>
              <a:t>grouping.</a:t>
            </a:r>
            <a:endParaRPr lang="en-US" sz="2200" dirty="0"/>
          </a:p>
          <a:p>
            <a:pPr lvl="1" algn="just">
              <a:lnSpc>
                <a:spcPct val="130000"/>
              </a:lnSpc>
            </a:pPr>
            <a:r>
              <a:rPr lang="en-US" sz="2200" dirty="0"/>
              <a:t>Specification of a set of attributes, but not of their partial </a:t>
            </a:r>
            <a:r>
              <a:rPr lang="en-US" sz="2200" dirty="0" smtClean="0"/>
              <a:t>ordering.</a:t>
            </a:r>
            <a:endParaRPr lang="en-US" sz="2200" dirty="0"/>
          </a:p>
          <a:p>
            <a:pPr lvl="1" algn="just">
              <a:lnSpc>
                <a:spcPct val="130000"/>
              </a:lnSpc>
            </a:pPr>
            <a:r>
              <a:rPr lang="en-US" sz="2200" dirty="0"/>
              <a:t>Specification of only a partial set of </a:t>
            </a:r>
            <a:r>
              <a:rPr lang="en-US" sz="2200" dirty="0" smtClean="0"/>
              <a:t>attributes.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3899-402F-48CE-B242-4F2D650CFEAC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0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Specification of a set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06984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Concept hierarchy can be automatically generated based on the number of distinct values per attribute in the given attribute set.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attribute with the most distinct values is placed at the lowest level of the hierarchy.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FE60-7A4D-40F2-8DCF-814CF91A02D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1" y="1825625"/>
            <a:ext cx="34766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38652" y="5099709"/>
            <a:ext cx="5343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2. Automatic </a:t>
            </a:r>
            <a:r>
              <a:rPr lang="en-US" sz="1600" dirty="0"/>
              <a:t>generation of a schema concept hierarchy based on the number of </a:t>
            </a:r>
            <a:r>
              <a:rPr lang="en-US" sz="1600" dirty="0" smtClean="0"/>
              <a:t>distinct attribute </a:t>
            </a:r>
            <a:r>
              <a:rPr lang="en-US" sz="1600" dirty="0"/>
              <a:t>values.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3003" y="563835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1400" dirty="0" smtClean="0">
                <a:solidFill>
                  <a:srgbClr val="00B050"/>
                </a:solidFill>
              </a:rPr>
              <a:t>Source: </a:t>
            </a:r>
            <a:r>
              <a:rPr lang="en-IN" sz="1400" dirty="0" err="1" smtClean="0">
                <a:solidFill>
                  <a:srgbClr val="00B050"/>
                </a:solidFill>
              </a:rPr>
              <a:t>Jiawei</a:t>
            </a:r>
            <a:r>
              <a:rPr lang="en-IN" sz="1400" dirty="0" smtClean="0">
                <a:solidFill>
                  <a:srgbClr val="00B050"/>
                </a:solidFill>
              </a:rPr>
              <a:t> </a:t>
            </a:r>
            <a:r>
              <a:rPr lang="en-IN" sz="1400" dirty="0">
                <a:solidFill>
                  <a:srgbClr val="00B050"/>
                </a:solidFill>
              </a:rPr>
              <a:t>Han and </a:t>
            </a:r>
            <a:r>
              <a:rPr lang="en-IN" sz="1400" dirty="0" err="1">
                <a:solidFill>
                  <a:srgbClr val="00B050"/>
                </a:solidFill>
              </a:rPr>
              <a:t>Micheline</a:t>
            </a:r>
            <a:r>
              <a:rPr lang="en-IN" sz="1400" dirty="0">
                <a:solidFill>
                  <a:srgbClr val="00B050"/>
                </a:solidFill>
              </a:rPr>
              <a:t> </a:t>
            </a:r>
            <a:r>
              <a:rPr lang="en-IN" sz="1400" dirty="0" err="1">
                <a:solidFill>
                  <a:srgbClr val="00B050"/>
                </a:solidFill>
              </a:rPr>
              <a:t>Kamber</a:t>
            </a:r>
            <a:r>
              <a:rPr lang="en-IN" sz="1400" dirty="0">
                <a:solidFill>
                  <a:srgbClr val="00B050"/>
                </a:solidFill>
              </a:rPr>
              <a:t>, Data Mining Concepts and Techniques, Third Edition, Elsevier.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25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Summary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Data discretization and automatic generation of concept hierarchies for </a:t>
                </a:r>
                <a:r>
                  <a:rPr lang="en-US" sz="2400" dirty="0" smtClean="0"/>
                  <a:t>numerical data </a:t>
                </a:r>
                <a:r>
                  <a:rPr lang="en-US" sz="2400" dirty="0"/>
                  <a:t>can involve techniques such as binning, histogram analysis, entropy-based </a:t>
                </a:r>
                <a:r>
                  <a:rPr lang="en-US" sz="2400" dirty="0" smtClean="0"/>
                  <a:t>discretization,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analysis, cluster analysis, and discretization by intuitive </a:t>
                </a:r>
                <a:r>
                  <a:rPr lang="en-US" sz="2400" dirty="0" smtClean="0"/>
                  <a:t>partitioning.</a:t>
                </a:r>
              </a:p>
              <a:p>
                <a:pPr algn="just"/>
                <a:r>
                  <a:rPr lang="en-US" sz="2400" dirty="0" smtClean="0"/>
                  <a:t>For </a:t>
                </a:r>
                <a:r>
                  <a:rPr lang="en-US" sz="2400" dirty="0"/>
                  <a:t>categorical data, concept hierarchies may be generated based on the number </a:t>
                </a:r>
                <a:r>
                  <a:rPr lang="en-US" sz="2400" dirty="0" smtClean="0"/>
                  <a:t>of distinct </a:t>
                </a:r>
                <a:r>
                  <a:rPr lang="en-US" sz="2400" dirty="0"/>
                  <a:t>values of the attributes defining the hierarchy.</a:t>
                </a:r>
                <a:endParaRPr lang="en-US" sz="2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815F-94E1-431A-9291-32322DADE37A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  <a:endParaRPr lang="en-US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B574-9C5F-4AAB-AAC5-BB6CF186D3FB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2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Discretization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types of attributes: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Nominal </a:t>
            </a:r>
            <a:r>
              <a:rPr lang="en-US" dirty="0">
                <a:cs typeface="Tahoma" panose="020B0604030504040204" pitchFamily="34" charset="0"/>
              </a:rPr>
              <a:t>— </a:t>
            </a:r>
            <a:r>
              <a:rPr lang="en-US" dirty="0"/>
              <a:t>values from an unordered 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Ordinal </a:t>
            </a:r>
            <a:r>
              <a:rPr lang="en-US" dirty="0">
                <a:cs typeface="Tahoma" panose="020B0604030504040204" pitchFamily="34" charset="0"/>
              </a:rPr>
              <a:t>—</a:t>
            </a:r>
            <a:r>
              <a:rPr lang="en-US" dirty="0"/>
              <a:t> values from an ordered 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 </a:t>
            </a:r>
            <a:r>
              <a:rPr lang="en-US" dirty="0">
                <a:cs typeface="Tahoma" panose="020B0604030504040204" pitchFamily="34" charset="0"/>
              </a:rPr>
              <a:t>—</a:t>
            </a:r>
            <a:r>
              <a:rPr lang="en-US" dirty="0"/>
              <a:t> real </a:t>
            </a:r>
            <a:r>
              <a:rPr lang="en-US" dirty="0" smtClean="0"/>
              <a:t>numbers</a:t>
            </a:r>
          </a:p>
          <a:p>
            <a:r>
              <a:rPr lang="en-US" sz="2400" dirty="0"/>
              <a:t>Discretization: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range of a continuous attribute into </a:t>
            </a:r>
            <a:r>
              <a:rPr lang="en-US" dirty="0" smtClean="0"/>
              <a:t>intervals.</a:t>
            </a:r>
            <a:endParaRPr lang="en-US" dirty="0"/>
          </a:p>
          <a:p>
            <a:pPr lvl="1"/>
            <a:r>
              <a:rPr lang="en-US" dirty="0"/>
              <a:t>Some classification algorithms only accept categorical attributes.</a:t>
            </a:r>
          </a:p>
          <a:p>
            <a:pPr lvl="1"/>
            <a:r>
              <a:rPr lang="en-US" dirty="0"/>
              <a:t>Reduce data size by </a:t>
            </a:r>
            <a:r>
              <a:rPr lang="en-US" dirty="0" smtClean="0"/>
              <a:t>discretization.</a:t>
            </a:r>
            <a:endParaRPr lang="en-US" dirty="0"/>
          </a:p>
          <a:p>
            <a:pPr lvl="1"/>
            <a:r>
              <a:rPr lang="en-US" dirty="0"/>
              <a:t>Prepare for further </a:t>
            </a:r>
            <a:r>
              <a:rPr lang="en-US" dirty="0" smtClean="0"/>
              <a:t>analysis.</a:t>
            </a:r>
            <a:endParaRPr lang="en-US" dirty="0"/>
          </a:p>
          <a:p>
            <a:pPr lvl="1"/>
            <a:endParaRPr lang="en-US" dirty="0"/>
          </a:p>
          <a:p>
            <a:pPr algn="just"/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09A-86DA-42BD-962E-9931A5AAE019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6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Discretization and Concept </a:t>
            </a:r>
            <a:r>
              <a:rPr 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hierachy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Discretization 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Reduce </a:t>
            </a:r>
            <a:r>
              <a:rPr lang="en-US" dirty="0"/>
              <a:t>the number of values for a given continuous attribute by dividing the range of the attribute into intervals. Interval labels can then be used to replace actual data values.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Concept hierarchies 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Reduce </a:t>
            </a:r>
            <a:r>
              <a:rPr lang="en-US" dirty="0"/>
              <a:t>the data by collecting and replacing low level concepts (such as numeric values for the attribute age) by higher level concepts (such as young, middle-aged, or senior).</a:t>
            </a:r>
          </a:p>
          <a:p>
            <a:pPr algn="just"/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2F60-D89C-446E-8198-509FB622DA4B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7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Discretization and Concept Hierarchy Generation for</a:t>
            </a:r>
            <a:b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Numerical Data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CC0099"/>
                    </a:solidFill>
                  </a:rPr>
                  <a:t>Binning 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CC0099"/>
                    </a:solidFill>
                  </a:rPr>
                  <a:t>Histogram </a:t>
                </a:r>
                <a:r>
                  <a:rPr lang="en-US" sz="2400" dirty="0">
                    <a:solidFill>
                      <a:srgbClr val="CC0099"/>
                    </a:solidFill>
                  </a:rPr>
                  <a:t>analysis </a:t>
                </a:r>
                <a:endParaRPr lang="en-US" sz="2400" dirty="0" smtClean="0">
                  <a:solidFill>
                    <a:srgbClr val="CC0099"/>
                  </a:solidFill>
                </a:endParaRP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CC0099"/>
                    </a:solidFill>
                  </a:rPr>
                  <a:t>Entropy-based </a:t>
                </a:r>
                <a:r>
                  <a:rPr lang="en-US" sz="2400" dirty="0" smtClean="0">
                    <a:solidFill>
                      <a:srgbClr val="CC0099"/>
                    </a:solidFill>
                  </a:rPr>
                  <a:t>discretization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CC0099"/>
                            </a:solidFill>
                          </a:rPr>
                          <m:t>Interval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CC0099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CC0099"/>
                            </a:solidFill>
                          </a:rPr>
                          <m:t>merging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CC0099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CC0099"/>
                            </a:solidFill>
                          </a:rPr>
                          <m:t>by</m:t>
                        </m:r>
                        <m:r>
                          <a:rPr lang="en-US" sz="2400" b="0" i="0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C0099"/>
                    </a:solidFill>
                  </a:rPr>
                  <a:t>Analysis</a:t>
                </a:r>
                <a:endParaRPr lang="en-US" sz="24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CC0099"/>
                    </a:solidFill>
                  </a:rPr>
                  <a:t>Clustering </a:t>
                </a:r>
                <a:r>
                  <a:rPr lang="en-US" sz="2400" dirty="0">
                    <a:solidFill>
                      <a:srgbClr val="CC0099"/>
                    </a:solidFill>
                  </a:rPr>
                  <a:t>analysis </a:t>
                </a:r>
                <a:endParaRPr lang="en-US" sz="2400" dirty="0" smtClean="0">
                  <a:solidFill>
                    <a:srgbClr val="CC0099"/>
                  </a:solidFill>
                </a:endParaRPr>
              </a:p>
              <a:p>
                <a:pPr>
                  <a:lnSpc>
                    <a:spcPct val="18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CC0099"/>
                    </a:solidFill>
                  </a:rPr>
                  <a:t>Discretization by Intuitive Partitioning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38C9-18B0-4DEF-808C-A02B7F459CF9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5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Binning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Binning is a top-down splitting technique based on a specified number of bins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These methods </a:t>
            </a:r>
            <a:r>
              <a:rPr lang="en-US" sz="2400" dirty="0" smtClean="0"/>
              <a:t>are also </a:t>
            </a:r>
            <a:r>
              <a:rPr lang="en-US" sz="2400" dirty="0"/>
              <a:t>used as discretization methods for </a:t>
            </a:r>
            <a:r>
              <a:rPr lang="en-US" sz="2400" dirty="0" err="1"/>
              <a:t>numerosity</a:t>
            </a:r>
            <a:r>
              <a:rPr lang="en-US" sz="2400" dirty="0"/>
              <a:t> reduction and concept </a:t>
            </a:r>
            <a:r>
              <a:rPr lang="en-US" sz="2400" dirty="0" smtClean="0"/>
              <a:t>hierarchy generation.</a:t>
            </a:r>
          </a:p>
          <a:p>
            <a:pPr algn="just"/>
            <a:r>
              <a:rPr lang="en-US" sz="2400" dirty="0"/>
              <a:t>Binning does not use class information and is therefore </a:t>
            </a:r>
            <a:r>
              <a:rPr lang="en-US" sz="2400" dirty="0" smtClean="0"/>
              <a:t>an unsupervised </a:t>
            </a:r>
            <a:r>
              <a:rPr lang="en-US" sz="2400" dirty="0"/>
              <a:t>discretization technique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It is sensitive to the user-specified number </a:t>
            </a:r>
            <a:r>
              <a:rPr lang="en-US" sz="2400" dirty="0" smtClean="0"/>
              <a:t>of bins</a:t>
            </a:r>
            <a:r>
              <a:rPr lang="en-US" sz="2400" dirty="0"/>
              <a:t>, as well as the presence of outliers.</a:t>
            </a:r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EDD7-7C2B-436A-B610-7BF3C291380C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5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Histogram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Analysis 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H</a:t>
            </a:r>
            <a:r>
              <a:rPr lang="en-US" sz="2400" dirty="0" smtClean="0"/>
              <a:t>istogram </a:t>
            </a:r>
            <a:r>
              <a:rPr lang="en-US" sz="2400" dirty="0"/>
              <a:t>analysis is an unsupervised discretization technique </a:t>
            </a:r>
            <a:r>
              <a:rPr lang="en-US" sz="2400" dirty="0" smtClean="0"/>
              <a:t>because it </a:t>
            </a:r>
            <a:r>
              <a:rPr lang="en-US" sz="2400" dirty="0"/>
              <a:t>does not use class information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Histograms partition the values for an attribute, </a:t>
            </a:r>
            <a:r>
              <a:rPr lang="en-US" sz="2400" i="1" dirty="0" smtClean="0"/>
              <a:t>A</a:t>
            </a:r>
            <a:r>
              <a:rPr lang="en-US" sz="2400" dirty="0" smtClean="0"/>
              <a:t>, into </a:t>
            </a:r>
            <a:r>
              <a:rPr lang="en-US" sz="2400" dirty="0"/>
              <a:t>disjoint ranges called buckets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We use partitioning rules to define histograms.</a:t>
            </a:r>
          </a:p>
          <a:p>
            <a:pPr algn="just"/>
            <a:r>
              <a:rPr lang="en-US" sz="2400" dirty="0"/>
              <a:t>The histogram analysis algorithm can be applied </a:t>
            </a:r>
            <a:r>
              <a:rPr lang="en-US" sz="2400" dirty="0" smtClean="0"/>
              <a:t>recursively to </a:t>
            </a:r>
            <a:r>
              <a:rPr lang="en-US" sz="2400" dirty="0"/>
              <a:t>each partition in order to automatically generate </a:t>
            </a:r>
            <a:r>
              <a:rPr lang="en-US" sz="2400" dirty="0" smtClean="0"/>
              <a:t>a multilevel </a:t>
            </a:r>
            <a:r>
              <a:rPr lang="en-US" sz="2400" dirty="0"/>
              <a:t>concept </a:t>
            </a:r>
            <a:r>
              <a:rPr lang="en-US" sz="2400" dirty="0" smtClean="0"/>
              <a:t>hierarchy, with </a:t>
            </a:r>
            <a:r>
              <a:rPr lang="en-US" sz="2400" dirty="0"/>
              <a:t>the procedure terminating once a </a:t>
            </a:r>
            <a:r>
              <a:rPr lang="en-US" sz="2400" dirty="0" smtClean="0"/>
              <a:t>pre-specified </a:t>
            </a:r>
            <a:r>
              <a:rPr lang="en-US" sz="2400" dirty="0"/>
              <a:t>number of concept levels has </a:t>
            </a:r>
            <a:r>
              <a:rPr lang="en-US" sz="2400" dirty="0" smtClean="0"/>
              <a:t>been reached.</a:t>
            </a:r>
          </a:p>
          <a:p>
            <a:pPr algn="just"/>
            <a:r>
              <a:rPr lang="en-US" sz="2400" dirty="0"/>
              <a:t>A minimum interval size can also be used per level to control the recursive </a:t>
            </a:r>
            <a:r>
              <a:rPr lang="en-US" sz="2400" dirty="0" smtClean="0"/>
              <a:t>procedure.</a:t>
            </a:r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FC65-25B4-4664-BFA1-32C235908A03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34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Entropy-Based Discretization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Entropy-based discretization is a supervised, top-down </a:t>
            </a:r>
            <a:r>
              <a:rPr lang="en-US" sz="2400" dirty="0" smtClean="0"/>
              <a:t>splitting technique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/>
              <a:t>To discretize a </a:t>
            </a:r>
            <a:r>
              <a:rPr lang="en-US" sz="2400" dirty="0" smtClean="0"/>
              <a:t>numerical attribute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dirty="0"/>
              <a:t>, the method selects the value of </a:t>
            </a:r>
            <a:r>
              <a:rPr lang="en-US" sz="2400" i="1" dirty="0"/>
              <a:t>A </a:t>
            </a:r>
            <a:r>
              <a:rPr lang="en-US" sz="2400" dirty="0"/>
              <a:t>that has the minimum entropy as </a:t>
            </a:r>
            <a:r>
              <a:rPr lang="en-US" sz="2400" dirty="0" smtClean="0"/>
              <a:t>a split-point</a:t>
            </a:r>
            <a:r>
              <a:rPr lang="en-US" sz="2400" dirty="0"/>
              <a:t>, and recursively partitions the resulting intervals to arrive at a </a:t>
            </a:r>
            <a:r>
              <a:rPr lang="en-US" sz="2400" dirty="0" smtClean="0"/>
              <a:t>hierarchical discretization.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Such discretization forms a concept hierarchy for </a:t>
            </a:r>
            <a:r>
              <a:rPr lang="en-US" sz="2400" i="1" dirty="0"/>
              <a:t>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Let </a:t>
            </a:r>
            <a:r>
              <a:rPr lang="en-US" sz="2400" i="1" dirty="0"/>
              <a:t>D </a:t>
            </a:r>
            <a:r>
              <a:rPr lang="en-US" sz="2400" dirty="0"/>
              <a:t>consist of data tuples defined by a set of attributes and a class-label attribute.</a:t>
            </a:r>
          </a:p>
          <a:p>
            <a:pPr algn="just"/>
            <a:r>
              <a:rPr lang="en-US" sz="2400" dirty="0"/>
              <a:t>The class-label attribute provides the class information per tuple.</a:t>
            </a:r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CCA1-ED19-41E9-9BDA-928940808D6D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2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Entropy-Based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Discretization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</a:t>
            </a:r>
            <a:r>
              <a:rPr lang="en-US" sz="2400" dirty="0" smtClean="0"/>
              <a:t>ethod for entropy-based discretization</a:t>
            </a:r>
          </a:p>
          <a:p>
            <a:pPr algn="just"/>
            <a:r>
              <a:rPr lang="en-US" sz="2400" dirty="0"/>
              <a:t>Each value of </a:t>
            </a:r>
            <a:r>
              <a:rPr lang="en-US" sz="2400" i="1" dirty="0"/>
              <a:t>A </a:t>
            </a:r>
            <a:r>
              <a:rPr lang="en-US" sz="2400" dirty="0"/>
              <a:t>can be considered as a potential interval boundary or </a:t>
            </a:r>
            <a:r>
              <a:rPr lang="en-US" sz="2400" dirty="0" smtClean="0"/>
              <a:t>split-point to </a:t>
            </a:r>
            <a:r>
              <a:rPr lang="en-US" sz="2400" dirty="0"/>
              <a:t>partition the range of </a:t>
            </a:r>
            <a:r>
              <a:rPr lang="en-US" sz="2400" i="1" dirty="0"/>
              <a:t>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S</a:t>
            </a:r>
            <a:r>
              <a:rPr lang="en-US" sz="2400" dirty="0" smtClean="0"/>
              <a:t>plit-point </a:t>
            </a:r>
            <a:r>
              <a:rPr lang="en-US" sz="2400" dirty="0"/>
              <a:t>for </a:t>
            </a:r>
            <a:r>
              <a:rPr lang="en-US" sz="2400" i="1" dirty="0"/>
              <a:t>A </a:t>
            </a:r>
            <a:r>
              <a:rPr lang="en-US" sz="2400" dirty="0"/>
              <a:t>can </a:t>
            </a:r>
            <a:r>
              <a:rPr lang="en-US" sz="2400" dirty="0" smtClean="0"/>
              <a:t>partition the </a:t>
            </a:r>
            <a:r>
              <a:rPr lang="en-US" sz="2400" dirty="0"/>
              <a:t>tuples in </a:t>
            </a:r>
            <a:r>
              <a:rPr lang="en-US" sz="2400" i="1" dirty="0"/>
              <a:t>D </a:t>
            </a:r>
            <a:r>
              <a:rPr lang="en-US" sz="2400" dirty="0"/>
              <a:t>into two subsets satisfying the conditions </a:t>
            </a:r>
            <a:r>
              <a:rPr lang="en-US" sz="2400" i="1" dirty="0"/>
              <a:t>A </a:t>
            </a:r>
            <a:r>
              <a:rPr lang="en-US" sz="2400" i="1" dirty="0" smtClean="0"/>
              <a:t>≤</a:t>
            </a:r>
            <a:r>
              <a:rPr lang="en-US" sz="2400" dirty="0" smtClean="0"/>
              <a:t> </a:t>
            </a:r>
            <a:r>
              <a:rPr lang="en-US" sz="2400" i="1" dirty="0"/>
              <a:t>split point </a:t>
            </a:r>
            <a:r>
              <a:rPr lang="en-US" sz="2400" dirty="0" smtClean="0"/>
              <a:t>and </a:t>
            </a:r>
            <a:r>
              <a:rPr lang="en-US" sz="2400" i="1" dirty="0" smtClean="0"/>
              <a:t>A </a:t>
            </a:r>
            <a:r>
              <a:rPr lang="en-US" sz="2400" dirty="0"/>
              <a:t>&gt; </a:t>
            </a:r>
            <a:r>
              <a:rPr lang="en-US" sz="2400" i="1" dirty="0"/>
              <a:t>split point</a:t>
            </a:r>
            <a:r>
              <a:rPr lang="en-US" sz="2400" dirty="0"/>
              <a:t>, </a:t>
            </a:r>
            <a:r>
              <a:rPr lang="en-US" sz="2400" dirty="0" smtClean="0"/>
              <a:t>hence creating </a:t>
            </a:r>
            <a:r>
              <a:rPr lang="en-US" sz="2400" dirty="0"/>
              <a:t>a binary discretization</a:t>
            </a:r>
            <a:r>
              <a:rPr lang="en-US" sz="2400" dirty="0" smtClean="0"/>
              <a:t>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i="1" dirty="0"/>
              <a:t>expected </a:t>
            </a:r>
            <a:r>
              <a:rPr lang="en-US" sz="2400" i="1" dirty="0" smtClean="0"/>
              <a:t>information requirement </a:t>
            </a:r>
            <a:r>
              <a:rPr lang="en-US" sz="2400" dirty="0"/>
              <a:t>for classifying a tuple in </a:t>
            </a:r>
            <a:r>
              <a:rPr lang="en-US" sz="2400" i="1" dirty="0"/>
              <a:t>D </a:t>
            </a:r>
            <a:r>
              <a:rPr lang="en-US" sz="2400" dirty="0"/>
              <a:t>based on partitioning by </a:t>
            </a:r>
            <a:r>
              <a:rPr lang="en-US" sz="2400" i="1" dirty="0"/>
              <a:t>A</a:t>
            </a:r>
            <a:r>
              <a:rPr lang="en-US" sz="2400" dirty="0" smtClean="0"/>
              <a:t>.</a:t>
            </a:r>
          </a:p>
          <a:p>
            <a:pPr algn="just"/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(Discretization and Concept Hierarchy Generation)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57C-B942-4932-9CD7-C544BB2FB5F1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97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9293</TotalTime>
  <Words>1533</Words>
  <Application>Microsoft Office PowerPoint</Application>
  <PresentationFormat>Custom</PresentationFormat>
  <Paragraphs>194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</vt:lpstr>
      <vt:lpstr>Content</vt:lpstr>
      <vt:lpstr>Discretization</vt:lpstr>
      <vt:lpstr>Discretization and Concept hierachy</vt:lpstr>
      <vt:lpstr>Discretization and Concept Hierarchy Generation for Numerical Data</vt:lpstr>
      <vt:lpstr> Binning  </vt:lpstr>
      <vt:lpstr> Histogram Analysis  </vt:lpstr>
      <vt:lpstr>Entropy-Based Discretization</vt:lpstr>
      <vt:lpstr>Entropy-Based Discretization [Cont..]</vt:lpstr>
      <vt:lpstr>Entropy-Based Discretization [Cont..]</vt:lpstr>
      <vt:lpstr>Entropy-Based Discretization [Cont..]</vt:lpstr>
      <vt:lpstr> </vt:lpstr>
      <vt:lpstr> </vt:lpstr>
      <vt:lpstr> </vt:lpstr>
      <vt:lpstr>Cluster Analysis</vt:lpstr>
      <vt:lpstr>Discretization by Intuitive Partitioning</vt:lpstr>
      <vt:lpstr>Discretization by Intuitive Partitioning : Example</vt:lpstr>
      <vt:lpstr>Discretization by Intuitive Partitioning : Example [Cont..]</vt:lpstr>
      <vt:lpstr>Discretization by Intuitive Partitioning : Example [Cont..]</vt:lpstr>
      <vt:lpstr>Discretization by Intuitive Partitioning : Example [Cont..]</vt:lpstr>
      <vt:lpstr>Discretization by Intuitive Partitioning : Example [Cont..]</vt:lpstr>
      <vt:lpstr>Concept Hierarchy Generation for Categorical Data</vt:lpstr>
      <vt:lpstr>Specification of a set of attributes</vt:lpstr>
      <vt:lpstr>Summary</vt:lpstr>
      <vt:lpstr>Slide 25</vt:lpstr>
    </vt:vector>
  </TitlesOfParts>
  <Company>Airtel 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Soumendra</cp:lastModifiedBy>
  <cp:revision>1400</cp:revision>
  <dcterms:created xsi:type="dcterms:W3CDTF">2017-04-14T05:30:35Z</dcterms:created>
  <dcterms:modified xsi:type="dcterms:W3CDTF">2021-11-15T09:40:38Z</dcterms:modified>
</cp:coreProperties>
</file>