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389" r:id="rId3"/>
    <p:sldId id="426" r:id="rId4"/>
    <p:sldId id="429" r:id="rId5"/>
    <p:sldId id="427" r:id="rId6"/>
    <p:sldId id="428" r:id="rId7"/>
    <p:sldId id="420" r:id="rId8"/>
    <p:sldId id="409" r:id="rId9"/>
    <p:sldId id="421" r:id="rId10"/>
    <p:sldId id="422" r:id="rId11"/>
    <p:sldId id="423" r:id="rId12"/>
    <p:sldId id="424" r:id="rId13"/>
    <p:sldId id="410" r:id="rId14"/>
    <p:sldId id="413" r:id="rId15"/>
    <p:sldId id="425" r:id="rId16"/>
    <p:sldId id="414" r:id="rId17"/>
    <p:sldId id="416" r:id="rId18"/>
    <p:sldId id="417" r:id="rId19"/>
    <p:sldId id="418" r:id="rId20"/>
    <p:sldId id="419" r:id="rId21"/>
    <p:sldId id="402" r:id="rId22"/>
    <p:sldId id="33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826-95AF-44B7-8B45-6EC3646FC40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823-1DF2-4295-8B32-C3C887AE123A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2587-671F-409B-818A-7D565E7E69C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C7D-870C-4937-B258-51FF7A08100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C7B1-E7ED-412C-82F7-D0DB2E2AD3E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834C-FEC3-4655-97EB-3539537A1FE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E1D-090E-45DD-AC70-6485065F68E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B833-799B-425E-951A-AE75F19E858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5101-7067-4BC0-8393-8D795164FCA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E42-8494-40D4-8678-3B84B14DD961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6194-CDBD-48CF-8B84-769A54ABE1E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8DD9-2C1D-4F27-AEED-ADDE05D5EE5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40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 Solving Session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7589" y="5902849"/>
            <a:ext cx="544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Kaberi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60−66.8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62−66.8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+…..+|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74−66.8|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(46.24+23.04+14.44+3.24+3.24+1.44+4.84+10.24+27.04+51.84)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185.6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endParaRPr lang="en-US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 smtClean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18.56</m:t>
                        </m:r>
                      </m:e>
                    </m:rad>
                  </m:oMath>
                </a14:m>
                <a:r>
                  <a:rPr lang="en-US" sz="2200" dirty="0"/>
                  <a:t>=</a:t>
                </a:r>
                <a:r>
                  <a:rPr lang="en-US" sz="2200" b="1" dirty="0"/>
                  <a:t>4.308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150.7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150.7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+…..+|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150.7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(2371.69+942.49+428.49+0.49+942.49+32.49+590.49+372.49+1176.49+3516.49)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10374.1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𝟐𝟎𝟖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72F1-6EDB-484A-B9ED-C85462AA51DA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7276411"/>
              </p:ext>
            </p:extLst>
          </p:nvPr>
        </p:nvGraphicFramePr>
        <p:xfrm>
          <a:off x="9151919" y="3486208"/>
          <a:ext cx="2873827" cy="28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13"/>
                <a:gridCol w="980952"/>
                <a:gridCol w="784762"/>
              </a:tblGrid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Sl.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Height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Weight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68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185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 smtClean="0">
                    <a:latin typeface="Cambria Math" panose="02040503050406030204" pitchFamily="18" charset="0"/>
                  </a:rPr>
                  <a:t>Let A=Height and B=Weight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66.8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=150.7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= 4.308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32.208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7AE6-B627-48D7-99E8-44F0F82AE95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25246" y="1828799"/>
          <a:ext cx="2873827" cy="28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13"/>
                <a:gridCol w="980952"/>
                <a:gridCol w="784762"/>
              </a:tblGrid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Sl.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Height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Weight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185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07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7963" y="1827212"/>
                <a:ext cx="10696074" cy="4348163"/>
              </a:xfrm>
            </p:spPr>
            <p:txBody>
              <a:bodyPr>
                <a:normAutofit/>
              </a:bodyPr>
              <a:lstStyle/>
              <a:p>
                <a:endParaRPr/>
              </a:p>
              <a:p>
                <a:endParaRPr lang="en-US" sz="24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−6.8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−48.7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−30.7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−20.7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−30.7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−5.7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24.3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19.3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34.3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+(7.2)(59.3)]</m:t>
                            </m:r>
                          </m:e>
                        </m:eqAr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10×4.308×1037.41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(331.16+147.36+78.66+1.26+55.26−6.84+53.46+61.76+178.36+426.96)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10×4.308×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32.208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1327.4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1,387.52064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𝟗𝟓𝟔𝟕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963" y="1827212"/>
                <a:ext cx="10696074" cy="4348163"/>
              </a:xfrm>
              <a:blipFill rotWithShape="0">
                <a:blip r:embed="rId2"/>
                <a:stretch>
                  <a:fillRect l="-798" t="-4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2EAF-A87A-46FF-A355-BB45FC82E34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5873395"/>
              </p:ext>
            </p:extLst>
          </p:nvPr>
        </p:nvGraphicFramePr>
        <p:xfrm>
          <a:off x="9401301" y="3850642"/>
          <a:ext cx="2873827" cy="28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13"/>
                <a:gridCol w="980952"/>
                <a:gridCol w="784762"/>
              </a:tblGrid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Sl.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Height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Weight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185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697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 smtClean="0">
                    <a:solidFill>
                      <a:srgbClr val="CC0099"/>
                    </a:solidFill>
                  </a:rPr>
                  <a:t>Correlation Analysis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sz="2400" dirty="0"/>
                  <a:t>-1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≤ </a:t>
                </a:r>
                <a:r>
                  <a:rPr lang="en-US" sz="2400" i="1" dirty="0"/>
                  <a:t/>
                </a:r>
                <a:r>
                  <a:rPr lang="en-US" sz="2400" dirty="0"/>
                  <a:t>+1.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i="1" dirty="0"/>
                  <a:t/>
                </a:r>
                <a:r>
                  <a:rPr lang="en-US" dirty="0"/>
                  <a:t>is greater than 0, then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positively correlated.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is equal to 0, then A and B are independent.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is less than 0, then A and B are negatively </a:t>
                </a:r>
                <a:r>
                  <a:rPr lang="en-US" dirty="0" smtClean="0"/>
                  <a:t>correlated.</a:t>
                </a:r>
                <a:endParaRPr lang="en-US" dirty="0" smtClean="0">
                  <a:solidFill>
                    <a:srgbClr val="CC0099"/>
                  </a:solidFill>
                </a:endParaRPr>
              </a:p>
              <a:p>
                <a:pPr marL="228600" lvl="1" algn="just">
                  <a:lnSpc>
                    <a:spcPct val="13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CC0099"/>
                    </a:solidFill>
                  </a:rPr>
                  <a:t>Result Analysis 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dirty="0"/>
                  <a:t>As our calculated </a:t>
                </a:r>
                <a:r>
                  <a:rPr lang="en-US" dirty="0" smtClean="0"/>
                  <a:t>value for this problem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9567</m:t>
                    </m:r>
                  </m:oMath>
                </a14:m>
                <a:r>
                  <a:rPr lang="en-US" dirty="0"/>
                  <a:t> which is greater than 0, then A and B are positively correlated.</a:t>
                </a:r>
              </a:p>
              <a:p>
                <a:pPr marL="457200" lvl="1" indent="0" algn="just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rgbClr val="CC0099"/>
                    </a:solidFill>
                  </a:rPr>
                  <a:t>Height and Weight are positively correlated.</a:t>
                </a:r>
              </a:p>
              <a:p>
                <a:pPr marL="457200" lvl="1" indent="0" algn="just">
                  <a:lnSpc>
                    <a:spcPct val="130000"/>
                  </a:lnSpc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701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2FC-4E6E-432E-B679-58A574D7B32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4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Problem Related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</a:t>
                </a:r>
                <a:r>
                  <a:rPr lang="en-US" sz="2800" dirty="0" smtClean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Analysis</a:t>
                </a:r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7369993" cy="434816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30000"/>
              </a:lnSpc>
            </a:pPr>
            <a:r>
              <a:rPr lang="en-US" sz="2400" dirty="0"/>
              <a:t>The following contingency tables shows a transaction or in the shopping-cart of a sales analysis. Where </a:t>
            </a:r>
            <a:r>
              <a:rPr lang="en-US" sz="2400" i="1" dirty="0"/>
              <a:t>coffee</a:t>
            </a:r>
            <a:r>
              <a:rPr lang="en-US" sz="2400" dirty="0"/>
              <a:t> refers to the transactions that people likes coffee, </a:t>
            </a:r>
            <a:r>
              <a:rPr lang="en-US" sz="2400" i="1" dirty="0"/>
              <a:t>!Coffee</a:t>
            </a:r>
            <a:r>
              <a:rPr lang="en-US" sz="2400" dirty="0"/>
              <a:t>  refers to the transactions that people do not like coffee, </a:t>
            </a:r>
            <a:r>
              <a:rPr lang="en-US" sz="2400" i="1" dirty="0"/>
              <a:t>tea</a:t>
            </a:r>
            <a:r>
              <a:rPr lang="en-US" sz="2400" dirty="0"/>
              <a:t> refers to the transactions containing liking of people for tea, and </a:t>
            </a:r>
            <a:r>
              <a:rPr lang="en-US" sz="2400" i="1" dirty="0"/>
              <a:t>!tea</a:t>
            </a:r>
            <a:r>
              <a:rPr lang="en-US" sz="2400" dirty="0"/>
              <a:t> refers to the transactions that people do not like tea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lvl="0" algn="just">
              <a:lnSpc>
                <a:spcPct val="130000"/>
              </a:lnSpc>
            </a:pPr>
            <a:r>
              <a:rPr lang="en-US" sz="2400" dirty="0" smtClean="0"/>
              <a:t>Based </a:t>
            </a:r>
            <a:r>
              <a:rPr lang="en-US" sz="2400" dirty="0"/>
              <a:t>on the given data, is the liking of </a:t>
            </a:r>
            <a:r>
              <a:rPr lang="en-US" sz="2400" i="1" dirty="0"/>
              <a:t>coffee</a:t>
            </a:r>
            <a:r>
              <a:rPr lang="en-US" sz="2400" dirty="0"/>
              <a:t> independent of the liking of </a:t>
            </a:r>
            <a:r>
              <a:rPr lang="en-US" sz="2400" i="1" dirty="0"/>
              <a:t>tea</a:t>
            </a:r>
            <a:r>
              <a:rPr lang="en-US" sz="2400" dirty="0"/>
              <a:t>? If not, what kind of correlation relationship exists between the two?</a:t>
            </a:r>
          </a:p>
          <a:p>
            <a:pPr algn="just">
              <a:lnSpc>
                <a:spcPct val="130000"/>
              </a:lnSpc>
            </a:pPr>
            <a:endParaRPr lang="en-US" sz="2400" dirty="0"/>
          </a:p>
          <a:p>
            <a:pPr algn="just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CABA-6AC7-4FC1-9277-47F9E18ECBC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9704849"/>
              </p:ext>
            </p:extLst>
          </p:nvPr>
        </p:nvGraphicFramePr>
        <p:xfrm>
          <a:off x="8237002" y="2159599"/>
          <a:ext cx="3716028" cy="198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500"/>
                <a:gridCol w="800437"/>
                <a:gridCol w="914095"/>
                <a:gridCol w="847996"/>
              </a:tblGrid>
              <a:tr h="574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coffee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!coffee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∑</a:t>
                      </a:r>
                      <a:r>
                        <a:rPr lang="en-US" sz="2000" baseline="-25000" dirty="0">
                          <a:effectLst/>
                        </a:rPr>
                        <a:t>row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tea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!tea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650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800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∑</a:t>
                      </a:r>
                      <a:r>
                        <a:rPr lang="en-US" sz="2000" baseline="-25000" dirty="0">
                          <a:effectLst/>
                        </a:rPr>
                        <a:t>col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800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41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Procedure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value is computed as</a:t>
                </a:r>
                <a:r>
                  <a:rPr lang="en-US" sz="2400" dirty="0" smtClean="0"/>
                  <a:t>: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	-------------------------(1)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is the observed </a:t>
                </a:r>
                <a:r>
                  <a:rPr lang="en-US" sz="2400" dirty="0" smtClean="0"/>
                  <a:t>frequency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expected </a:t>
                </a:r>
                <a:r>
                  <a:rPr lang="en-US" sz="2400" i="1" dirty="0" smtClean="0"/>
                  <a:t>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---------------------------(2)</a:t>
                </a:r>
                <a:endParaRPr lang="en-US" sz="2400" dirty="0"/>
              </a:p>
              <a:p>
                <a:r>
                  <a:rPr lang="en-US" sz="2400" i="1" dirty="0"/>
                  <a:t>N </a:t>
                </a:r>
                <a:r>
                  <a:rPr lang="en-US" sz="2400" dirty="0"/>
                  <a:t>is the number of data </a:t>
                </a:r>
                <a:r>
                  <a:rPr lang="en-US" sz="2400" dirty="0" smtClean="0"/>
                  <a:t>tuples.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C6E5-7851-4062-A367-3F9D21D9AE1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i="1" dirty="0" smtClean="0"/>
                  <a:t>count</a:t>
                </a:r>
                <a:r>
                  <a:rPr lang="en-US" sz="2400" dirty="0"/>
                  <a:t>(</a:t>
                </a:r>
                <a:r>
                  <a:rPr lang="en-US" sz="2400" i="1" dirty="0"/>
                  <a:t>A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is the number of tuples having </a:t>
                </a:r>
                <a:r>
                  <a:rPr lang="en-US" sz="2400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 smtClean="0"/>
                  <a:t/>
                </a:r>
                <a:r>
                  <a:rPr lang="en-US" sz="2400" dirty="0"/>
                  <a:t>for </a:t>
                </a:r>
                <a:r>
                  <a:rPr lang="en-US" sz="2400" i="1" dirty="0"/>
                  <a:t>A</a:t>
                </a:r>
                <a:r>
                  <a:rPr lang="en-US" sz="2400" dirty="0"/>
                  <a:t>, and </a:t>
                </a:r>
                <a:r>
                  <a:rPr lang="en-US" sz="2400" i="1" dirty="0"/>
                  <a:t>count</a:t>
                </a:r>
                <a:r>
                  <a:rPr lang="en-US" sz="2400" dirty="0"/>
                  <a:t>(</a:t>
                </a:r>
                <a:r>
                  <a:rPr lang="en-US" sz="2400" i="1" dirty="0"/>
                  <a:t>B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) is the number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tuples having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for </a:t>
                </a:r>
                <a:r>
                  <a:rPr lang="en-US" sz="2400" i="1" dirty="0" smtClean="0"/>
                  <a:t>B.</a:t>
                </a:r>
              </a:p>
              <a:p>
                <a:pPr algn="just"/>
                <a:r>
                  <a:rPr lang="en-US" sz="2400" dirty="0"/>
                  <a:t>The sum </a:t>
                </a:r>
                <a:r>
                  <a:rPr lang="en-US" sz="2400" dirty="0" smtClean="0"/>
                  <a:t>in Equation (1) </a:t>
                </a:r>
                <a:r>
                  <a:rPr lang="en-US" sz="2400" dirty="0"/>
                  <a:t>is computed over all of the </a:t>
                </a:r>
                <a:r>
                  <a:rPr lang="en-US" sz="2400" i="1" dirty="0" err="1"/>
                  <a:t>r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i="1" dirty="0"/>
                  <a:t>c </a:t>
                </a:r>
                <a:r>
                  <a:rPr lang="en-US" sz="2400" dirty="0"/>
                  <a:t>cells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statistic tests the hypothesis that </a:t>
                </a:r>
                <a:r>
                  <a:rPr lang="en-US" sz="2400" i="1" dirty="0"/>
                  <a:t>A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B </a:t>
                </a:r>
                <a:r>
                  <a:rPr lang="en-US" sz="2400" dirty="0"/>
                  <a:t>are independent.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test is based </a:t>
                </a:r>
                <a:r>
                  <a:rPr lang="en-US" sz="2400" dirty="0" smtClean="0"/>
                  <a:t>on a </a:t>
                </a:r>
                <a:r>
                  <a:rPr lang="en-US" sz="2400" dirty="0"/>
                  <a:t>significance level, with (</a:t>
                </a:r>
                <a:r>
                  <a:rPr lang="en-US" sz="2400" i="1" dirty="0" smtClean="0"/>
                  <a:t>r-</a:t>
                </a:r>
                <a:r>
                  <a:rPr lang="en-US" sz="2400" dirty="0" smtClean="0"/>
                  <a:t>1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 smtClean="0"/>
                  <a:t>c-</a:t>
                </a:r>
                <a:r>
                  <a:rPr lang="en-US" sz="2400" dirty="0" smtClean="0"/>
                  <a:t>1</a:t>
                </a:r>
                <a:r>
                  <a:rPr lang="en-US" sz="2400" dirty="0"/>
                  <a:t>) degrees of freedom.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683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ED2-C9DA-416E-B93D-0ED3CA747EC1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8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liking of </a:t>
            </a:r>
            <a:r>
              <a:rPr lang="en-US" sz="2400" i="1" dirty="0">
                <a:solidFill>
                  <a:srgbClr val="CC0099"/>
                </a:solidFill>
              </a:rPr>
              <a:t>coffee</a:t>
            </a:r>
            <a:r>
              <a:rPr lang="en-US" sz="2400" dirty="0">
                <a:solidFill>
                  <a:srgbClr val="CC0099"/>
                </a:solidFill>
              </a:rPr>
              <a:t> independent of the liking of </a:t>
            </a:r>
            <a:r>
              <a:rPr lang="en-US" sz="2400" i="1" dirty="0">
                <a:solidFill>
                  <a:srgbClr val="CC0099"/>
                </a:solidFill>
              </a:rPr>
              <a:t>tea</a:t>
            </a:r>
            <a:r>
              <a:rPr lang="en-US" sz="2400" dirty="0">
                <a:solidFill>
                  <a:srgbClr val="CC0099"/>
                </a:solidFill>
              </a:rPr>
              <a:t>? </a:t>
            </a:r>
            <a:endParaRPr lang="en-US" sz="2400" dirty="0" smtClean="0">
              <a:solidFill>
                <a:srgbClr val="CC0099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observed frequency (or count) of </a:t>
            </a:r>
            <a:r>
              <a:rPr lang="en-US" sz="2400" dirty="0" smtClean="0"/>
              <a:t>each possible </a:t>
            </a:r>
            <a:r>
              <a:rPr lang="en-US" sz="2400" dirty="0"/>
              <a:t>joint event is summarized in the contingency </a:t>
            </a:r>
            <a:r>
              <a:rPr lang="en-US" sz="2400" dirty="0" smtClean="0"/>
              <a:t>table, where the </a:t>
            </a:r>
            <a:r>
              <a:rPr lang="en-US" sz="2400" dirty="0"/>
              <a:t>numbers in parentheses are the expected </a:t>
            </a:r>
            <a:r>
              <a:rPr lang="en-US" sz="2400" dirty="0" smtClean="0"/>
              <a:t>frequencies.</a:t>
            </a:r>
            <a:r>
              <a:rPr lang="en-US" sz="2400" dirty="0"/>
              <a:t>	</a:t>
            </a:r>
            <a:r>
              <a:rPr lang="en-US" sz="2400" dirty="0" smtClean="0"/>
              <a:t>                            </a:t>
            </a:r>
            <a:r>
              <a:rPr lang="en-US" sz="1800" dirty="0"/>
              <a:t>A 2× 2 contingency table for the data of Example</a:t>
            </a:r>
          </a:p>
          <a:p>
            <a:pPr algn="just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634-F6D4-45EF-AB77-EE809E2AE22A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0832961"/>
              </p:ext>
            </p:extLst>
          </p:nvPr>
        </p:nvGraphicFramePr>
        <p:xfrm>
          <a:off x="4852060" y="3943951"/>
          <a:ext cx="3674424" cy="198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639"/>
                <a:gridCol w="1160832"/>
                <a:gridCol w="1229057"/>
                <a:gridCol w="623896"/>
              </a:tblGrid>
              <a:tr h="574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row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50(40)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650(640)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col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800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 smtClean="0"/>
                  <a:t>The expected frequency for the cell are:</a:t>
                </a:r>
                <a:endParaRPr lang="en-US" sz="2400" dirty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𝑐𝑜𝑓𝑓𝑒𝑒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coffee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𝑡𝑒𝑎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200×200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𝑐𝑜𝑓𝑓𝑒𝑒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tea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640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coffee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tea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FE23-CCD0-41F4-8C81-B9E6BFD84ED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33861" y="2175111"/>
            <a:ext cx="4219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 </a:t>
            </a:r>
            <a:r>
              <a:rPr lang="en-US" sz="1600" dirty="0" smtClean="0"/>
              <a:t>2× </a:t>
            </a:r>
            <a:r>
              <a:rPr lang="en-US" sz="1600" dirty="0"/>
              <a:t>2 contingency table for the data of Example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4206557"/>
              </p:ext>
            </p:extLst>
          </p:nvPr>
        </p:nvGraphicFramePr>
        <p:xfrm>
          <a:off x="7429005" y="2703670"/>
          <a:ext cx="3674424" cy="198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639"/>
                <a:gridCol w="1160832"/>
                <a:gridCol w="1229057"/>
                <a:gridCol w="623896"/>
              </a:tblGrid>
              <a:tr h="574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row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50(40)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650(640)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col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800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0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160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(50−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650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640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160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/>
                </a:r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=0.625+2.5+0.156+0.625</m:t>
                    </m:r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:r>
                  <a:rPr lang="en-US" sz="2400" dirty="0"/>
                  <a:t/>
                </a:r>
                <a:r>
                  <a:rPr lang="en-US" sz="2400" b="1" dirty="0" smtClean="0"/>
                  <a:t>3.906</a:t>
                </a:r>
                <a:endParaRPr lang="en-US" sz="2400" b="1" dirty="0"/>
              </a:p>
              <a:p>
                <a:pPr algn="just">
                  <a:lnSpc>
                    <a:spcPct val="130000"/>
                  </a:lnSpc>
                </a:pPr>
                <a:endParaRPr lang="en-US" sz="2000" dirty="0" smtClean="0"/>
              </a:p>
              <a:p>
                <a:pPr lvl="1" algn="just">
                  <a:lnSpc>
                    <a:spcPct val="130000"/>
                  </a:lnSpc>
                </a:pPr>
                <a:r>
                  <a:rPr lang="en-US" sz="1600" dirty="0"/>
                  <a:t>=</a:t>
                </a:r>
              </a:p>
              <a:p>
                <a:pPr marL="457200" lvl="1" indent="0" algn="just">
                  <a:lnSpc>
                    <a:spcPct val="130000"/>
                  </a:lnSpc>
                  <a:buNone/>
                </a:pPr>
                <a:endParaRPr lang="en-US" sz="2000" dirty="0" smtClean="0"/>
              </a:p>
              <a:p>
                <a:pPr algn="just">
                  <a:lnSpc>
                    <a:spcPct val="13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684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4C7D-D2CE-407A-8AE9-93E672AF602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0944864"/>
              </p:ext>
            </p:extLst>
          </p:nvPr>
        </p:nvGraphicFramePr>
        <p:xfrm>
          <a:off x="7999021" y="2193031"/>
          <a:ext cx="3674424" cy="198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639"/>
                <a:gridCol w="1160832"/>
                <a:gridCol w="1229057"/>
                <a:gridCol w="623896"/>
              </a:tblGrid>
              <a:tr h="574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row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50(40)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!tea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650(640)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150(160)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∑</a:t>
                      </a:r>
                      <a:r>
                        <a:rPr lang="en-US" sz="1800" baseline="-25000" dirty="0">
                          <a:effectLst/>
                        </a:rPr>
                        <a:t>col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800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24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Problem Related to Binning Methods for Data </a:t>
                </a:r>
                <a:r>
                  <a:rPr lang="en-US" dirty="0" smtClean="0"/>
                  <a:t>Smoothing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Problem Related to Pearson’s Product Moment </a:t>
                </a:r>
                <a:r>
                  <a:rPr lang="en-US" dirty="0" smtClean="0"/>
                  <a:t>Coefficient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Problem Related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(Chi-square) </a:t>
                </a:r>
                <a:r>
                  <a:rPr lang="en-US" dirty="0" smtClean="0"/>
                  <a:t>Analysis</a:t>
                </a:r>
                <a:endParaRPr lang="en-US" dirty="0"/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Summary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0C7-2A2B-44DB-AE79-8E4B112CE7C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Result Analysis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For this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2 table, the degrees of freedom are (2-1)(2-1) = 1.</a:t>
                </a:r>
              </a:p>
              <a:p>
                <a:pPr algn="just"/>
                <a:r>
                  <a:rPr lang="en-US" sz="2400" dirty="0"/>
                  <a:t>For </a:t>
                </a:r>
                <a:r>
                  <a:rPr lang="en-US" sz="2400" dirty="0">
                    <a:solidFill>
                      <a:srgbClr val="CC0099"/>
                    </a:solidFill>
                  </a:rPr>
                  <a:t>1 degree of freedom,</a:t>
                </a:r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value needed to reject the hypothesis at the </a:t>
                </a:r>
                <a:r>
                  <a:rPr lang="en-US" sz="2400" dirty="0">
                    <a:solidFill>
                      <a:srgbClr val="CC0099"/>
                    </a:solidFill>
                  </a:rPr>
                  <a:t>0.001 significance </a:t>
                </a:r>
                <a:r>
                  <a:rPr lang="en-US" sz="2400" dirty="0"/>
                  <a:t>level is </a:t>
                </a:r>
                <a:r>
                  <a:rPr lang="en-US" sz="2400" dirty="0" smtClean="0">
                    <a:solidFill>
                      <a:srgbClr val="CC0099"/>
                    </a:solidFill>
                  </a:rPr>
                  <a:t>10.828.</a:t>
                </a:r>
                <a:endParaRPr lang="en-US" sz="2400" dirty="0">
                  <a:solidFill>
                    <a:srgbClr val="CC0099"/>
                  </a:solidFill>
                </a:endParaRPr>
              </a:p>
              <a:p>
                <a:pPr algn="just"/>
                <a:r>
                  <a:rPr lang="en-US" sz="2400" dirty="0" smtClean="0"/>
                  <a:t>Since </a:t>
                </a:r>
                <a:r>
                  <a:rPr lang="en-US" sz="2400" dirty="0"/>
                  <a:t>our computed value </a:t>
                </a:r>
                <a:r>
                  <a:rPr lang="en-US" sz="2400" dirty="0" smtClean="0"/>
                  <a:t>3.906 is less than 10.828, we can accept </a:t>
                </a:r>
                <a:r>
                  <a:rPr lang="en-US" sz="2400" dirty="0"/>
                  <a:t>the hypothesis that </a:t>
                </a:r>
                <a:r>
                  <a:rPr lang="en-US" sz="2400" i="1" dirty="0" smtClean="0"/>
                  <a:t>height </a:t>
                </a:r>
                <a:r>
                  <a:rPr lang="en-US" sz="2400" dirty="0"/>
                  <a:t>and </a:t>
                </a:r>
                <a:r>
                  <a:rPr lang="en-US" sz="2400" i="1" dirty="0" smtClean="0"/>
                  <a:t>weight </a:t>
                </a:r>
                <a:r>
                  <a:rPr lang="en-US" sz="2400" dirty="0" smtClean="0"/>
                  <a:t>are independent.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394B-063A-4B80-AF3D-27D0FFCC0D5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In this session we have discussed the problem related to:</a:t>
                </a:r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lvl="1" algn="just"/>
                <a:r>
                  <a:rPr lang="en-US" sz="2200" dirty="0"/>
                  <a:t>B</a:t>
                </a:r>
                <a:r>
                  <a:rPr lang="en-US" sz="2200" dirty="0" smtClean="0"/>
                  <a:t>inning method, and applied the smoothing technique related to </a:t>
                </a:r>
                <a:r>
                  <a:rPr lang="en-US" sz="2200" dirty="0"/>
                  <a:t>bin means, </a:t>
                </a:r>
                <a:r>
                  <a:rPr lang="en-US" sz="2200" dirty="0" smtClean="0"/>
                  <a:t>bin median and bin boundaries.</a:t>
                </a:r>
              </a:p>
              <a:p>
                <a:pPr lvl="1" algn="just"/>
                <a:r>
                  <a:rPr lang="en-US" sz="2200" dirty="0" smtClean="0"/>
                  <a:t>Compute </a:t>
                </a:r>
                <a:r>
                  <a:rPr lang="en-US" sz="2200" dirty="0"/>
                  <a:t>the correlation </a:t>
                </a:r>
                <a:r>
                  <a:rPr lang="en-US" sz="2200" dirty="0" smtClean="0"/>
                  <a:t>coefficient between two numerical attributes by using </a:t>
                </a:r>
                <a:r>
                  <a:rPr lang="en-US" sz="2200" dirty="0"/>
                  <a:t>Pearson’s Product Moment </a:t>
                </a:r>
                <a:r>
                  <a:rPr lang="en-US" sz="2200" dirty="0" smtClean="0"/>
                  <a:t>Coefficient.  </a:t>
                </a:r>
              </a:p>
              <a:p>
                <a:pPr lvl="1" algn="just"/>
                <a:r>
                  <a:rPr lang="en-US" sz="2200" dirty="0" smtClean="0"/>
                  <a:t>Analyze the </a:t>
                </a:r>
                <a:r>
                  <a:rPr lang="en-US" sz="2200" dirty="0"/>
                  <a:t>correlation </a:t>
                </a:r>
                <a:r>
                  <a:rPr lang="en-US" sz="2200" dirty="0" smtClean="0"/>
                  <a:t>between two categorical attribute by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(Chi-square) </a:t>
                </a:r>
                <a:r>
                  <a:rPr lang="en-US" sz="2200" dirty="0" smtClean="0"/>
                  <a:t>test.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ABBB-28C5-4C3D-842C-CF2CED181EE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082A-7E1B-4DA1-AC2A-3CA333107CB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Problem Related to Binning Methods for Data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smtClean="0"/>
              <a:t>Q. Suppose </a:t>
            </a:r>
            <a:r>
              <a:rPr lang="en-US" sz="2400" dirty="0"/>
              <a:t>a group of </a:t>
            </a:r>
            <a:r>
              <a:rPr lang="en-US" sz="2400" dirty="0" smtClean="0"/>
              <a:t>15 </a:t>
            </a:r>
            <a:r>
              <a:rPr lang="en-US" sz="2400" dirty="0"/>
              <a:t>sales price records has been </a:t>
            </a:r>
            <a:r>
              <a:rPr lang="en-US" sz="2400" dirty="0" smtClean="0"/>
              <a:t>given </a:t>
            </a:r>
            <a:r>
              <a:rPr lang="en-US" sz="2400" dirty="0"/>
              <a:t>as </a:t>
            </a:r>
            <a:r>
              <a:rPr lang="en-US" sz="2400" dirty="0" smtClean="0"/>
              <a:t>follows: 15,35,10,204,92,5,215,11,55,13,50,72,48,62,25</a:t>
            </a:r>
            <a:endParaRPr lang="en-US" sz="2400" dirty="0"/>
          </a:p>
          <a:p>
            <a:pPr fontAlgn="base"/>
            <a:r>
              <a:rPr lang="en-US" sz="2400" dirty="0"/>
              <a:t>Partition them into three bins by each of the following methods:</a:t>
            </a:r>
          </a:p>
          <a:p>
            <a:pPr marL="971550" lvl="1" indent="-514350" fontAlgn="base">
              <a:buAutoNum type="romanLcParenR"/>
            </a:pPr>
            <a:r>
              <a:rPr lang="en-US" sz="2200" dirty="0" smtClean="0"/>
              <a:t>equal-frequency partitioning</a:t>
            </a:r>
          </a:p>
          <a:p>
            <a:pPr lvl="2" fontAlgn="base"/>
            <a:r>
              <a:rPr lang="en-US" dirty="0" smtClean="0"/>
              <a:t>Smooth by </a:t>
            </a:r>
            <a:r>
              <a:rPr lang="en-US" dirty="0"/>
              <a:t>bin mean, bin median and bin boundaries </a:t>
            </a:r>
          </a:p>
          <a:p>
            <a:pPr marL="971550" lvl="1" indent="-514350" fontAlgn="base">
              <a:buFont typeface="Arial" panose="020B0604020202020204" pitchFamily="34" charset="0"/>
              <a:buAutoNum type="romanLcParenR"/>
            </a:pPr>
            <a:r>
              <a:rPr lang="en-US" sz="2200" dirty="0" smtClean="0"/>
              <a:t>equal-width </a:t>
            </a:r>
            <a:r>
              <a:rPr lang="en-US" sz="2200" dirty="0"/>
              <a:t>partitioning.</a:t>
            </a:r>
          </a:p>
          <a:p>
            <a:pPr marL="971550" lvl="1" indent="-514350" fontAlgn="base">
              <a:buAutoNum type="romanLcParenR"/>
            </a:pPr>
            <a:endParaRPr lang="en-US" sz="2200" dirty="0"/>
          </a:p>
          <a:p>
            <a:pPr lvl="1" fontAlgn="base"/>
            <a:endParaRPr lang="en-US" sz="2000" dirty="0" smtClean="0"/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8047-87E3-44A4-B1EB-57CD3ED5E8D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Procedure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C0099"/>
                </a:solidFill>
              </a:rPr>
              <a:t>Input:</a:t>
            </a:r>
          </a:p>
          <a:p>
            <a:pPr fontAlgn="base"/>
            <a:r>
              <a:rPr lang="en-US" sz="2400" dirty="0" smtClean="0"/>
              <a:t>Sorted </a:t>
            </a:r>
            <a:r>
              <a:rPr lang="en-US" sz="2400" dirty="0"/>
              <a:t>data </a:t>
            </a:r>
            <a:r>
              <a:rPr lang="en-US" sz="2400" dirty="0" smtClean="0"/>
              <a:t>for </a:t>
            </a:r>
            <a:r>
              <a:rPr lang="en-US" sz="2400" dirty="0"/>
              <a:t>sales</a:t>
            </a:r>
            <a:r>
              <a:rPr lang="en-US" sz="2400" dirty="0" smtClean="0"/>
              <a:t> </a:t>
            </a:r>
            <a:r>
              <a:rPr lang="en-US" sz="2400" dirty="0"/>
              <a:t>price :[5, 10, 11, 13,15, 25, 35,48, 50, 55,62, 72, 92, 204, 215]</a:t>
            </a:r>
          </a:p>
          <a:p>
            <a:pPr fontAlgn="base"/>
            <a:r>
              <a:rPr lang="en-US" sz="2400" dirty="0"/>
              <a:t>Given: Number of Bin=3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Partition </a:t>
            </a:r>
            <a:r>
              <a:rPr lang="en-US" sz="2400" dirty="0">
                <a:solidFill>
                  <a:srgbClr val="CC0099"/>
                </a:solidFill>
              </a:rPr>
              <a:t>into (</a:t>
            </a:r>
            <a:r>
              <a:rPr lang="en-US" sz="2400" dirty="0" err="1" smtClean="0">
                <a:solidFill>
                  <a:srgbClr val="CC0099"/>
                </a:solidFill>
              </a:rPr>
              <a:t>equi</a:t>
            </a:r>
            <a:r>
              <a:rPr lang="en-US" sz="2400" dirty="0" smtClean="0">
                <a:solidFill>
                  <a:srgbClr val="CC0099"/>
                </a:solidFill>
              </a:rPr>
              <a:t>-depth/</a:t>
            </a:r>
            <a:r>
              <a:rPr lang="en-US" sz="2400" dirty="0">
                <a:solidFill>
                  <a:srgbClr val="CC0099"/>
                </a:solidFill>
              </a:rPr>
              <a:t>equal-frequency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dirty="0">
                <a:solidFill>
                  <a:srgbClr val="CC0099"/>
                </a:solidFill>
              </a:rPr>
              <a:t>bins:</a:t>
            </a:r>
          </a:p>
          <a:p>
            <a:pPr>
              <a:buNone/>
              <a:defRPr/>
            </a:pPr>
            <a:r>
              <a:rPr lang="en-US" sz="2400" dirty="0"/>
              <a:t>      - Bin 1: </a:t>
            </a:r>
            <a:r>
              <a:rPr lang="en-US" sz="2400" dirty="0" smtClean="0"/>
              <a:t>5, 10, 11, 12, 13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2: </a:t>
            </a:r>
            <a:r>
              <a:rPr lang="en-US" sz="2400" dirty="0" smtClean="0"/>
              <a:t>25, 35, 48, 50, 55 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62, 72, 92, 204, 215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Smoothing </a:t>
            </a:r>
            <a:r>
              <a:rPr lang="en-US" sz="2400" dirty="0">
                <a:solidFill>
                  <a:srgbClr val="CC0099"/>
                </a:solidFill>
              </a:rPr>
              <a:t>by bin means:</a:t>
            </a:r>
          </a:p>
          <a:p>
            <a:pPr>
              <a:buNone/>
              <a:defRPr/>
            </a:pPr>
            <a:r>
              <a:rPr lang="en-US" sz="2400" dirty="0"/>
              <a:t>      - Bin 1: </a:t>
            </a:r>
            <a:r>
              <a:rPr lang="en-US" sz="2400" dirty="0" smtClean="0"/>
              <a:t>11, 11, 11, 11,11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2: </a:t>
            </a:r>
            <a:r>
              <a:rPr lang="en-US" sz="2400" dirty="0" smtClean="0"/>
              <a:t>43, 43, 43, 43, 43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129, 129, 129</a:t>
            </a:r>
            <a:r>
              <a:rPr lang="en-US" sz="2400" dirty="0"/>
              <a:t>, </a:t>
            </a:r>
            <a:r>
              <a:rPr lang="en-US" sz="2400" dirty="0" smtClean="0"/>
              <a:t>129, 129</a:t>
            </a:r>
            <a:endParaRPr lang="en-US" sz="2400" dirty="0"/>
          </a:p>
          <a:p>
            <a:pPr>
              <a:buNone/>
              <a:defRPr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E00-D3D5-45A4-A1FF-C2111626BEA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 smtClean="0"/>
              <a:t>Sorted </a:t>
            </a:r>
            <a:r>
              <a:rPr lang="en-US" sz="2200" dirty="0"/>
              <a:t>data for </a:t>
            </a:r>
            <a:r>
              <a:rPr lang="en-US" sz="2200" dirty="0" smtClean="0"/>
              <a:t>price: </a:t>
            </a:r>
            <a:r>
              <a:rPr lang="en-US" sz="2200" dirty="0">
                <a:solidFill>
                  <a:srgbClr val="FF0000"/>
                </a:solidFill>
              </a:rPr>
              <a:t>5, 10, 11, 13,15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25, 35,48, 50, 55</a:t>
            </a:r>
            <a:r>
              <a:rPr lang="en-US" sz="2200" dirty="0" smtClean="0">
                <a:solidFill>
                  <a:srgbClr val="00B050"/>
                </a:solidFill>
              </a:rPr>
              <a:t>, </a:t>
            </a:r>
            <a:r>
              <a:rPr lang="en-US" sz="2200" dirty="0" smtClean="0">
                <a:solidFill>
                  <a:srgbClr val="0070C0"/>
                </a:solidFill>
              </a:rPr>
              <a:t>62</a:t>
            </a:r>
            <a:r>
              <a:rPr lang="en-US" sz="2200" dirty="0">
                <a:solidFill>
                  <a:srgbClr val="0070C0"/>
                </a:solidFill>
              </a:rPr>
              <a:t>, 72, 92, 204, 215</a:t>
            </a:r>
            <a:r>
              <a:rPr lang="en-US" sz="2200" dirty="0"/>
              <a:t> </a:t>
            </a:r>
            <a:endParaRPr lang="en-US" sz="2200" dirty="0" smtClean="0"/>
          </a:p>
          <a:p>
            <a:pPr>
              <a:defRPr/>
            </a:pPr>
            <a:r>
              <a:rPr lang="en-US" sz="2200" dirty="0">
                <a:solidFill>
                  <a:srgbClr val="CC0099"/>
                </a:solidFill>
              </a:rPr>
              <a:t>Smoothing by bin medians:</a:t>
            </a:r>
          </a:p>
          <a:p>
            <a:pPr>
              <a:buNone/>
              <a:defRPr/>
            </a:pPr>
            <a:r>
              <a:rPr lang="en-US" sz="2400" dirty="0" smtClean="0"/>
              <a:t>      - Bin 1: 11, 11, 11, 11,11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2: </a:t>
            </a:r>
            <a:r>
              <a:rPr lang="en-US" sz="2400" dirty="0" smtClean="0"/>
              <a:t>48, 48, 48, 48, 48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92, 92, 92</a:t>
            </a:r>
            <a:r>
              <a:rPr lang="en-US" sz="2400" smtClean="0"/>
              <a:t>, 92, 92</a:t>
            </a:r>
            <a:endParaRPr lang="en-US" sz="2400" dirty="0" smtClean="0"/>
          </a:p>
          <a:p>
            <a:pPr>
              <a:defRPr/>
            </a:pPr>
            <a:r>
              <a:rPr lang="en-US" sz="2200" dirty="0">
                <a:solidFill>
                  <a:srgbClr val="CC0099"/>
                </a:solidFill>
              </a:rPr>
              <a:t>Smoothing by bin boundaries: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1: </a:t>
            </a:r>
            <a:r>
              <a:rPr lang="en-US" sz="2400" dirty="0" smtClean="0"/>
              <a:t>5, 5, 15, 15, 15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2: </a:t>
            </a:r>
            <a:r>
              <a:rPr lang="en-US" sz="2400" dirty="0" smtClean="0"/>
              <a:t>25, 25, 55</a:t>
            </a:r>
            <a:r>
              <a:rPr lang="en-US" sz="2400" dirty="0"/>
              <a:t>, </a:t>
            </a:r>
            <a:r>
              <a:rPr lang="en-US" sz="2400" dirty="0" smtClean="0"/>
              <a:t>55, 55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62, 62, 62, 215,215</a:t>
            </a:r>
            <a:endParaRPr lang="en-US" sz="2400" dirty="0"/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0703-316C-4520-9D91-41D3A481174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70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Procedure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 smtClean="0"/>
              <a:t>Sorted </a:t>
            </a:r>
            <a:r>
              <a:rPr lang="en-US" sz="2200" dirty="0"/>
              <a:t>data for price (in dollars): 5, 10, 11, 13,15, 25, 35,48, 50, 55,62, 72, 92, 204, 215 </a:t>
            </a:r>
            <a:endParaRPr lang="en-US" sz="2200" dirty="0" smtClean="0"/>
          </a:p>
          <a:p>
            <a:pPr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Partition </a:t>
            </a:r>
            <a:r>
              <a:rPr lang="en-US" sz="2400" dirty="0">
                <a:solidFill>
                  <a:srgbClr val="CC0099"/>
                </a:solidFill>
              </a:rPr>
              <a:t>into (</a:t>
            </a:r>
            <a:r>
              <a:rPr lang="en-US" sz="2400" dirty="0" err="1" smtClean="0">
                <a:solidFill>
                  <a:srgbClr val="CC0099"/>
                </a:solidFill>
              </a:rPr>
              <a:t>equi</a:t>
            </a:r>
            <a:r>
              <a:rPr lang="en-US" sz="2400" dirty="0" smtClean="0">
                <a:solidFill>
                  <a:srgbClr val="CC0099"/>
                </a:solidFill>
              </a:rPr>
              <a:t>-width) </a:t>
            </a:r>
            <a:r>
              <a:rPr lang="en-US" sz="2400" dirty="0">
                <a:solidFill>
                  <a:srgbClr val="CC0099"/>
                </a:solidFill>
              </a:rPr>
              <a:t>bins</a:t>
            </a:r>
            <a:r>
              <a:rPr lang="en-US" sz="2400" dirty="0" smtClean="0">
                <a:solidFill>
                  <a:srgbClr val="CC0099"/>
                </a:solidFill>
              </a:rPr>
              <a:t>:</a:t>
            </a:r>
          </a:p>
          <a:p>
            <a:pPr lvl="1">
              <a:defRPr/>
            </a:pPr>
            <a:r>
              <a:rPr lang="en-US" sz="2200" dirty="0" smtClean="0"/>
              <a:t>Lowest value A=5</a:t>
            </a:r>
          </a:p>
          <a:p>
            <a:pPr lvl="1">
              <a:defRPr/>
            </a:pPr>
            <a:r>
              <a:rPr lang="en-US" sz="2200" dirty="0" smtClean="0"/>
              <a:t>Highest value B=215</a:t>
            </a:r>
          </a:p>
          <a:p>
            <a:pPr lvl="1">
              <a:defRPr/>
            </a:pPr>
            <a:r>
              <a:rPr lang="en-US" sz="2200" dirty="0" smtClean="0"/>
              <a:t>Width of Interval W=215-5/3=70</a:t>
            </a:r>
          </a:p>
          <a:p>
            <a:pPr marL="457200" lvl="1" indent="0">
              <a:buNone/>
              <a:defRPr/>
            </a:pPr>
            <a:endParaRPr lang="en-US" sz="2000" dirty="0" smtClean="0"/>
          </a:p>
          <a:p>
            <a:pPr>
              <a:buNone/>
              <a:defRPr/>
            </a:pPr>
            <a:r>
              <a:rPr lang="en-US" sz="2400" dirty="0" smtClean="0"/>
              <a:t>      - Bin 1: Range</a:t>
            </a:r>
            <a:r>
              <a:rPr lang="en-US" sz="2400" dirty="0" smtClean="0">
                <a:sym typeface="Wingdings" panose="05000000000000000000" pitchFamily="2" charset="2"/>
              </a:rPr>
              <a:t>(5 to 75) </a:t>
            </a:r>
            <a:r>
              <a:rPr lang="en-US" sz="2400" dirty="0" smtClean="0"/>
              <a:t>: 5, 10, 11, 13, 15, 25, 35, 48, 50, 55, 62, 72 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2: </a:t>
            </a:r>
            <a:r>
              <a:rPr lang="en-US" sz="2400" dirty="0" smtClean="0"/>
              <a:t>Range</a:t>
            </a:r>
            <a:r>
              <a:rPr lang="en-US" sz="2400" dirty="0" smtClean="0">
                <a:sym typeface="Wingdings" panose="05000000000000000000" pitchFamily="2" charset="2"/>
              </a:rPr>
              <a:t>(76 </a:t>
            </a:r>
            <a:r>
              <a:rPr lang="en-US" sz="2400" dirty="0">
                <a:sym typeface="Wingdings" panose="05000000000000000000" pitchFamily="2" charset="2"/>
              </a:rPr>
              <a:t>to </a:t>
            </a:r>
            <a:r>
              <a:rPr lang="en-US" sz="2400" dirty="0" smtClean="0">
                <a:sym typeface="Wingdings" panose="05000000000000000000" pitchFamily="2" charset="2"/>
              </a:rPr>
              <a:t>146) : </a:t>
            </a:r>
            <a:r>
              <a:rPr lang="en-US" sz="2400" dirty="0" smtClean="0"/>
              <a:t>92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Range</a:t>
            </a:r>
            <a:r>
              <a:rPr lang="en-US" sz="2400" dirty="0" smtClean="0">
                <a:sym typeface="Wingdings" panose="05000000000000000000" pitchFamily="2" charset="2"/>
              </a:rPr>
              <a:t>(147 </a:t>
            </a:r>
            <a:r>
              <a:rPr lang="en-US" sz="2400" dirty="0">
                <a:sym typeface="Wingdings" panose="05000000000000000000" pitchFamily="2" charset="2"/>
              </a:rPr>
              <a:t>to </a:t>
            </a:r>
            <a:r>
              <a:rPr lang="en-US" sz="2400" dirty="0" smtClean="0">
                <a:sym typeface="Wingdings" panose="05000000000000000000" pitchFamily="2" charset="2"/>
              </a:rPr>
              <a:t>215) :</a:t>
            </a:r>
            <a:r>
              <a:rPr lang="en-US" sz="2400" dirty="0" smtClean="0"/>
              <a:t>204, 215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504A-2A4B-4D19-9CFD-1E38385688C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64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Problem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R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elated to Pearson’s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roduct Moment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oefficient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 the Co-relation between the attributes height and weight for data given for 10 observations.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031-EDB9-455A-A170-2CE47BB8B3A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2968931"/>
              </p:ext>
            </p:extLst>
          </p:nvPr>
        </p:nvGraphicFramePr>
        <p:xfrm>
          <a:off x="1265814" y="2769487"/>
          <a:ext cx="3686195" cy="28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352"/>
                <a:gridCol w="1258246"/>
                <a:gridCol w="1006597"/>
              </a:tblGrid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Sl.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Height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Weight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185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2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Pearson’s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Product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oment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oefficient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Used to find the correlation between </a:t>
                </a:r>
                <a:r>
                  <a:rPr lang="en-US" sz="2400" dirty="0"/>
                  <a:t>two numerical </a:t>
                </a:r>
                <a:r>
                  <a:rPr lang="en-US" sz="2400" dirty="0" smtClean="0"/>
                  <a:t>attributes</a:t>
                </a:r>
                <a:r>
                  <a:rPr lang="en-US" sz="2400" dirty="0"/>
                  <a:t>,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and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Where</a:t>
                </a:r>
              </a:p>
              <a:p>
                <a:pPr lvl="1"/>
                <a:r>
                  <a:rPr lang="en-US" sz="2000" dirty="0" smtClean="0"/>
                  <a:t/>
                </a:r>
                <a:r>
                  <a:rPr lang="en-US" sz="2200" i="1" dirty="0"/>
                  <a:t>N </a:t>
                </a:r>
                <a:r>
                  <a:rPr lang="en-US" sz="2200" dirty="0"/>
                  <a:t>is the number of tuples, </a:t>
                </a:r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 smtClean="0"/>
                  <a:t/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are the respective values 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B </a:t>
                </a:r>
                <a:r>
                  <a:rPr lang="en-US" sz="2200" dirty="0"/>
                  <a:t>in tuple </a:t>
                </a:r>
                <a:r>
                  <a:rPr lang="en-US" sz="2200" i="1" dirty="0" err="1" smtClean="0"/>
                  <a:t>i</a:t>
                </a:r>
                <a:r>
                  <a:rPr lang="en-US" sz="2200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 smtClean="0"/>
                  <a:t> are </a:t>
                </a:r>
                <a:r>
                  <a:rPr lang="en-US" sz="2200" dirty="0"/>
                  <a:t>the respective mean values 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B</a:t>
                </a:r>
                <a:r>
                  <a:rPr lang="en-US" sz="2200" dirty="0" smtClean="0"/>
                  <a:t>,</a:t>
                </a:r>
              </a:p>
              <a:p>
                <a:pPr lvl="1"/>
                <a:r>
                  <a:rPr lang="en-US" sz="22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are the respective </a:t>
                </a:r>
                <a:r>
                  <a:rPr lang="en-US" sz="2200" dirty="0" smtClean="0"/>
                  <a:t>standard deviations </a:t>
                </a:r>
                <a:r>
                  <a:rPr lang="en-US" sz="2200" dirty="0"/>
                  <a:t>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 smtClean="0"/>
                  <a:t>B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/>
                  <a:t> is the sum of the AB cross-product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BCC-868F-42DE-9300-AC150B8D0DB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9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Solution Procedure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 smtClean="0">
                    <a:latin typeface="Cambria Math" panose="02040503050406030204" pitchFamily="18" charset="0"/>
                  </a:rPr>
                  <a:t>Let A=Height and B=Weight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(60+62+63+65+65+68+69+70+72+74)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668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=66.8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(102+120+130+150+120+145+175+170+185+210)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1507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=150.7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(Problem Solving Session)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E6-C8F1-419E-9F3D-A6AE40BBDA1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0662709"/>
              </p:ext>
            </p:extLst>
          </p:nvPr>
        </p:nvGraphicFramePr>
        <p:xfrm>
          <a:off x="9025246" y="1828799"/>
          <a:ext cx="2873827" cy="28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13"/>
                <a:gridCol w="980952"/>
                <a:gridCol w="784762"/>
              </a:tblGrid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Sl.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Height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Weight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70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170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185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22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</TotalTime>
  <Words>1111</Words>
  <Application>Microsoft Office PowerPoint</Application>
  <PresentationFormat>Custom</PresentationFormat>
  <Paragraphs>375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</vt:lpstr>
      <vt:lpstr>Content</vt:lpstr>
      <vt:lpstr>Problem Related to Binning Methods for Data Smoothing</vt:lpstr>
      <vt:lpstr>Solution Procedure</vt:lpstr>
      <vt:lpstr>Solution Procedure [Cont..]</vt:lpstr>
      <vt:lpstr>Solution Procedure [Cont..]</vt:lpstr>
      <vt:lpstr>Problem Related to Pearson’s Product Moment Coefficient</vt:lpstr>
      <vt:lpstr>Pearson’s Product Moment Coefficient</vt:lpstr>
      <vt:lpstr>Solution Procedure</vt:lpstr>
      <vt:lpstr>Solution Procedure [Cont..]</vt:lpstr>
      <vt:lpstr>Solution Procedure [Cont..]</vt:lpstr>
      <vt:lpstr>Solution Procedure [Cont..]</vt:lpstr>
      <vt:lpstr>Solution Procedure [Cont..]</vt:lpstr>
      <vt:lpstr> </vt:lpstr>
      <vt:lpstr>Solution Procedure</vt:lpstr>
      <vt:lpstr>Solution Procedure [Cont..]</vt:lpstr>
      <vt:lpstr>Solution Procedure [Cont..]</vt:lpstr>
      <vt:lpstr>Solution Procedure [Cont..]</vt:lpstr>
      <vt:lpstr>Solution Procedure [Cont..]</vt:lpstr>
      <vt:lpstr>Result Analysis</vt:lpstr>
      <vt:lpstr>Summary</vt:lpstr>
      <vt:lpstr>Slide 22</vt:lpstr>
    </vt:vector>
  </TitlesOfParts>
  <Company>Airtel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Soumendra</cp:lastModifiedBy>
  <cp:revision>1294</cp:revision>
  <dcterms:created xsi:type="dcterms:W3CDTF">2017-04-14T05:30:35Z</dcterms:created>
  <dcterms:modified xsi:type="dcterms:W3CDTF">2021-11-15T09:40:59Z</dcterms:modified>
</cp:coreProperties>
</file>