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418" r:id="rId2"/>
    <p:sldId id="38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4" r:id="rId11"/>
    <p:sldId id="415" r:id="rId12"/>
    <p:sldId id="412" r:id="rId13"/>
    <p:sldId id="402" r:id="rId14"/>
    <p:sldId id="3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353B-8DF0-4562-BFC3-09D5880E8C3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0884-ED34-487D-8F6C-CC0443D726B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F7A-7DB3-41D0-B639-44D79FA60E4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2A7-0DD5-458B-AC3F-FFFE15A2601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3840-4E0E-488C-8CEB-2AD10C6F9F2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E7A-776C-476F-A06D-67CE1DDC75D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771-FDDF-44A9-B0FC-6CE8F2C9B59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C932-8D99-4EF4-94A4-8FA2AC90274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302C-968E-437C-87F3-DE93AFABE0B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7446-6C59-43FE-A569-41B39507F41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AAF2-B603-492A-8330-BD62E78AC74F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DB45-AF0E-4404-8B26-E293DBE658E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4383" y="202809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Warehouse and OLAP Technology </a:t>
            </a:r>
            <a:r>
              <a:rPr lang="en-US" sz="36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for Data Mining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Basic Concepts</a:t>
            </a:r>
            <a:r>
              <a: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Kaberi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Das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Associate 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319" y="122109"/>
            <a:ext cx="131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Lecture-13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Warehouse vs. Operational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425196" indent="-34290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Distinct features (OLTP vs. OLAP):</a:t>
            </a:r>
          </a:p>
          <a:p>
            <a:pPr marL="640080" lvl="1" indent="-237744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User and system orientation: customer vs. market</a:t>
            </a:r>
          </a:p>
          <a:p>
            <a:pPr marL="640080" lvl="1" indent="-237744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Data contents: current, detailed vs. historical, consolidated</a:t>
            </a:r>
          </a:p>
          <a:p>
            <a:pPr marL="640080" lvl="1" indent="-237744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Database design: ER + application vs. star + subject</a:t>
            </a:r>
          </a:p>
          <a:p>
            <a:pPr marL="640080" lvl="1" indent="-237744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View: current, local vs. evolutionary, integrated</a:t>
            </a:r>
          </a:p>
          <a:p>
            <a:pPr marL="640080" lvl="1" indent="-237744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Access patterns: update vs. read-only but complex queries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OLTP vs. OLAP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ph idx="1"/>
          </p:nvPr>
        </p:nvGraphicFramePr>
        <p:xfrm>
          <a:off x="657726" y="1827212"/>
          <a:ext cx="7405620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11172960" imgH="6858000" progId="Word.Document.8">
                  <p:embed/>
                </p:oleObj>
              </mc:Choice>
              <mc:Fallback>
                <p:oleObj name="Document" r:id="rId3" imgW="11172960" imgH="6858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26" y="1827212"/>
                        <a:ext cx="7405620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8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Why Separate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425196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High performance for both systems</a:t>
            </a:r>
          </a:p>
          <a:p>
            <a:pPr marL="640080" lvl="1" indent="-237744" algn="just">
              <a:buFont typeface="Verdana"/>
              <a:buChar char="◦"/>
              <a:defRPr/>
            </a:pPr>
            <a:r>
              <a:rPr lang="en-US" sz="2200" dirty="0">
                <a:solidFill>
                  <a:schemeClr val="hlink"/>
                </a:solidFill>
              </a:rPr>
              <a:t>DBMS—</a:t>
            </a:r>
            <a:r>
              <a:rPr lang="en-US" dirty="0"/>
              <a:t> </a:t>
            </a:r>
            <a:r>
              <a:rPr lang="en-US" sz="2200" dirty="0"/>
              <a:t>tuned for OLTP: access methods, indexing, concurrency control, recovery</a:t>
            </a:r>
          </a:p>
          <a:p>
            <a:pPr marL="640080" lvl="1" indent="-237744" algn="just">
              <a:buFont typeface="Verdana"/>
              <a:buChar char="◦"/>
              <a:defRPr/>
            </a:pPr>
            <a:r>
              <a:rPr lang="en-US" sz="2200" dirty="0">
                <a:solidFill>
                  <a:schemeClr val="hlink"/>
                </a:solidFill>
              </a:rPr>
              <a:t>Warehouse—</a:t>
            </a:r>
            <a:r>
              <a:rPr lang="en-US" sz="2200" dirty="0"/>
              <a:t>tuned for OLAP: complex OLAP queries, multidimensional view, consolidation.</a:t>
            </a:r>
          </a:p>
          <a:p>
            <a:pPr marL="425196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Different functions and different data:</a:t>
            </a:r>
          </a:p>
          <a:p>
            <a:pPr marL="640080" lvl="1" indent="-237744" algn="just">
              <a:buFont typeface="Verdana"/>
              <a:buChar char="◦"/>
              <a:defRPr/>
            </a:pPr>
            <a:r>
              <a:rPr lang="en-US" sz="2200" dirty="0">
                <a:solidFill>
                  <a:schemeClr val="hlink"/>
                </a:solidFill>
              </a:rPr>
              <a:t>M</a:t>
            </a:r>
            <a:r>
              <a:rPr lang="en-US" sz="2200" dirty="0" smtClean="0">
                <a:solidFill>
                  <a:schemeClr val="hlink"/>
                </a:solidFill>
              </a:rPr>
              <a:t>issing </a:t>
            </a:r>
            <a:r>
              <a:rPr lang="en-US" sz="2200" dirty="0">
                <a:solidFill>
                  <a:schemeClr val="hlink"/>
                </a:solidFill>
              </a:rPr>
              <a:t>data</a:t>
            </a:r>
            <a:r>
              <a:rPr lang="en-US" sz="2200" dirty="0"/>
              <a:t>: Decision support requires historical data which operational DBs do not typically </a:t>
            </a:r>
            <a:r>
              <a:rPr lang="en-US" sz="2200" dirty="0" smtClean="0"/>
              <a:t>maintain.</a:t>
            </a:r>
            <a:endParaRPr lang="en-US" sz="2200" dirty="0"/>
          </a:p>
          <a:p>
            <a:pPr marL="640080" lvl="1" indent="-237744" algn="just">
              <a:buFont typeface="Verdana"/>
              <a:buChar char="◦"/>
              <a:defRPr/>
            </a:pPr>
            <a:r>
              <a:rPr lang="en-US" sz="2200" dirty="0">
                <a:solidFill>
                  <a:schemeClr val="hlink"/>
                </a:solidFill>
              </a:rPr>
              <a:t>D</a:t>
            </a:r>
            <a:r>
              <a:rPr lang="en-US" sz="2200" dirty="0" smtClean="0">
                <a:solidFill>
                  <a:schemeClr val="hlink"/>
                </a:solidFill>
              </a:rPr>
              <a:t>ata </a:t>
            </a:r>
            <a:r>
              <a:rPr lang="en-US" sz="2200" dirty="0">
                <a:solidFill>
                  <a:schemeClr val="hlink"/>
                </a:solidFill>
              </a:rPr>
              <a:t>consolidation</a:t>
            </a:r>
            <a:r>
              <a:rPr lang="en-US" sz="2200" dirty="0"/>
              <a:t>:  DS requires consolidation (aggregation, summarization) of data from heterogeneous </a:t>
            </a:r>
            <a:r>
              <a:rPr lang="en-US" sz="2200" dirty="0" smtClean="0"/>
              <a:t>sources.</a:t>
            </a:r>
            <a:endParaRPr lang="en-US" sz="2200" dirty="0"/>
          </a:p>
          <a:p>
            <a:pPr marL="640080" lvl="1" indent="-237744" algn="just">
              <a:buFont typeface="Verdana"/>
              <a:buChar char="◦"/>
              <a:defRPr/>
            </a:pPr>
            <a:r>
              <a:rPr lang="en-US" sz="2200" dirty="0" smtClean="0">
                <a:solidFill>
                  <a:schemeClr val="hlink"/>
                </a:solidFill>
              </a:rPr>
              <a:t>Data </a:t>
            </a:r>
            <a:r>
              <a:rPr lang="en-US" sz="2200" dirty="0">
                <a:solidFill>
                  <a:schemeClr val="hlink"/>
                </a:solidFill>
              </a:rPr>
              <a:t>quality</a:t>
            </a:r>
            <a:r>
              <a:rPr lang="en-US" sz="2200" dirty="0"/>
              <a:t>: different sources typically use inconsistent data representations, codes and formats which have to be </a:t>
            </a:r>
            <a:r>
              <a:rPr lang="en-US" sz="2200" dirty="0" smtClean="0"/>
              <a:t>reconciled.</a:t>
            </a:r>
            <a:endParaRPr lang="en-US" sz="2200" dirty="0"/>
          </a:p>
          <a:p>
            <a:pPr algn="just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data warehouse is a </a:t>
            </a:r>
            <a:r>
              <a:rPr lang="en-US" sz="2400" i="1" dirty="0"/>
              <a:t>subject-oriented, integrated, time-variant</a:t>
            </a:r>
            <a:r>
              <a:rPr lang="en-US" sz="2400" dirty="0"/>
              <a:t>, and </a:t>
            </a:r>
            <a:r>
              <a:rPr lang="en-US" sz="2400" i="1" dirty="0" smtClean="0"/>
              <a:t>nonvolatile </a:t>
            </a:r>
            <a:r>
              <a:rPr lang="en-US" sz="2400" dirty="0" smtClean="0"/>
              <a:t>collection </a:t>
            </a:r>
            <a:r>
              <a:rPr lang="en-US" sz="2400" dirty="0"/>
              <a:t>of data organized in support of management decision making.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Several factors </a:t>
            </a:r>
            <a:r>
              <a:rPr lang="en-US" sz="2400" dirty="0"/>
              <a:t>distinguish data warehouses from operational databases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 smtClean="0"/>
              <a:t>two systems </a:t>
            </a:r>
            <a:r>
              <a:rPr lang="en-US" sz="2400" dirty="0"/>
              <a:t>provide quite different functionalities and require different kinds of </a:t>
            </a:r>
            <a:r>
              <a:rPr lang="en-US" sz="2400" dirty="0" smtClean="0"/>
              <a:t>data, it </a:t>
            </a:r>
            <a:r>
              <a:rPr lang="en-US" sz="2400" dirty="0"/>
              <a:t>is necessary to maintain data warehouses separately from operational databases.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BB8-D3E8-48EA-974B-2500D60D9BF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AC6E-1561-4FEE-9112-922417058F6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What is Data Warehouse?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Warehouse vs. </a:t>
            </a:r>
            <a:r>
              <a:rPr lang="en-US" dirty="0" smtClean="0"/>
              <a:t>Heterogeneous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Warehouse vs. Operational </a:t>
            </a:r>
            <a:r>
              <a:rPr lang="en-US" dirty="0" smtClean="0"/>
              <a:t>D</a:t>
            </a:r>
            <a:r>
              <a:rPr lang="en-US" dirty="0"/>
              <a:t>BMS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OLTP vs. </a:t>
            </a:r>
            <a:r>
              <a:rPr lang="en-US" dirty="0" smtClean="0"/>
              <a:t>OLAP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Why Separate Data Warehouse?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2896-7F3C-4673-A05F-199BF446670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What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is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Defined in many different ways, but not rigorously.</a:t>
            </a:r>
          </a:p>
          <a:p>
            <a:pPr lvl="1" algn="just"/>
            <a:r>
              <a:rPr lang="en-US" dirty="0"/>
              <a:t>A decision support database that is maintained </a:t>
            </a:r>
            <a:r>
              <a:rPr lang="en-US" dirty="0">
                <a:solidFill>
                  <a:schemeClr val="hlink"/>
                </a:solidFill>
              </a:rPr>
              <a:t>separately </a:t>
            </a:r>
            <a:r>
              <a:rPr lang="en-US" dirty="0"/>
              <a:t>from the organization’s operational database</a:t>
            </a:r>
          </a:p>
          <a:p>
            <a:pPr lvl="1" algn="just"/>
            <a:r>
              <a:rPr lang="en-US" dirty="0"/>
              <a:t>Support </a:t>
            </a:r>
            <a:r>
              <a:rPr lang="en-US" dirty="0">
                <a:solidFill>
                  <a:schemeClr val="hlink"/>
                </a:solidFill>
              </a:rPr>
              <a:t>information processing </a:t>
            </a:r>
            <a:r>
              <a:rPr lang="en-US" dirty="0"/>
              <a:t>by providing a solid platform of consolidated, historical data for analysis.</a:t>
            </a:r>
          </a:p>
          <a:p>
            <a:pPr algn="just"/>
            <a:r>
              <a:rPr lang="en-US" sz="2400" dirty="0">
                <a:solidFill>
                  <a:srgbClr val="157573"/>
                </a:solidFill>
              </a:rPr>
              <a:t>“</a:t>
            </a:r>
            <a:r>
              <a:rPr lang="en-US" sz="2400" dirty="0"/>
              <a:t>A data warehouse is a </a:t>
            </a:r>
            <a:r>
              <a:rPr lang="en-US" sz="2400" dirty="0">
                <a:solidFill>
                  <a:schemeClr val="hlink"/>
                </a:solidFill>
              </a:rPr>
              <a:t>subject-oriented, integrated, time-variant,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hlink"/>
                </a:solidFill>
              </a:rPr>
              <a:t>nonvolatile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collection of data in support of management’s decision-making process.”—W. H. </a:t>
            </a:r>
            <a:r>
              <a:rPr lang="en-US" sz="2400" dirty="0" err="1"/>
              <a:t>Inmon</a:t>
            </a:r>
            <a:endParaRPr lang="en-US" sz="2400" dirty="0"/>
          </a:p>
          <a:p>
            <a:pPr algn="just"/>
            <a:r>
              <a:rPr lang="en-US" sz="2400" dirty="0"/>
              <a:t>Data warehousing:</a:t>
            </a:r>
          </a:p>
          <a:p>
            <a:pPr lvl="1" algn="just"/>
            <a:r>
              <a:rPr lang="en-US" dirty="0"/>
              <a:t>The process of constructing and using data warehouses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57E9-752F-4664-9AED-063A2A26B10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Data Warehouse—Subject-Oriented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Organized around major subjects, such as </a:t>
            </a:r>
            <a:r>
              <a:rPr lang="en-US" sz="2400" dirty="0">
                <a:solidFill>
                  <a:schemeClr val="hlink"/>
                </a:solidFill>
              </a:rPr>
              <a:t>customer, product, sales.</a:t>
            </a:r>
          </a:p>
          <a:p>
            <a:pPr algn="just">
              <a:lnSpc>
                <a:spcPct val="130000"/>
              </a:lnSpc>
            </a:pPr>
            <a:r>
              <a:rPr lang="en-US" sz="2400" dirty="0"/>
              <a:t>Focusing on the modeling and analysis of data for decision makers, not on daily operations or transaction processing.</a:t>
            </a:r>
          </a:p>
          <a:p>
            <a:pPr algn="just">
              <a:lnSpc>
                <a:spcPct val="130000"/>
              </a:lnSpc>
            </a:pPr>
            <a:r>
              <a:rPr lang="en-US" sz="2400" dirty="0"/>
              <a:t>Provide </a:t>
            </a:r>
            <a:r>
              <a:rPr lang="en-US" sz="2400" dirty="0">
                <a:solidFill>
                  <a:schemeClr val="hlink"/>
                </a:solidFill>
              </a:rPr>
              <a:t>a simple and concise </a:t>
            </a:r>
            <a:r>
              <a:rPr lang="en-US" sz="2400" dirty="0"/>
              <a:t>view around particular subject issues by </a:t>
            </a:r>
            <a:r>
              <a:rPr lang="en-US" sz="2400" dirty="0">
                <a:solidFill>
                  <a:schemeClr val="hlink"/>
                </a:solidFill>
              </a:rPr>
              <a:t>excluding data that are not useful in the decision support process.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Data Warehouse—Integrated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Constructed by integrating multiple, heterogeneous data sources</a:t>
            </a:r>
          </a:p>
          <a:p>
            <a:pPr lvl="1" algn="just"/>
            <a:r>
              <a:rPr lang="en-US" dirty="0"/>
              <a:t>relational databases, flat files, on-line transaction records</a:t>
            </a:r>
          </a:p>
          <a:p>
            <a:pPr algn="just"/>
            <a:r>
              <a:rPr lang="en-US" sz="2400" dirty="0"/>
              <a:t>Data cleaning and data integration techniques are applied.</a:t>
            </a:r>
          </a:p>
          <a:p>
            <a:pPr lvl="1" algn="just"/>
            <a:r>
              <a:rPr lang="en-US" dirty="0"/>
              <a:t>Ensure consistency in naming conventions, encoding structures, attribute measures, etc. among different data sources</a:t>
            </a:r>
          </a:p>
          <a:p>
            <a:pPr lvl="2" algn="just"/>
            <a:r>
              <a:rPr lang="en-US" dirty="0"/>
              <a:t>E.g., Hotel price: currency, tax, breakfast covered, etc.</a:t>
            </a:r>
          </a:p>
          <a:p>
            <a:pPr lvl="1" algn="just"/>
            <a:r>
              <a:rPr lang="en-US" dirty="0"/>
              <a:t>When data is moved to the warehouse, it is converted.  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Data Warehouse—Time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The time horizon for the data warehouse is significantly longer than that of operational systems.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Operational database: current value data.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Data warehouse data: provide information from a historical perspective (e.g., past 5-10 years)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Every key structure in the data warehouse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Contains an element of time, explicitly or implicitly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But the key of operational data may or may not contain “time element”.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Data Warehouse—Non-Volatile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hlink"/>
                </a:solidFill>
              </a:rPr>
              <a:t>physically separate store </a:t>
            </a:r>
            <a:r>
              <a:rPr lang="en-US" sz="2400" dirty="0"/>
              <a:t>of data transformed from the operational environment.</a:t>
            </a:r>
          </a:p>
          <a:p>
            <a:pPr algn="just">
              <a:lnSpc>
                <a:spcPct val="130000"/>
              </a:lnSpc>
            </a:pPr>
            <a:r>
              <a:rPr lang="en-US" sz="2400" dirty="0"/>
              <a:t>Operational </a:t>
            </a:r>
            <a:r>
              <a:rPr lang="en-US" sz="2400" dirty="0">
                <a:solidFill>
                  <a:schemeClr val="hlink"/>
                </a:solidFill>
              </a:rPr>
              <a:t>update of data does not occur </a:t>
            </a:r>
            <a:r>
              <a:rPr lang="en-US" sz="2400" dirty="0"/>
              <a:t>in the data warehouse environment.</a:t>
            </a:r>
          </a:p>
          <a:p>
            <a:pPr lvl="1" algn="just">
              <a:lnSpc>
                <a:spcPct val="130000"/>
              </a:lnSpc>
            </a:pPr>
            <a:r>
              <a:rPr lang="en-US" sz="2200" dirty="0"/>
              <a:t>Does not require transaction processing, recovery, and concurrency control mechanisms</a:t>
            </a:r>
          </a:p>
          <a:p>
            <a:pPr lvl="1" algn="just">
              <a:lnSpc>
                <a:spcPct val="130000"/>
              </a:lnSpc>
            </a:pPr>
            <a:r>
              <a:rPr lang="en-US" sz="2200" dirty="0"/>
              <a:t>Requires only two operations in data accessing: </a:t>
            </a:r>
          </a:p>
          <a:p>
            <a:pPr lvl="2" algn="just">
              <a:lnSpc>
                <a:spcPct val="130000"/>
              </a:lnSpc>
            </a:pPr>
            <a:r>
              <a:rPr lang="en-US" sz="2200" i="1" dirty="0">
                <a:solidFill>
                  <a:schemeClr val="hlink"/>
                </a:solidFill>
              </a:rPr>
              <a:t>initial loading of data </a:t>
            </a:r>
            <a:r>
              <a:rPr lang="en-US" sz="2200" dirty="0"/>
              <a:t>and </a:t>
            </a:r>
            <a:r>
              <a:rPr lang="en-US" sz="2200" i="1" dirty="0">
                <a:solidFill>
                  <a:schemeClr val="hlink"/>
                </a:solidFill>
              </a:rPr>
              <a:t>access of data</a:t>
            </a:r>
            <a:r>
              <a:rPr lang="en-US" sz="2200" dirty="0">
                <a:solidFill>
                  <a:schemeClr val="hlink"/>
                </a:solidFill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Warehouse vs. Heterogeneous </a:t>
            </a: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DBMS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Traditional heterogeneous DB integration: 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>
                <a:solidFill>
                  <a:schemeClr val="hlink"/>
                </a:solidFill>
              </a:rPr>
              <a:t>Query driven</a:t>
            </a:r>
            <a:r>
              <a:rPr lang="en-US" sz="2200" dirty="0"/>
              <a:t> approach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/>
              <a:t>When a query is posed to a client site, a meta-dictionary is used to translate the query into queries appropriate for individual heterogeneous sites involved, and the results are integrated into a global answer set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/>
              <a:t>Complex information filtering, compete for resources</a:t>
            </a:r>
          </a:p>
          <a:p>
            <a:pPr algn="just">
              <a:lnSpc>
                <a:spcPct val="110000"/>
              </a:lnSpc>
            </a:pPr>
            <a:r>
              <a:rPr lang="en-US" sz="2200" dirty="0">
                <a:solidFill>
                  <a:schemeClr val="hlink"/>
                </a:solidFill>
              </a:rPr>
              <a:t>Data warehouse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hlink"/>
                </a:solidFill>
              </a:rPr>
              <a:t>update-driven</a:t>
            </a:r>
            <a:r>
              <a:rPr lang="en-US" sz="2200" dirty="0"/>
              <a:t>, high performance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/>
              <a:t>Information from heterogeneous sources is integrated in advance and stored in warehouses for direct query and analysis</a:t>
            </a:r>
          </a:p>
          <a:p>
            <a:pPr lvl="2" algn="just"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Warehouse vs. Operational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425196" indent="-342900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OLTP (on-line transaction processing)</a:t>
            </a:r>
          </a:p>
          <a:p>
            <a:pPr marL="640080" lvl="1" indent="-237744" algn="just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Major task of traditional relational DBMS</a:t>
            </a:r>
          </a:p>
          <a:p>
            <a:pPr marL="640080" lvl="1" indent="-237744" algn="just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Day-to-day operations: purchasing, inventory, banking, manufacturing, payroll, registration, accounting, etc.</a:t>
            </a:r>
          </a:p>
          <a:p>
            <a:pPr marL="425196" indent="-342900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C0099"/>
                </a:solidFill>
              </a:rPr>
              <a:t>OLAP (on-line analytical processing)</a:t>
            </a:r>
          </a:p>
          <a:p>
            <a:pPr marL="640080" lvl="1" indent="-237744" algn="just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Major task of data warehouse system</a:t>
            </a:r>
          </a:p>
          <a:p>
            <a:pPr marL="640080" lvl="1" indent="-237744" algn="just">
              <a:lnSpc>
                <a:spcPct val="110000"/>
              </a:lnSpc>
              <a:buFont typeface="Verdana"/>
              <a:buChar char="◦"/>
              <a:defRPr/>
            </a:pPr>
            <a:r>
              <a:rPr lang="en-US" sz="2200" dirty="0"/>
              <a:t>Data analysis and decision making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(Basic Concepts)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27E-5A96-45FD-9646-AB04CB14E4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878</Words>
  <Application>Microsoft Office PowerPoint</Application>
  <PresentationFormat>Widescreen</PresentationFormat>
  <Paragraphs>126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Baskerville Old Face</vt:lpstr>
      <vt:lpstr>Book Antiqua</vt:lpstr>
      <vt:lpstr>Calibri</vt:lpstr>
      <vt:lpstr>Calibri Light</vt:lpstr>
      <vt:lpstr>Tahoma</vt:lpstr>
      <vt:lpstr>Verdana</vt:lpstr>
      <vt:lpstr>Wingdings</vt:lpstr>
      <vt:lpstr>Office Theme</vt:lpstr>
      <vt:lpstr>Document</vt:lpstr>
      <vt:lpstr>  </vt:lpstr>
      <vt:lpstr>Content</vt:lpstr>
      <vt:lpstr>What is Data Warehouse?</vt:lpstr>
      <vt:lpstr>Data Warehouse—Subject-Oriented</vt:lpstr>
      <vt:lpstr>Data Warehouse—Integrated</vt:lpstr>
      <vt:lpstr>Data Warehouse—Time Variant</vt:lpstr>
      <vt:lpstr>Data Warehouse—Non-Volatile</vt:lpstr>
      <vt:lpstr>Data Warehouse vs. Heterogeneous DBMS</vt:lpstr>
      <vt:lpstr>Data Warehouse vs. Operational DBMS</vt:lpstr>
      <vt:lpstr>Data Warehouse vs. Operational DBMS</vt:lpstr>
      <vt:lpstr>OLTP vs. OLAP</vt:lpstr>
      <vt:lpstr>Why Separate Data Warehouse?</vt:lpstr>
      <vt:lpstr>Summary</vt:lpstr>
      <vt:lpstr>PowerPoint Presentation</vt:lpstr>
    </vt:vector>
  </TitlesOfParts>
  <Company>Airtel India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Airtel</cp:lastModifiedBy>
  <cp:revision>1211</cp:revision>
  <dcterms:created xsi:type="dcterms:W3CDTF">2017-04-14T05:30:35Z</dcterms:created>
  <dcterms:modified xsi:type="dcterms:W3CDTF">2020-11-21T19:34:04Z</dcterms:modified>
</cp:coreProperties>
</file>