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389" r:id="rId3"/>
    <p:sldId id="404" r:id="rId4"/>
    <p:sldId id="405" r:id="rId5"/>
    <p:sldId id="406" r:id="rId6"/>
    <p:sldId id="407" r:id="rId7"/>
    <p:sldId id="409" r:id="rId8"/>
    <p:sldId id="410" r:id="rId9"/>
    <p:sldId id="408" r:id="rId10"/>
    <p:sldId id="412" r:id="rId11"/>
    <p:sldId id="413" r:id="rId12"/>
    <p:sldId id="415" r:id="rId13"/>
    <p:sldId id="416" r:id="rId14"/>
    <p:sldId id="417" r:id="rId15"/>
    <p:sldId id="418" r:id="rId16"/>
    <p:sldId id="420" r:id="rId17"/>
    <p:sldId id="421" r:id="rId18"/>
    <p:sldId id="422" r:id="rId19"/>
    <p:sldId id="423" r:id="rId20"/>
    <p:sldId id="424" r:id="rId21"/>
    <p:sldId id="425" r:id="rId22"/>
    <p:sldId id="428" r:id="rId23"/>
    <p:sldId id="402" r:id="rId24"/>
    <p:sldId id="33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2EDA-90A7-4DE5-8916-DEFAD599FDF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0246-FF54-41DD-8441-AD9A6A80CA3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A6C4-F085-43D6-A9E1-49272FDF985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DCD-459F-457C-8E10-5089FC3369B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907B-EFFF-4032-A802-7B4C2DAD01A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1754-1CEE-4E4E-BC1C-FB6C2225747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F3F-6DC1-4FBD-8339-7F67164E9106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A5-C22C-4C7F-B687-5C5CFF931F07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BAA8-9369-4958-96BC-F4003598817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5898-3AD6-4228-98F8-833AB9A05E7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41B0-7EF5-469D-BF7F-CB0CC6865F16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FD32-3A16-4BEF-8091-2938B845407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4383" y="202809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Warehouse and OLAP Technology </a:t>
            </a:r>
            <a:r>
              <a:rPr lang="en-US" sz="36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for Data Mining 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Multi-Dimensional </a:t>
            </a:r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Model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Kaberi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Das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Associate 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319" y="122109"/>
            <a:ext cx="131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Lecture-14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Conceptual Modeling of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365760" indent="-283464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2400" dirty="0"/>
              <a:t>Modeling data warehouses: dimensions &amp; measures</a:t>
            </a:r>
          </a:p>
          <a:p>
            <a:pPr marL="640080" lvl="1" indent="-237744" algn="just">
              <a:lnSpc>
                <a:spcPct val="130000"/>
              </a:lnSpc>
              <a:spcBef>
                <a:spcPct val="10000"/>
              </a:spcBef>
              <a:buFont typeface="Verdana"/>
              <a:buChar char="◦"/>
              <a:defRPr/>
            </a:pPr>
            <a:r>
              <a:rPr lang="en-US" u="sng" dirty="0">
                <a:solidFill>
                  <a:schemeClr val="hlink"/>
                </a:solidFill>
              </a:rPr>
              <a:t>Star schema</a:t>
            </a:r>
            <a:r>
              <a:rPr lang="en-US" dirty="0"/>
              <a:t>: </a:t>
            </a:r>
            <a:r>
              <a:rPr lang="en-US" dirty="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marL="640080" lvl="1" indent="-237744" algn="just">
              <a:lnSpc>
                <a:spcPct val="130000"/>
              </a:lnSpc>
              <a:spcBef>
                <a:spcPct val="10000"/>
              </a:spcBef>
              <a:buFont typeface="Verdana"/>
              <a:buChar char="◦"/>
              <a:defRPr/>
            </a:pPr>
            <a:r>
              <a:rPr lang="en-US" u="sng" dirty="0">
                <a:solidFill>
                  <a:schemeClr val="hlink"/>
                </a:solidFill>
              </a:rPr>
              <a:t>Snowflake schema</a:t>
            </a:r>
            <a:r>
              <a:rPr lang="en-US" dirty="0"/>
              <a:t>:  </a:t>
            </a:r>
            <a:r>
              <a:rPr lang="en-US" dirty="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dirty="0">
                <a:solidFill>
                  <a:schemeClr val="folHlink"/>
                </a:solidFill>
              </a:rPr>
              <a:t>normalized</a:t>
            </a:r>
            <a:r>
              <a:rPr lang="en-US" dirty="0">
                <a:solidFill>
                  <a:srgbClr val="006666"/>
                </a:solidFill>
              </a:rPr>
              <a:t> into a set of smaller dimension tables</a:t>
            </a:r>
            <a:r>
              <a:rPr lang="en-US" dirty="0"/>
              <a:t>, forming a shape similar to snowflake</a:t>
            </a:r>
          </a:p>
          <a:p>
            <a:pPr marL="640080" lvl="1" indent="-237744" algn="just">
              <a:lnSpc>
                <a:spcPct val="130000"/>
              </a:lnSpc>
              <a:spcBef>
                <a:spcPct val="10000"/>
              </a:spcBef>
              <a:buFont typeface="Verdana"/>
              <a:buChar char="◦"/>
              <a:defRPr/>
            </a:pPr>
            <a:r>
              <a:rPr lang="en-US" u="sng" dirty="0">
                <a:solidFill>
                  <a:schemeClr val="hlink"/>
                </a:solidFill>
              </a:rPr>
              <a:t>Fact constellations</a:t>
            </a:r>
            <a:r>
              <a:rPr lang="en-US" dirty="0"/>
              <a:t>:  </a:t>
            </a:r>
            <a:r>
              <a:rPr lang="en-US" dirty="0">
                <a:solidFill>
                  <a:srgbClr val="006666"/>
                </a:solidFill>
              </a:rPr>
              <a:t>Multiple fact tables share dimension tables</a:t>
            </a:r>
            <a:r>
              <a:rPr lang="en-US" dirty="0"/>
              <a:t>, viewed as a collection of stars, therefore called </a:t>
            </a:r>
            <a:r>
              <a:rPr lang="en-US" dirty="0">
                <a:solidFill>
                  <a:schemeClr val="folHlink"/>
                </a:solidFill>
              </a:rPr>
              <a:t>galaxy schema</a:t>
            </a:r>
            <a:r>
              <a:rPr lang="en-US" dirty="0"/>
              <a:t> or fact constellation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31B1-A235-4FB7-995C-23F8C804869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Star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warehouse contains </a:t>
            </a:r>
            <a:endParaRPr lang="en-US" sz="2400" dirty="0" smtClean="0"/>
          </a:p>
          <a:p>
            <a:pPr lvl="1" algn="just"/>
            <a:r>
              <a:rPr lang="en-US" dirty="0" smtClean="0"/>
              <a:t> </a:t>
            </a:r>
            <a:r>
              <a:rPr lang="en-US" sz="2200" dirty="0" smtClean="0"/>
              <a:t>a large central table (fact table) containing the bulk of the data, with no redundancy, and </a:t>
            </a:r>
          </a:p>
          <a:p>
            <a:pPr lvl="1" algn="just"/>
            <a:r>
              <a:rPr lang="en-US" sz="2200" dirty="0" smtClean="0"/>
              <a:t>a set of smaller attendant tables (dimension tables), one for each dimension.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400" dirty="0"/>
              <a:t>The schema graph resembles a starburst, with </a:t>
            </a:r>
            <a:r>
              <a:rPr lang="en-US" sz="2400" dirty="0" smtClean="0"/>
              <a:t>the dimension </a:t>
            </a:r>
            <a:r>
              <a:rPr lang="en-US" sz="2400" dirty="0"/>
              <a:t>tables displayed in a radial pattern around the central fact </a:t>
            </a:r>
            <a:r>
              <a:rPr lang="en-US" sz="2400" dirty="0" smtClean="0"/>
              <a:t>table.</a:t>
            </a:r>
            <a:endParaRPr lang="en-US" sz="2400" dirty="0"/>
          </a:p>
          <a:p>
            <a:pPr algn="just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8A85-1F39-43BE-8D09-25D7CBD930F7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6"/>
            <a:ext cx="10696073" cy="90805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Example of Star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8D58-457E-4463-9EA4-84E878AB6F93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679823" y="1339850"/>
            <a:ext cx="8207375" cy="5016500"/>
            <a:chOff x="860425" y="1344612"/>
            <a:chExt cx="8207375" cy="5016500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860425" y="1344612"/>
              <a:ext cx="1819275" cy="2163763"/>
              <a:chOff x="277" y="1164"/>
              <a:chExt cx="1133" cy="1341"/>
            </a:xfrm>
          </p:grpSpPr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133" cy="1084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 dirty="0" err="1">
                    <a:latin typeface="Times New Roman" panose="02020603050405020304" pitchFamily="18" charset="0"/>
                  </a:rPr>
                  <a:t>time_key</a:t>
                </a:r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day</a:t>
                </a:r>
              </a:p>
              <a:p>
                <a:r>
                  <a:rPr lang="en-US" sz="1800" dirty="0" err="1">
                    <a:latin typeface="Times New Roman" panose="02020603050405020304" pitchFamily="18" charset="0"/>
                  </a:rPr>
                  <a:t>day_of_the_week</a:t>
                </a:r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month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quarter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401" cy="25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grpSp>
          <p:nvGrpSpPr>
            <p:cNvPr id="38" name="Group 9"/>
            <p:cNvGrpSpPr>
              <a:grpSpLocks/>
            </p:cNvGrpSpPr>
            <p:nvPr/>
          </p:nvGrpSpPr>
          <p:grpSpPr bwMode="auto">
            <a:xfrm>
              <a:off x="7159625" y="3867150"/>
              <a:ext cx="1908175" cy="1884363"/>
              <a:chOff x="684" y="2196"/>
              <a:chExt cx="1189" cy="116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189" cy="91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location_key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street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city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province_or_street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country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630" cy="2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location</a:t>
                </a:r>
              </a:p>
            </p:txBody>
          </p:sp>
        </p:grp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4191000" y="2328862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137025" y="2792412"/>
              <a:ext cx="2057400" cy="39687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000">
                  <a:latin typeface="Times New Roman" panose="02020603050405020304" pitchFamily="18" charset="0"/>
                </a:rPr>
                <a:t>           time_key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138613" y="3241675"/>
              <a:ext cx="2016125" cy="3968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</a:rPr>
                <a:t>              </a:t>
              </a:r>
              <a:r>
                <a:rPr lang="en-US" sz="2000" dirty="0" err="1">
                  <a:latin typeface="Times New Roman" panose="02020603050405020304" pitchFamily="18" charset="0"/>
                </a:rPr>
                <a:t>item_key</a:t>
              </a: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138613" y="3638550"/>
              <a:ext cx="2066925" cy="39687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branch_key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4137025" y="4114800"/>
              <a:ext cx="2065338" cy="3968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</a:rPr>
                <a:t>         </a:t>
              </a:r>
              <a:r>
                <a:rPr lang="en-US" sz="2000" dirty="0" err="1">
                  <a:latin typeface="Times New Roman" panose="02020603050405020304" pitchFamily="18" charset="0"/>
                </a:rPr>
                <a:t>location_key</a:t>
              </a:r>
              <a:endParaRPr 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4138613" y="4606925"/>
              <a:ext cx="1987550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 units_sold</a:t>
              </a: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4138613" y="5051425"/>
              <a:ext cx="1993900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dollars_sold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4119563" y="5497513"/>
              <a:ext cx="1995487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  avg_sales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2613025" y="5954712"/>
              <a:ext cx="1219200" cy="4064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327400" y="4830762"/>
              <a:ext cx="769938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V="1">
              <a:off x="3308350" y="5373687"/>
              <a:ext cx="788988" cy="56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3308350" y="5741987"/>
              <a:ext cx="9048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H="1">
              <a:off x="2884488" y="3998912"/>
              <a:ext cx="1193800" cy="7350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H="1" flipV="1">
              <a:off x="2689225" y="2563812"/>
              <a:ext cx="1446213" cy="4857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6135688" y="4356100"/>
              <a:ext cx="1039812" cy="387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6135688" y="2709863"/>
              <a:ext cx="1077912" cy="6778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34"/>
            <p:cNvGrpSpPr>
              <a:grpSpLocks/>
            </p:cNvGrpSpPr>
            <p:nvPr/>
          </p:nvGrpSpPr>
          <p:grpSpPr bwMode="auto">
            <a:xfrm>
              <a:off x="7165975" y="1600200"/>
              <a:ext cx="1438275" cy="1925638"/>
              <a:chOff x="3796" y="983"/>
              <a:chExt cx="896" cy="1194"/>
            </a:xfrm>
          </p:grpSpPr>
          <p:sp>
            <p:nvSpPr>
              <p:cNvPr id="58" name="Rectangle 35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96" cy="915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item_key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item_name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brand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type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supplier_type</a:t>
                </a:r>
              </a:p>
            </p:txBody>
          </p:sp>
          <p:sp>
            <p:nvSpPr>
              <p:cNvPr id="59" name="Text Box 36"/>
              <p:cNvSpPr txBox="1">
                <a:spLocks noChangeArrowheads="1"/>
              </p:cNvSpPr>
              <p:nvPr/>
            </p:nvSpPr>
            <p:spPr bwMode="auto">
              <a:xfrm>
                <a:off x="3926" y="983"/>
                <a:ext cx="457" cy="289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item</a:t>
                </a:r>
              </a:p>
            </p:txBody>
          </p:sp>
        </p:grpSp>
        <p:grpSp>
          <p:nvGrpSpPr>
            <p:cNvPr id="60" name="Group 37"/>
            <p:cNvGrpSpPr>
              <a:grpSpLocks/>
            </p:cNvGrpSpPr>
            <p:nvPr/>
          </p:nvGrpSpPr>
          <p:grpSpPr bwMode="auto">
            <a:xfrm>
              <a:off x="1393825" y="3935412"/>
              <a:ext cx="1509713" cy="1393825"/>
              <a:chOff x="3844" y="2426"/>
              <a:chExt cx="939" cy="864"/>
            </a:xfrm>
          </p:grpSpPr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887" cy="57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branch_key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branch_name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branch_type</a:t>
                </a:r>
              </a:p>
            </p:txBody>
          </p:sp>
          <p:sp>
            <p:nvSpPr>
              <p:cNvPr id="62" name="Text Box 39"/>
              <p:cNvSpPr txBox="1">
                <a:spLocks noChangeArrowheads="1"/>
              </p:cNvSpPr>
              <p:nvPr/>
            </p:nvSpPr>
            <p:spPr bwMode="auto">
              <a:xfrm>
                <a:off x="3844" y="2426"/>
                <a:ext cx="637" cy="289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branch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6346166" y="6014007"/>
            <a:ext cx="462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4. </a:t>
            </a:r>
            <a:r>
              <a:rPr lang="en-US" sz="1600" dirty="0"/>
              <a:t>Star schema of a data warehouse for sales.</a:t>
            </a:r>
          </a:p>
        </p:txBody>
      </p:sp>
    </p:spTree>
    <p:extLst>
      <p:ext uri="{BB962C8B-B14F-4D97-AF65-F5344CB8AC3E}">
        <p14:creationId xmlns:p14="http://schemas.microsoft.com/office/powerpoint/2010/main" val="29627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Snowflake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Schema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snowflake schema is a variant of the star schema model, </a:t>
            </a:r>
            <a:r>
              <a:rPr lang="en-US" sz="2400" dirty="0" smtClean="0"/>
              <a:t>where some </a:t>
            </a:r>
            <a:r>
              <a:rPr lang="en-US" sz="2400" dirty="0"/>
              <a:t>dimension tables are </a:t>
            </a:r>
            <a:r>
              <a:rPr lang="en-US" sz="2400" i="1" dirty="0"/>
              <a:t>normalized</a:t>
            </a:r>
            <a:r>
              <a:rPr lang="en-US" sz="2400" dirty="0"/>
              <a:t>, thereby further splitting the data into </a:t>
            </a:r>
            <a:r>
              <a:rPr lang="en-US" sz="2400" dirty="0" smtClean="0"/>
              <a:t>additional tables.</a:t>
            </a:r>
          </a:p>
          <a:p>
            <a:pPr algn="just"/>
            <a:r>
              <a:rPr lang="en-US" sz="2400" dirty="0"/>
              <a:t>The resulting schema graph forms a shape similar to a </a:t>
            </a:r>
            <a:r>
              <a:rPr lang="en-US" sz="2400" dirty="0" smtClean="0"/>
              <a:t>snowflake.</a:t>
            </a:r>
          </a:p>
          <a:p>
            <a:pPr algn="just"/>
            <a:r>
              <a:rPr lang="en-US" sz="2400" dirty="0"/>
              <a:t>The major difference between the snowflake and star schema models is that </a:t>
            </a:r>
            <a:r>
              <a:rPr lang="en-US" sz="2400" dirty="0" smtClean="0"/>
              <a:t>the dimension </a:t>
            </a:r>
            <a:r>
              <a:rPr lang="en-US" sz="2400" dirty="0"/>
              <a:t>tables of the snowflake model may be kept in normalized form to </a:t>
            </a:r>
            <a:r>
              <a:rPr lang="en-US" sz="2400" dirty="0" smtClean="0"/>
              <a:t>reduce redundancies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FFA8-0246-411C-833D-BE9D0DEE012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6"/>
            <a:ext cx="10696073" cy="92868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Example of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5" y="1412079"/>
            <a:ext cx="10696074" cy="4600782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endParaRPr lang="en-US" dirty="0" smtClean="0"/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296C-014C-4750-8EFC-DFCB1A32904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3446636" y="4961192"/>
            <a:ext cx="947478" cy="11574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318161" y="1579418"/>
            <a:ext cx="9393381" cy="4928260"/>
            <a:chOff x="518030" y="1366211"/>
            <a:chExt cx="8748208" cy="4920289"/>
          </a:xfrm>
        </p:grpSpPr>
        <p:grpSp>
          <p:nvGrpSpPr>
            <p:cNvPr id="43" name="Group 5"/>
            <p:cNvGrpSpPr>
              <a:grpSpLocks/>
            </p:cNvGrpSpPr>
            <p:nvPr/>
          </p:nvGrpSpPr>
          <p:grpSpPr bwMode="auto">
            <a:xfrm>
              <a:off x="518030" y="1366211"/>
              <a:ext cx="1819275" cy="2163763"/>
              <a:chOff x="277" y="1164"/>
              <a:chExt cx="1133" cy="1341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133" cy="1084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 dirty="0" smtClean="0">
                    <a:latin typeface="Times New Roman" panose="02020603050405020304" pitchFamily="18" charset="0"/>
                  </a:rPr>
                  <a:t>Tim	</a:t>
                </a:r>
                <a:r>
                  <a:rPr lang="en-US" sz="1800" dirty="0" err="1" smtClean="0">
                    <a:latin typeface="Times New Roman" panose="02020603050405020304" pitchFamily="18" charset="0"/>
                  </a:rPr>
                  <a:t>e_key</a:t>
                </a:r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day</a:t>
                </a:r>
              </a:p>
              <a:p>
                <a:r>
                  <a:rPr lang="en-US" sz="1800" dirty="0" err="1">
                    <a:latin typeface="Times New Roman" panose="02020603050405020304" pitchFamily="18" charset="0"/>
                  </a:rPr>
                  <a:t>day_of_the_week</a:t>
                </a:r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month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quarter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401" cy="25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grpSp>
          <p:nvGrpSpPr>
            <p:cNvPr id="46" name="Group 8"/>
            <p:cNvGrpSpPr>
              <a:grpSpLocks/>
            </p:cNvGrpSpPr>
            <p:nvPr/>
          </p:nvGrpSpPr>
          <p:grpSpPr bwMode="auto">
            <a:xfrm>
              <a:off x="5867400" y="3810000"/>
              <a:ext cx="1374775" cy="1331913"/>
              <a:chOff x="684" y="2196"/>
              <a:chExt cx="1298" cy="834"/>
            </a:xfrm>
          </p:grpSpPr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298" cy="58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location_key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street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city_key</a:t>
                </a: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953" cy="25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location</a:t>
                </a:r>
              </a:p>
            </p:txBody>
          </p:sp>
        </p:grp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275013" y="215265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3351213" y="2686050"/>
              <a:ext cx="2057400" cy="39687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2000">
                  <a:latin typeface="Times New Roman" panose="02020603050405020304" pitchFamily="18" charset="0"/>
                </a:rPr>
                <a:t>           time_key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3352800" y="3135313"/>
              <a:ext cx="2016125" cy="3968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   item_key</a:t>
              </a: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3352800" y="3581400"/>
              <a:ext cx="2066925" cy="39687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branch_key</a:t>
              </a: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351213" y="4057650"/>
              <a:ext cx="2065337" cy="3968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location_key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352800" y="4549775"/>
              <a:ext cx="1987550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 units_sold</a:t>
              </a: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3352800" y="4994275"/>
              <a:ext cx="1993900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dollars_sold</a:t>
              </a: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3333750" y="5440363"/>
              <a:ext cx="1995488" cy="39687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             avg_sales</a:t>
              </a:r>
            </a:p>
          </p:txBody>
        </p:sp>
        <p:sp>
          <p:nvSpPr>
            <p:cNvPr id="57" name="Rectangle 25"/>
            <p:cNvSpPr>
              <a:spLocks noChangeArrowheads="1"/>
            </p:cNvSpPr>
            <p:nvPr/>
          </p:nvSpPr>
          <p:spPr bwMode="auto">
            <a:xfrm>
              <a:off x="1676400" y="5867400"/>
              <a:ext cx="1219200" cy="4064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flipV="1">
              <a:off x="2571750" y="5267325"/>
              <a:ext cx="788988" cy="56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"/>
            <p:cNvSpPr>
              <a:spLocks noChangeShapeType="1"/>
            </p:cNvSpPr>
            <p:nvPr/>
          </p:nvSpPr>
          <p:spPr bwMode="auto">
            <a:xfrm flipV="1">
              <a:off x="2571750" y="5635625"/>
              <a:ext cx="9048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H="1">
              <a:off x="2133600" y="3886200"/>
              <a:ext cx="1193800" cy="7350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 flipH="1" flipV="1">
              <a:off x="2358170" y="2537072"/>
              <a:ext cx="1446213" cy="4857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5410200" y="4267200"/>
              <a:ext cx="4572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V="1">
              <a:off x="5334000" y="2819400"/>
              <a:ext cx="6096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33"/>
            <p:cNvGrpSpPr>
              <a:grpSpLocks/>
            </p:cNvGrpSpPr>
            <p:nvPr/>
          </p:nvGrpSpPr>
          <p:grpSpPr bwMode="auto">
            <a:xfrm>
              <a:off x="5943600" y="1524000"/>
              <a:ext cx="1374775" cy="1924050"/>
              <a:chOff x="3796" y="983"/>
              <a:chExt cx="857" cy="1193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57" cy="91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item_key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item_name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brand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type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supplier_key</a:t>
                </a:r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3926" y="983"/>
                <a:ext cx="457" cy="289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item</a:t>
                </a:r>
              </a:p>
            </p:txBody>
          </p: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609600" y="3886200"/>
              <a:ext cx="1509713" cy="1393825"/>
              <a:chOff x="3844" y="2426"/>
              <a:chExt cx="939" cy="864"/>
            </a:xfrm>
          </p:grpSpPr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887" cy="57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branch_key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branch_name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branch_type</a:t>
                </a:r>
              </a:p>
            </p:txBody>
          </p:sp>
          <p:sp>
            <p:nvSpPr>
              <p:cNvPr id="70" name="Text Box 38"/>
              <p:cNvSpPr txBox="1">
                <a:spLocks noChangeArrowheads="1"/>
              </p:cNvSpPr>
              <p:nvPr/>
            </p:nvSpPr>
            <p:spPr bwMode="auto">
              <a:xfrm>
                <a:off x="3844" y="2426"/>
                <a:ext cx="637" cy="289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branch</a:t>
                </a:r>
              </a:p>
            </p:txBody>
          </p:sp>
        </p:grpSp>
        <p:grpSp>
          <p:nvGrpSpPr>
            <p:cNvPr id="71" name="Group 40"/>
            <p:cNvGrpSpPr>
              <a:grpSpLocks/>
            </p:cNvGrpSpPr>
            <p:nvPr/>
          </p:nvGrpSpPr>
          <p:grpSpPr bwMode="auto">
            <a:xfrm>
              <a:off x="7694613" y="1981200"/>
              <a:ext cx="1449387" cy="998538"/>
              <a:chOff x="3789" y="855"/>
              <a:chExt cx="903" cy="1172"/>
            </a:xfrm>
          </p:grpSpPr>
          <p:sp>
            <p:nvSpPr>
              <p:cNvPr id="72" name="Rectangle 41"/>
              <p:cNvSpPr>
                <a:spLocks noChangeArrowheads="1"/>
              </p:cNvSpPr>
              <p:nvPr/>
            </p:nvSpPr>
            <p:spPr bwMode="auto">
              <a:xfrm>
                <a:off x="3796" y="1263"/>
                <a:ext cx="896" cy="7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supplier_key</a:t>
                </a:r>
              </a:p>
              <a:p>
                <a:r>
                  <a:rPr lang="en-US" sz="1800">
                    <a:latin typeface="Times New Roman" panose="02020603050405020304" pitchFamily="18" charset="0"/>
                  </a:rPr>
                  <a:t>supplier_type</a:t>
                </a:r>
              </a:p>
            </p:txBody>
          </p:sp>
          <p:sp>
            <p:nvSpPr>
              <p:cNvPr id="73" name="Text Box 42"/>
              <p:cNvSpPr txBox="1">
                <a:spLocks noChangeArrowheads="1"/>
              </p:cNvSpPr>
              <p:nvPr/>
            </p:nvSpPr>
            <p:spPr bwMode="auto">
              <a:xfrm>
                <a:off x="3789" y="855"/>
                <a:ext cx="732" cy="5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supplier</a:t>
                </a:r>
              </a:p>
            </p:txBody>
          </p:sp>
        </p:grp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 flipV="1">
              <a:off x="7239000" y="2971800"/>
              <a:ext cx="533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45"/>
            <p:cNvGrpSpPr>
              <a:grpSpLocks/>
            </p:cNvGrpSpPr>
            <p:nvPr/>
          </p:nvGrpSpPr>
          <p:grpSpPr bwMode="auto">
            <a:xfrm>
              <a:off x="7543800" y="4800600"/>
              <a:ext cx="1722438" cy="1485900"/>
              <a:chOff x="684" y="2196"/>
              <a:chExt cx="1627" cy="930"/>
            </a:xfrm>
          </p:grpSpPr>
          <p:sp>
            <p:nvSpPr>
              <p:cNvPr id="76" name="Rectangle 46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627" cy="6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>
                    <a:latin typeface="Times New Roman" panose="02020603050405020304" pitchFamily="18" charset="0"/>
                  </a:rPr>
                  <a:t>city_key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city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province_or_street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country</a:t>
                </a:r>
              </a:p>
            </p:txBody>
          </p:sp>
          <p:sp>
            <p:nvSpPr>
              <p:cNvPr id="77" name="Rectangle 47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41" cy="25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city</a:t>
                </a:r>
              </a:p>
            </p:txBody>
          </p:sp>
        </p:grp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>
              <a:off x="7162800" y="5105400"/>
              <a:ext cx="4572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363521" y="6559437"/>
            <a:ext cx="5580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Minion-Regular"/>
              </a:rPr>
              <a:t>Figure 5. Snowflake </a:t>
            </a:r>
            <a:r>
              <a:rPr lang="en-US" sz="1600" dirty="0">
                <a:latin typeface="Minion-Regular"/>
              </a:rPr>
              <a:t>schema of a data warehouse for sales.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85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Fact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Constellation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Sophisticated applications may require multiple fact tables to </a:t>
            </a:r>
            <a:r>
              <a:rPr lang="en-US" sz="2400" dirty="0" smtClean="0"/>
              <a:t>share dimension </a:t>
            </a:r>
            <a:r>
              <a:rPr lang="en-US" sz="2400" dirty="0"/>
              <a:t>tables.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kind of schema can be viewed as a collection of stars, and </a:t>
            </a:r>
            <a:r>
              <a:rPr lang="en-US" sz="2400" dirty="0" smtClean="0"/>
              <a:t>hence is </a:t>
            </a:r>
            <a:r>
              <a:rPr lang="en-US" sz="2400" dirty="0"/>
              <a:t>called a galaxy schema or a fact constellation.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1407-0559-420A-83FE-62CF462BF967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98583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Example of Fact Constellation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8326-DDED-4340-962E-9CAE72C4054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33006" y="1474519"/>
            <a:ext cx="8763000" cy="5664200"/>
            <a:chOff x="228600" y="762000"/>
            <a:chExt cx="8763000" cy="566420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28600" y="762000"/>
              <a:ext cx="1639888" cy="1982788"/>
              <a:chOff x="277" y="1164"/>
              <a:chExt cx="1021" cy="122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021" cy="97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 dirty="0" err="1">
                    <a:latin typeface="Times New Roman" panose="02020603050405020304" pitchFamily="18" charset="0"/>
                  </a:rPr>
                  <a:t>time_key</a:t>
                </a:r>
                <a:endParaRPr 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</a:rPr>
                  <a:t>day</a:t>
                </a:r>
              </a:p>
              <a:p>
                <a:r>
                  <a:rPr lang="en-US" sz="1600" dirty="0" err="1">
                    <a:latin typeface="Times New Roman" panose="02020603050405020304" pitchFamily="18" charset="0"/>
                  </a:rPr>
                  <a:t>day_of_the_week</a:t>
                </a:r>
                <a:endParaRPr lang="en-US" sz="1600" dirty="0">
                  <a:latin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</a:rPr>
                  <a:t>month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</a:rPr>
                  <a:t>quarter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374" cy="233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time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105400" y="3581400"/>
              <a:ext cx="1722438" cy="1733550"/>
              <a:chOff x="684" y="2196"/>
              <a:chExt cx="1073" cy="1075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073" cy="82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>
                    <a:latin typeface="Times New Roman" panose="02020603050405020304" pitchFamily="18" charset="0"/>
                  </a:rPr>
                  <a:t>location_key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street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city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province_or_street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country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80" cy="2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800">
                    <a:latin typeface="Times New Roman" panose="02020603050405020304" pitchFamily="18" charset="0"/>
                  </a:rPr>
                  <a:t>location</a:t>
                </a:r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43200" y="1676400"/>
              <a:ext cx="169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Sales Fact Table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895600" y="2209800"/>
              <a:ext cx="1601788" cy="3667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>
                  <a:latin typeface="Times New Roman" panose="02020603050405020304" pitchFamily="18" charset="0"/>
                </a:rPr>
                <a:t>time_key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95600" y="2667000"/>
              <a:ext cx="1600200" cy="36671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   item_key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895600" y="3048000"/>
              <a:ext cx="1600200" cy="3667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branch_key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894013" y="3524250"/>
              <a:ext cx="1593850" cy="3667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location_key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895600" y="4016375"/>
              <a:ext cx="1581150" cy="36671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  units_sold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895600" y="4460875"/>
              <a:ext cx="1587500" cy="36671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dollars_sold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876550" y="4906963"/>
              <a:ext cx="1587500" cy="36671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   avg_sales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295400" y="5257800"/>
              <a:ext cx="1219200" cy="37623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imes New Roman" panose="02020603050405020304" pitchFamily="18" charset="0"/>
                </a:rPr>
                <a:t>Measures</a:t>
              </a: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2084388" y="4191000"/>
              <a:ext cx="769937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V="1">
              <a:off x="2065338" y="4733925"/>
              <a:ext cx="788987" cy="56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V="1">
              <a:off x="2065338" y="5102225"/>
              <a:ext cx="9048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>
              <a:off x="1641475" y="3359150"/>
              <a:ext cx="1193800" cy="7350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 flipV="1">
              <a:off x="1905000" y="1905000"/>
              <a:ext cx="914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4572000" y="381000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4495800" y="2286000"/>
              <a:ext cx="762000" cy="5254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5181600" y="1066800"/>
              <a:ext cx="1303338" cy="1744663"/>
              <a:chOff x="3796" y="1002"/>
              <a:chExt cx="812" cy="1081"/>
            </a:xfrm>
          </p:grpSpPr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12" cy="82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>
                    <a:latin typeface="Times New Roman" panose="02020603050405020304" pitchFamily="18" charset="0"/>
                  </a:rPr>
                  <a:t>item_key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item_name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brand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type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supplier_type</a:t>
                </a:r>
              </a:p>
            </p:txBody>
          </p:sp>
          <p:sp>
            <p:nvSpPr>
              <p:cNvPr id="31" name="Text Box 35"/>
              <p:cNvSpPr txBox="1">
                <a:spLocks noChangeArrowheads="1"/>
              </p:cNvSpPr>
              <p:nvPr/>
            </p:nvSpPr>
            <p:spPr bwMode="auto">
              <a:xfrm>
                <a:off x="3953" y="1002"/>
                <a:ext cx="401" cy="25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2000">
                    <a:latin typeface="Times New Roman" panose="02020603050405020304" pitchFamily="18" charset="0"/>
                  </a:rPr>
                  <a:t>item</a:t>
                </a:r>
              </a:p>
            </p:txBody>
          </p:sp>
        </p:grp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304800" y="3505200"/>
              <a:ext cx="1290638" cy="1230313"/>
              <a:chOff x="3896" y="2472"/>
              <a:chExt cx="803" cy="762"/>
            </a:xfrm>
          </p:grpSpPr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803" cy="51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>
                    <a:latin typeface="Times New Roman" panose="02020603050405020304" pitchFamily="18" charset="0"/>
                  </a:rPr>
                  <a:t>branch_key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branch_name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branch_type</a:t>
                </a:r>
              </a:p>
            </p:txBody>
          </p:sp>
          <p:sp>
            <p:nvSpPr>
              <p:cNvPr id="34" name="Text Box 38"/>
              <p:cNvSpPr txBox="1">
                <a:spLocks noChangeArrowheads="1"/>
              </p:cNvSpPr>
              <p:nvPr/>
            </p:nvSpPr>
            <p:spPr bwMode="auto">
              <a:xfrm>
                <a:off x="3907" y="2472"/>
                <a:ext cx="507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800">
                    <a:latin typeface="Times New Roman" panose="02020603050405020304" pitchFamily="18" charset="0"/>
                  </a:rPr>
                  <a:t>branch</a:t>
                </a:r>
              </a:p>
            </p:txBody>
          </p:sp>
        </p:grp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6859588" y="1123950"/>
              <a:ext cx="2038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Shipping Fact Table</a:t>
              </a: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7011988" y="1657350"/>
              <a:ext cx="1601787" cy="3667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sz="1800">
                  <a:latin typeface="Times New Roman" panose="02020603050405020304" pitchFamily="18" charset="0"/>
                </a:rPr>
                <a:t>time_key</a:t>
              </a: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7011988" y="2114550"/>
              <a:ext cx="1600200" cy="36671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   item_key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7011988" y="2495550"/>
              <a:ext cx="1600200" cy="3667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shipper_key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7010400" y="2971800"/>
              <a:ext cx="1593850" cy="3667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from_location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7011988" y="3486150"/>
              <a:ext cx="1555750" cy="3667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 to_location</a:t>
              </a:r>
            </a:p>
          </p:txBody>
        </p:sp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>
              <a:off x="7011988" y="3908425"/>
              <a:ext cx="1574800" cy="36671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  dollars_cost</a:t>
              </a:r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6992938" y="4354513"/>
              <a:ext cx="1625600" cy="36671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>
                  <a:latin typeface="Times New Roman" panose="02020603050405020304" pitchFamily="18" charset="0"/>
                </a:rPr>
                <a:t>   units_shipped</a:t>
              </a: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 flipH="1" flipV="1">
              <a:off x="6629400" y="10668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 flipH="1">
              <a:off x="2743200" y="1066800"/>
              <a:ext cx="388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H="1">
              <a:off x="1905000" y="1066800"/>
              <a:ext cx="914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H="1" flipV="1">
              <a:off x="6553200" y="2209800"/>
              <a:ext cx="53340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 flipH="1">
              <a:off x="6248400" y="3200400"/>
              <a:ext cx="685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8991600" y="2743200"/>
              <a:ext cx="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9" name="Group 63"/>
            <p:cNvGrpSpPr>
              <a:grpSpLocks/>
            </p:cNvGrpSpPr>
            <p:nvPr/>
          </p:nvGrpSpPr>
          <p:grpSpPr bwMode="auto">
            <a:xfrm>
              <a:off x="7612063" y="4953000"/>
              <a:ext cx="1344612" cy="1473200"/>
              <a:chOff x="3891" y="2472"/>
              <a:chExt cx="836" cy="911"/>
            </a:xfrm>
          </p:grpSpPr>
          <p:sp>
            <p:nvSpPr>
              <p:cNvPr id="50" name="Rectangle 64"/>
              <p:cNvSpPr>
                <a:spLocks noChangeArrowheads="1"/>
              </p:cNvSpPr>
              <p:nvPr/>
            </p:nvSpPr>
            <p:spPr bwMode="auto">
              <a:xfrm>
                <a:off x="3896" y="2715"/>
                <a:ext cx="831" cy="66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1600">
                    <a:latin typeface="Times New Roman" panose="02020603050405020304" pitchFamily="18" charset="0"/>
                  </a:rPr>
                  <a:t>shipper_key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shipper_name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location_key</a:t>
                </a:r>
              </a:p>
              <a:p>
                <a:r>
                  <a:rPr lang="en-US" sz="1600">
                    <a:latin typeface="Times New Roman" panose="02020603050405020304" pitchFamily="18" charset="0"/>
                  </a:rPr>
                  <a:t>shipper_type</a:t>
                </a:r>
              </a:p>
            </p:txBody>
          </p:sp>
          <p:sp>
            <p:nvSpPr>
              <p:cNvPr id="51" name="Text Box 65"/>
              <p:cNvSpPr txBox="1">
                <a:spLocks noChangeArrowheads="1"/>
              </p:cNvSpPr>
              <p:nvPr/>
            </p:nvSpPr>
            <p:spPr bwMode="auto">
              <a:xfrm>
                <a:off x="3891" y="2472"/>
                <a:ext cx="539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sz="1800">
                    <a:latin typeface="Times New Roman" panose="02020603050405020304" pitchFamily="18" charset="0"/>
                  </a:rPr>
                  <a:t>shipper</a:t>
                </a:r>
              </a:p>
            </p:txBody>
          </p:sp>
        </p:grp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8610600" y="4343400"/>
              <a:ext cx="3810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8610600" y="27432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 flipH="1" flipV="1">
              <a:off x="5867400" y="5334000"/>
              <a:ext cx="17526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366775" y="6573153"/>
            <a:ext cx="8657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inion-Regular"/>
              </a:rPr>
              <a:t>Figure 6. Fact </a:t>
            </a:r>
            <a:r>
              <a:rPr lang="en-US" sz="1600" dirty="0">
                <a:latin typeface="Minion-Regular"/>
              </a:rPr>
              <a:t>constellation schema of a data warehouse for sales and shipping.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8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A Data Mining Query Language, DMQL: Language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Cube Definition (Fact Table)</a:t>
            </a:r>
          </a:p>
          <a:p>
            <a:pPr lvl="1" algn="just">
              <a:buNone/>
            </a:pPr>
            <a:r>
              <a:rPr lang="en-US" dirty="0">
                <a:solidFill>
                  <a:schemeClr val="hlink"/>
                </a:solidFill>
              </a:rPr>
              <a:t>define cube</a:t>
            </a:r>
            <a:r>
              <a:rPr lang="en-US" dirty="0"/>
              <a:t> &lt;</a:t>
            </a:r>
            <a:r>
              <a:rPr lang="en-US" dirty="0" err="1"/>
              <a:t>cube_name</a:t>
            </a:r>
            <a:r>
              <a:rPr lang="en-US" dirty="0"/>
              <a:t>&gt; [&lt;</a:t>
            </a:r>
            <a:r>
              <a:rPr lang="en-US" dirty="0" err="1"/>
              <a:t>dimension_list</a:t>
            </a:r>
            <a:r>
              <a:rPr lang="en-US" dirty="0"/>
              <a:t>&gt;]:         &lt;</a:t>
            </a:r>
            <a:r>
              <a:rPr lang="en-US" dirty="0" err="1"/>
              <a:t>measure_list</a:t>
            </a:r>
            <a:r>
              <a:rPr lang="en-US" dirty="0"/>
              <a:t>&gt;</a:t>
            </a:r>
          </a:p>
          <a:p>
            <a:pPr algn="just"/>
            <a:r>
              <a:rPr lang="en-US" sz="2400" dirty="0"/>
              <a:t>Dimension Definition ( Dimension Table )</a:t>
            </a:r>
            <a:endParaRPr lang="en-US" sz="2400" b="1" dirty="0"/>
          </a:p>
          <a:p>
            <a:pPr lvl="1" algn="just">
              <a:buNone/>
            </a:pPr>
            <a:r>
              <a:rPr lang="en-US" dirty="0">
                <a:solidFill>
                  <a:schemeClr val="hlink"/>
                </a:solidFill>
              </a:rPr>
              <a:t>define dimension</a:t>
            </a:r>
            <a:r>
              <a:rPr lang="en-US" dirty="0"/>
              <a:t> &lt;</a:t>
            </a:r>
            <a:r>
              <a:rPr lang="en-US" dirty="0" err="1"/>
              <a:t>dimension_name</a:t>
            </a:r>
            <a:r>
              <a:rPr lang="en-US" dirty="0"/>
              <a:t>&gt; </a:t>
            </a:r>
            <a:r>
              <a:rPr lang="en-US" dirty="0">
                <a:solidFill>
                  <a:schemeClr val="hlink"/>
                </a:solidFill>
              </a:rPr>
              <a:t>as</a:t>
            </a:r>
            <a:r>
              <a:rPr lang="en-US" dirty="0"/>
              <a:t> (&lt;</a:t>
            </a:r>
            <a:r>
              <a:rPr lang="en-US" dirty="0" err="1"/>
              <a:t>attribute_or_subdimension_list</a:t>
            </a:r>
            <a:r>
              <a:rPr lang="en-US" dirty="0"/>
              <a:t>&gt;)</a:t>
            </a:r>
          </a:p>
          <a:p>
            <a:pPr algn="just"/>
            <a:r>
              <a:rPr lang="en-US" sz="2400" dirty="0"/>
              <a:t>Special Case (Shared Dimension Tables)</a:t>
            </a:r>
            <a:endParaRPr lang="en-US" sz="2400" dirty="0">
              <a:solidFill>
                <a:schemeClr val="hlink"/>
              </a:solidFill>
            </a:endParaRPr>
          </a:p>
          <a:p>
            <a:pPr lvl="1" algn="just"/>
            <a:r>
              <a:rPr lang="en-US" dirty="0">
                <a:solidFill>
                  <a:srgbClr val="121328"/>
                </a:solidFill>
              </a:rPr>
              <a:t>First time as “cube definition”</a:t>
            </a:r>
          </a:p>
          <a:p>
            <a:pPr lvl="1" algn="just"/>
            <a:r>
              <a:rPr lang="en-US" dirty="0">
                <a:solidFill>
                  <a:schemeClr val="hlink"/>
                </a:solidFill>
              </a:rPr>
              <a:t>define dimension</a:t>
            </a:r>
            <a:r>
              <a:rPr lang="en-US" dirty="0"/>
              <a:t> &lt;</a:t>
            </a:r>
            <a:r>
              <a:rPr lang="en-US" dirty="0" err="1"/>
              <a:t>dimension_name</a:t>
            </a:r>
            <a:r>
              <a:rPr lang="en-US" dirty="0"/>
              <a:t>&gt; </a:t>
            </a:r>
            <a:r>
              <a:rPr lang="en-US" dirty="0">
                <a:solidFill>
                  <a:schemeClr val="hlink"/>
                </a:solidFill>
              </a:rPr>
              <a:t>as</a:t>
            </a:r>
            <a:r>
              <a:rPr lang="en-US" dirty="0"/>
              <a:t> &lt;</a:t>
            </a:r>
            <a:r>
              <a:rPr lang="en-US" dirty="0" err="1"/>
              <a:t>dimension_name_first_time</a:t>
            </a:r>
            <a:r>
              <a:rPr lang="en-US" dirty="0"/>
              <a:t>&gt; </a:t>
            </a:r>
            <a:r>
              <a:rPr lang="en-US" dirty="0">
                <a:solidFill>
                  <a:schemeClr val="hlink"/>
                </a:solidFill>
              </a:rPr>
              <a:t>in cube</a:t>
            </a:r>
            <a:r>
              <a:rPr lang="en-US" dirty="0"/>
              <a:t> &lt;</a:t>
            </a:r>
            <a:r>
              <a:rPr lang="en-US" dirty="0" err="1"/>
              <a:t>cube_name_first_time</a:t>
            </a:r>
            <a:r>
              <a:rPr lang="en-US" dirty="0"/>
              <a:t>&gt;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448E-4C9F-45BA-A9A0-901EEAA5905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Defining a Star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</a:t>
            </a:r>
            <a:r>
              <a:rPr lang="en-US" sz="2400" dirty="0" err="1"/>
              <a:t>sales_star</a:t>
            </a:r>
            <a:r>
              <a:rPr lang="en-US" sz="2400" dirty="0"/>
              <a:t> [time, item, branch, location]:</a:t>
            </a:r>
          </a:p>
          <a:p>
            <a:pPr lvl="2" algn="just">
              <a:buNone/>
            </a:pPr>
            <a:r>
              <a:rPr lang="en-US" dirty="0" err="1">
                <a:solidFill>
                  <a:srgbClr val="006666"/>
                </a:solidFill>
              </a:rPr>
              <a:t>dollars_sold</a:t>
            </a:r>
            <a:r>
              <a:rPr lang="en-US" dirty="0">
                <a:solidFill>
                  <a:srgbClr val="006666"/>
                </a:solidFill>
              </a:rPr>
              <a:t> = sum(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avg_sales</a:t>
            </a:r>
            <a:r>
              <a:rPr lang="en-US" dirty="0">
                <a:solidFill>
                  <a:srgbClr val="006666"/>
                </a:solidFill>
              </a:rPr>
              <a:t> = </a:t>
            </a:r>
            <a:r>
              <a:rPr lang="en-US" dirty="0" err="1">
                <a:solidFill>
                  <a:srgbClr val="006666"/>
                </a:solidFill>
              </a:rPr>
              <a:t>avg</a:t>
            </a:r>
            <a:r>
              <a:rPr lang="en-US" dirty="0">
                <a:solidFill>
                  <a:srgbClr val="006666"/>
                </a:solidFill>
              </a:rPr>
              <a:t>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units_sold</a:t>
            </a:r>
            <a:r>
              <a:rPr lang="en-US" dirty="0">
                <a:solidFill>
                  <a:srgbClr val="006666"/>
                </a:solidFill>
              </a:rPr>
              <a:t> = count(*)</a:t>
            </a:r>
          </a:p>
          <a:p>
            <a:pPr algn="just"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time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 algn="just"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 err="1"/>
              <a:t>supplier_type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 algn="just"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location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city, </a:t>
            </a:r>
            <a:r>
              <a:rPr lang="en-US" sz="2400" dirty="0" err="1"/>
              <a:t>province_or_state</a:t>
            </a:r>
            <a:r>
              <a:rPr lang="en-US" sz="2400" dirty="0"/>
              <a:t>, country)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C81-D704-4385-B13A-C00CBF5CD11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Defining a Snowflake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365760" indent="-283464" algn="just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</a:t>
            </a:r>
            <a:r>
              <a:rPr lang="en-US" sz="2400" dirty="0" err="1"/>
              <a:t>sales_snowflake</a:t>
            </a:r>
            <a:r>
              <a:rPr lang="en-US" sz="2400" dirty="0"/>
              <a:t> [time, item, branch, location]:</a:t>
            </a:r>
          </a:p>
          <a:p>
            <a:pPr marL="886968" lvl="2" algn="just">
              <a:lnSpc>
                <a:spcPct val="110000"/>
              </a:lnSpc>
              <a:buNone/>
              <a:defRPr/>
            </a:pPr>
            <a:r>
              <a:rPr lang="en-US" dirty="0" err="1">
                <a:solidFill>
                  <a:srgbClr val="006666"/>
                </a:solidFill>
              </a:rPr>
              <a:t>dollars_sold</a:t>
            </a:r>
            <a:r>
              <a:rPr lang="en-US" dirty="0">
                <a:solidFill>
                  <a:srgbClr val="006666"/>
                </a:solidFill>
              </a:rPr>
              <a:t> = sum(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avg_sales</a:t>
            </a:r>
            <a:r>
              <a:rPr lang="en-US" dirty="0">
                <a:solidFill>
                  <a:srgbClr val="006666"/>
                </a:solidFill>
              </a:rPr>
              <a:t> = </a:t>
            </a:r>
            <a:r>
              <a:rPr lang="en-US" dirty="0" err="1">
                <a:solidFill>
                  <a:srgbClr val="006666"/>
                </a:solidFill>
              </a:rPr>
              <a:t>avg</a:t>
            </a:r>
            <a:r>
              <a:rPr lang="en-US" dirty="0">
                <a:solidFill>
                  <a:srgbClr val="006666"/>
                </a:solidFill>
              </a:rPr>
              <a:t>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units_sold</a:t>
            </a:r>
            <a:r>
              <a:rPr lang="en-US" dirty="0">
                <a:solidFill>
                  <a:srgbClr val="006666"/>
                </a:solidFill>
              </a:rPr>
              <a:t> = count(*)</a:t>
            </a:r>
          </a:p>
          <a:p>
            <a:pPr marL="365760" indent="-283464" algn="just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time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 marL="365760" indent="-283464" algn="just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>
                <a:solidFill>
                  <a:schemeClr val="tx2"/>
                </a:solidFill>
              </a:rPr>
              <a:t>supplier(</a:t>
            </a:r>
            <a:r>
              <a:rPr lang="en-US" sz="2400" dirty="0" err="1">
                <a:solidFill>
                  <a:schemeClr val="tx2"/>
                </a:solidFill>
              </a:rPr>
              <a:t>supplier_key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supplier_type</a:t>
            </a:r>
            <a:r>
              <a:rPr lang="en-US" sz="2400" dirty="0">
                <a:solidFill>
                  <a:schemeClr val="tx2"/>
                </a:solidFill>
              </a:rPr>
              <a:t>))</a:t>
            </a:r>
          </a:p>
          <a:p>
            <a:pPr marL="365760" indent="-283464" algn="just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 marL="365760" indent="-283464" algn="just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location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</a:t>
            </a:r>
            <a:r>
              <a:rPr lang="en-US" sz="2400" dirty="0">
                <a:solidFill>
                  <a:schemeClr val="tx2"/>
                </a:solidFill>
              </a:rPr>
              <a:t>city(</a:t>
            </a:r>
            <a:r>
              <a:rPr lang="en-US" sz="2400" dirty="0" err="1">
                <a:solidFill>
                  <a:schemeClr val="tx2"/>
                </a:solidFill>
              </a:rPr>
              <a:t>city_key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province_or_state</a:t>
            </a:r>
            <a:r>
              <a:rPr lang="en-US" sz="2400" dirty="0">
                <a:solidFill>
                  <a:schemeClr val="tx2"/>
                </a:solidFill>
              </a:rPr>
              <a:t>, country))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5B7B-3401-4818-A6B8-B14E44EAC80F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Multi-Dimensional Data </a:t>
            </a:r>
            <a:r>
              <a:rPr lang="en-US" dirty="0" smtClean="0"/>
              <a:t>Model</a:t>
            </a:r>
          </a:p>
          <a:p>
            <a:pPr lvl="3">
              <a:lnSpc>
                <a:spcPct val="110000"/>
              </a:lnSpc>
            </a:pPr>
            <a:r>
              <a:rPr lang="en-US" sz="2200" dirty="0"/>
              <a:t>From Tables and Spreadsheets to Data Cubes</a:t>
            </a:r>
          </a:p>
          <a:p>
            <a:pPr lvl="3">
              <a:lnSpc>
                <a:spcPct val="110000"/>
              </a:lnSpc>
            </a:pPr>
            <a:r>
              <a:rPr lang="en-US" sz="2200" dirty="0"/>
              <a:t>Conceptual Modeling of Data Warehouses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 Antiqua" panose="02040602050305030304" pitchFamily="18" charset="0"/>
              </a:rPr>
              <a:t>Star </a:t>
            </a:r>
            <a:r>
              <a:rPr lang="en-US" sz="2000" dirty="0" smtClean="0">
                <a:latin typeface="Book Antiqua" panose="02040602050305030304" pitchFamily="18" charset="0"/>
              </a:rPr>
              <a:t>Schema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 Antiqua" panose="02040602050305030304" pitchFamily="18" charset="0"/>
              </a:rPr>
              <a:t>Snowflake </a:t>
            </a:r>
            <a:r>
              <a:rPr lang="en-US" sz="2000" dirty="0" smtClean="0">
                <a:latin typeface="Book Antiqua" panose="02040602050305030304" pitchFamily="18" charset="0"/>
              </a:rPr>
              <a:t>Schema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 Antiqua" panose="02040602050305030304" pitchFamily="18" charset="0"/>
              </a:rPr>
              <a:t>Fact Constellation</a:t>
            </a:r>
            <a:endParaRPr lang="en-US" sz="2000" dirty="0" smtClean="0"/>
          </a:p>
          <a:p>
            <a:pPr lvl="3">
              <a:lnSpc>
                <a:spcPct val="110000"/>
              </a:lnSpc>
            </a:pPr>
            <a:r>
              <a:rPr lang="en-US" sz="2200" dirty="0"/>
              <a:t>A Data Mining Query Language, DMQL: Language Primitives</a:t>
            </a:r>
          </a:p>
          <a:p>
            <a:pPr lvl="3">
              <a:lnSpc>
                <a:spcPct val="110000"/>
              </a:lnSpc>
            </a:pPr>
            <a:r>
              <a:rPr lang="en-US" sz="2200" dirty="0"/>
              <a:t>Measures: Three Categories</a:t>
            </a:r>
          </a:p>
          <a:p>
            <a:pPr lvl="3">
              <a:lnSpc>
                <a:spcPct val="110000"/>
              </a:lnSpc>
            </a:pPr>
            <a:r>
              <a:rPr lang="en-US" sz="2200" dirty="0"/>
              <a:t>A Concept Hierarchy: Dimension (location)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7D16-D577-4DB8-BB33-E3B264C20627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Defining a Fact Constellation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lnSpcReduction="10000"/>
          </a:bodyPr>
          <a:lstStyle/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cube</a:t>
            </a:r>
            <a:r>
              <a:rPr lang="en-US" sz="1800" dirty="0"/>
              <a:t> sales [time, item, branch, location]:</a:t>
            </a:r>
          </a:p>
          <a:p>
            <a:pPr marL="886968" lvl="2" algn="just">
              <a:buNone/>
              <a:defRPr/>
            </a:pPr>
            <a:r>
              <a:rPr lang="en-US" sz="1800" dirty="0" err="1">
                <a:solidFill>
                  <a:srgbClr val="006666"/>
                </a:solidFill>
              </a:rPr>
              <a:t>dollars_sold</a:t>
            </a:r>
            <a:r>
              <a:rPr lang="en-US" sz="1800" dirty="0">
                <a:solidFill>
                  <a:srgbClr val="006666"/>
                </a:solidFill>
              </a:rPr>
              <a:t> = sum(</a:t>
            </a:r>
            <a:r>
              <a:rPr lang="en-US" sz="1800" dirty="0" err="1">
                <a:solidFill>
                  <a:srgbClr val="006666"/>
                </a:solidFill>
              </a:rPr>
              <a:t>sales_in_dollars</a:t>
            </a:r>
            <a:r>
              <a:rPr lang="en-US" sz="1800" dirty="0">
                <a:solidFill>
                  <a:srgbClr val="006666"/>
                </a:solidFill>
              </a:rPr>
              <a:t>), </a:t>
            </a:r>
            <a:r>
              <a:rPr lang="en-US" sz="1800" dirty="0" err="1">
                <a:solidFill>
                  <a:srgbClr val="006666"/>
                </a:solidFill>
              </a:rPr>
              <a:t>avg_sales</a:t>
            </a:r>
            <a:r>
              <a:rPr lang="en-US" sz="1800" dirty="0">
                <a:solidFill>
                  <a:srgbClr val="006666"/>
                </a:solidFill>
              </a:rPr>
              <a:t> = </a:t>
            </a:r>
            <a:r>
              <a:rPr lang="en-US" sz="1800" dirty="0" err="1">
                <a:solidFill>
                  <a:srgbClr val="006666"/>
                </a:solidFill>
              </a:rPr>
              <a:t>avg</a:t>
            </a:r>
            <a:r>
              <a:rPr lang="en-US" sz="1800" dirty="0">
                <a:solidFill>
                  <a:srgbClr val="006666"/>
                </a:solidFill>
              </a:rPr>
              <a:t>(</a:t>
            </a:r>
            <a:r>
              <a:rPr lang="en-US" sz="1800" dirty="0" err="1">
                <a:solidFill>
                  <a:srgbClr val="006666"/>
                </a:solidFill>
              </a:rPr>
              <a:t>sales_in_dollars</a:t>
            </a:r>
            <a:r>
              <a:rPr lang="en-US" sz="1800" dirty="0">
                <a:solidFill>
                  <a:srgbClr val="006666"/>
                </a:solidFill>
              </a:rPr>
              <a:t>), </a:t>
            </a:r>
            <a:r>
              <a:rPr lang="en-US" sz="1800" dirty="0" err="1">
                <a:solidFill>
                  <a:srgbClr val="006666"/>
                </a:solidFill>
              </a:rPr>
              <a:t>units_sold</a:t>
            </a:r>
            <a:r>
              <a:rPr lang="en-US" sz="1800" dirty="0">
                <a:solidFill>
                  <a:srgbClr val="006666"/>
                </a:solidFill>
              </a:rPr>
              <a:t> = count(*)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time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(</a:t>
            </a:r>
            <a:r>
              <a:rPr lang="en-US" sz="1800" dirty="0" err="1"/>
              <a:t>time_key</a:t>
            </a:r>
            <a:r>
              <a:rPr lang="en-US" sz="1800" dirty="0"/>
              <a:t>, day, </a:t>
            </a:r>
            <a:r>
              <a:rPr lang="en-US" sz="1800" dirty="0" err="1"/>
              <a:t>day_of_week</a:t>
            </a:r>
            <a:r>
              <a:rPr lang="en-US" sz="1800" dirty="0"/>
              <a:t>, month, quarter, year)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(</a:t>
            </a:r>
            <a:r>
              <a:rPr lang="en-US" sz="1800" dirty="0" err="1"/>
              <a:t>item_key</a:t>
            </a:r>
            <a:r>
              <a:rPr lang="en-US" sz="1800" dirty="0"/>
              <a:t>, </a:t>
            </a:r>
            <a:r>
              <a:rPr lang="en-US" sz="1800" dirty="0" err="1"/>
              <a:t>item_name</a:t>
            </a:r>
            <a:r>
              <a:rPr lang="en-US" sz="1800" dirty="0"/>
              <a:t>, brand, type, </a:t>
            </a:r>
            <a:r>
              <a:rPr lang="en-US" sz="1800" dirty="0" err="1"/>
              <a:t>supplier_type</a:t>
            </a:r>
            <a:r>
              <a:rPr lang="en-US" sz="1800" dirty="0"/>
              <a:t>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branch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</a:t>
            </a:r>
            <a:r>
              <a:rPr lang="en-US" sz="1800" dirty="0" err="1"/>
              <a:t>branch_key</a:t>
            </a:r>
            <a:r>
              <a:rPr lang="en-US" sz="1800" dirty="0"/>
              <a:t>, </a:t>
            </a:r>
            <a:r>
              <a:rPr lang="en-US" sz="1800" dirty="0" err="1"/>
              <a:t>branch_name</a:t>
            </a:r>
            <a:r>
              <a:rPr lang="en-US" sz="1800" dirty="0"/>
              <a:t>, </a:t>
            </a:r>
            <a:r>
              <a:rPr lang="en-US" sz="1800" dirty="0" err="1"/>
              <a:t>branch_type</a:t>
            </a:r>
            <a:r>
              <a:rPr lang="en-US" sz="1800" dirty="0"/>
              <a:t>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</a:t>
            </a:r>
            <a:r>
              <a:rPr lang="en-US" sz="1800" dirty="0" err="1"/>
              <a:t>location_key</a:t>
            </a:r>
            <a:r>
              <a:rPr lang="en-US" sz="1800" dirty="0"/>
              <a:t>, street, city, </a:t>
            </a:r>
            <a:r>
              <a:rPr lang="en-US" sz="1800" dirty="0" err="1"/>
              <a:t>province_or_state</a:t>
            </a:r>
            <a:r>
              <a:rPr lang="en-US" sz="1800" dirty="0"/>
              <a:t>, country)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cube</a:t>
            </a:r>
            <a:r>
              <a:rPr lang="en-US" sz="1800" dirty="0"/>
              <a:t> shipping [time, item, shipper, </a:t>
            </a:r>
            <a:r>
              <a:rPr lang="en-US" sz="1800" dirty="0" err="1"/>
              <a:t>from_location</a:t>
            </a:r>
            <a:r>
              <a:rPr lang="en-US" sz="1800" dirty="0"/>
              <a:t>, </a:t>
            </a:r>
            <a:r>
              <a:rPr lang="en-US" sz="1800" dirty="0" err="1"/>
              <a:t>to_location</a:t>
            </a:r>
            <a:r>
              <a:rPr lang="en-US" sz="1800" dirty="0"/>
              <a:t>]:</a:t>
            </a:r>
          </a:p>
          <a:p>
            <a:pPr marL="886968" lvl="2" algn="just">
              <a:buNone/>
              <a:defRPr/>
            </a:pPr>
            <a:r>
              <a:rPr lang="en-US" sz="1800" dirty="0" err="1">
                <a:solidFill>
                  <a:srgbClr val="006666"/>
                </a:solidFill>
              </a:rPr>
              <a:t>dollar_cost</a:t>
            </a:r>
            <a:r>
              <a:rPr lang="en-US" sz="1800" dirty="0">
                <a:solidFill>
                  <a:srgbClr val="006666"/>
                </a:solidFill>
              </a:rPr>
              <a:t> = sum(</a:t>
            </a:r>
            <a:r>
              <a:rPr lang="en-US" sz="1800" dirty="0" err="1">
                <a:solidFill>
                  <a:srgbClr val="006666"/>
                </a:solidFill>
              </a:rPr>
              <a:t>cost_in_dollars</a:t>
            </a:r>
            <a:r>
              <a:rPr lang="en-US" sz="1800" dirty="0">
                <a:solidFill>
                  <a:srgbClr val="006666"/>
                </a:solidFill>
              </a:rPr>
              <a:t>), </a:t>
            </a:r>
            <a:r>
              <a:rPr lang="en-US" sz="1800" dirty="0" err="1">
                <a:solidFill>
                  <a:srgbClr val="006666"/>
                </a:solidFill>
              </a:rPr>
              <a:t>unit_shipped</a:t>
            </a:r>
            <a:r>
              <a:rPr lang="en-US" sz="1800" dirty="0">
                <a:solidFill>
                  <a:srgbClr val="006666"/>
                </a:solidFill>
              </a:rPr>
              <a:t> = count(*)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time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time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shipper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</a:t>
            </a:r>
            <a:r>
              <a:rPr lang="en-US" sz="1800" dirty="0" err="1"/>
              <a:t>shipper_key</a:t>
            </a:r>
            <a:r>
              <a:rPr lang="en-US" sz="1800" dirty="0"/>
              <a:t>, </a:t>
            </a:r>
            <a:r>
              <a:rPr lang="en-US" sz="1800" dirty="0" err="1"/>
              <a:t>shipper_name</a:t>
            </a:r>
            <a:r>
              <a:rPr lang="en-US" sz="1800" dirty="0"/>
              <a:t>, location</a:t>
            </a:r>
            <a:r>
              <a:rPr lang="en-US" sz="1800" dirty="0">
                <a:solidFill>
                  <a:schemeClr val="hlink"/>
                </a:solidFill>
              </a:rPr>
              <a:t> 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sales, </a:t>
            </a:r>
            <a:r>
              <a:rPr lang="en-US" sz="1800" dirty="0" err="1"/>
              <a:t>shipper_type</a:t>
            </a:r>
            <a:r>
              <a:rPr lang="en-US" sz="1800" dirty="0"/>
              <a:t>)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</a:t>
            </a:r>
            <a:r>
              <a:rPr lang="en-US" sz="1800" dirty="0" err="1"/>
              <a:t>from_location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 marL="365760" indent="-283464" algn="just">
              <a:buNone/>
              <a:defRPr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</a:t>
            </a:r>
            <a:r>
              <a:rPr lang="en-US" sz="1800" dirty="0" err="1"/>
              <a:t>to_location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EF46-D408-469D-9E33-289D1C43572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Measures: Three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 fontScale="92500" lnSpcReduction="20000"/>
          </a:bodyPr>
          <a:lstStyle/>
          <a:p>
            <a:pPr marL="365760" indent="-283464" algn="just">
              <a:lnSpc>
                <a:spcPct val="110000"/>
              </a:lnSpc>
              <a:buFont typeface="Wingdings 2"/>
              <a:buChar char=""/>
              <a:defRPr/>
            </a:pPr>
            <a:r>
              <a:rPr lang="en-US" sz="2600" u="sng" dirty="0" smtClean="0">
                <a:solidFill>
                  <a:schemeClr val="hlink"/>
                </a:solidFill>
              </a:rPr>
              <a:t>Distributive</a:t>
            </a:r>
            <a:r>
              <a:rPr lang="en-US" sz="2600" dirty="0"/>
              <a:t>: if the result derived by applying the function to </a:t>
            </a:r>
            <a:r>
              <a:rPr lang="en-US" sz="2600" i="1" dirty="0"/>
              <a:t>n </a:t>
            </a:r>
            <a:r>
              <a:rPr lang="en-US" sz="2600" dirty="0"/>
              <a:t>aggregate values is the same as that derived by applying the function on all the data without partitioning.</a:t>
            </a:r>
          </a:p>
          <a:p>
            <a:pPr marL="886968" lvl="2" algn="just">
              <a:lnSpc>
                <a:spcPct val="110000"/>
              </a:lnSpc>
              <a:buFont typeface="Wingdings 2"/>
              <a:buChar char=""/>
              <a:defRPr/>
            </a:pPr>
            <a:r>
              <a:rPr lang="en-US" sz="2400" dirty="0"/>
              <a:t>E.g., count(), sum(), min(), max().</a:t>
            </a:r>
          </a:p>
          <a:p>
            <a:pPr marL="365760" indent="-283464" algn="just">
              <a:lnSpc>
                <a:spcPct val="110000"/>
              </a:lnSpc>
              <a:buFont typeface="Wingdings 2"/>
              <a:buChar char=""/>
              <a:defRPr/>
            </a:pPr>
            <a:r>
              <a:rPr lang="en-US" sz="2600" u="sng" dirty="0" smtClean="0">
                <a:solidFill>
                  <a:schemeClr val="hlink"/>
                </a:solidFill>
              </a:rPr>
              <a:t>Algebraic</a:t>
            </a:r>
            <a:r>
              <a:rPr lang="en-US" sz="2600" dirty="0">
                <a:solidFill>
                  <a:srgbClr val="121328"/>
                </a:solidFill>
              </a:rPr>
              <a:t>:</a:t>
            </a: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/>
              <a:t>if it can be computed by an algebraic function with </a:t>
            </a:r>
            <a:r>
              <a:rPr lang="en-US" sz="2600" i="1" dirty="0"/>
              <a:t>M</a:t>
            </a:r>
            <a:r>
              <a:rPr lang="en-US" sz="2600" dirty="0"/>
              <a:t> arguments (where</a:t>
            </a:r>
            <a:r>
              <a:rPr lang="en-US" sz="2600" i="1" dirty="0"/>
              <a:t> M</a:t>
            </a:r>
            <a:r>
              <a:rPr lang="en-US" sz="2600" dirty="0"/>
              <a:t> is a bounded integer), each of which is obtained by applying a distributive aggregate function.</a:t>
            </a:r>
            <a:endParaRPr lang="en-US" sz="2600" dirty="0">
              <a:solidFill>
                <a:srgbClr val="121328"/>
              </a:solidFill>
            </a:endParaRPr>
          </a:p>
          <a:p>
            <a:pPr marL="886968" lvl="2" algn="just">
              <a:lnSpc>
                <a:spcPct val="110000"/>
              </a:lnSpc>
              <a:buFont typeface="Wingdings 2"/>
              <a:buChar char=""/>
              <a:defRPr/>
            </a:pPr>
            <a:r>
              <a:rPr lang="en-US" sz="2400" dirty="0"/>
              <a:t>E.g.,  </a:t>
            </a:r>
            <a:r>
              <a:rPr lang="en-US" sz="2400" dirty="0" err="1"/>
              <a:t>avg</a:t>
            </a:r>
            <a:r>
              <a:rPr lang="en-US" sz="2400" dirty="0"/>
              <a:t>(), </a:t>
            </a:r>
            <a:r>
              <a:rPr lang="en-US" sz="2400" dirty="0" err="1"/>
              <a:t>min_N</a:t>
            </a:r>
            <a:r>
              <a:rPr lang="en-US" sz="2400" dirty="0"/>
              <a:t>(), </a:t>
            </a:r>
            <a:r>
              <a:rPr lang="en-US" sz="2400" dirty="0" err="1"/>
              <a:t>standard_deviation</a:t>
            </a:r>
            <a:r>
              <a:rPr lang="en-US" sz="2400" dirty="0"/>
              <a:t>().</a:t>
            </a:r>
          </a:p>
          <a:p>
            <a:pPr marL="365760" indent="-283464" algn="just">
              <a:lnSpc>
                <a:spcPct val="110000"/>
              </a:lnSpc>
              <a:buFont typeface="Wingdings 2"/>
              <a:buChar char=""/>
              <a:defRPr/>
            </a:pPr>
            <a:r>
              <a:rPr lang="en-US" sz="2600" u="sng" dirty="0" smtClean="0">
                <a:solidFill>
                  <a:schemeClr val="hlink"/>
                </a:solidFill>
              </a:rPr>
              <a:t>Holistic</a:t>
            </a:r>
            <a:r>
              <a:rPr lang="en-US" sz="2600" dirty="0">
                <a:solidFill>
                  <a:schemeClr val="hlink"/>
                </a:solidFill>
              </a:rPr>
              <a:t>: </a:t>
            </a:r>
            <a:r>
              <a:rPr lang="en-US" sz="2600" dirty="0"/>
              <a:t>if there is no constant bound on the storage size needed to describe a </a:t>
            </a:r>
            <a:r>
              <a:rPr lang="en-US" sz="2600" dirty="0" err="1"/>
              <a:t>subaggregate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hlink"/>
                </a:solidFill>
              </a:rPr>
              <a:t>  </a:t>
            </a:r>
          </a:p>
          <a:p>
            <a:pPr marL="886968" lvl="2" algn="just">
              <a:lnSpc>
                <a:spcPct val="110000"/>
              </a:lnSpc>
              <a:buFont typeface="Wingdings 2"/>
              <a:buChar char=""/>
              <a:defRPr/>
            </a:pPr>
            <a:r>
              <a:rPr lang="en-US" sz="2400" dirty="0"/>
              <a:t>E.g., median(), mode(), rank().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DDC4-9BE4-4D2E-B8B1-468001EA7C6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A Concept Hierarchy: Dimension (location)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823-938A-4991-A8FF-F976C9623AB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365200" y="3752326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</a:rPr>
              <a:t>Germany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339809" y="1716088"/>
            <a:ext cx="8124825" cy="4648200"/>
            <a:chOff x="1019175" y="1447800"/>
            <a:chExt cx="8124825" cy="46482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4876800" y="1447800"/>
              <a:ext cx="487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all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352800" y="2438400"/>
              <a:ext cx="1063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Europe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400800" y="2438400"/>
              <a:ext cx="2095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North_America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8029575" y="3505200"/>
              <a:ext cx="1114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Mexico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943600" y="3505200"/>
              <a:ext cx="1096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Canada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227513" y="3505200"/>
              <a:ext cx="877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 dirty="0">
                  <a:latin typeface="Times New Roman" panose="02020603050405020304" pitchFamily="18" charset="0"/>
                </a:rPr>
                <a:t>Spain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876800" y="4572000"/>
              <a:ext cx="152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Vancouver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019800" y="5562600"/>
              <a:ext cx="1284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M. Wind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191000" y="5562600"/>
              <a:ext cx="1165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L. Chan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334000" y="24384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391400" y="35052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429000" y="46482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486400" y="5562600"/>
              <a:ext cx="41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3886200" y="1828800"/>
              <a:ext cx="1219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105400" y="1828800"/>
              <a:ext cx="2209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2819400" y="28194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810000" y="28194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6477000" y="28194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7467600" y="2819400"/>
              <a:ext cx="1143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2362200" y="3886200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895600" y="3886200"/>
              <a:ext cx="609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41910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5720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H="1">
              <a:off x="82296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86106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2057400" y="5105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2438400" y="5105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H="1">
              <a:off x="4876800" y="49530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562600" y="49530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1217613" y="1524000"/>
              <a:ext cx="4873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all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1019175" y="2514600"/>
              <a:ext cx="962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region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095375" y="5638800"/>
              <a:ext cx="893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office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152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76962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H="1">
              <a:off x="5638800" y="38862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6400800" y="3886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1019175" y="3581400"/>
              <a:ext cx="1114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522413" y="1905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1522413" y="2971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1522413" y="3962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522413" y="5029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7086600" y="4648200"/>
              <a:ext cx="1165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latin typeface="Times New Roman" panose="02020603050405020304" pitchFamily="18" charset="0"/>
                </a:rPr>
                <a:t>Toronto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1828800" y="4648200"/>
              <a:ext cx="1335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 dirty="0">
                  <a:latin typeface="Times New Roman" panose="02020603050405020304" pitchFamily="18" charset="0"/>
                </a:rPr>
                <a:t>Frankfurt</a:t>
              </a: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1217613" y="4648200"/>
              <a:ext cx="639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city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712035" y="5983288"/>
            <a:ext cx="397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7.A </a:t>
            </a:r>
            <a:r>
              <a:rPr lang="en-US" sz="1600" dirty="0"/>
              <a:t>concept hierarchy for the dimension </a:t>
            </a:r>
            <a:r>
              <a:rPr lang="en-US" sz="1600" i="1" dirty="0"/>
              <a:t>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09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999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A multidimensional data model is typically used for the design of corporate </a:t>
            </a:r>
            <a:r>
              <a:rPr lang="en-US" sz="2200" i="1" dirty="0" smtClean="0"/>
              <a:t>data warehouses </a:t>
            </a:r>
            <a:r>
              <a:rPr lang="en-US" sz="2200" dirty="0"/>
              <a:t>and </a:t>
            </a:r>
            <a:r>
              <a:rPr lang="en-US" sz="2200" i="1" dirty="0"/>
              <a:t>departmental data marts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Such </a:t>
            </a:r>
            <a:r>
              <a:rPr lang="en-US" sz="2200" dirty="0"/>
              <a:t>a model can adopt a </a:t>
            </a:r>
            <a:r>
              <a:rPr lang="en-US" sz="2200" i="1" dirty="0">
                <a:solidFill>
                  <a:srgbClr val="CC0099"/>
                </a:solidFill>
              </a:rPr>
              <a:t>star </a:t>
            </a:r>
            <a:r>
              <a:rPr lang="en-US" sz="2200" i="1" dirty="0" smtClean="0">
                <a:solidFill>
                  <a:srgbClr val="CC0099"/>
                </a:solidFill>
              </a:rPr>
              <a:t>schema</a:t>
            </a:r>
            <a:r>
              <a:rPr lang="en-US" sz="2200" dirty="0" smtClean="0">
                <a:solidFill>
                  <a:srgbClr val="CC0099"/>
                </a:solidFill>
              </a:rPr>
              <a:t>, </a:t>
            </a:r>
            <a:r>
              <a:rPr lang="en-US" sz="2200" i="1" dirty="0" smtClean="0">
                <a:solidFill>
                  <a:srgbClr val="CC0099"/>
                </a:solidFill>
              </a:rPr>
              <a:t>snowflake </a:t>
            </a:r>
            <a:r>
              <a:rPr lang="en-US" sz="2200" i="1" dirty="0">
                <a:solidFill>
                  <a:srgbClr val="CC0099"/>
                </a:solidFill>
              </a:rPr>
              <a:t>schema</a:t>
            </a:r>
            <a:r>
              <a:rPr lang="en-US" sz="2200" dirty="0">
                <a:solidFill>
                  <a:srgbClr val="CC0099"/>
                </a:solidFill>
              </a:rPr>
              <a:t>, or </a:t>
            </a:r>
            <a:r>
              <a:rPr lang="en-US" sz="2200" i="1" dirty="0">
                <a:solidFill>
                  <a:srgbClr val="CC0099"/>
                </a:solidFill>
              </a:rPr>
              <a:t>fact constellation schema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core of the </a:t>
            </a:r>
            <a:r>
              <a:rPr lang="en-US" sz="2200" i="1" dirty="0" smtClean="0"/>
              <a:t>multidimensional model </a:t>
            </a:r>
            <a:r>
              <a:rPr lang="en-US" sz="2200" dirty="0"/>
              <a:t>is the data cube, which consists of a large set of </a:t>
            </a:r>
            <a:r>
              <a:rPr lang="en-US" sz="2200" i="1" dirty="0">
                <a:solidFill>
                  <a:srgbClr val="CC0099"/>
                </a:solidFill>
              </a:rPr>
              <a:t>facts </a:t>
            </a:r>
            <a:r>
              <a:rPr lang="en-US" sz="2200" dirty="0"/>
              <a:t>(or </a:t>
            </a:r>
            <a:r>
              <a:rPr lang="en-US" sz="2200" i="1" dirty="0"/>
              <a:t>measures</a:t>
            </a:r>
            <a:r>
              <a:rPr lang="en-US" sz="2200" dirty="0"/>
              <a:t>) and </a:t>
            </a:r>
            <a:r>
              <a:rPr lang="en-US" sz="2200" dirty="0" smtClean="0"/>
              <a:t>a number </a:t>
            </a:r>
            <a:r>
              <a:rPr lang="en-US" sz="2200" dirty="0"/>
              <a:t>of </a:t>
            </a:r>
            <a:r>
              <a:rPr lang="en-US" sz="2200" i="1" dirty="0">
                <a:solidFill>
                  <a:srgbClr val="CC0099"/>
                </a:solidFill>
              </a:rPr>
              <a:t>dimensions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dirty="0" smtClean="0"/>
              <a:t>Dimensions </a:t>
            </a:r>
            <a:r>
              <a:rPr lang="en-US" sz="2200" dirty="0"/>
              <a:t>are the entities or perspectives with respect </a:t>
            </a:r>
            <a:r>
              <a:rPr lang="en-US" sz="2200" dirty="0" smtClean="0"/>
              <a:t>to which </a:t>
            </a:r>
            <a:r>
              <a:rPr lang="en-US" sz="2200" dirty="0"/>
              <a:t>an organization wants to keep records and are hierarchical in nature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A data cube consists of a </a:t>
            </a:r>
            <a:r>
              <a:rPr lang="en-US" sz="2200" i="1" dirty="0">
                <a:solidFill>
                  <a:srgbClr val="CC0099"/>
                </a:solidFill>
              </a:rPr>
              <a:t>lattice of cuboids</a:t>
            </a:r>
            <a:r>
              <a:rPr lang="en-US" sz="2200" dirty="0"/>
              <a:t>, each corresponding to a </a:t>
            </a:r>
            <a:r>
              <a:rPr lang="en-US" sz="2200" dirty="0" smtClean="0"/>
              <a:t>different degree </a:t>
            </a:r>
            <a:r>
              <a:rPr lang="en-US" sz="2200" dirty="0"/>
              <a:t>of summarization of the given multidimensional data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i="1" dirty="0">
                <a:solidFill>
                  <a:srgbClr val="CC0099"/>
                </a:solidFill>
              </a:rPr>
              <a:t>Concept hierarchies </a:t>
            </a:r>
            <a:r>
              <a:rPr lang="en-US" sz="2200" dirty="0"/>
              <a:t>organize the values of attributes or dimensions into gradual levels of abstraction. </a:t>
            </a:r>
          </a:p>
          <a:p>
            <a:pPr algn="just"/>
            <a:r>
              <a:rPr lang="en-US" sz="2200" dirty="0"/>
              <a:t>They are useful in mining at multiple levels of abstraction.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4796-BE17-4612-80DA-33F98FA97EC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AFCF-C6DF-4D43-BB4C-31356AFFE45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A Multi-Dimensional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ata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odel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365760" indent="-283464" algn="just">
              <a:lnSpc>
                <a:spcPct val="120000"/>
              </a:lnSpc>
              <a:buFont typeface="Wingdings 2"/>
              <a:buChar char=""/>
              <a:defRPr/>
            </a:pPr>
            <a:r>
              <a:rPr lang="en-US" sz="2400" dirty="0"/>
              <a:t>A data warehouse is based on a </a:t>
            </a:r>
            <a:r>
              <a:rPr lang="en-US" sz="2400" dirty="0">
                <a:solidFill>
                  <a:schemeClr val="hlink"/>
                </a:solidFill>
              </a:rPr>
              <a:t>multidimensional data model</a:t>
            </a:r>
            <a:r>
              <a:rPr lang="en-US" sz="2400" dirty="0"/>
              <a:t> which views data in the form of a data cube.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What </a:t>
            </a:r>
            <a:r>
              <a:rPr lang="en-US" sz="2400" dirty="0">
                <a:solidFill>
                  <a:srgbClr val="CC0099"/>
                </a:solidFill>
              </a:rPr>
              <a:t>is a data cube</a:t>
            </a:r>
            <a:r>
              <a:rPr lang="en-US" sz="2400" dirty="0" smtClean="0">
                <a:solidFill>
                  <a:srgbClr val="CC0099"/>
                </a:solidFill>
              </a:rPr>
              <a:t>?</a:t>
            </a:r>
          </a:p>
          <a:p>
            <a:pPr algn="just"/>
            <a:r>
              <a:rPr lang="en-US" sz="2400" dirty="0"/>
              <a:t>A data cube allows data to be modeled and viewed in </a:t>
            </a:r>
            <a:r>
              <a:rPr lang="en-US" sz="2400" dirty="0" smtClean="0"/>
              <a:t>multiple dimensions.</a:t>
            </a:r>
          </a:p>
          <a:p>
            <a:pPr algn="just"/>
            <a:r>
              <a:rPr lang="en-US" sz="2400" dirty="0"/>
              <a:t>It is defined by dimensions and facts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D</a:t>
            </a:r>
            <a:r>
              <a:rPr lang="en-US" sz="2400" dirty="0" smtClean="0"/>
              <a:t>imensions </a:t>
            </a:r>
            <a:r>
              <a:rPr lang="en-US" sz="2400" dirty="0"/>
              <a:t>are the perspectives or entities with respect to </a:t>
            </a:r>
            <a:r>
              <a:rPr lang="en-US" sz="2400" dirty="0" smtClean="0"/>
              <a:t>which an </a:t>
            </a:r>
            <a:r>
              <a:rPr lang="en-US" sz="2400" dirty="0"/>
              <a:t>organization wants to keep </a:t>
            </a:r>
            <a:r>
              <a:rPr lang="en-US" sz="2400" dirty="0" smtClean="0"/>
              <a:t>records.</a:t>
            </a:r>
            <a:endParaRPr lang="en-US" sz="2400" dirty="0">
              <a:solidFill>
                <a:srgbClr val="CC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95A-D6DB-4288-AEA7-C1430A677B6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Cubes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marL="365760" indent="-283464" algn="just">
              <a:lnSpc>
                <a:spcPct val="120000"/>
              </a:lnSpc>
              <a:buFont typeface="Wingdings 2"/>
              <a:buChar char=""/>
              <a:defRPr/>
            </a:pPr>
            <a:r>
              <a:rPr lang="en-US" sz="2400" dirty="0" smtClean="0"/>
              <a:t>A </a:t>
            </a:r>
            <a:r>
              <a:rPr lang="en-US" sz="2400" dirty="0"/>
              <a:t>data cube, such as </a:t>
            </a:r>
            <a:r>
              <a:rPr lang="en-US" sz="2400" dirty="0">
                <a:solidFill>
                  <a:schemeClr val="hlink"/>
                </a:solidFill>
              </a:rPr>
              <a:t>sales,</a:t>
            </a:r>
            <a:r>
              <a:rPr lang="en-US" sz="2400" dirty="0"/>
              <a:t> allows data to be modeled and viewed in multiple </a:t>
            </a:r>
            <a:r>
              <a:rPr lang="en-US" sz="2400" dirty="0" smtClean="0"/>
              <a:t>dimensions.</a:t>
            </a:r>
            <a:endParaRPr lang="en-US" sz="2400" dirty="0"/>
          </a:p>
          <a:p>
            <a:pPr marL="640080" lvl="1" indent="-237744" algn="just">
              <a:lnSpc>
                <a:spcPct val="120000"/>
              </a:lnSpc>
              <a:buFont typeface="Verdana"/>
              <a:buChar char="◦"/>
              <a:defRPr/>
            </a:pPr>
            <a:r>
              <a:rPr lang="en-US" sz="2200" dirty="0"/>
              <a:t>Dimension tables, such as </a:t>
            </a:r>
            <a:r>
              <a:rPr lang="en-US" sz="2200" dirty="0">
                <a:solidFill>
                  <a:schemeClr val="hlink"/>
                </a:solidFill>
              </a:rPr>
              <a:t>item (</a:t>
            </a:r>
            <a:r>
              <a:rPr lang="en-US" sz="2200" dirty="0" err="1">
                <a:solidFill>
                  <a:schemeClr val="hlink"/>
                </a:solidFill>
              </a:rPr>
              <a:t>item_name</a:t>
            </a:r>
            <a:r>
              <a:rPr lang="en-US" sz="2200" dirty="0">
                <a:solidFill>
                  <a:schemeClr val="hlink"/>
                </a:solidFill>
              </a:rPr>
              <a:t>, brand, type), </a:t>
            </a:r>
            <a:r>
              <a:rPr lang="en-US" sz="2200" dirty="0"/>
              <a:t>or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>
                <a:solidFill>
                  <a:schemeClr val="hlink"/>
                </a:solidFill>
              </a:rPr>
              <a:t>time(day, week, month, quarter, year</a:t>
            </a:r>
            <a:r>
              <a:rPr lang="en-US" sz="2200" dirty="0" smtClean="0">
                <a:solidFill>
                  <a:schemeClr val="hlink"/>
                </a:solidFill>
              </a:rPr>
              <a:t>). </a:t>
            </a:r>
            <a:endParaRPr lang="en-US" sz="2200" dirty="0">
              <a:solidFill>
                <a:schemeClr val="hlink"/>
              </a:solidFill>
            </a:endParaRPr>
          </a:p>
          <a:p>
            <a:pPr marL="640080" lvl="1" indent="-237744" algn="just">
              <a:lnSpc>
                <a:spcPct val="120000"/>
              </a:lnSpc>
              <a:buFont typeface="Verdana"/>
              <a:buChar char="◦"/>
              <a:defRPr/>
            </a:pPr>
            <a:r>
              <a:rPr lang="en-US" sz="2200" dirty="0"/>
              <a:t>Fact table contains measures (such as </a:t>
            </a:r>
            <a:r>
              <a:rPr lang="en-US" sz="2200" dirty="0" err="1">
                <a:solidFill>
                  <a:schemeClr val="hlink"/>
                </a:solidFill>
              </a:rPr>
              <a:t>dollars_sold</a:t>
            </a:r>
            <a:r>
              <a:rPr lang="en-US" sz="2200" dirty="0"/>
              <a:t>) and keys to each of the related dimension </a:t>
            </a:r>
            <a:r>
              <a:rPr lang="en-US" sz="2200" dirty="0" smtClean="0"/>
              <a:t>tables.</a:t>
            </a:r>
            <a:endParaRPr lang="en-US" sz="2200" dirty="0"/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413-7D8F-4075-8659-4A0FFEF2D42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Cubes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In data warehousing literature, an n-D base cube is called a </a:t>
            </a:r>
            <a:r>
              <a:rPr lang="en-US" sz="2400" dirty="0">
                <a:solidFill>
                  <a:schemeClr val="hlink"/>
                </a:solidFill>
              </a:rPr>
              <a:t>base cuboid</a:t>
            </a:r>
            <a:r>
              <a:rPr lang="en-US" sz="2400" dirty="0"/>
              <a:t>. The top most 0-D cuboid, which holds the highest-level of summarization, is called the </a:t>
            </a:r>
            <a:r>
              <a:rPr lang="en-US" sz="2400" dirty="0">
                <a:solidFill>
                  <a:schemeClr val="hlink"/>
                </a:solidFill>
              </a:rPr>
              <a:t>apex cuboid</a:t>
            </a:r>
            <a:r>
              <a:rPr lang="en-US" sz="2400" dirty="0"/>
              <a:t>.  The lattice of cuboids forms a </a:t>
            </a:r>
            <a:r>
              <a:rPr lang="en-US" sz="2400" dirty="0">
                <a:solidFill>
                  <a:schemeClr val="hlink"/>
                </a:solidFill>
              </a:rPr>
              <a:t>data cube.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F21B-8175-40CD-9FA2-9D0359D2508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Cubes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r>
              <a:rPr lang="en-US" dirty="0"/>
              <a:t>A 3-D view of sales data for </a:t>
            </a:r>
            <a:r>
              <a:rPr lang="en-US" i="1" dirty="0" err="1"/>
              <a:t>AllElectronics</a:t>
            </a:r>
            <a:r>
              <a:rPr lang="en-US" dirty="0"/>
              <a:t>, according to the dimensions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location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9360-7FC6-42E2-81F2-FA1840EA97B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53" y="2565071"/>
            <a:ext cx="3540455" cy="3014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3006104"/>
            <a:ext cx="6086475" cy="2124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05762" y="56818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Minion-Regular"/>
              </a:rPr>
              <a:t>Figure 1. A </a:t>
            </a:r>
            <a:r>
              <a:rPr lang="en-US" sz="1600" dirty="0">
                <a:latin typeface="Minion-Regular"/>
              </a:rPr>
              <a:t>3-D data cube representation of the data </a:t>
            </a:r>
            <a:r>
              <a:rPr lang="en-US" sz="1600" dirty="0" smtClean="0">
                <a:latin typeface="Minion-Regular"/>
              </a:rPr>
              <a:t>according </a:t>
            </a:r>
            <a:r>
              <a:rPr lang="en-US" sz="1600" dirty="0">
                <a:latin typeface="Minion-Regular"/>
              </a:rPr>
              <a:t>to the dimensions </a:t>
            </a:r>
            <a:r>
              <a:rPr lang="en-US" sz="1600" i="1" dirty="0" smtClean="0">
                <a:latin typeface="Minion-Italic"/>
              </a:rPr>
              <a:t>time</a:t>
            </a:r>
            <a:r>
              <a:rPr lang="en-US" sz="1600" dirty="0" smtClean="0">
                <a:latin typeface="Minion-Regular"/>
              </a:rPr>
              <a:t>, </a:t>
            </a:r>
            <a:r>
              <a:rPr lang="en-US" sz="1600" i="1" dirty="0" smtClean="0">
                <a:latin typeface="Minion-Italic"/>
              </a:rPr>
              <a:t>item</a:t>
            </a:r>
            <a:r>
              <a:rPr lang="en-US" sz="1600" dirty="0">
                <a:latin typeface="Minion-Regular"/>
              </a:rPr>
              <a:t>, and </a:t>
            </a:r>
            <a:r>
              <a:rPr lang="en-US" sz="1600" i="1" dirty="0">
                <a:latin typeface="Minion-Italic"/>
              </a:rPr>
              <a:t>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6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Cubes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Suppose that we would now like to view our sales data with an additional </a:t>
            </a:r>
            <a:r>
              <a:rPr lang="en-US" sz="2400" dirty="0" smtClean="0"/>
              <a:t>fourth dimension</a:t>
            </a:r>
            <a:r>
              <a:rPr lang="en-US" sz="2400" dirty="0"/>
              <a:t>, such as </a:t>
            </a:r>
            <a:r>
              <a:rPr lang="en-US" sz="2400" i="1" dirty="0"/>
              <a:t>supplier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W</a:t>
            </a:r>
            <a:r>
              <a:rPr lang="en-US" sz="2400" dirty="0" smtClean="0"/>
              <a:t>e can think </a:t>
            </a:r>
            <a:r>
              <a:rPr lang="en-US" sz="2400" dirty="0"/>
              <a:t>of a 4-D cube as being a series of 3-D </a:t>
            </a:r>
            <a:r>
              <a:rPr lang="en-US" sz="2400" dirty="0" smtClean="0"/>
              <a:t>cubes.</a:t>
            </a:r>
          </a:p>
          <a:p>
            <a:pPr algn="just"/>
            <a:r>
              <a:rPr lang="en-US" sz="2400" dirty="0"/>
              <a:t>If we </a:t>
            </a:r>
            <a:r>
              <a:rPr lang="en-US" sz="2400" dirty="0" smtClean="0"/>
              <a:t>continue in </a:t>
            </a:r>
            <a:r>
              <a:rPr lang="en-US" sz="2400" dirty="0"/>
              <a:t>this way, we may display any </a:t>
            </a:r>
            <a:r>
              <a:rPr lang="en-US" sz="2400" i="1" dirty="0"/>
              <a:t>n</a:t>
            </a:r>
            <a:r>
              <a:rPr lang="en-US" sz="2400" dirty="0"/>
              <a:t>-D data as a series of (</a:t>
            </a:r>
            <a:r>
              <a:rPr lang="en-US" sz="2400" i="1" dirty="0" smtClean="0"/>
              <a:t>n-</a:t>
            </a:r>
            <a:r>
              <a:rPr lang="en-US" sz="2400" dirty="0" smtClean="0"/>
              <a:t>1</a:t>
            </a:r>
            <a:r>
              <a:rPr lang="en-US" sz="2400" dirty="0"/>
              <a:t>)-D “cubes.”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data cube </a:t>
            </a:r>
            <a:r>
              <a:rPr lang="en-US" sz="2400" dirty="0" smtClean="0"/>
              <a:t>is a </a:t>
            </a:r>
            <a:r>
              <a:rPr lang="en-US" sz="2400" dirty="0"/>
              <a:t>metaphor for multidimensional data storage.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8B77-D7B5-4456-883E-C33043A77617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Cubes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432" y="1851662"/>
            <a:ext cx="6947992" cy="27048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189-5583-4C5E-A810-78B92A627D7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1917" y="4761932"/>
            <a:ext cx="973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2. A </a:t>
            </a:r>
            <a:r>
              <a:rPr lang="en-US" dirty="0"/>
              <a:t>4-D data cube representation of sales data, according to the dimensions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smtClean="0"/>
              <a:t>location</a:t>
            </a:r>
            <a:r>
              <a:rPr lang="en-US" dirty="0" smtClean="0"/>
              <a:t>, and </a:t>
            </a:r>
            <a:r>
              <a:rPr lang="en-US" i="1" dirty="0"/>
              <a:t>supplier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9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From Tables and Spreadsheets to Data Cubes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08" y="1761290"/>
            <a:ext cx="5555735" cy="36269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Data Warehouse (Multi-Dimensional Data Model)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78E-6A0E-4641-9A0E-2BDC581ECE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1921" y="5569527"/>
            <a:ext cx="902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3. Lattice </a:t>
            </a:r>
            <a:r>
              <a:rPr lang="en-US" dirty="0"/>
              <a:t>of cuboids, making up a 4-D data cube for the dimensions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/>
              <a:t>location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supplier</a:t>
            </a:r>
            <a:r>
              <a:rPr lang="en-US" dirty="0"/>
              <a:t>. Each cuboid represents a different degree of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35028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6781</TotalTime>
  <Words>1846</Words>
  <Application>Microsoft Office PowerPoint</Application>
  <PresentationFormat>Widescreen</PresentationFormat>
  <Paragraphs>332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Baskerville Old Face</vt:lpstr>
      <vt:lpstr>Book Antiqua</vt:lpstr>
      <vt:lpstr>Calibri</vt:lpstr>
      <vt:lpstr>Calibri Light</vt:lpstr>
      <vt:lpstr>Minion-Italic</vt:lpstr>
      <vt:lpstr>Minion-Regular</vt:lpstr>
      <vt:lpstr>Tahoma</vt:lpstr>
      <vt:lpstr>Times New Roman</vt:lpstr>
      <vt:lpstr>Verdana</vt:lpstr>
      <vt:lpstr>Wingdings</vt:lpstr>
      <vt:lpstr>Wingdings 2</vt:lpstr>
      <vt:lpstr>Office Theme</vt:lpstr>
      <vt:lpstr>  </vt:lpstr>
      <vt:lpstr>Content</vt:lpstr>
      <vt:lpstr>A Multi-Dimensional Data Model</vt:lpstr>
      <vt:lpstr>From Tables and Spreadsheets to Data Cubes</vt:lpstr>
      <vt:lpstr>From Tables and Spreadsheets to Data Cubes [Cont..]</vt:lpstr>
      <vt:lpstr>From Tables and Spreadsheets to Data Cubes [Cont..]</vt:lpstr>
      <vt:lpstr>From Tables and Spreadsheets to Data Cubes [Cont..]</vt:lpstr>
      <vt:lpstr>From Tables and Spreadsheets to Data Cubes [Cont..]</vt:lpstr>
      <vt:lpstr>From Tables and Spreadsheets to Data Cubes [Cont..]</vt:lpstr>
      <vt:lpstr>Conceptual Modeling of Data Warehouses</vt:lpstr>
      <vt:lpstr>Star Schema</vt:lpstr>
      <vt:lpstr>Example of Star Schema</vt:lpstr>
      <vt:lpstr>Snowflake Schema</vt:lpstr>
      <vt:lpstr>Example of Snowflake Schema</vt:lpstr>
      <vt:lpstr>Fact Constellation</vt:lpstr>
      <vt:lpstr>Example of Fact Constellation</vt:lpstr>
      <vt:lpstr>A Data Mining Query Language, DMQL: Language Primitives</vt:lpstr>
      <vt:lpstr>Defining a Star Schema in DMQL</vt:lpstr>
      <vt:lpstr>Defining a Snowflake Schema in DMQL</vt:lpstr>
      <vt:lpstr>Defining a Fact Constellation in DMQL</vt:lpstr>
      <vt:lpstr>Measures: Three Categories</vt:lpstr>
      <vt:lpstr>A Concept Hierarchy: Dimension (location)</vt:lpstr>
      <vt:lpstr>Summary</vt:lpstr>
      <vt:lpstr>PowerPoint Presentation</vt:lpstr>
    </vt:vector>
  </TitlesOfParts>
  <Company>Airtel India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Airtel</cp:lastModifiedBy>
  <cp:revision>1247</cp:revision>
  <dcterms:created xsi:type="dcterms:W3CDTF">2017-04-14T05:30:35Z</dcterms:created>
  <dcterms:modified xsi:type="dcterms:W3CDTF">2020-10-18T18:11:29Z</dcterms:modified>
</cp:coreProperties>
</file>