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389" r:id="rId3"/>
    <p:sldId id="405" r:id="rId4"/>
    <p:sldId id="407" r:id="rId5"/>
    <p:sldId id="408" r:id="rId6"/>
    <p:sldId id="409" r:id="rId7"/>
    <p:sldId id="410" r:id="rId8"/>
    <p:sldId id="411" r:id="rId9"/>
    <p:sldId id="412" r:id="rId10"/>
    <p:sldId id="413" r:id="rId11"/>
    <p:sldId id="430" r:id="rId12"/>
    <p:sldId id="431" r:id="rId13"/>
    <p:sldId id="432" r:id="rId14"/>
    <p:sldId id="433" r:id="rId15"/>
    <p:sldId id="435" r:id="rId16"/>
    <p:sldId id="436" r:id="rId17"/>
    <p:sldId id="437" r:id="rId18"/>
    <p:sldId id="417" r:id="rId19"/>
    <p:sldId id="414" r:id="rId20"/>
    <p:sldId id="418" r:id="rId21"/>
    <p:sldId id="419" r:id="rId22"/>
    <p:sldId id="422" r:id="rId23"/>
    <p:sldId id="421" r:id="rId24"/>
    <p:sldId id="423" r:id="rId25"/>
    <p:sldId id="424" r:id="rId26"/>
    <p:sldId id="425" r:id="rId27"/>
    <p:sldId id="426" r:id="rId28"/>
    <p:sldId id="427" r:id="rId29"/>
    <p:sldId id="402" r:id="rId30"/>
    <p:sldId id="33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6F0138"/>
    <a:srgbClr val="3F313F"/>
    <a:srgbClr val="421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0" autoAdjust="0"/>
    <p:restoredTop sz="94660"/>
  </p:normalViewPr>
  <p:slideViewPr>
    <p:cSldViewPr snapToGrid="0">
      <p:cViewPr varScale="1">
        <p:scale>
          <a:sx n="79" d="100"/>
          <a:sy n="79" d="100"/>
        </p:scale>
        <p:origin x="12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D40CF-3CA0-4599-BC63-E655319ACE30}" type="datetimeFigureOut">
              <a:rPr lang="en-US" smtClean="0"/>
              <a:pPr/>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22FCE-B996-4BD1-8972-CF2F70E08DFE}" type="slidenum">
              <a:rPr lang="en-US" smtClean="0"/>
              <a:pPr/>
              <a:t>‹#›</a:t>
            </a:fld>
            <a:endParaRPr lang="en-US"/>
          </a:p>
        </p:txBody>
      </p:sp>
    </p:spTree>
    <p:extLst>
      <p:ext uri="{BB962C8B-B14F-4D97-AF65-F5344CB8AC3E}">
        <p14:creationId xmlns:p14="http://schemas.microsoft.com/office/powerpoint/2010/main" val="8584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022FCE-B996-4BD1-8972-CF2F70E08DFE}" type="slidenum">
              <a:rPr lang="en-US" smtClean="0"/>
              <a:pPr/>
              <a:t>1</a:t>
            </a:fld>
            <a:endParaRPr lang="en-US" dirty="0"/>
          </a:p>
        </p:txBody>
      </p:sp>
    </p:spTree>
    <p:extLst>
      <p:ext uri="{BB962C8B-B14F-4D97-AF65-F5344CB8AC3E}">
        <p14:creationId xmlns:p14="http://schemas.microsoft.com/office/powerpoint/2010/main" val="291465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22FCE-B996-4BD1-8972-CF2F70E08DFE}" type="slidenum">
              <a:rPr lang="en-US" smtClean="0"/>
              <a:pPr/>
              <a:t>30</a:t>
            </a:fld>
            <a:endParaRPr lang="en-US"/>
          </a:p>
        </p:txBody>
      </p:sp>
    </p:spTree>
    <p:extLst>
      <p:ext uri="{BB962C8B-B14F-4D97-AF65-F5344CB8AC3E}">
        <p14:creationId xmlns:p14="http://schemas.microsoft.com/office/powerpoint/2010/main" val="7683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A0F5F6-2E91-4DE5-97B8-9A3926A0E924}" type="datetime1">
              <a:rPr lang="en-US" smtClean="0"/>
              <a:t>10/18/2020</a:t>
            </a:fld>
            <a:endParaRPr lang="en-US" dirty="0"/>
          </a:p>
        </p:txBody>
      </p:sp>
      <p:sp>
        <p:nvSpPr>
          <p:cNvPr id="5" name="Footer Placeholder 4"/>
          <p:cNvSpPr>
            <a:spLocks noGrp="1"/>
          </p:cNvSpPr>
          <p:nvPr>
            <p:ph type="ftr" sz="quarter" idx="11"/>
          </p:nvPr>
        </p:nvSpPr>
        <p:spPr/>
        <p:txBody>
          <a:bodyPr/>
          <a:lstStyle/>
          <a:p>
            <a:r>
              <a:rPr lang="en-US" smtClean="0"/>
              <a:t>Data Warehouse (OLAP Operations &amp; Data Warehouse Architecture)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6ADB0E-30C7-43DE-82DF-798FAF31B028}" type="datetime1">
              <a:rPr lang="en-US" smtClean="0"/>
              <a:t>10/18/2020</a:t>
            </a:fld>
            <a:endParaRPr lang="en-US" dirty="0"/>
          </a:p>
        </p:txBody>
      </p:sp>
      <p:sp>
        <p:nvSpPr>
          <p:cNvPr id="5" name="Footer Placeholder 4"/>
          <p:cNvSpPr>
            <a:spLocks noGrp="1"/>
          </p:cNvSpPr>
          <p:nvPr>
            <p:ph type="ftr" sz="quarter" idx="11"/>
          </p:nvPr>
        </p:nvSpPr>
        <p:spPr/>
        <p:txBody>
          <a:bodyPr/>
          <a:lstStyle/>
          <a:p>
            <a:r>
              <a:rPr lang="en-US" smtClean="0"/>
              <a:t>Data Warehouse (OLAP Operations &amp; Data Warehouse Architecture)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62E617-1988-4E9B-A50E-3F1C0DA4AD63}" type="datetime1">
              <a:rPr lang="en-US" smtClean="0"/>
              <a:t>10/18/2020</a:t>
            </a:fld>
            <a:endParaRPr lang="en-US" dirty="0"/>
          </a:p>
        </p:txBody>
      </p:sp>
      <p:sp>
        <p:nvSpPr>
          <p:cNvPr id="5" name="Footer Placeholder 4"/>
          <p:cNvSpPr>
            <a:spLocks noGrp="1"/>
          </p:cNvSpPr>
          <p:nvPr>
            <p:ph type="ftr" sz="quarter" idx="11"/>
          </p:nvPr>
        </p:nvSpPr>
        <p:spPr/>
        <p:txBody>
          <a:bodyPr/>
          <a:lstStyle/>
          <a:p>
            <a:r>
              <a:rPr lang="en-US" smtClean="0"/>
              <a:t>Data Warehouse (OLAP Operations &amp; Data Warehouse Architecture)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3C032-F376-46B3-9B1F-8E7347EC069D}" type="datetime1">
              <a:rPr lang="en-US" smtClean="0"/>
              <a:t>10/18/2020</a:t>
            </a:fld>
            <a:endParaRPr lang="en-US" dirty="0"/>
          </a:p>
        </p:txBody>
      </p:sp>
      <p:sp>
        <p:nvSpPr>
          <p:cNvPr id="5" name="Footer Placeholder 4"/>
          <p:cNvSpPr>
            <a:spLocks noGrp="1"/>
          </p:cNvSpPr>
          <p:nvPr>
            <p:ph type="ftr" sz="quarter" idx="11"/>
          </p:nvPr>
        </p:nvSpPr>
        <p:spPr/>
        <p:txBody>
          <a:bodyPr/>
          <a:lstStyle/>
          <a:p>
            <a:r>
              <a:rPr lang="en-US" smtClean="0"/>
              <a:t>Data Warehouse (OLAP Operations &amp; Data Warehouse Architecture)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0512A-AE07-482F-BB44-21D00D204FCC}" type="datetime1">
              <a:rPr lang="en-US" smtClean="0"/>
              <a:t>10/18/2020</a:t>
            </a:fld>
            <a:endParaRPr lang="en-US" dirty="0"/>
          </a:p>
        </p:txBody>
      </p:sp>
      <p:sp>
        <p:nvSpPr>
          <p:cNvPr id="5" name="Footer Placeholder 4"/>
          <p:cNvSpPr>
            <a:spLocks noGrp="1"/>
          </p:cNvSpPr>
          <p:nvPr>
            <p:ph type="ftr" sz="quarter" idx="11"/>
          </p:nvPr>
        </p:nvSpPr>
        <p:spPr/>
        <p:txBody>
          <a:bodyPr/>
          <a:lstStyle/>
          <a:p>
            <a:r>
              <a:rPr lang="en-US" smtClean="0"/>
              <a:t>Data Warehouse (OLAP Operations &amp; Data Warehouse Architecture)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EBE57B-84CF-4781-B059-58253097C358}" type="datetime1">
              <a:rPr lang="en-US" smtClean="0"/>
              <a:t>10/18/2020</a:t>
            </a:fld>
            <a:endParaRPr lang="en-US" dirty="0"/>
          </a:p>
        </p:txBody>
      </p:sp>
      <p:sp>
        <p:nvSpPr>
          <p:cNvPr id="6" name="Footer Placeholder 5"/>
          <p:cNvSpPr>
            <a:spLocks noGrp="1"/>
          </p:cNvSpPr>
          <p:nvPr>
            <p:ph type="ftr" sz="quarter" idx="11"/>
          </p:nvPr>
        </p:nvSpPr>
        <p:spPr/>
        <p:txBody>
          <a:bodyPr/>
          <a:lstStyle/>
          <a:p>
            <a:r>
              <a:rPr lang="en-US" smtClean="0"/>
              <a:t>Data Warehouse (OLAP Operations &amp; Data Warehouse Architecture)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B83E8C-38E3-4ACE-AED0-E38465EF7D26}" type="datetime1">
              <a:rPr lang="en-US" smtClean="0"/>
              <a:t>10/18/2020</a:t>
            </a:fld>
            <a:endParaRPr lang="en-US" dirty="0"/>
          </a:p>
        </p:txBody>
      </p:sp>
      <p:sp>
        <p:nvSpPr>
          <p:cNvPr id="8" name="Footer Placeholder 7"/>
          <p:cNvSpPr>
            <a:spLocks noGrp="1"/>
          </p:cNvSpPr>
          <p:nvPr>
            <p:ph type="ftr" sz="quarter" idx="11"/>
          </p:nvPr>
        </p:nvSpPr>
        <p:spPr/>
        <p:txBody>
          <a:bodyPr/>
          <a:lstStyle/>
          <a:p>
            <a:r>
              <a:rPr lang="en-US" smtClean="0"/>
              <a:t>Data Warehouse (OLAP Operations &amp; Data Warehouse Architecture)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AA8F8C-DD23-4147-BCAA-83D3117B6566}" type="datetime1">
              <a:rPr lang="en-US" smtClean="0"/>
              <a:t>10/18/2020</a:t>
            </a:fld>
            <a:endParaRPr lang="en-US"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B3E69-1384-4D92-A354-F8CC8F796DBA}" type="datetime1">
              <a:rPr lang="en-US" smtClean="0"/>
              <a:t>10/18/2020</a:t>
            </a:fld>
            <a:endParaRPr lang="en-US" dirty="0"/>
          </a:p>
        </p:txBody>
      </p:sp>
      <p:sp>
        <p:nvSpPr>
          <p:cNvPr id="3" name="Footer Placeholder 2"/>
          <p:cNvSpPr>
            <a:spLocks noGrp="1"/>
          </p:cNvSpPr>
          <p:nvPr>
            <p:ph type="ftr" sz="quarter" idx="11"/>
          </p:nvPr>
        </p:nvSpPr>
        <p:spPr/>
        <p:txBody>
          <a:bodyPr/>
          <a:lstStyle/>
          <a:p>
            <a:r>
              <a:rPr lang="en-US" smtClean="0"/>
              <a:t>Data Warehouse (OLAP Operations &amp; Data Warehouse Architecture)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7C27C-0FE3-41EB-98B3-1FA5A836D970}" type="datetime1">
              <a:rPr lang="en-US" smtClean="0"/>
              <a:t>10/18/2020</a:t>
            </a:fld>
            <a:endParaRPr lang="en-US" dirty="0"/>
          </a:p>
        </p:txBody>
      </p:sp>
      <p:sp>
        <p:nvSpPr>
          <p:cNvPr id="6" name="Footer Placeholder 5"/>
          <p:cNvSpPr>
            <a:spLocks noGrp="1"/>
          </p:cNvSpPr>
          <p:nvPr>
            <p:ph type="ftr" sz="quarter" idx="11"/>
          </p:nvPr>
        </p:nvSpPr>
        <p:spPr/>
        <p:txBody>
          <a:bodyPr/>
          <a:lstStyle/>
          <a:p>
            <a:r>
              <a:rPr lang="en-US" smtClean="0"/>
              <a:t>Data Warehouse (OLAP Operations &amp; Data Warehouse Architecture)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EEF37-EF74-4686-8A71-EEF8500BD7E9}" type="datetime1">
              <a:rPr lang="en-US" smtClean="0"/>
              <a:t>10/18/2020</a:t>
            </a:fld>
            <a:endParaRPr lang="en-US" dirty="0"/>
          </a:p>
        </p:txBody>
      </p:sp>
      <p:sp>
        <p:nvSpPr>
          <p:cNvPr id="6" name="Footer Placeholder 5"/>
          <p:cNvSpPr>
            <a:spLocks noGrp="1"/>
          </p:cNvSpPr>
          <p:nvPr>
            <p:ph type="ftr" sz="quarter" idx="11"/>
          </p:nvPr>
        </p:nvSpPr>
        <p:spPr/>
        <p:txBody>
          <a:bodyPr/>
          <a:lstStyle/>
          <a:p>
            <a:r>
              <a:rPr lang="en-US" smtClean="0"/>
              <a:t>Data Warehouse (OLAP Operations &amp; Data Warehouse Architecture)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77053-D56C-43E3-893B-3A75ACE1CF4E}" type="datetime1">
              <a:rPr lang="en-US" smtClean="0"/>
              <a:t>10/18/2020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Warehouse (OLAP Operations &amp; Data Warehouse Architecture)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479674"/>
          </a:xfrm>
        </p:spPr>
        <p:txBody>
          <a:bodyPr>
            <a:normAutofit/>
          </a:bodyPr>
          <a:lstStyle/>
          <a:p>
            <a:r>
              <a:rPr lang="en-US" dirty="0" smtClean="0"/>
              <a:t/>
            </a:r>
            <a:br>
              <a:rPr lang="en-US" dirty="0" smtClean="0"/>
            </a:br>
            <a:r>
              <a:rPr lang="en-US" dirty="0"/>
              <a:t/>
            </a:r>
            <a:br>
              <a:rPr lang="en-US" dirty="0"/>
            </a:br>
            <a:endParaRPr lang="en-US" sz="4400" dirty="0"/>
          </a:p>
        </p:txBody>
      </p:sp>
      <p:sp>
        <p:nvSpPr>
          <p:cNvPr id="5" name="Rectangle 4"/>
          <p:cNvSpPr/>
          <p:nvPr/>
        </p:nvSpPr>
        <p:spPr>
          <a:xfrm>
            <a:off x="0" y="1534903"/>
            <a:ext cx="12192000" cy="16895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122109"/>
            <a:ext cx="12192000" cy="1261884"/>
          </a:xfrm>
          <a:prstGeom prst="rect">
            <a:avLst/>
          </a:prstGeom>
          <a:noFill/>
        </p:spPr>
        <p:txBody>
          <a:bodyPr wrap="square" rtlCol="0">
            <a:spAutoFit/>
          </a:bodyPr>
          <a:lstStyle/>
          <a:p>
            <a:pPr algn="ctr"/>
            <a:r>
              <a:rPr lang="en-US" sz="3200" dirty="0" smtClean="0">
                <a:solidFill>
                  <a:srgbClr val="0070C0"/>
                </a:solidFill>
                <a:latin typeface="Book Antiqua" panose="02040602050305030304" pitchFamily="18" charset="0"/>
                <a:ea typeface="Tahoma" panose="020B0604030504040204" pitchFamily="34" charset="0"/>
                <a:cs typeface="Tahoma" panose="020B0604030504040204" pitchFamily="34" charset="0"/>
              </a:rPr>
              <a:t>Data Mining</a:t>
            </a:r>
            <a:r>
              <a:rPr lang="en-US" sz="4400" dirty="0">
                <a:latin typeface="Tahoma" panose="020B0604030504040204" pitchFamily="34" charset="0"/>
                <a:ea typeface="Tahoma" panose="020B0604030504040204" pitchFamily="34" charset="0"/>
                <a:cs typeface="Tahoma" panose="020B0604030504040204" pitchFamily="34" charset="0"/>
              </a:rPr>
              <a:t/>
            </a:r>
            <a:br>
              <a:rPr lang="en-US" sz="4400" dirty="0">
                <a:latin typeface="Tahoma" panose="020B0604030504040204" pitchFamily="34" charset="0"/>
                <a:ea typeface="Tahoma" panose="020B0604030504040204" pitchFamily="34" charset="0"/>
                <a:cs typeface="Tahoma" panose="020B0604030504040204" pitchFamily="34" charset="0"/>
              </a:rPr>
            </a:b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04383" y="2028090"/>
            <a:ext cx="12192000" cy="1815882"/>
          </a:xfrm>
          <a:prstGeom prst="rect">
            <a:avLst/>
          </a:prstGeom>
          <a:noFill/>
        </p:spPr>
        <p:txBody>
          <a:bodyPr wrap="square" rtlCol="0">
            <a:spAutoFit/>
          </a:bodyPr>
          <a:lstStyle/>
          <a:p>
            <a:pPr algn="ctr"/>
            <a:r>
              <a:rPr lang="en-US" sz="3600" b="1" dirty="0" smtClean="0">
                <a:solidFill>
                  <a:srgbClr val="FFFF00"/>
                </a:solidFill>
                <a:latin typeface="Book Antiqua" panose="02040602050305030304" pitchFamily="18" charset="0"/>
                <a:ea typeface="Tahoma" panose="020B0604030504040204" pitchFamily="34" charset="0"/>
                <a:cs typeface="Tahoma" panose="020B0604030504040204" pitchFamily="34" charset="0"/>
              </a:rPr>
              <a:t>Data Warehouse and OLAP Technology </a:t>
            </a:r>
            <a:r>
              <a:rPr lang="en-US" sz="3600" b="1" dirty="0">
                <a:solidFill>
                  <a:srgbClr val="FFFF00"/>
                </a:solidFill>
                <a:latin typeface="Book Antiqua" panose="02040602050305030304" pitchFamily="18" charset="0"/>
                <a:ea typeface="Tahoma" panose="020B0604030504040204" pitchFamily="34" charset="0"/>
                <a:cs typeface="Tahoma" panose="020B0604030504040204" pitchFamily="34" charset="0"/>
              </a:rPr>
              <a:t>for Data Mining </a:t>
            </a:r>
          </a:p>
          <a:p>
            <a:pPr algn="ctr"/>
            <a:r>
              <a:rPr lang="en-US" sz="4000" b="1" dirty="0" smtClean="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a:t>
            </a:r>
            <a:r>
              <a:rPr lang="en-US" sz="3000" b="1" dirty="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OLAP Operations &amp; </a:t>
            </a:r>
            <a:r>
              <a:rPr lang="en-US" sz="3000" b="1" dirty="0" smtClean="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Data Warehouse Architecture</a:t>
            </a:r>
            <a:r>
              <a:rPr lang="en-US" sz="3600" b="1" dirty="0" smtClean="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a:t>
            </a:r>
          </a:p>
          <a:p>
            <a:pPr algn="ctr"/>
            <a:endParaRPr lang="en-US" sz="3600" b="1" dirty="0">
              <a:solidFill>
                <a:srgbClr val="FFFF00"/>
              </a:solidFill>
              <a:latin typeface="Book Antiqua" panose="02040602050305030304" pitchFamily="18" charset="0"/>
              <a:ea typeface="Tahoma" panose="020B0604030504040204" pitchFamily="34" charset="0"/>
              <a:cs typeface="Tahoma" panose="020B0604030504040204" pitchFamily="34" charset="0"/>
            </a:endParaRPr>
          </a:p>
        </p:txBody>
      </p:sp>
      <p:sp>
        <p:nvSpPr>
          <p:cNvPr id="3" name="TextBox 2"/>
          <p:cNvSpPr txBox="1"/>
          <p:nvPr/>
        </p:nvSpPr>
        <p:spPr>
          <a:xfrm>
            <a:off x="6638795" y="5273457"/>
            <a:ext cx="5448822" cy="1354217"/>
          </a:xfrm>
          <a:prstGeom prst="rect">
            <a:avLst/>
          </a:prstGeom>
          <a:noFill/>
        </p:spPr>
        <p:txBody>
          <a:bodyPr wrap="square" rtlCol="0">
            <a:spAutoFit/>
          </a:bodyPr>
          <a:lstStyle/>
          <a:p>
            <a:r>
              <a:rPr lang="en-US" sz="2200" b="1" dirty="0">
                <a:solidFill>
                  <a:schemeClr val="accent1">
                    <a:lumMod val="75000"/>
                  </a:schemeClr>
                </a:solidFill>
              </a:rPr>
              <a:t>Dr. </a:t>
            </a:r>
            <a:r>
              <a:rPr lang="en-US" sz="2200" b="1" dirty="0" err="1">
                <a:solidFill>
                  <a:schemeClr val="accent1">
                    <a:lumMod val="75000"/>
                  </a:schemeClr>
                </a:solidFill>
              </a:rPr>
              <a:t>Kaberi</a:t>
            </a:r>
            <a:r>
              <a:rPr lang="en-US" sz="2200" b="1" dirty="0">
                <a:solidFill>
                  <a:schemeClr val="accent1">
                    <a:lumMod val="75000"/>
                  </a:schemeClr>
                </a:solidFill>
              </a:rPr>
              <a:t> Das</a:t>
            </a:r>
          </a:p>
          <a:p>
            <a:r>
              <a:rPr lang="en-US" sz="2000" dirty="0">
                <a:solidFill>
                  <a:schemeClr val="accent1">
                    <a:lumMod val="75000"/>
                  </a:schemeClr>
                </a:solidFill>
              </a:rPr>
              <a:t>Associate Professor</a:t>
            </a:r>
          </a:p>
          <a:p>
            <a:r>
              <a:rPr lang="en-US" sz="2000" dirty="0">
                <a:solidFill>
                  <a:schemeClr val="accent1">
                    <a:lumMod val="75000"/>
                  </a:schemeClr>
                </a:solidFill>
              </a:rPr>
              <a:t>Department of Computer Science and Engineering</a:t>
            </a:r>
          </a:p>
          <a:p>
            <a:r>
              <a:rPr lang="en-US" sz="2000" dirty="0">
                <a:solidFill>
                  <a:schemeClr val="accent1">
                    <a:lumMod val="75000"/>
                  </a:schemeClr>
                </a:solidFill>
              </a:rPr>
              <a:t>ITER, </a:t>
            </a:r>
            <a:r>
              <a:rPr lang="en-US" sz="2000" dirty="0" err="1">
                <a:solidFill>
                  <a:schemeClr val="accent1">
                    <a:lumMod val="75000"/>
                  </a:schemeClr>
                </a:solidFill>
              </a:rPr>
              <a:t>Siksha</a:t>
            </a:r>
            <a:r>
              <a:rPr lang="en-US" sz="2000" dirty="0">
                <a:solidFill>
                  <a:schemeClr val="accent1">
                    <a:lumMod val="75000"/>
                  </a:schemeClr>
                </a:solidFill>
              </a:rPr>
              <a:t> ‘O’ </a:t>
            </a:r>
            <a:r>
              <a:rPr lang="en-US" sz="2000" dirty="0" err="1">
                <a:solidFill>
                  <a:schemeClr val="accent1">
                    <a:lumMod val="75000"/>
                  </a:schemeClr>
                </a:solidFill>
              </a:rPr>
              <a:t>Anusandhan</a:t>
            </a:r>
            <a:r>
              <a:rPr lang="en-US" sz="2000" dirty="0">
                <a:solidFill>
                  <a:schemeClr val="accent1">
                    <a:lumMod val="75000"/>
                  </a:schemeClr>
                </a:solidFill>
              </a:rPr>
              <a:t> University.</a:t>
            </a:r>
          </a:p>
        </p:txBody>
      </p:sp>
      <p:sp>
        <p:nvSpPr>
          <p:cNvPr id="4" name="Rectangle 3"/>
          <p:cNvSpPr/>
          <p:nvPr/>
        </p:nvSpPr>
        <p:spPr>
          <a:xfrm>
            <a:off x="268850" y="205210"/>
            <a:ext cx="1313501" cy="400110"/>
          </a:xfrm>
          <a:prstGeom prst="rect">
            <a:avLst/>
          </a:prstGeom>
        </p:spPr>
        <p:txBody>
          <a:bodyPr wrap="none">
            <a:spAutoFit/>
          </a:bodyPr>
          <a:lstStyle/>
          <a:p>
            <a:pPr algn="ctr"/>
            <a:r>
              <a:rPr lang="en-US" sz="2000" b="1" dirty="0" smtClean="0">
                <a:solidFill>
                  <a:schemeClr val="accent1">
                    <a:lumMod val="75000"/>
                  </a:schemeClr>
                </a:solidFill>
              </a:rPr>
              <a:t>Lecture-15</a:t>
            </a:r>
            <a:endParaRPr lang="en-US" sz="2000" b="1" dirty="0">
              <a:solidFill>
                <a:schemeClr val="accent1">
                  <a:lumMod val="75000"/>
                </a:schemeClr>
              </a:solidFill>
            </a:endParaRPr>
          </a:p>
        </p:txBody>
      </p:sp>
    </p:spTree>
    <p:extLst>
      <p:ext uri="{BB962C8B-B14F-4D97-AF65-F5344CB8AC3E}">
        <p14:creationId xmlns:p14="http://schemas.microsoft.com/office/powerpoint/2010/main" val="683774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smtClean="0">
                <a:solidFill>
                  <a:schemeClr val="bg1">
                    <a:lumMod val="95000"/>
                  </a:schemeClr>
                </a:solidFill>
                <a:latin typeface="Book Antiqua" panose="02040602050305030304" pitchFamily="18" charset="0"/>
              </a:rPr>
              <a:t>Design </a:t>
            </a:r>
            <a:r>
              <a:rPr lang="en-US" sz="2800" dirty="0">
                <a:solidFill>
                  <a:schemeClr val="bg1">
                    <a:lumMod val="95000"/>
                  </a:schemeClr>
                </a:solidFill>
                <a:latin typeface="Book Antiqua" panose="02040602050305030304" pitchFamily="18" charset="0"/>
              </a:rPr>
              <a:t>and Construction of </a:t>
            </a:r>
            <a:r>
              <a:rPr lang="en-US" sz="2800" dirty="0" err="1">
                <a:solidFill>
                  <a:schemeClr val="bg1">
                    <a:lumMod val="95000"/>
                  </a:schemeClr>
                </a:solidFill>
                <a:latin typeface="Book Antiqua" panose="02040602050305030304" pitchFamily="18" charset="0"/>
              </a:rPr>
              <a:t>DataWarehouses</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lgn="just">
              <a:lnSpc>
                <a:spcPct val="130000"/>
              </a:lnSpc>
            </a:pPr>
            <a:r>
              <a:rPr lang="en-US" sz="2400" dirty="0"/>
              <a:t>Four </a:t>
            </a:r>
            <a:r>
              <a:rPr lang="en-US" sz="2400" dirty="0" smtClean="0"/>
              <a:t>different </a:t>
            </a:r>
            <a:r>
              <a:rPr lang="en-US" sz="2400" dirty="0"/>
              <a:t>views regarding the design of a data </a:t>
            </a:r>
            <a:r>
              <a:rPr lang="en-US" sz="2400" dirty="0" smtClean="0"/>
              <a:t>warehouse must </a:t>
            </a:r>
            <a:r>
              <a:rPr lang="en-US" sz="2400" dirty="0"/>
              <a:t>be </a:t>
            </a:r>
            <a:r>
              <a:rPr lang="en-US" sz="2400" dirty="0" smtClean="0"/>
              <a:t>considered</a:t>
            </a:r>
          </a:p>
          <a:p>
            <a:pPr algn="just">
              <a:buFont typeface="Wingdings" panose="05000000000000000000" pitchFamily="2" charset="2"/>
              <a:buChar char="Ø"/>
            </a:pPr>
            <a:r>
              <a:rPr lang="en-US" sz="2400" dirty="0" smtClean="0">
                <a:solidFill>
                  <a:srgbClr val="CC0099"/>
                </a:solidFill>
              </a:rPr>
              <a:t>The </a:t>
            </a:r>
            <a:r>
              <a:rPr lang="en-US" sz="2400" dirty="0">
                <a:solidFill>
                  <a:srgbClr val="CC0099"/>
                </a:solidFill>
              </a:rPr>
              <a:t>top-down view </a:t>
            </a:r>
            <a:endParaRPr lang="en-US" sz="2400" dirty="0" smtClean="0">
              <a:solidFill>
                <a:srgbClr val="CC0099"/>
              </a:solidFill>
            </a:endParaRPr>
          </a:p>
          <a:p>
            <a:pPr lvl="1" algn="just"/>
            <a:r>
              <a:rPr lang="en-US" sz="2200" dirty="0" smtClean="0"/>
              <a:t>Allows </a:t>
            </a:r>
            <a:r>
              <a:rPr lang="en-US" sz="2200" dirty="0"/>
              <a:t>the selection of the relevant information necessary </a:t>
            </a:r>
            <a:r>
              <a:rPr lang="en-US" sz="2200" dirty="0" smtClean="0"/>
              <a:t>for the </a:t>
            </a:r>
            <a:r>
              <a:rPr lang="en-US" sz="2200" dirty="0"/>
              <a:t>data warehouse. </a:t>
            </a:r>
            <a:endParaRPr lang="en-US" sz="2200" dirty="0" smtClean="0"/>
          </a:p>
          <a:p>
            <a:pPr lvl="1" algn="just"/>
            <a:r>
              <a:rPr lang="en-US" sz="2200" dirty="0"/>
              <a:t>This information matches the current and future business needs.</a:t>
            </a:r>
          </a:p>
          <a:p>
            <a:pPr lvl="1" algn="just">
              <a:buFont typeface="Wingdings" panose="05000000000000000000" pitchFamily="2" charset="2"/>
              <a:buChar char="Ø"/>
            </a:pPr>
            <a:endParaRPr lang="en-US" sz="2200" dirty="0" smtClean="0"/>
          </a:p>
          <a:p>
            <a:pPr algn="just"/>
            <a:r>
              <a:rPr lang="en-US" sz="2400" dirty="0">
                <a:solidFill>
                  <a:srgbClr val="CC0099"/>
                </a:solidFill>
              </a:rPr>
              <a:t>The data source view </a:t>
            </a:r>
          </a:p>
          <a:p>
            <a:pPr lvl="1" algn="just">
              <a:lnSpc>
                <a:spcPct val="100000"/>
              </a:lnSpc>
            </a:pPr>
            <a:r>
              <a:rPr lang="en-US" sz="2200" dirty="0" smtClean="0"/>
              <a:t>Exposes </a:t>
            </a:r>
            <a:r>
              <a:rPr lang="en-US" sz="2200" dirty="0"/>
              <a:t>the information being captured, stored, and managed by operational </a:t>
            </a:r>
            <a:r>
              <a:rPr lang="en-US" sz="2200" dirty="0" smtClean="0"/>
              <a:t>systems.</a:t>
            </a:r>
          </a:p>
          <a:p>
            <a:pPr lvl="1" algn="just">
              <a:lnSpc>
                <a:spcPct val="100000"/>
              </a:lnSpc>
            </a:pPr>
            <a:r>
              <a:rPr lang="en-US" sz="2200" dirty="0" smtClean="0"/>
              <a:t>This </a:t>
            </a:r>
            <a:r>
              <a:rPr lang="en-US" sz="2200" dirty="0"/>
              <a:t>information may be documented at various levels of detail and accuracy, from individual data source tables to </a:t>
            </a:r>
            <a:r>
              <a:rPr lang="en-US" sz="2200" dirty="0" smtClean="0"/>
              <a:t>integrated data </a:t>
            </a:r>
            <a:r>
              <a:rPr lang="en-US" sz="2200" dirty="0"/>
              <a:t>source tables.   </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ABF18D1F-C265-4E47-9E78-8B4CA546CAD6}"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356028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smtClean="0">
                <a:solidFill>
                  <a:schemeClr val="bg1">
                    <a:lumMod val="95000"/>
                  </a:schemeClr>
                </a:solidFill>
                <a:latin typeface="Book Antiqua" panose="02040602050305030304" pitchFamily="18" charset="0"/>
              </a:rPr>
              <a:t>Design </a:t>
            </a:r>
            <a:r>
              <a:rPr lang="en-US" sz="2800" dirty="0">
                <a:solidFill>
                  <a:schemeClr val="bg1">
                    <a:lumMod val="95000"/>
                  </a:schemeClr>
                </a:solidFill>
                <a:latin typeface="Book Antiqua" panose="02040602050305030304" pitchFamily="18" charset="0"/>
              </a:rPr>
              <a:t>and Construction of </a:t>
            </a:r>
            <a:r>
              <a:rPr lang="en-US" sz="2800" dirty="0" smtClean="0">
                <a:solidFill>
                  <a:schemeClr val="bg1">
                    <a:lumMod val="95000"/>
                  </a:schemeClr>
                </a:solidFill>
                <a:latin typeface="Book Antiqua" panose="02040602050305030304" pitchFamily="18" charset="0"/>
              </a:rPr>
              <a:t>Data Warehouses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buFont typeface="Wingdings" panose="05000000000000000000" pitchFamily="2" charset="2"/>
              <a:buChar char="Ø"/>
            </a:pPr>
            <a:r>
              <a:rPr lang="en-US" sz="2400" dirty="0">
                <a:solidFill>
                  <a:srgbClr val="CC0099"/>
                </a:solidFill>
              </a:rPr>
              <a:t>The data warehouse view </a:t>
            </a:r>
            <a:endParaRPr lang="en-US" sz="2400" dirty="0" smtClean="0">
              <a:solidFill>
                <a:srgbClr val="CC0099"/>
              </a:solidFill>
            </a:endParaRPr>
          </a:p>
          <a:p>
            <a:pPr lvl="1" algn="just"/>
            <a:r>
              <a:rPr lang="en-US" sz="2200" dirty="0"/>
              <a:t>Includes fact tables and dimension tables. </a:t>
            </a:r>
          </a:p>
          <a:p>
            <a:pPr lvl="1" algn="just"/>
            <a:r>
              <a:rPr lang="en-US" sz="2200" dirty="0"/>
              <a:t>It represents the information that is stored inside the data warehouse, including precalculated totals and counts, as well as information regarding the source, date, and time of origin, added to provide historical context.</a:t>
            </a:r>
          </a:p>
          <a:p>
            <a:pPr>
              <a:buFont typeface="Wingdings" panose="05000000000000000000" pitchFamily="2" charset="2"/>
              <a:buChar char="Ø"/>
            </a:pPr>
            <a:r>
              <a:rPr lang="en-US" sz="2400" dirty="0">
                <a:solidFill>
                  <a:srgbClr val="CC0099"/>
                </a:solidFill>
              </a:rPr>
              <a:t>The business query view </a:t>
            </a:r>
            <a:endParaRPr lang="en-US" sz="2400" dirty="0" smtClean="0">
              <a:solidFill>
                <a:srgbClr val="CC0099"/>
              </a:solidFill>
            </a:endParaRPr>
          </a:p>
          <a:p>
            <a:pPr lvl="1" algn="just"/>
            <a:r>
              <a:rPr lang="en-US" sz="2200" dirty="0"/>
              <a:t>It is the perspective of data in the data warehouse from the viewpoint of the end user.</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A4644DF6-1463-4267-BDB5-786C94C6CA8C}"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255822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The Process of </a:t>
            </a:r>
            <a:r>
              <a:rPr lang="en-US" sz="2800" dirty="0" smtClean="0">
                <a:solidFill>
                  <a:schemeClr val="bg1">
                    <a:lumMod val="95000"/>
                  </a:schemeClr>
                </a:solidFill>
                <a:latin typeface="Book Antiqua" panose="02040602050305030304" pitchFamily="18" charset="0"/>
              </a:rPr>
              <a:t>Data Warehouse </a:t>
            </a:r>
            <a:r>
              <a:rPr lang="en-US" sz="2800" dirty="0">
                <a:solidFill>
                  <a:schemeClr val="bg1">
                    <a:lumMod val="95000"/>
                  </a:schemeClr>
                </a:solidFill>
                <a:latin typeface="Book Antiqua" panose="02040602050305030304" pitchFamily="18" charset="0"/>
              </a:rPr>
              <a:t>Design</a:t>
            </a:r>
          </a:p>
        </p:txBody>
      </p:sp>
      <p:sp>
        <p:nvSpPr>
          <p:cNvPr id="3" name="Content Placeholder 2"/>
          <p:cNvSpPr>
            <a:spLocks noGrp="1"/>
          </p:cNvSpPr>
          <p:nvPr>
            <p:ph idx="1"/>
          </p:nvPr>
        </p:nvSpPr>
        <p:spPr>
          <a:xfrm>
            <a:off x="657726" y="1828799"/>
            <a:ext cx="10696074" cy="4348163"/>
          </a:xfrm>
        </p:spPr>
        <p:txBody>
          <a:bodyPr>
            <a:normAutofit/>
          </a:bodyPr>
          <a:lstStyle/>
          <a:p>
            <a:pPr algn="just"/>
            <a:r>
              <a:rPr lang="en-US" sz="2400" dirty="0"/>
              <a:t>A data warehouse can be built using a top-down approach, a bottom-up approach, or </a:t>
            </a:r>
            <a:r>
              <a:rPr lang="en-US" sz="2400" dirty="0" smtClean="0"/>
              <a:t>a combination </a:t>
            </a:r>
            <a:r>
              <a:rPr lang="en-US" sz="2400" dirty="0"/>
              <a:t>of both</a:t>
            </a:r>
            <a:r>
              <a:rPr lang="en-US" sz="2400" dirty="0" smtClean="0"/>
              <a:t>.</a:t>
            </a:r>
          </a:p>
          <a:p>
            <a:pPr marL="0" indent="0" algn="just">
              <a:buNone/>
            </a:pPr>
            <a:endParaRPr lang="en-US" sz="2400" dirty="0" smtClean="0"/>
          </a:p>
          <a:p>
            <a:pPr algn="just">
              <a:buFont typeface="Wingdings" panose="05000000000000000000" pitchFamily="2" charset="2"/>
              <a:buChar char="Ø"/>
            </a:pPr>
            <a:r>
              <a:rPr lang="en-US" sz="2400" dirty="0">
                <a:solidFill>
                  <a:srgbClr val="CC0099"/>
                </a:solidFill>
              </a:rPr>
              <a:t>The top-down approach </a:t>
            </a:r>
            <a:endParaRPr lang="en-US" sz="2400" dirty="0" smtClean="0">
              <a:solidFill>
                <a:srgbClr val="CC0099"/>
              </a:solidFill>
            </a:endParaRPr>
          </a:p>
          <a:p>
            <a:pPr lvl="1" algn="just"/>
            <a:r>
              <a:rPr lang="en-US" sz="2200" dirty="0" smtClean="0"/>
              <a:t>Starts </a:t>
            </a:r>
            <a:r>
              <a:rPr lang="en-US" sz="2200" dirty="0"/>
              <a:t>with the overall design and </a:t>
            </a:r>
            <a:r>
              <a:rPr lang="en-US" sz="2200" dirty="0" smtClean="0"/>
              <a:t>planning.</a:t>
            </a:r>
          </a:p>
          <a:p>
            <a:pPr lvl="1" algn="just"/>
            <a:r>
              <a:rPr lang="en-US" sz="2200" dirty="0"/>
              <a:t>It is useful in cases where the technology is mature and well known, and where the business problems that must be solved are clear and well understood.</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600A8096-9D7C-4AB5-8D0A-942C3F293D81}"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806861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The Process of Data Warehouse </a:t>
            </a:r>
            <a:r>
              <a:rPr lang="en-US" sz="2800" dirty="0" smtClean="0">
                <a:solidFill>
                  <a:schemeClr val="bg1">
                    <a:lumMod val="95000"/>
                  </a:schemeClr>
                </a:solidFill>
                <a:latin typeface="Book Antiqua" panose="02040602050305030304" pitchFamily="18" charset="0"/>
              </a:rPr>
              <a:t>Design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buFont typeface="Wingdings" panose="05000000000000000000" pitchFamily="2" charset="2"/>
              <a:buChar char="Ø"/>
            </a:pPr>
            <a:r>
              <a:rPr lang="en-US" sz="2400" dirty="0">
                <a:solidFill>
                  <a:srgbClr val="CC0099"/>
                </a:solidFill>
              </a:rPr>
              <a:t>The bottom-up approach </a:t>
            </a:r>
          </a:p>
          <a:p>
            <a:pPr lvl="1" algn="just"/>
            <a:r>
              <a:rPr lang="en-US" sz="2200" dirty="0"/>
              <a:t>S</a:t>
            </a:r>
            <a:r>
              <a:rPr lang="en-US" sz="2200" dirty="0" smtClean="0"/>
              <a:t>tarts </a:t>
            </a:r>
            <a:r>
              <a:rPr lang="en-US" sz="2200" dirty="0"/>
              <a:t>with experiments and prototypes. </a:t>
            </a:r>
            <a:endParaRPr lang="en-US" sz="2200" dirty="0" smtClean="0"/>
          </a:p>
          <a:p>
            <a:pPr lvl="1" algn="just"/>
            <a:r>
              <a:rPr lang="en-US" sz="2200" dirty="0" smtClean="0"/>
              <a:t>This </a:t>
            </a:r>
            <a:r>
              <a:rPr lang="en-US" sz="2200" dirty="0"/>
              <a:t>is useful in the early stage of </a:t>
            </a:r>
            <a:r>
              <a:rPr lang="en-US" sz="2200" dirty="0" smtClean="0"/>
              <a:t>business modeling </a:t>
            </a:r>
            <a:r>
              <a:rPr lang="en-US" sz="2200" dirty="0"/>
              <a:t>and technology development</a:t>
            </a:r>
            <a:r>
              <a:rPr lang="en-US" sz="2200" dirty="0" smtClean="0"/>
              <a:t>.</a:t>
            </a:r>
          </a:p>
          <a:p>
            <a:pPr lvl="1" algn="just"/>
            <a:r>
              <a:rPr lang="en-US" sz="2200" dirty="0" smtClean="0"/>
              <a:t>It </a:t>
            </a:r>
            <a:r>
              <a:rPr lang="en-US" sz="2200" dirty="0"/>
              <a:t>allows an organization to move </a:t>
            </a:r>
            <a:r>
              <a:rPr lang="en-US" sz="2200" dirty="0" smtClean="0"/>
              <a:t>forward at </a:t>
            </a:r>
            <a:r>
              <a:rPr lang="en-US" sz="2200" dirty="0"/>
              <a:t>considerably less expense and to evaluate the benefits of the technology before </a:t>
            </a:r>
            <a:r>
              <a:rPr lang="en-US" sz="2200" dirty="0" smtClean="0"/>
              <a:t>making significant </a:t>
            </a:r>
            <a:r>
              <a:rPr lang="en-US" sz="2200" dirty="0"/>
              <a:t>commitments.</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10BA12CE-80E1-4BD5-94D8-2E10AE43F95E}"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212381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The Process of Data Warehouse </a:t>
            </a:r>
            <a:r>
              <a:rPr lang="en-US" sz="2800" dirty="0" smtClean="0">
                <a:solidFill>
                  <a:schemeClr val="bg1">
                    <a:lumMod val="95000"/>
                  </a:schemeClr>
                </a:solidFill>
                <a:latin typeface="Book Antiqua" panose="02040602050305030304" pitchFamily="18" charset="0"/>
              </a:rPr>
              <a:t>Design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buFont typeface="Wingdings" panose="05000000000000000000" pitchFamily="2" charset="2"/>
              <a:buChar char="Ø"/>
            </a:pPr>
            <a:r>
              <a:rPr lang="en-US" sz="2400" dirty="0">
                <a:solidFill>
                  <a:srgbClr val="CC0099"/>
                </a:solidFill>
              </a:rPr>
              <a:t>In the combined </a:t>
            </a:r>
            <a:r>
              <a:rPr lang="en-US" sz="2400" dirty="0" smtClean="0">
                <a:solidFill>
                  <a:srgbClr val="CC0099"/>
                </a:solidFill>
              </a:rPr>
              <a:t>approach</a:t>
            </a:r>
          </a:p>
          <a:p>
            <a:pPr lvl="1" algn="just"/>
            <a:r>
              <a:rPr lang="en-US" sz="2200" dirty="0"/>
              <a:t>An organization can exploit the planned and strategic nature of the top-down approach while retaining the rapid implementation and opportunistic application of the bottom-up approach.</a:t>
            </a:r>
          </a:p>
          <a:p>
            <a:pPr>
              <a:buFont typeface="Wingdings" panose="05000000000000000000" pitchFamily="2" charset="2"/>
              <a:buChar char="Ø"/>
            </a:pPr>
            <a:r>
              <a:rPr lang="en-US" sz="2400" dirty="0" smtClean="0">
                <a:solidFill>
                  <a:srgbClr val="CC0099"/>
                </a:solidFill>
              </a:rPr>
              <a:t>From </a:t>
            </a:r>
            <a:r>
              <a:rPr lang="en-US" sz="2400" dirty="0">
                <a:solidFill>
                  <a:srgbClr val="CC0099"/>
                </a:solidFill>
              </a:rPr>
              <a:t>the software engineering point of </a:t>
            </a:r>
            <a:r>
              <a:rPr lang="en-US" sz="2400" dirty="0" smtClean="0">
                <a:solidFill>
                  <a:srgbClr val="CC0099"/>
                </a:solidFill>
              </a:rPr>
              <a:t>view</a:t>
            </a:r>
          </a:p>
          <a:p>
            <a:pPr lvl="1" algn="just"/>
            <a:r>
              <a:rPr lang="en-US" sz="2200" dirty="0"/>
              <a:t>The design and construction of a data warehouse may consist of the following </a:t>
            </a:r>
            <a:r>
              <a:rPr lang="en-US" sz="2200" dirty="0" smtClean="0"/>
              <a:t>steps</a:t>
            </a:r>
          </a:p>
          <a:p>
            <a:pPr lvl="2" algn="just"/>
            <a:r>
              <a:rPr lang="en-US" i="1" dirty="0" smtClean="0"/>
              <a:t>planning, </a:t>
            </a:r>
          </a:p>
          <a:p>
            <a:pPr lvl="2" algn="just"/>
            <a:r>
              <a:rPr lang="en-US" i="1" dirty="0" smtClean="0"/>
              <a:t>requirements study</a:t>
            </a:r>
          </a:p>
          <a:p>
            <a:pPr lvl="2" algn="just"/>
            <a:r>
              <a:rPr lang="en-US" i="1" dirty="0" smtClean="0"/>
              <a:t>Problem analysis</a:t>
            </a:r>
          </a:p>
          <a:p>
            <a:pPr lvl="2" algn="just"/>
            <a:r>
              <a:rPr lang="en-US" i="1" dirty="0" smtClean="0"/>
              <a:t>warehouse design </a:t>
            </a:r>
          </a:p>
          <a:p>
            <a:pPr lvl="2" algn="just"/>
            <a:r>
              <a:rPr lang="en-US" i="1" dirty="0" smtClean="0"/>
              <a:t>data </a:t>
            </a:r>
            <a:r>
              <a:rPr lang="en-US" i="1" dirty="0"/>
              <a:t>integration and </a:t>
            </a:r>
            <a:r>
              <a:rPr lang="en-US" i="1" dirty="0" smtClean="0"/>
              <a:t>testing</a:t>
            </a:r>
            <a:r>
              <a:rPr lang="en-US" dirty="0" smtClean="0"/>
              <a:t> </a:t>
            </a:r>
          </a:p>
          <a:p>
            <a:pPr lvl="2" algn="just"/>
            <a:r>
              <a:rPr lang="en-US" i="1" dirty="0" smtClean="0"/>
              <a:t>deployment </a:t>
            </a:r>
            <a:r>
              <a:rPr lang="en-US" i="1" dirty="0"/>
              <a:t>of the </a:t>
            </a:r>
            <a:r>
              <a:rPr lang="en-US" i="1" dirty="0" smtClean="0"/>
              <a:t>data warehouse</a:t>
            </a:r>
            <a:endParaRPr lang="en-US"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3CD39E3D-2492-4B65-AB49-C2726204EC6A}"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77054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The Process of Data Warehouse </a:t>
            </a:r>
            <a:r>
              <a:rPr lang="en-US" sz="2800" dirty="0" smtClean="0">
                <a:solidFill>
                  <a:schemeClr val="bg1">
                    <a:lumMod val="95000"/>
                  </a:schemeClr>
                </a:solidFill>
                <a:latin typeface="Book Antiqua" panose="02040602050305030304" pitchFamily="18" charset="0"/>
              </a:rPr>
              <a:t>Design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marL="342900" lvl="1" indent="-342900" algn="just">
              <a:spcBef>
                <a:spcPts val="1000"/>
              </a:spcBef>
            </a:pPr>
            <a:r>
              <a:rPr lang="en-US" sz="2200" dirty="0"/>
              <a:t>Large software systems can be developed using two methodologies: the </a:t>
            </a:r>
            <a:r>
              <a:rPr lang="en-US" sz="2200" i="1" dirty="0"/>
              <a:t>waterfall method </a:t>
            </a:r>
            <a:r>
              <a:rPr lang="en-US" sz="2200" dirty="0"/>
              <a:t>or the </a:t>
            </a:r>
            <a:r>
              <a:rPr lang="en-US" sz="2200" i="1" dirty="0"/>
              <a:t>spiral method</a:t>
            </a:r>
            <a:r>
              <a:rPr lang="en-US" sz="2200" dirty="0" smtClean="0"/>
              <a:t>.</a:t>
            </a:r>
          </a:p>
          <a:p>
            <a:pPr marL="0" lvl="1" indent="0" algn="just">
              <a:spcBef>
                <a:spcPts val="1000"/>
              </a:spcBef>
              <a:buNone/>
            </a:pPr>
            <a:endParaRPr lang="en-US" sz="2200" dirty="0" smtClean="0"/>
          </a:p>
          <a:p>
            <a:pPr algn="just">
              <a:buFont typeface="Wingdings" panose="05000000000000000000" pitchFamily="2" charset="2"/>
              <a:buChar char="Ø"/>
            </a:pPr>
            <a:r>
              <a:rPr lang="en-US" sz="2400" dirty="0">
                <a:solidFill>
                  <a:srgbClr val="CC0099"/>
                </a:solidFill>
              </a:rPr>
              <a:t>The waterfall </a:t>
            </a:r>
            <a:r>
              <a:rPr lang="en-US" sz="2400" dirty="0" smtClean="0">
                <a:solidFill>
                  <a:srgbClr val="CC0099"/>
                </a:solidFill>
              </a:rPr>
              <a:t>method</a:t>
            </a:r>
          </a:p>
          <a:p>
            <a:pPr lvl="1" algn="just"/>
            <a:r>
              <a:rPr lang="en-US" sz="2200" dirty="0"/>
              <a:t>Performs a structured and systematic analysis at each step before proceeding to the next, which is like a waterfall, falling from one step to the next</a:t>
            </a:r>
            <a:r>
              <a:rPr lang="en-US" sz="2200" dirty="0" smtClean="0"/>
              <a:t>.</a:t>
            </a:r>
          </a:p>
          <a:p>
            <a:pPr marL="457200" lvl="1" indent="0" algn="just">
              <a:buNone/>
            </a:pPr>
            <a:endParaRPr lang="en-US" sz="2200" dirty="0"/>
          </a:p>
          <a:p>
            <a:pPr algn="just">
              <a:buFont typeface="Wingdings" panose="05000000000000000000" pitchFamily="2" charset="2"/>
              <a:buChar char="Ø"/>
            </a:pPr>
            <a:r>
              <a:rPr lang="en-US" sz="2400" dirty="0">
                <a:solidFill>
                  <a:srgbClr val="CC0099"/>
                </a:solidFill>
              </a:rPr>
              <a:t>The spiral method </a:t>
            </a:r>
            <a:endParaRPr lang="en-US" sz="2400" dirty="0" smtClean="0">
              <a:solidFill>
                <a:srgbClr val="CC0099"/>
              </a:solidFill>
            </a:endParaRPr>
          </a:p>
          <a:p>
            <a:pPr lvl="1" algn="just"/>
            <a:r>
              <a:rPr lang="en-US" sz="2200" dirty="0" smtClean="0"/>
              <a:t>Involves </a:t>
            </a:r>
            <a:r>
              <a:rPr lang="en-US" sz="2200" dirty="0"/>
              <a:t>the rapid generation of increasingly functional systems, with short intervals between successive releases.</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1C6C5FA0-1CBA-4548-91A1-A25C811288C3}"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52638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The Process of Data Warehouse </a:t>
            </a:r>
            <a:r>
              <a:rPr lang="en-US" sz="2800" dirty="0" smtClean="0">
                <a:solidFill>
                  <a:schemeClr val="bg1">
                    <a:lumMod val="95000"/>
                  </a:schemeClr>
                </a:solidFill>
                <a:latin typeface="Book Antiqua" panose="02040602050305030304" pitchFamily="18" charset="0"/>
              </a:rPr>
              <a:t>Design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lgn="just"/>
            <a:r>
              <a:rPr lang="en-US" sz="2400" dirty="0"/>
              <a:t>In general, the warehouse design process consists of the following steps</a:t>
            </a:r>
            <a:r>
              <a:rPr lang="en-US" sz="2400" dirty="0" smtClean="0"/>
              <a:t>:</a:t>
            </a:r>
          </a:p>
          <a:p>
            <a:pPr marL="0" indent="0" algn="just">
              <a:buNone/>
            </a:pPr>
            <a:endParaRPr lang="en-US" sz="2400" dirty="0" smtClean="0"/>
          </a:p>
          <a:p>
            <a:pPr algn="just">
              <a:buFont typeface="Wingdings" panose="05000000000000000000" pitchFamily="2" charset="2"/>
              <a:buChar char="Ø"/>
            </a:pPr>
            <a:r>
              <a:rPr lang="en-US" sz="2400" dirty="0">
                <a:solidFill>
                  <a:srgbClr val="CC0099"/>
                </a:solidFill>
              </a:rPr>
              <a:t>Choose a </a:t>
            </a:r>
            <a:r>
              <a:rPr lang="en-US" sz="2400" i="1" dirty="0">
                <a:solidFill>
                  <a:srgbClr val="CC0099"/>
                </a:solidFill>
              </a:rPr>
              <a:t>business process </a:t>
            </a:r>
            <a:r>
              <a:rPr lang="en-US" sz="2400" dirty="0">
                <a:solidFill>
                  <a:srgbClr val="CC0099"/>
                </a:solidFill>
              </a:rPr>
              <a:t>to </a:t>
            </a:r>
            <a:r>
              <a:rPr lang="en-US" sz="2400" dirty="0" smtClean="0">
                <a:solidFill>
                  <a:srgbClr val="CC0099"/>
                </a:solidFill>
              </a:rPr>
              <a:t>model</a:t>
            </a:r>
            <a:r>
              <a:rPr lang="en-US" sz="2400" dirty="0" smtClean="0"/>
              <a:t> </a:t>
            </a:r>
          </a:p>
          <a:p>
            <a:pPr lvl="1" algn="just"/>
            <a:r>
              <a:rPr lang="en-US" sz="2200" dirty="0"/>
              <a:t>Example:  orders, invoices, shipments, inventory, account administration, sales, or the general ledger</a:t>
            </a:r>
          </a:p>
          <a:p>
            <a:pPr lvl="1" algn="just"/>
            <a:r>
              <a:rPr lang="en-US" sz="2200" dirty="0"/>
              <a:t>If the business process is organizational and involves multiple complex object collections, a data warehouse model should be followed.</a:t>
            </a:r>
          </a:p>
          <a:p>
            <a:pPr lvl="1" algn="just"/>
            <a:r>
              <a:rPr lang="en-US" sz="2200" dirty="0"/>
              <a:t>However, if the process is departmental and focuses on the analysis of one kind of business process, a data mart model should be chosen.</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C5CB2E59-BAE7-43D6-A5CA-E3CE7165A22A}"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539455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The Process of Data Warehouse </a:t>
            </a:r>
            <a:r>
              <a:rPr lang="en-US" sz="2800" dirty="0" smtClean="0">
                <a:solidFill>
                  <a:schemeClr val="bg1">
                    <a:lumMod val="95000"/>
                  </a:schemeClr>
                </a:solidFill>
                <a:latin typeface="Book Antiqua" panose="02040602050305030304" pitchFamily="18" charset="0"/>
              </a:rPr>
              <a:t>Design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lgn="just">
              <a:buFont typeface="Wingdings" panose="05000000000000000000" pitchFamily="2" charset="2"/>
              <a:buChar char="Ø"/>
            </a:pPr>
            <a:r>
              <a:rPr lang="en-US" sz="2400" dirty="0">
                <a:solidFill>
                  <a:srgbClr val="CC0099"/>
                </a:solidFill>
              </a:rPr>
              <a:t>Choose the grain of the business process. </a:t>
            </a:r>
          </a:p>
          <a:p>
            <a:pPr lvl="1" algn="just"/>
            <a:r>
              <a:rPr lang="en-US" sz="2200" dirty="0"/>
              <a:t>The grain is the fundamental, atomic level of data to be represented in the fact table for this process, for example, individual transactions, individual daily snapshots, and so on</a:t>
            </a:r>
            <a:r>
              <a:rPr lang="en-US" sz="2200" dirty="0" smtClean="0"/>
              <a:t>.</a:t>
            </a:r>
          </a:p>
          <a:p>
            <a:pPr marL="457200" lvl="1" indent="0" algn="just">
              <a:buNone/>
            </a:pPr>
            <a:endParaRPr lang="en-US" sz="2200" dirty="0"/>
          </a:p>
          <a:p>
            <a:pPr algn="just">
              <a:buFont typeface="Wingdings" panose="05000000000000000000" pitchFamily="2" charset="2"/>
              <a:buChar char="Ø"/>
            </a:pPr>
            <a:r>
              <a:rPr lang="en-US" sz="2400" dirty="0" smtClean="0">
                <a:solidFill>
                  <a:srgbClr val="CC0099"/>
                </a:solidFill>
              </a:rPr>
              <a:t>Choose </a:t>
            </a:r>
            <a:r>
              <a:rPr lang="en-US" sz="2400" dirty="0">
                <a:solidFill>
                  <a:srgbClr val="CC0099"/>
                </a:solidFill>
              </a:rPr>
              <a:t>the dimensions that will apply to each fact table record. </a:t>
            </a:r>
            <a:endParaRPr lang="en-US" sz="2400" dirty="0" smtClean="0">
              <a:solidFill>
                <a:srgbClr val="CC0099"/>
              </a:solidFill>
            </a:endParaRPr>
          </a:p>
          <a:p>
            <a:pPr lvl="1" algn="just"/>
            <a:r>
              <a:rPr lang="en-US" sz="2200" dirty="0"/>
              <a:t>Typical dimensions are time, item, customer, supplier, warehouse, transaction type, and status</a:t>
            </a:r>
            <a:r>
              <a:rPr lang="en-US" sz="2200" dirty="0" smtClean="0"/>
              <a:t>.</a:t>
            </a:r>
          </a:p>
          <a:p>
            <a:pPr marL="457200" lvl="1" indent="0" algn="just">
              <a:buNone/>
            </a:pPr>
            <a:endParaRPr lang="en-US" sz="2200" dirty="0"/>
          </a:p>
          <a:p>
            <a:pPr algn="just">
              <a:buFont typeface="Wingdings" panose="05000000000000000000" pitchFamily="2" charset="2"/>
              <a:buChar char="Ø"/>
            </a:pPr>
            <a:r>
              <a:rPr lang="en-US" sz="2400" dirty="0" smtClean="0">
                <a:solidFill>
                  <a:srgbClr val="CC0099"/>
                </a:solidFill>
              </a:rPr>
              <a:t>Choose </a:t>
            </a:r>
            <a:r>
              <a:rPr lang="en-US" sz="2400" dirty="0">
                <a:solidFill>
                  <a:srgbClr val="CC0099"/>
                </a:solidFill>
              </a:rPr>
              <a:t>the </a:t>
            </a:r>
            <a:r>
              <a:rPr lang="en-US" sz="2400" i="1" dirty="0">
                <a:solidFill>
                  <a:srgbClr val="CC0099"/>
                </a:solidFill>
              </a:rPr>
              <a:t>measures </a:t>
            </a:r>
            <a:r>
              <a:rPr lang="en-US" sz="2400" dirty="0">
                <a:solidFill>
                  <a:srgbClr val="CC0099"/>
                </a:solidFill>
              </a:rPr>
              <a:t>that will populate each fact table record</a:t>
            </a:r>
            <a:r>
              <a:rPr lang="en-US" sz="2400" dirty="0" smtClean="0"/>
              <a:t>.</a:t>
            </a:r>
          </a:p>
          <a:p>
            <a:pPr lvl="1" algn="just"/>
            <a:r>
              <a:rPr lang="en-US" sz="2000" dirty="0" smtClean="0"/>
              <a:t> </a:t>
            </a:r>
            <a:r>
              <a:rPr lang="en-US" sz="2200" dirty="0"/>
              <a:t>Typical measures are numeric additive quantities like dollars sold and units sold.</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54D45088-03D0-4311-9317-C0A0B7583FCF}"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366822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117" y="120423"/>
            <a:ext cx="10696073" cy="577850"/>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A Three-Tier Data Warehouse Architecture</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82A4F5F2-27AF-4DC3-AEDB-2780C58E0E66}"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18</a:t>
            </a:fld>
            <a:endParaRPr lang="en-US" dirty="0"/>
          </a:p>
        </p:txBody>
      </p:sp>
      <p:grpSp>
        <p:nvGrpSpPr>
          <p:cNvPr id="54" name="Group 53"/>
          <p:cNvGrpSpPr/>
          <p:nvPr/>
        </p:nvGrpSpPr>
        <p:grpSpPr>
          <a:xfrm>
            <a:off x="1729035" y="949074"/>
            <a:ext cx="8718235" cy="5105400"/>
            <a:chOff x="238440" y="1524000"/>
            <a:chExt cx="8718235" cy="5105400"/>
          </a:xfrm>
        </p:grpSpPr>
        <p:sp>
          <p:nvSpPr>
            <p:cNvPr id="7" name="AutoShape 2"/>
            <p:cNvSpPr>
              <a:spLocks noChangeArrowheads="1"/>
            </p:cNvSpPr>
            <p:nvPr/>
          </p:nvSpPr>
          <p:spPr bwMode="auto">
            <a:xfrm>
              <a:off x="3210240" y="2895600"/>
              <a:ext cx="2011363" cy="1600200"/>
            </a:xfrm>
            <a:prstGeom prst="flowChartMagneticDisk">
              <a:avLst/>
            </a:prstGeom>
            <a:solidFill>
              <a:srgbClr val="6666FF"/>
            </a:solidFill>
            <a:ln w="9525">
              <a:solidFill>
                <a:srgbClr val="000000"/>
              </a:solidFill>
              <a:round/>
              <a:headEnd/>
              <a:tailEnd/>
            </a:ln>
          </p:spPr>
          <p:txBody>
            <a:bodyPr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8" name="Rectangle 5"/>
            <p:cNvSpPr>
              <a:spLocks noChangeArrowheads="1"/>
            </p:cNvSpPr>
            <p:nvPr/>
          </p:nvSpPr>
          <p:spPr bwMode="auto">
            <a:xfrm>
              <a:off x="3352800" y="3429000"/>
              <a:ext cx="1554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2400">
                  <a:latin typeface="Times New Roman" panose="02020603050405020304" pitchFamily="18" charset="0"/>
                </a:rPr>
                <a:t>Data</a:t>
              </a:r>
            </a:p>
            <a:p>
              <a:pPr algn="ctr"/>
              <a:r>
                <a:rPr lang="en-US" sz="2400">
                  <a:latin typeface="Times New Roman" panose="02020603050405020304" pitchFamily="18" charset="0"/>
                </a:rPr>
                <a:t>Warehouse</a:t>
              </a:r>
            </a:p>
          </p:txBody>
        </p:sp>
        <p:sp>
          <p:nvSpPr>
            <p:cNvPr id="9" name="Oval 6"/>
            <p:cNvSpPr>
              <a:spLocks noChangeArrowheads="1"/>
            </p:cNvSpPr>
            <p:nvPr/>
          </p:nvSpPr>
          <p:spPr bwMode="auto">
            <a:xfrm>
              <a:off x="6781800" y="2057400"/>
              <a:ext cx="1968500" cy="3568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grpSp>
          <p:nvGrpSpPr>
            <p:cNvPr id="10" name="Group 8"/>
            <p:cNvGrpSpPr>
              <a:grpSpLocks/>
            </p:cNvGrpSpPr>
            <p:nvPr/>
          </p:nvGrpSpPr>
          <p:grpSpPr bwMode="auto">
            <a:xfrm>
              <a:off x="1991040" y="2667000"/>
              <a:ext cx="1228725" cy="2197100"/>
              <a:chOff x="1238" y="1876"/>
              <a:chExt cx="774" cy="1384"/>
            </a:xfrm>
          </p:grpSpPr>
          <p:sp>
            <p:nvSpPr>
              <p:cNvPr id="11"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12" name="Rectangle 10"/>
              <p:cNvSpPr>
                <a:spLocks noChangeArrowheads="1"/>
              </p:cNvSpPr>
              <p:nvPr/>
            </p:nvSpPr>
            <p:spPr bwMode="auto">
              <a:xfrm>
                <a:off x="1238" y="2193"/>
                <a:ext cx="7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a:latin typeface="Times New Roman" panose="02020603050405020304" pitchFamily="18" charset="0"/>
                  </a:rPr>
                  <a:t>Extract</a:t>
                </a:r>
              </a:p>
              <a:p>
                <a:r>
                  <a:rPr lang="en-US" sz="1800">
                    <a:latin typeface="Times New Roman" panose="02020603050405020304" pitchFamily="18" charset="0"/>
                  </a:rPr>
                  <a:t>Transform</a:t>
                </a:r>
              </a:p>
              <a:p>
                <a:r>
                  <a:rPr lang="en-US" sz="1800">
                    <a:latin typeface="Times New Roman" panose="02020603050405020304" pitchFamily="18" charset="0"/>
                  </a:rPr>
                  <a:t>Load</a:t>
                </a:r>
              </a:p>
              <a:p>
                <a:r>
                  <a:rPr lang="en-US" sz="1800">
                    <a:latin typeface="Times New Roman" panose="02020603050405020304" pitchFamily="18" charset="0"/>
                  </a:rPr>
                  <a:t>Refresh</a:t>
                </a:r>
              </a:p>
            </p:txBody>
          </p:sp>
        </p:grpSp>
        <p:sp>
          <p:nvSpPr>
            <p:cNvPr id="13" name="Rectangle 11"/>
            <p:cNvSpPr>
              <a:spLocks noChangeArrowheads="1"/>
            </p:cNvSpPr>
            <p:nvPr/>
          </p:nvSpPr>
          <p:spPr bwMode="auto">
            <a:xfrm>
              <a:off x="4876800" y="6248400"/>
              <a:ext cx="1905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2400">
                  <a:latin typeface="Times New Roman" panose="02020603050405020304" pitchFamily="18" charset="0"/>
                </a:rPr>
                <a:t>OLAP Engine</a:t>
              </a:r>
            </a:p>
          </p:txBody>
        </p:sp>
        <p:sp>
          <p:nvSpPr>
            <p:cNvPr id="14" name="Rectangle 12"/>
            <p:cNvSpPr>
              <a:spLocks noChangeArrowheads="1"/>
            </p:cNvSpPr>
            <p:nvPr/>
          </p:nvSpPr>
          <p:spPr bwMode="auto">
            <a:xfrm>
              <a:off x="7086600" y="2743200"/>
              <a:ext cx="1697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a:latin typeface="Times New Roman" panose="02020603050405020304" pitchFamily="18" charset="0"/>
                </a:rPr>
                <a:t>Analysis</a:t>
              </a:r>
            </a:p>
            <a:p>
              <a:r>
                <a:rPr lang="en-US" sz="2400">
                  <a:latin typeface="Times New Roman" panose="02020603050405020304" pitchFamily="18" charset="0"/>
                </a:rPr>
                <a:t>Query</a:t>
              </a:r>
            </a:p>
            <a:p>
              <a:r>
                <a:rPr lang="en-US" sz="2400">
                  <a:latin typeface="Times New Roman" panose="02020603050405020304" pitchFamily="18" charset="0"/>
                </a:rPr>
                <a:t>Reports</a:t>
              </a:r>
            </a:p>
            <a:p>
              <a:r>
                <a:rPr lang="en-US" sz="2400">
                  <a:latin typeface="Times New Roman" panose="02020603050405020304" pitchFamily="18" charset="0"/>
                </a:rPr>
                <a:t>Data mining</a:t>
              </a:r>
            </a:p>
          </p:txBody>
        </p:sp>
        <p:sp>
          <p:nvSpPr>
            <p:cNvPr id="15" name="Rectangle 13"/>
            <p:cNvSpPr>
              <a:spLocks noChangeArrowheads="1"/>
            </p:cNvSpPr>
            <p:nvPr/>
          </p:nvSpPr>
          <p:spPr bwMode="auto">
            <a:xfrm>
              <a:off x="3819840" y="1676400"/>
              <a:ext cx="1143000" cy="990600"/>
            </a:xfrm>
            <a:prstGeom prst="rect">
              <a:avLst/>
            </a:prstGeom>
            <a:solidFill>
              <a:srgbClr val="FCFEB9"/>
            </a:solidFill>
            <a:ln w="12700">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2000" dirty="0">
                  <a:latin typeface="Times New Roman" panose="02020603050405020304" pitchFamily="18" charset="0"/>
                </a:rPr>
                <a:t>Monitor</a:t>
              </a:r>
            </a:p>
            <a:p>
              <a:pPr algn="ctr"/>
              <a:r>
                <a:rPr lang="en-US" sz="2000" dirty="0">
                  <a:latin typeface="Times New Roman" panose="02020603050405020304" pitchFamily="18" charset="0"/>
                </a:rPr>
                <a:t>&amp;</a:t>
              </a:r>
            </a:p>
            <a:p>
              <a:pPr algn="ctr"/>
              <a:r>
                <a:rPr lang="en-US" sz="2000" dirty="0">
                  <a:latin typeface="Times New Roman" panose="02020603050405020304" pitchFamily="18" charset="0"/>
                </a:rPr>
                <a:t>Integrator</a:t>
              </a:r>
              <a:endParaRPr lang="en-US" sz="2400" dirty="0">
                <a:latin typeface="Times New Roman" panose="02020603050405020304" pitchFamily="18" charset="0"/>
              </a:endParaRPr>
            </a:p>
          </p:txBody>
        </p:sp>
        <p:grpSp>
          <p:nvGrpSpPr>
            <p:cNvPr id="16" name="Group 14"/>
            <p:cNvGrpSpPr>
              <a:grpSpLocks/>
            </p:cNvGrpSpPr>
            <p:nvPr/>
          </p:nvGrpSpPr>
          <p:grpSpPr bwMode="auto">
            <a:xfrm>
              <a:off x="2295840" y="1676400"/>
              <a:ext cx="931863" cy="914400"/>
              <a:chOff x="288" y="1012"/>
              <a:chExt cx="769" cy="664"/>
            </a:xfrm>
          </p:grpSpPr>
          <p:sp>
            <p:nvSpPr>
              <p:cNvPr id="17"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18"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chemeClr val="tx1"/>
                </a:solidFill>
                <a:round/>
                <a:headEnd type="none" w="sm" len="sm"/>
                <a:tailEnd type="none" w="sm" len="sm"/>
              </a:ln>
            </p:spPr>
            <p:txBody>
              <a:bodyPr/>
              <a:lstStyle/>
              <a:p>
                <a:endParaRPr lang="en-US"/>
              </a:p>
            </p:txBody>
          </p:sp>
          <p:sp>
            <p:nvSpPr>
              <p:cNvPr id="19"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grpSp>
        <p:sp>
          <p:nvSpPr>
            <p:cNvPr id="20" name="Rectangle 18"/>
            <p:cNvSpPr>
              <a:spLocks noChangeArrowheads="1"/>
            </p:cNvSpPr>
            <p:nvPr/>
          </p:nvSpPr>
          <p:spPr bwMode="auto">
            <a:xfrm>
              <a:off x="2286000" y="20574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a:latin typeface="Times New Roman" panose="02020603050405020304" pitchFamily="18" charset="0"/>
                </a:rPr>
                <a:t>Metadata</a:t>
              </a:r>
              <a:endParaRPr lang="en-US" sz="2400">
                <a:latin typeface="Times New Roman" panose="02020603050405020304" pitchFamily="18" charset="0"/>
              </a:endParaRPr>
            </a:p>
          </p:txBody>
        </p:sp>
        <p:sp>
          <p:nvSpPr>
            <p:cNvPr id="21" name="Line 19"/>
            <p:cNvSpPr>
              <a:spLocks noChangeShapeType="1"/>
            </p:cNvSpPr>
            <p:nvPr/>
          </p:nvSpPr>
          <p:spPr bwMode="auto">
            <a:xfrm>
              <a:off x="3210240" y="21336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20"/>
            <p:cNvSpPr>
              <a:spLocks noChangeArrowheads="1"/>
            </p:cNvSpPr>
            <p:nvPr/>
          </p:nvSpPr>
          <p:spPr bwMode="auto">
            <a:xfrm>
              <a:off x="238440" y="61722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a:latin typeface="Times New Roman" panose="02020603050405020304" pitchFamily="18" charset="0"/>
                </a:rPr>
                <a:t>Data Sources</a:t>
              </a:r>
            </a:p>
          </p:txBody>
        </p:sp>
        <p:sp>
          <p:nvSpPr>
            <p:cNvPr id="23" name="Rectangle 21"/>
            <p:cNvSpPr>
              <a:spLocks noChangeArrowheads="1"/>
            </p:cNvSpPr>
            <p:nvPr/>
          </p:nvSpPr>
          <p:spPr bwMode="auto">
            <a:xfrm>
              <a:off x="6934200" y="6248400"/>
              <a:ext cx="2022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a:latin typeface="Times New Roman" panose="02020603050405020304" pitchFamily="18" charset="0"/>
                </a:rPr>
                <a:t>Front-End Tools</a:t>
              </a:r>
            </a:p>
          </p:txBody>
        </p:sp>
        <p:sp>
          <p:nvSpPr>
            <p:cNvPr id="24" name="Rectangle 22"/>
            <p:cNvSpPr>
              <a:spLocks noChangeArrowheads="1"/>
            </p:cNvSpPr>
            <p:nvPr/>
          </p:nvSpPr>
          <p:spPr bwMode="auto">
            <a:xfrm>
              <a:off x="5470525" y="333692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a:latin typeface="Times New Roman" panose="02020603050405020304" pitchFamily="18" charset="0"/>
                </a:rPr>
                <a:t>Serve</a:t>
              </a:r>
            </a:p>
          </p:txBody>
        </p:sp>
        <p:sp>
          <p:nvSpPr>
            <p:cNvPr id="25"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6"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7" name="AutoShape 25"/>
            <p:cNvSpPr>
              <a:spLocks noChangeArrowheads="1"/>
            </p:cNvSpPr>
            <p:nvPr/>
          </p:nvSpPr>
          <p:spPr bwMode="auto">
            <a:xfrm>
              <a:off x="336264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8" name="AutoShape 26"/>
            <p:cNvSpPr>
              <a:spLocks noChangeArrowheads="1"/>
            </p:cNvSpPr>
            <p:nvPr/>
          </p:nvSpPr>
          <p:spPr bwMode="auto">
            <a:xfrm>
              <a:off x="470381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9" name="AutoShape 27"/>
            <p:cNvSpPr>
              <a:spLocks noChangeArrowheads="1"/>
            </p:cNvSpPr>
            <p:nvPr/>
          </p:nvSpPr>
          <p:spPr bwMode="auto">
            <a:xfrm>
              <a:off x="404844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30" name="Rectangle 28"/>
            <p:cNvSpPr>
              <a:spLocks noChangeArrowheads="1"/>
            </p:cNvSpPr>
            <p:nvPr/>
          </p:nvSpPr>
          <p:spPr bwMode="auto">
            <a:xfrm>
              <a:off x="3657600" y="5562600"/>
              <a:ext cx="1022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1800">
                  <a:latin typeface="Times New Roman" panose="02020603050405020304" pitchFamily="18" charset="0"/>
                </a:rPr>
                <a:t>Data Marts</a:t>
              </a:r>
              <a:endParaRPr lang="en-US" sz="2400">
                <a:latin typeface="Times New Roman" panose="02020603050405020304" pitchFamily="18" charset="0"/>
              </a:endParaRPr>
            </a:p>
          </p:txBody>
        </p:sp>
        <p:sp>
          <p:nvSpPr>
            <p:cNvPr id="31"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3" name="AutoShape 31"/>
            <p:cNvSpPr>
              <a:spLocks noChangeArrowheads="1"/>
            </p:cNvSpPr>
            <p:nvPr/>
          </p:nvSpPr>
          <p:spPr bwMode="auto">
            <a:xfrm>
              <a:off x="3103610" y="4953000"/>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34" name="AutoShape 32"/>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35" name="AutoShape 33"/>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grpSp>
          <p:nvGrpSpPr>
            <p:cNvPr id="36" name="Group 34"/>
            <p:cNvGrpSpPr>
              <a:grpSpLocks/>
            </p:cNvGrpSpPr>
            <p:nvPr/>
          </p:nvGrpSpPr>
          <p:grpSpPr bwMode="auto">
            <a:xfrm>
              <a:off x="314640" y="1524000"/>
              <a:ext cx="1587500" cy="3879850"/>
              <a:chOff x="148" y="1440"/>
              <a:chExt cx="1000" cy="2444"/>
            </a:xfrm>
          </p:grpSpPr>
          <p:sp>
            <p:nvSpPr>
              <p:cNvPr id="37"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38" name="Oval 36"/>
              <p:cNvSpPr>
                <a:spLocks noChangeArrowheads="1"/>
              </p:cNvSpPr>
              <p:nvPr/>
            </p:nvSpPr>
            <p:spPr bwMode="auto">
              <a:xfrm>
                <a:off x="148" y="1440"/>
                <a:ext cx="1000" cy="24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39"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40" name="Rectangle 38"/>
              <p:cNvSpPr>
                <a:spLocks noChangeArrowheads="1"/>
              </p:cNvSpPr>
              <p:nvPr/>
            </p:nvSpPr>
            <p:spPr bwMode="auto">
              <a:xfrm>
                <a:off x="240" y="2448"/>
                <a:ext cx="84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a:latin typeface="Times New Roman" panose="02020603050405020304" pitchFamily="18" charset="0"/>
                  </a:rPr>
                  <a:t>Operational</a:t>
                </a:r>
                <a:r>
                  <a:rPr lang="en-US" sz="2400">
                    <a:latin typeface="Times New Roman" panose="02020603050405020304" pitchFamily="18" charset="0"/>
                  </a:rPr>
                  <a:t> </a:t>
                </a:r>
              </a:p>
              <a:p>
                <a:r>
                  <a:rPr lang="en-US" sz="2400">
                    <a:latin typeface="Times New Roman" panose="02020603050405020304" pitchFamily="18" charset="0"/>
                  </a:rPr>
                  <a:t>DBs</a:t>
                </a:r>
              </a:p>
            </p:txBody>
          </p:sp>
          <p:sp>
            <p:nvSpPr>
              <p:cNvPr id="41" name="Rectangle 39"/>
              <p:cNvSpPr>
                <a:spLocks noChangeArrowheads="1"/>
              </p:cNvSpPr>
              <p:nvPr/>
            </p:nvSpPr>
            <p:spPr bwMode="auto">
              <a:xfrm>
                <a:off x="288" y="1776"/>
                <a:ext cx="6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a:latin typeface="Times New Roman" panose="02020603050405020304" pitchFamily="18" charset="0"/>
                  </a:rPr>
                  <a:t>other</a:t>
                </a:r>
                <a:endParaRPr lang="en-US" sz="2400">
                  <a:latin typeface="Times New Roman" panose="02020603050405020304" pitchFamily="18" charset="0"/>
                </a:endParaRPr>
              </a:p>
              <a:p>
                <a:r>
                  <a:rPr lang="en-US" sz="2400">
                    <a:latin typeface="Times New Roman" panose="02020603050405020304" pitchFamily="18" charset="0"/>
                  </a:rPr>
                  <a:t>sources</a:t>
                </a:r>
              </a:p>
            </p:txBody>
          </p:sp>
          <p:sp>
            <p:nvSpPr>
              <p:cNvPr id="42"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43"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44"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grpSp>
        <p:sp>
          <p:nvSpPr>
            <p:cNvPr id="45"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46"/>
            <p:cNvSpPr txBox="1">
              <a:spLocks noChangeArrowheads="1"/>
            </p:cNvSpPr>
            <p:nvPr/>
          </p:nvSpPr>
          <p:spPr bwMode="auto">
            <a:xfrm>
              <a:off x="2590800" y="6248400"/>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a:latin typeface="Times New Roman" panose="02020603050405020304" pitchFamily="18" charset="0"/>
                </a:rPr>
                <a:t>Data Storage</a:t>
              </a:r>
            </a:p>
          </p:txBody>
        </p:sp>
        <p:sp>
          <p:nvSpPr>
            <p:cNvPr id="48" name="AutoShape 47"/>
            <p:cNvSpPr>
              <a:spLocks/>
            </p:cNvSpPr>
            <p:nvPr/>
          </p:nvSpPr>
          <p:spPr bwMode="auto">
            <a:xfrm rot="5400000">
              <a:off x="1038540" y="5219700"/>
              <a:ext cx="152400" cy="1600200"/>
            </a:xfrm>
            <a:prstGeom prst="rightBrace">
              <a:avLst>
                <a:gd name="adj1" fmla="val 87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49"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50"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51"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52" name="Rectangle 51"/>
            <p:cNvSpPr>
              <a:spLocks noChangeArrowheads="1"/>
            </p:cNvSpPr>
            <p:nvPr/>
          </p:nvSpPr>
          <p:spPr bwMode="auto">
            <a:xfrm>
              <a:off x="5334000" y="1905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2000">
                  <a:latin typeface="Times New Roman" panose="02020603050405020304" pitchFamily="18" charset="0"/>
                </a:rPr>
                <a:t>OLAP Server</a:t>
              </a:r>
              <a:endParaRPr lang="en-US" sz="2400">
                <a:latin typeface="Times New Roman" panose="02020603050405020304" pitchFamily="18" charset="0"/>
              </a:endParaRPr>
            </a:p>
          </p:txBody>
        </p:sp>
        <p:sp>
          <p:nvSpPr>
            <p:cNvPr id="53" name="Line 52"/>
            <p:cNvSpPr>
              <a:spLocks noChangeShapeType="1"/>
            </p:cNvSpPr>
            <p:nvPr/>
          </p:nvSpPr>
          <p:spPr bwMode="auto">
            <a:xfrm>
              <a:off x="3134040" y="2590800"/>
              <a:ext cx="304800" cy="38100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TextBox 2"/>
          <p:cNvSpPr txBox="1"/>
          <p:nvPr/>
        </p:nvSpPr>
        <p:spPr>
          <a:xfrm>
            <a:off x="3446869" y="6116222"/>
            <a:ext cx="6823679" cy="338554"/>
          </a:xfrm>
          <a:prstGeom prst="rect">
            <a:avLst/>
          </a:prstGeom>
          <a:noFill/>
        </p:spPr>
        <p:txBody>
          <a:bodyPr wrap="square" rtlCol="0">
            <a:spAutoFit/>
          </a:bodyPr>
          <a:lstStyle/>
          <a:p>
            <a:r>
              <a:rPr lang="en-US" sz="1600" dirty="0" smtClean="0"/>
              <a:t>Figure 6.</a:t>
            </a:r>
            <a:r>
              <a:rPr lang="en-US" sz="1600" dirty="0"/>
              <a:t> A three-tier data warehousing architecture.</a:t>
            </a:r>
          </a:p>
        </p:txBody>
      </p:sp>
    </p:spTree>
    <p:extLst>
      <p:ext uri="{BB962C8B-B14F-4D97-AF65-F5344CB8AC3E}">
        <p14:creationId xmlns:p14="http://schemas.microsoft.com/office/powerpoint/2010/main" val="3800855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A </a:t>
            </a:r>
            <a:r>
              <a:rPr lang="en-US" sz="2800" dirty="0" smtClean="0">
                <a:solidFill>
                  <a:schemeClr val="bg1">
                    <a:lumMod val="95000"/>
                  </a:schemeClr>
                </a:solidFill>
                <a:latin typeface="Book Antiqua" panose="02040602050305030304" pitchFamily="18" charset="0"/>
              </a:rPr>
              <a:t>Three-Tier </a:t>
            </a:r>
            <a:r>
              <a:rPr lang="en-US" sz="2800" dirty="0">
                <a:solidFill>
                  <a:schemeClr val="bg1">
                    <a:lumMod val="95000"/>
                  </a:schemeClr>
                </a:solidFill>
                <a:latin typeface="Book Antiqua" panose="02040602050305030304" pitchFamily="18" charset="0"/>
              </a:rPr>
              <a:t>D</a:t>
            </a:r>
            <a:r>
              <a:rPr lang="en-US" sz="2800" dirty="0" smtClean="0">
                <a:solidFill>
                  <a:schemeClr val="bg1">
                    <a:lumMod val="95000"/>
                  </a:schemeClr>
                </a:solidFill>
                <a:latin typeface="Book Antiqua" panose="02040602050305030304" pitchFamily="18" charset="0"/>
              </a:rPr>
              <a:t>ata </a:t>
            </a:r>
            <a:r>
              <a:rPr lang="en-US" sz="2800" dirty="0">
                <a:solidFill>
                  <a:schemeClr val="bg1">
                    <a:lumMod val="95000"/>
                  </a:schemeClr>
                </a:solidFill>
                <a:latin typeface="Book Antiqua" panose="02040602050305030304" pitchFamily="18" charset="0"/>
              </a:rPr>
              <a:t>W</a:t>
            </a:r>
            <a:r>
              <a:rPr lang="en-US" sz="2800" dirty="0" smtClean="0">
                <a:solidFill>
                  <a:schemeClr val="bg1">
                    <a:lumMod val="95000"/>
                  </a:schemeClr>
                </a:solidFill>
                <a:latin typeface="Book Antiqua" panose="02040602050305030304" pitchFamily="18" charset="0"/>
              </a:rPr>
              <a:t>arehouse Architecture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buFont typeface="Wingdings" panose="05000000000000000000" pitchFamily="2" charset="2"/>
              <a:buChar char="Ø"/>
            </a:pPr>
            <a:r>
              <a:rPr lang="en-US" sz="2400" dirty="0" smtClean="0">
                <a:solidFill>
                  <a:srgbClr val="CC0099"/>
                </a:solidFill>
              </a:rPr>
              <a:t>The </a:t>
            </a:r>
            <a:r>
              <a:rPr lang="en-US" sz="2400" dirty="0">
                <a:solidFill>
                  <a:srgbClr val="CC0099"/>
                </a:solidFill>
              </a:rPr>
              <a:t>bottom </a:t>
            </a:r>
            <a:r>
              <a:rPr lang="en-US" sz="2400" dirty="0" smtClean="0">
                <a:solidFill>
                  <a:srgbClr val="CC0099"/>
                </a:solidFill>
              </a:rPr>
              <a:t>tier</a:t>
            </a:r>
          </a:p>
          <a:p>
            <a:pPr marL="0" indent="0">
              <a:buNone/>
            </a:pPr>
            <a:endParaRPr lang="en-US" sz="2400" dirty="0" smtClean="0">
              <a:solidFill>
                <a:srgbClr val="CC0099"/>
              </a:solidFill>
            </a:endParaRPr>
          </a:p>
          <a:p>
            <a:pPr lvl="1" algn="just"/>
            <a:r>
              <a:rPr lang="en-US" sz="2000" dirty="0" smtClean="0">
                <a:solidFill>
                  <a:srgbClr val="CC0099"/>
                </a:solidFill>
              </a:rPr>
              <a:t> </a:t>
            </a:r>
            <a:r>
              <a:rPr lang="en-US" sz="2200" dirty="0"/>
              <a:t>It is a warehouse database server that is almost always a </a:t>
            </a:r>
            <a:r>
              <a:rPr lang="en-US" sz="2200" dirty="0" smtClean="0"/>
              <a:t>relational database system.</a:t>
            </a:r>
          </a:p>
          <a:p>
            <a:pPr lvl="1" algn="just"/>
            <a:r>
              <a:rPr lang="en-US" sz="2200" dirty="0"/>
              <a:t>Back-end tools and utilities are used to feed data into the bottom tier from operational databases or other external sources.</a:t>
            </a:r>
          </a:p>
          <a:p>
            <a:pPr lvl="1" algn="just"/>
            <a:r>
              <a:rPr lang="en-US" sz="2200" dirty="0"/>
              <a:t>These tools and utilities perform data extraction, cleaning, and transformation as well as load and refresh functions to update the data warehouse.</a:t>
            </a:r>
          </a:p>
          <a:p>
            <a:pPr lvl="1" algn="just"/>
            <a:r>
              <a:rPr lang="en-US" sz="2200" dirty="0"/>
              <a:t>The data are extracted using application program interfaces known as gateways.</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0FAA87AC-677A-4C2D-8987-398DA80E790C}"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380826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3200" dirty="0">
                <a:solidFill>
                  <a:srgbClr val="FFFF00"/>
                </a:solidFill>
                <a:latin typeface="Book Antiqua" panose="02040602050305030304" pitchFamily="18" charset="0"/>
              </a:rPr>
              <a:t>Content</a:t>
            </a:r>
            <a:endParaRPr lang="en-US" sz="3200" dirty="0">
              <a:solidFill>
                <a:schemeClr val="accent6">
                  <a:lumMod val="40000"/>
                  <a:lumOff val="60000"/>
                </a:schemeClr>
              </a:solidFill>
              <a:latin typeface="Book Antiqua" panose="02040602050305030304" pitchFamily="18" charset="0"/>
            </a:endParaRPr>
          </a:p>
        </p:txBody>
      </p:sp>
      <p:sp>
        <p:nvSpPr>
          <p:cNvPr id="3" name="Content Placeholder 2"/>
          <p:cNvSpPr>
            <a:spLocks noGrp="1"/>
          </p:cNvSpPr>
          <p:nvPr>
            <p:ph idx="1"/>
          </p:nvPr>
        </p:nvSpPr>
        <p:spPr/>
        <p:txBody>
          <a:bodyPr>
            <a:normAutofit lnSpcReduction="10000"/>
          </a:bodyPr>
          <a:lstStyle/>
          <a:p>
            <a:pPr marL="914400" lvl="1" indent="-457200">
              <a:lnSpc>
                <a:spcPct val="110000"/>
              </a:lnSpc>
              <a:buFont typeface="Wingdings" panose="05000000000000000000" pitchFamily="2" charset="2"/>
              <a:buChar char="Ø"/>
            </a:pPr>
            <a:r>
              <a:rPr lang="en-US" dirty="0"/>
              <a:t>A Multi-Dimensional Data </a:t>
            </a:r>
            <a:r>
              <a:rPr lang="en-US" dirty="0" smtClean="0"/>
              <a:t>Model</a:t>
            </a:r>
          </a:p>
          <a:p>
            <a:pPr lvl="3">
              <a:lnSpc>
                <a:spcPct val="110000"/>
              </a:lnSpc>
            </a:pPr>
            <a:r>
              <a:rPr lang="en-US" sz="2200" dirty="0"/>
              <a:t>OLAP </a:t>
            </a:r>
            <a:r>
              <a:rPr lang="en-US" sz="2200" dirty="0" smtClean="0"/>
              <a:t>Operations</a:t>
            </a:r>
          </a:p>
          <a:p>
            <a:pPr lvl="3">
              <a:lnSpc>
                <a:spcPct val="110000"/>
              </a:lnSpc>
            </a:pPr>
            <a:r>
              <a:rPr lang="en-US" sz="2200" dirty="0" smtClean="0"/>
              <a:t>Data </a:t>
            </a:r>
            <a:r>
              <a:rPr lang="en-US" sz="2200" dirty="0"/>
              <a:t>warehouse architecture</a:t>
            </a:r>
            <a:br>
              <a:rPr lang="en-US" sz="2200" dirty="0"/>
            </a:br>
            <a:r>
              <a:rPr lang="en-US" sz="2200" dirty="0" smtClean="0"/>
              <a:t>	</a:t>
            </a:r>
          </a:p>
          <a:p>
            <a:pPr lvl="4">
              <a:lnSpc>
                <a:spcPct val="110000"/>
              </a:lnSpc>
              <a:buFont typeface="Wingdings" panose="05000000000000000000" pitchFamily="2" charset="2"/>
              <a:buChar char="ü"/>
            </a:pPr>
            <a:r>
              <a:rPr lang="en-US" sz="2000" dirty="0" smtClean="0"/>
              <a:t>Design and Construction a Data </a:t>
            </a:r>
            <a:r>
              <a:rPr lang="en-US" sz="2000" dirty="0"/>
              <a:t>W</a:t>
            </a:r>
            <a:r>
              <a:rPr lang="en-US" sz="2000" dirty="0" smtClean="0"/>
              <a:t>arehouse. </a:t>
            </a:r>
          </a:p>
          <a:p>
            <a:pPr lvl="4">
              <a:buFont typeface="Wingdings" panose="05000000000000000000" pitchFamily="2" charset="2"/>
              <a:buChar char="ü"/>
            </a:pPr>
            <a:r>
              <a:rPr lang="en-US" sz="2000" dirty="0" smtClean="0"/>
              <a:t>A </a:t>
            </a:r>
            <a:r>
              <a:rPr lang="en-US" sz="2000" dirty="0"/>
              <a:t>T</a:t>
            </a:r>
            <a:r>
              <a:rPr lang="en-US" sz="2000" dirty="0" smtClean="0"/>
              <a:t>hree-tier </a:t>
            </a:r>
            <a:r>
              <a:rPr lang="en-US" sz="2000" dirty="0"/>
              <a:t>D</a:t>
            </a:r>
            <a:r>
              <a:rPr lang="en-US" sz="2000" dirty="0" smtClean="0"/>
              <a:t>ata </a:t>
            </a:r>
            <a:r>
              <a:rPr lang="en-US" sz="2000" dirty="0"/>
              <a:t>W</a:t>
            </a:r>
            <a:r>
              <a:rPr lang="en-US" sz="2000" dirty="0" smtClean="0"/>
              <a:t>arehouse </a:t>
            </a:r>
            <a:r>
              <a:rPr lang="en-US" sz="2000" dirty="0"/>
              <a:t>A</a:t>
            </a:r>
            <a:r>
              <a:rPr lang="en-US" sz="2000" dirty="0" smtClean="0"/>
              <a:t>rchitecture</a:t>
            </a:r>
            <a:r>
              <a:rPr lang="en-US" sz="2000" dirty="0"/>
              <a:t>. </a:t>
            </a:r>
            <a:endParaRPr lang="en-US" sz="2000" dirty="0" smtClean="0"/>
          </a:p>
          <a:p>
            <a:pPr lvl="4">
              <a:buFont typeface="Wingdings" panose="05000000000000000000" pitchFamily="2" charset="2"/>
              <a:buChar char="ü"/>
            </a:pPr>
            <a:r>
              <a:rPr lang="en-US" sz="2000" dirty="0" smtClean="0"/>
              <a:t>Three </a:t>
            </a:r>
            <a:r>
              <a:rPr lang="en-US" sz="2000" dirty="0"/>
              <a:t>Data Warehouse </a:t>
            </a:r>
            <a:r>
              <a:rPr lang="en-US" sz="2000" dirty="0" smtClean="0"/>
              <a:t>Models</a:t>
            </a:r>
          </a:p>
          <a:p>
            <a:pPr lvl="4">
              <a:buFont typeface="Wingdings" panose="05000000000000000000" pitchFamily="2" charset="2"/>
              <a:buChar char="ü"/>
            </a:pPr>
            <a:r>
              <a:rPr lang="en-US" sz="2000" dirty="0" smtClean="0"/>
              <a:t>Data </a:t>
            </a:r>
            <a:r>
              <a:rPr lang="en-US" sz="2000" dirty="0"/>
              <a:t>Warehouse Development: A Recommended </a:t>
            </a:r>
            <a:r>
              <a:rPr lang="en-US" sz="2000" dirty="0" smtClean="0"/>
              <a:t>Approach</a:t>
            </a:r>
          </a:p>
          <a:p>
            <a:pPr lvl="4">
              <a:buFont typeface="Wingdings" panose="05000000000000000000" pitchFamily="2" charset="2"/>
              <a:buChar char="ü"/>
            </a:pPr>
            <a:r>
              <a:rPr lang="en-US" sz="2000" dirty="0" smtClean="0"/>
              <a:t>Back-end </a:t>
            </a:r>
            <a:r>
              <a:rPr lang="en-US" sz="2000" dirty="0"/>
              <a:t>T</a:t>
            </a:r>
            <a:r>
              <a:rPr lang="en-US" sz="2000" dirty="0" smtClean="0"/>
              <a:t>ools </a:t>
            </a:r>
            <a:r>
              <a:rPr lang="en-US" sz="2000" dirty="0"/>
              <a:t>and </a:t>
            </a:r>
            <a:r>
              <a:rPr lang="en-US" sz="2000" dirty="0" smtClean="0"/>
              <a:t>Utilities </a:t>
            </a:r>
            <a:r>
              <a:rPr lang="en-US" sz="2000" dirty="0"/>
              <a:t>for </a:t>
            </a:r>
            <a:r>
              <a:rPr lang="en-US" sz="2000" dirty="0" smtClean="0"/>
              <a:t>Data </a:t>
            </a:r>
            <a:r>
              <a:rPr lang="en-US" sz="2000" dirty="0"/>
              <a:t>W</a:t>
            </a:r>
            <a:r>
              <a:rPr lang="en-US" sz="2000" dirty="0" smtClean="0"/>
              <a:t>arehouses </a:t>
            </a:r>
          </a:p>
          <a:p>
            <a:pPr lvl="4">
              <a:buFont typeface="Wingdings" panose="05000000000000000000" pitchFamily="2" charset="2"/>
              <a:buChar char="ü"/>
            </a:pPr>
            <a:r>
              <a:rPr lang="en-US" sz="2000" dirty="0" smtClean="0"/>
              <a:t>The </a:t>
            </a:r>
            <a:r>
              <a:rPr lang="en-US" sz="2000" dirty="0"/>
              <a:t>M</a:t>
            </a:r>
            <a:r>
              <a:rPr lang="en-US" sz="2000" dirty="0" smtClean="0"/>
              <a:t>etadata </a:t>
            </a:r>
            <a:r>
              <a:rPr lang="en-US" sz="2000" dirty="0"/>
              <a:t>R</a:t>
            </a:r>
            <a:r>
              <a:rPr lang="en-US" sz="2000" dirty="0" smtClean="0"/>
              <a:t>epository</a:t>
            </a:r>
          </a:p>
          <a:p>
            <a:pPr lvl="4">
              <a:buFont typeface="Wingdings" panose="05000000000000000000" pitchFamily="2" charset="2"/>
              <a:buChar char="ü"/>
            </a:pPr>
            <a:r>
              <a:rPr lang="en-US" sz="2000" dirty="0" smtClean="0"/>
              <a:t>Types </a:t>
            </a:r>
            <a:r>
              <a:rPr lang="en-US" sz="2000" dirty="0"/>
              <a:t>of OLAP Servers</a:t>
            </a:r>
          </a:p>
          <a:p>
            <a:pPr marL="914400" lvl="1" indent="-457200">
              <a:lnSpc>
                <a:spcPct val="110000"/>
              </a:lnSpc>
              <a:buFont typeface="Wingdings" panose="05000000000000000000" pitchFamily="2" charset="2"/>
              <a:buChar char="Ø"/>
            </a:pPr>
            <a:r>
              <a:rPr lang="en-US" dirty="0" smtClean="0"/>
              <a:t>Summary</a:t>
            </a:r>
            <a:endParaRPr lang="en-US"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3EF8A0C8-4BDE-4964-8128-E5C433416152}"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505666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A Three-Tier Data Warehouse Architecture [Cont..]</a:t>
            </a:r>
          </a:p>
        </p:txBody>
      </p:sp>
      <p:sp>
        <p:nvSpPr>
          <p:cNvPr id="3" name="Content Placeholder 2"/>
          <p:cNvSpPr>
            <a:spLocks noGrp="1"/>
          </p:cNvSpPr>
          <p:nvPr>
            <p:ph idx="1"/>
          </p:nvPr>
        </p:nvSpPr>
        <p:spPr>
          <a:xfrm>
            <a:off x="657726" y="1828799"/>
            <a:ext cx="10696074" cy="4348163"/>
          </a:xfrm>
        </p:spPr>
        <p:txBody>
          <a:bodyPr>
            <a:normAutofit/>
          </a:bodyPr>
          <a:lstStyle/>
          <a:p>
            <a:pPr>
              <a:buFont typeface="Wingdings" panose="05000000000000000000" pitchFamily="2" charset="2"/>
              <a:buChar char="Ø"/>
            </a:pPr>
            <a:r>
              <a:rPr lang="en-US" sz="2400" dirty="0">
                <a:solidFill>
                  <a:srgbClr val="CC0099"/>
                </a:solidFill>
              </a:rPr>
              <a:t>The middle tier </a:t>
            </a:r>
            <a:endParaRPr lang="en-US" sz="2400" dirty="0" smtClean="0">
              <a:solidFill>
                <a:srgbClr val="CC0099"/>
              </a:solidFill>
            </a:endParaRPr>
          </a:p>
          <a:p>
            <a:pPr lvl="1" algn="just"/>
            <a:r>
              <a:rPr lang="en-US" sz="2200" dirty="0" smtClean="0"/>
              <a:t>It</a:t>
            </a:r>
            <a:r>
              <a:rPr lang="en-US" sz="2200" dirty="0" smtClean="0">
                <a:solidFill>
                  <a:srgbClr val="CC0099"/>
                </a:solidFill>
              </a:rPr>
              <a:t> </a:t>
            </a:r>
            <a:r>
              <a:rPr lang="en-US" sz="2200" dirty="0" smtClean="0"/>
              <a:t>is </a:t>
            </a:r>
            <a:r>
              <a:rPr lang="en-US" sz="2200" dirty="0"/>
              <a:t>an OLAP server that is typically implemented using </a:t>
            </a:r>
            <a:r>
              <a:rPr lang="en-US" sz="2200" dirty="0" smtClean="0"/>
              <a:t>either (1</a:t>
            </a:r>
            <a:r>
              <a:rPr lang="en-US" sz="2200" dirty="0"/>
              <a:t>) a relational OLAP (ROLAP) </a:t>
            </a:r>
            <a:r>
              <a:rPr lang="en-US" sz="2200" dirty="0" smtClean="0"/>
              <a:t>model </a:t>
            </a:r>
            <a:r>
              <a:rPr lang="en-US" sz="2200" dirty="0"/>
              <a:t>that is, an extended relational DBMS </a:t>
            </a:r>
            <a:r>
              <a:rPr lang="en-US" sz="2200" dirty="0" smtClean="0"/>
              <a:t>that </a:t>
            </a:r>
            <a:r>
              <a:rPr lang="en-US" sz="2200" dirty="0"/>
              <a:t>maps operations on multidimensional data to standard relational </a:t>
            </a:r>
            <a:r>
              <a:rPr lang="en-US" sz="2200" dirty="0" smtClean="0"/>
              <a:t>operations.</a:t>
            </a:r>
          </a:p>
          <a:p>
            <a:pPr lvl="1" algn="just"/>
            <a:r>
              <a:rPr lang="en-US" sz="2200" dirty="0"/>
              <a:t>A multidimensional OLAP (MOLAP) model, that is, a special-purpose server that directly implements multidimensional data and operations</a:t>
            </a:r>
            <a:r>
              <a:rPr lang="en-US" sz="2200" dirty="0" smtClean="0"/>
              <a:t>.</a:t>
            </a:r>
          </a:p>
          <a:p>
            <a:pPr marL="457200" lvl="1" indent="0" algn="just">
              <a:buNone/>
            </a:pPr>
            <a:endParaRPr lang="en-US" sz="2200" dirty="0"/>
          </a:p>
          <a:p>
            <a:pPr algn="just">
              <a:buFont typeface="Wingdings" panose="05000000000000000000" pitchFamily="2" charset="2"/>
              <a:buChar char="Ø"/>
            </a:pPr>
            <a:r>
              <a:rPr lang="en-US" sz="2400" dirty="0" smtClean="0">
                <a:solidFill>
                  <a:srgbClr val="CC0099"/>
                </a:solidFill>
              </a:rPr>
              <a:t>The top tier</a:t>
            </a:r>
          </a:p>
          <a:p>
            <a:pPr lvl="1" algn="just"/>
            <a:r>
              <a:rPr lang="en-US" sz="2200" dirty="0" smtClean="0"/>
              <a:t>It is </a:t>
            </a:r>
            <a:r>
              <a:rPr lang="en-US" sz="2200" dirty="0"/>
              <a:t>a front-end client layer, which contains query and reporting </a:t>
            </a:r>
            <a:r>
              <a:rPr lang="en-US" sz="2200" dirty="0" smtClean="0"/>
              <a:t>tools, analysis </a:t>
            </a:r>
            <a:r>
              <a:rPr lang="en-US" sz="2200" dirty="0"/>
              <a:t>tools, and/or data mining tools (e.g., trend analysis, prediction, and so on).</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F6482DB5-FD28-42C3-90C2-2CBCF690EEB8}"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3387435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Three Data Warehouse Models</a:t>
            </a:r>
          </a:p>
        </p:txBody>
      </p:sp>
      <p:sp>
        <p:nvSpPr>
          <p:cNvPr id="3" name="Content Placeholder 2"/>
          <p:cNvSpPr>
            <a:spLocks noGrp="1"/>
          </p:cNvSpPr>
          <p:nvPr>
            <p:ph idx="1"/>
          </p:nvPr>
        </p:nvSpPr>
        <p:spPr>
          <a:xfrm>
            <a:off x="657726" y="1828799"/>
            <a:ext cx="10696074" cy="4348163"/>
          </a:xfrm>
        </p:spPr>
        <p:txBody>
          <a:bodyPr>
            <a:normAutofit/>
          </a:bodyPr>
          <a:lstStyle/>
          <a:p>
            <a:pPr marL="425196" indent="-342900">
              <a:lnSpc>
                <a:spcPct val="110000"/>
              </a:lnSpc>
              <a:spcBef>
                <a:spcPct val="10000"/>
              </a:spcBef>
              <a:buFont typeface="Wingdings" panose="05000000000000000000" pitchFamily="2" charset="2"/>
              <a:buChar char="Ø"/>
              <a:defRPr/>
            </a:pPr>
            <a:r>
              <a:rPr lang="en-US" sz="2400" dirty="0">
                <a:solidFill>
                  <a:srgbClr val="CC0099"/>
                </a:solidFill>
              </a:rPr>
              <a:t>Enterprise warehouse</a:t>
            </a:r>
          </a:p>
          <a:p>
            <a:pPr marL="640080" lvl="1" indent="-237744" algn="just">
              <a:lnSpc>
                <a:spcPct val="110000"/>
              </a:lnSpc>
              <a:spcBef>
                <a:spcPct val="10000"/>
              </a:spcBef>
              <a:buFont typeface="Verdana"/>
              <a:buChar char="◦"/>
              <a:defRPr/>
            </a:pPr>
            <a:r>
              <a:rPr lang="en-US" dirty="0"/>
              <a:t>collects all of the information about subjects spanning the entire organization</a:t>
            </a:r>
          </a:p>
          <a:p>
            <a:pPr marL="425196" indent="-342900" algn="just">
              <a:lnSpc>
                <a:spcPct val="110000"/>
              </a:lnSpc>
              <a:spcBef>
                <a:spcPct val="10000"/>
              </a:spcBef>
              <a:buFont typeface="Wingdings" panose="05000000000000000000" pitchFamily="2" charset="2"/>
              <a:buChar char="Ø"/>
              <a:defRPr/>
            </a:pPr>
            <a:r>
              <a:rPr lang="en-US" sz="2400" dirty="0">
                <a:solidFill>
                  <a:srgbClr val="CC0099"/>
                </a:solidFill>
              </a:rPr>
              <a:t>Data Mart</a:t>
            </a:r>
          </a:p>
          <a:p>
            <a:pPr marL="640080" lvl="1" indent="-237744" algn="just">
              <a:lnSpc>
                <a:spcPct val="110000"/>
              </a:lnSpc>
              <a:spcBef>
                <a:spcPct val="10000"/>
              </a:spcBef>
              <a:buFont typeface="Verdana"/>
              <a:buChar char="◦"/>
              <a:defRPr/>
            </a:pPr>
            <a:r>
              <a:rPr lang="en-US" dirty="0" smtClean="0"/>
              <a:t>A </a:t>
            </a:r>
            <a:r>
              <a:rPr lang="en-US" dirty="0"/>
              <a:t>subset of corporate-wide data that is of value to a specific groups of users.  </a:t>
            </a:r>
            <a:endParaRPr lang="en-US" dirty="0" smtClean="0"/>
          </a:p>
          <a:p>
            <a:pPr marL="640080" lvl="1" indent="-237744" algn="just">
              <a:lnSpc>
                <a:spcPct val="110000"/>
              </a:lnSpc>
              <a:spcBef>
                <a:spcPct val="10000"/>
              </a:spcBef>
              <a:buFont typeface="Verdana"/>
              <a:buChar char="◦"/>
              <a:defRPr/>
            </a:pPr>
            <a:r>
              <a:rPr lang="en-US" dirty="0" smtClean="0"/>
              <a:t>Its </a:t>
            </a:r>
            <a:r>
              <a:rPr lang="en-US" dirty="0"/>
              <a:t>scope is confined to specific, selected groups, such as marketing data </a:t>
            </a:r>
            <a:r>
              <a:rPr lang="en-US" dirty="0" smtClean="0"/>
              <a:t>mart.</a:t>
            </a:r>
            <a:endParaRPr lang="en-US" dirty="0"/>
          </a:p>
          <a:p>
            <a:pPr marL="886968" lvl="2" algn="just">
              <a:lnSpc>
                <a:spcPct val="110000"/>
              </a:lnSpc>
              <a:spcBef>
                <a:spcPct val="10000"/>
              </a:spcBef>
              <a:buFont typeface="Wingdings 2"/>
              <a:buChar char=""/>
              <a:defRPr/>
            </a:pPr>
            <a:r>
              <a:rPr lang="en-US" sz="2200" dirty="0"/>
              <a:t>Independent vs. dependent (directly from warehouse) data mart</a:t>
            </a:r>
          </a:p>
          <a:p>
            <a:pPr marL="425196" indent="-342900" algn="just">
              <a:lnSpc>
                <a:spcPct val="110000"/>
              </a:lnSpc>
              <a:spcBef>
                <a:spcPct val="10000"/>
              </a:spcBef>
              <a:buFont typeface="Wingdings" panose="05000000000000000000" pitchFamily="2" charset="2"/>
              <a:buChar char="Ø"/>
              <a:defRPr/>
            </a:pPr>
            <a:r>
              <a:rPr lang="en-US" sz="2400" dirty="0">
                <a:solidFill>
                  <a:srgbClr val="CC0099"/>
                </a:solidFill>
              </a:rPr>
              <a:t>Virtual warehouse</a:t>
            </a:r>
          </a:p>
          <a:p>
            <a:pPr marL="640080" lvl="1" indent="-237744" algn="just">
              <a:lnSpc>
                <a:spcPct val="110000"/>
              </a:lnSpc>
              <a:spcBef>
                <a:spcPct val="10000"/>
              </a:spcBef>
              <a:buFont typeface="Verdana"/>
              <a:buChar char="◦"/>
              <a:defRPr/>
            </a:pPr>
            <a:r>
              <a:rPr lang="en-US" dirty="0"/>
              <a:t>A set of views over operational databases</a:t>
            </a:r>
          </a:p>
          <a:p>
            <a:pPr marL="640080" lvl="1" indent="-237744" algn="just">
              <a:lnSpc>
                <a:spcPct val="110000"/>
              </a:lnSpc>
              <a:spcBef>
                <a:spcPct val="10000"/>
              </a:spcBef>
              <a:buFont typeface="Verdana"/>
              <a:buChar char="◦"/>
              <a:defRPr/>
            </a:pPr>
            <a:r>
              <a:rPr lang="en-US" dirty="0"/>
              <a:t>Only some of the possible summary views may be materialized</a:t>
            </a:r>
          </a:p>
          <a:p>
            <a:pPr algn="just">
              <a:lnSpc>
                <a:spcPct val="130000"/>
              </a:lnSpc>
            </a:pPr>
            <a:endParaRPr lang="en-US"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F58CDA48-55C6-46BD-9F5F-17F0E0E48173}"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941055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Three Data Warehouse </a:t>
            </a:r>
            <a:r>
              <a:rPr lang="en-US" sz="2800" dirty="0" smtClean="0">
                <a:solidFill>
                  <a:schemeClr val="bg1">
                    <a:lumMod val="95000"/>
                  </a:schemeClr>
                </a:solidFill>
                <a:latin typeface="Book Antiqua" panose="02040602050305030304" pitchFamily="18" charset="0"/>
              </a:rPr>
              <a:t>Models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buFont typeface="Wingdings" panose="05000000000000000000" pitchFamily="2" charset="2"/>
              <a:buChar char="Ø"/>
            </a:pPr>
            <a:r>
              <a:rPr lang="en-US" sz="2400" dirty="0">
                <a:solidFill>
                  <a:srgbClr val="CC0099"/>
                </a:solidFill>
              </a:rPr>
              <a:t>What are the pros and cons of the top-down and bottom-up approaches to data </a:t>
            </a:r>
            <a:r>
              <a:rPr lang="en-US" sz="2400" dirty="0" smtClean="0">
                <a:solidFill>
                  <a:srgbClr val="CC0099"/>
                </a:solidFill>
              </a:rPr>
              <a:t>warehouse development?</a:t>
            </a:r>
          </a:p>
          <a:p>
            <a:pPr lvl="1" algn="just"/>
            <a:r>
              <a:rPr lang="en-US" sz="2200" dirty="0">
                <a:solidFill>
                  <a:srgbClr val="0070C0"/>
                </a:solidFill>
              </a:rPr>
              <a:t>The top-down development </a:t>
            </a:r>
            <a:r>
              <a:rPr lang="en-US" sz="2200" dirty="0"/>
              <a:t>of an enterprise warehouse serves </a:t>
            </a:r>
            <a:r>
              <a:rPr lang="en-US" sz="2200" dirty="0" smtClean="0"/>
              <a:t>as a </a:t>
            </a:r>
            <a:r>
              <a:rPr lang="en-US" sz="2200" dirty="0"/>
              <a:t>systematic solution and minimizes integration </a:t>
            </a:r>
            <a:r>
              <a:rPr lang="en-US" sz="2200" dirty="0" smtClean="0"/>
              <a:t>problems.</a:t>
            </a:r>
          </a:p>
          <a:p>
            <a:pPr lvl="1" algn="just"/>
            <a:r>
              <a:rPr lang="en-US" sz="2200" dirty="0" smtClean="0"/>
              <a:t>It </a:t>
            </a:r>
            <a:r>
              <a:rPr lang="en-US" sz="2200" dirty="0"/>
              <a:t>is expensive, takes a long time to develop, and lacks flexibility due to the difficulty in </a:t>
            </a:r>
            <a:r>
              <a:rPr lang="en-US" sz="2200" dirty="0" smtClean="0"/>
              <a:t>achieving </a:t>
            </a:r>
            <a:r>
              <a:rPr lang="en-US" sz="2200" dirty="0"/>
              <a:t>consistency and consensus for a common data model for the entire </a:t>
            </a:r>
            <a:r>
              <a:rPr lang="en-US" sz="2200" dirty="0" smtClean="0"/>
              <a:t>organization.</a:t>
            </a:r>
          </a:p>
          <a:p>
            <a:pPr lvl="1" algn="just"/>
            <a:r>
              <a:rPr lang="en-US" sz="2200" dirty="0">
                <a:solidFill>
                  <a:srgbClr val="0070C0"/>
                </a:solidFill>
              </a:rPr>
              <a:t>The bottom-up approach </a:t>
            </a:r>
            <a:r>
              <a:rPr lang="en-US" sz="2200" dirty="0"/>
              <a:t>to the design, development, and deployment of independent data marts provides flexibility, low cost, and rapid return of investment.</a:t>
            </a:r>
          </a:p>
          <a:p>
            <a:pPr lvl="1" algn="just"/>
            <a:r>
              <a:rPr lang="en-US" sz="2200" dirty="0"/>
              <a:t>It, however, can lead to problems when integrating various disparate data marts into a consistent enterprise data warehouse.</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28AA37D1-B611-439E-88F1-BE7556535EA4}"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627879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7" y="23019"/>
            <a:ext cx="10696073" cy="95329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Data Warehouse Development: A Recommended Approach</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25FAAC1A-2277-4CCF-9F30-17A7EF29A964}"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23</a:t>
            </a:fld>
            <a:endParaRPr lang="en-US" dirty="0"/>
          </a:p>
        </p:txBody>
      </p:sp>
      <p:grpSp>
        <p:nvGrpSpPr>
          <p:cNvPr id="35" name="Group 34"/>
          <p:cNvGrpSpPr/>
          <p:nvPr/>
        </p:nvGrpSpPr>
        <p:grpSpPr>
          <a:xfrm>
            <a:off x="1743694" y="1009052"/>
            <a:ext cx="7772400" cy="5105400"/>
            <a:chOff x="1066800" y="1447800"/>
            <a:chExt cx="7772400" cy="5105400"/>
          </a:xfrm>
        </p:grpSpPr>
        <p:sp>
          <p:nvSpPr>
            <p:cNvPr id="7" name="Rectangle 3"/>
            <p:cNvSpPr>
              <a:spLocks noChangeArrowheads="1"/>
            </p:cNvSpPr>
            <p:nvPr/>
          </p:nvSpPr>
          <p:spPr bwMode="auto">
            <a:xfrm>
              <a:off x="1066800" y="6019800"/>
              <a:ext cx="7772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8" name="Text Box 4"/>
            <p:cNvSpPr txBox="1">
              <a:spLocks noChangeArrowheads="1"/>
            </p:cNvSpPr>
            <p:nvPr/>
          </p:nvSpPr>
          <p:spPr bwMode="auto">
            <a:xfrm>
              <a:off x="1371600" y="6019800"/>
              <a:ext cx="635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b="1">
                  <a:latin typeface="Times New Roman" panose="02020603050405020304" pitchFamily="18" charset="0"/>
                </a:rPr>
                <a:t>Define a high-level corporate data model</a:t>
              </a:r>
              <a:endParaRPr lang="en-US" sz="2400">
                <a:latin typeface="Times New Roman" panose="02020603050405020304" pitchFamily="18" charset="0"/>
              </a:endParaRPr>
            </a:p>
          </p:txBody>
        </p:sp>
        <p:sp>
          <p:nvSpPr>
            <p:cNvPr id="9" name="Rectangle 5"/>
            <p:cNvSpPr>
              <a:spLocks noChangeArrowheads="1"/>
            </p:cNvSpPr>
            <p:nvPr/>
          </p:nvSpPr>
          <p:spPr bwMode="auto">
            <a:xfrm>
              <a:off x="1066800" y="388620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10" name="Text Box 6"/>
            <p:cNvSpPr txBox="1">
              <a:spLocks noChangeArrowheads="1"/>
            </p:cNvSpPr>
            <p:nvPr/>
          </p:nvSpPr>
          <p:spPr bwMode="auto">
            <a:xfrm>
              <a:off x="1219200" y="3886200"/>
              <a:ext cx="1082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b="1">
                  <a:latin typeface="Times New Roman" panose="02020603050405020304" pitchFamily="18" charset="0"/>
                </a:rPr>
                <a:t>Data Mart</a:t>
              </a:r>
            </a:p>
          </p:txBody>
        </p:sp>
        <p:sp>
          <p:nvSpPr>
            <p:cNvPr id="11" name="Line 7"/>
            <p:cNvSpPr>
              <a:spLocks noChangeShapeType="1"/>
            </p:cNvSpPr>
            <p:nvPr/>
          </p:nvSpPr>
          <p:spPr bwMode="auto">
            <a:xfrm>
              <a:off x="23622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8"/>
            <p:cNvSpPr>
              <a:spLocks noChangeShapeType="1"/>
            </p:cNvSpPr>
            <p:nvPr/>
          </p:nvSpPr>
          <p:spPr bwMode="auto">
            <a:xfrm>
              <a:off x="25146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 name="Rectangle 9"/>
            <p:cNvSpPr>
              <a:spLocks noChangeArrowheads="1"/>
            </p:cNvSpPr>
            <p:nvPr/>
          </p:nvSpPr>
          <p:spPr bwMode="auto">
            <a:xfrm>
              <a:off x="2971800" y="388620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14" name="Text Box 10"/>
            <p:cNvSpPr txBox="1">
              <a:spLocks noChangeArrowheads="1"/>
            </p:cNvSpPr>
            <p:nvPr/>
          </p:nvSpPr>
          <p:spPr bwMode="auto">
            <a:xfrm>
              <a:off x="3124200" y="3886200"/>
              <a:ext cx="1082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2400" b="1">
                  <a:latin typeface="Times New Roman" panose="02020603050405020304" pitchFamily="18" charset="0"/>
                </a:rPr>
                <a:t>Data Mart</a:t>
              </a:r>
            </a:p>
          </p:txBody>
        </p:sp>
        <p:sp>
          <p:nvSpPr>
            <p:cNvPr id="15" name="Line 11"/>
            <p:cNvSpPr>
              <a:spLocks noChangeShapeType="1"/>
            </p:cNvSpPr>
            <p:nvPr/>
          </p:nvSpPr>
          <p:spPr bwMode="auto">
            <a:xfrm>
              <a:off x="42672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2"/>
            <p:cNvSpPr>
              <a:spLocks noChangeShapeType="1"/>
            </p:cNvSpPr>
            <p:nvPr/>
          </p:nvSpPr>
          <p:spPr bwMode="auto">
            <a:xfrm>
              <a:off x="44196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3"/>
            <p:cNvSpPr>
              <a:spLocks noChangeShapeType="1"/>
            </p:cNvSpPr>
            <p:nvPr/>
          </p:nvSpPr>
          <p:spPr bwMode="auto">
            <a:xfrm flipV="1">
              <a:off x="3505200" y="464820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4"/>
            <p:cNvSpPr>
              <a:spLocks noChangeShapeType="1"/>
            </p:cNvSpPr>
            <p:nvPr/>
          </p:nvSpPr>
          <p:spPr bwMode="auto">
            <a:xfrm flipV="1">
              <a:off x="1676400" y="464820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Rectangle 15"/>
            <p:cNvSpPr>
              <a:spLocks noChangeArrowheads="1"/>
            </p:cNvSpPr>
            <p:nvPr/>
          </p:nvSpPr>
          <p:spPr bwMode="auto">
            <a:xfrm>
              <a:off x="1981200" y="2209800"/>
              <a:ext cx="1752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0" name="Rectangle 16"/>
            <p:cNvSpPr>
              <a:spLocks noChangeArrowheads="1"/>
            </p:cNvSpPr>
            <p:nvPr/>
          </p:nvSpPr>
          <p:spPr bwMode="auto">
            <a:xfrm>
              <a:off x="5486400" y="3657600"/>
              <a:ext cx="1981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1" name="Rectangle 17"/>
            <p:cNvSpPr>
              <a:spLocks noChangeArrowheads="1"/>
            </p:cNvSpPr>
            <p:nvPr/>
          </p:nvSpPr>
          <p:spPr bwMode="auto">
            <a:xfrm>
              <a:off x="5257800" y="144780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p>
          </p:txBody>
        </p:sp>
        <p:sp>
          <p:nvSpPr>
            <p:cNvPr id="22" name="Line 18"/>
            <p:cNvSpPr>
              <a:spLocks noChangeShapeType="1"/>
            </p:cNvSpPr>
            <p:nvPr/>
          </p:nvSpPr>
          <p:spPr bwMode="auto">
            <a:xfrm>
              <a:off x="3733800" y="26670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9"/>
            <p:cNvSpPr>
              <a:spLocks noChangeShapeType="1"/>
            </p:cNvSpPr>
            <p:nvPr/>
          </p:nvSpPr>
          <p:spPr bwMode="auto">
            <a:xfrm>
              <a:off x="4800600" y="2667000"/>
              <a:ext cx="0" cy="3352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0"/>
            <p:cNvSpPr>
              <a:spLocks noChangeShapeType="1"/>
            </p:cNvSpPr>
            <p:nvPr/>
          </p:nvSpPr>
          <p:spPr bwMode="auto">
            <a:xfrm>
              <a:off x="51054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1"/>
            <p:cNvSpPr>
              <a:spLocks noChangeShapeType="1"/>
            </p:cNvSpPr>
            <p:nvPr/>
          </p:nvSpPr>
          <p:spPr bwMode="auto">
            <a:xfrm>
              <a:off x="5105400" y="4191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2"/>
            <p:cNvSpPr>
              <a:spLocks noChangeShapeType="1"/>
            </p:cNvSpPr>
            <p:nvPr/>
          </p:nvSpPr>
          <p:spPr bwMode="auto">
            <a:xfrm flipV="1">
              <a:off x="1676400" y="3200400"/>
              <a:ext cx="10668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3"/>
            <p:cNvSpPr>
              <a:spLocks noChangeShapeType="1"/>
            </p:cNvSpPr>
            <p:nvPr/>
          </p:nvSpPr>
          <p:spPr bwMode="auto">
            <a:xfrm flipV="1">
              <a:off x="3200400" y="1981200"/>
              <a:ext cx="2057400" cy="228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4"/>
            <p:cNvSpPr>
              <a:spLocks noChangeShapeType="1"/>
            </p:cNvSpPr>
            <p:nvPr/>
          </p:nvSpPr>
          <p:spPr bwMode="auto">
            <a:xfrm flipH="1" flipV="1">
              <a:off x="2895600" y="3200400"/>
              <a:ext cx="7620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6"/>
            <p:cNvSpPr>
              <a:spLocks noChangeShapeType="1"/>
            </p:cNvSpPr>
            <p:nvPr/>
          </p:nvSpPr>
          <p:spPr bwMode="auto">
            <a:xfrm flipV="1">
              <a:off x="6400800" y="2667000"/>
              <a:ext cx="0" cy="990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7"/>
            <p:cNvSpPr txBox="1">
              <a:spLocks noChangeArrowheads="1"/>
            </p:cNvSpPr>
            <p:nvPr/>
          </p:nvSpPr>
          <p:spPr bwMode="auto">
            <a:xfrm>
              <a:off x="1981200" y="2209800"/>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sz="2400" b="1">
                  <a:latin typeface="Times New Roman" panose="02020603050405020304" pitchFamily="18" charset="0"/>
                </a:rPr>
                <a:t>Distributed Data Marts</a:t>
              </a:r>
              <a:endParaRPr lang="en-US" sz="2400">
                <a:latin typeface="Times New Roman" panose="02020603050405020304" pitchFamily="18" charset="0"/>
              </a:endParaRPr>
            </a:p>
          </p:txBody>
        </p:sp>
        <p:sp>
          <p:nvSpPr>
            <p:cNvPr id="31" name="Rectangle 28"/>
            <p:cNvSpPr>
              <a:spLocks noChangeArrowheads="1"/>
            </p:cNvSpPr>
            <p:nvPr/>
          </p:nvSpPr>
          <p:spPr bwMode="auto">
            <a:xfrm>
              <a:off x="5334000" y="1676400"/>
              <a:ext cx="2362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sz="2400" b="1" dirty="0">
                  <a:latin typeface="Times New Roman" panose="02020603050405020304" pitchFamily="18" charset="0"/>
                </a:rPr>
                <a:t>Multi-Tier Data Warehouse</a:t>
              </a:r>
              <a:endParaRPr lang="en-US" sz="2000" b="1" dirty="0">
                <a:latin typeface="Times New Roman" panose="02020603050405020304" pitchFamily="18" charset="0"/>
              </a:endParaRPr>
            </a:p>
          </p:txBody>
        </p:sp>
        <p:sp>
          <p:nvSpPr>
            <p:cNvPr id="32" name="Rectangle 29"/>
            <p:cNvSpPr>
              <a:spLocks noChangeArrowheads="1"/>
            </p:cNvSpPr>
            <p:nvPr/>
          </p:nvSpPr>
          <p:spPr bwMode="auto">
            <a:xfrm>
              <a:off x="5638800" y="3733800"/>
              <a:ext cx="1752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sz="2400" b="1">
                  <a:latin typeface="Times New Roman" panose="02020603050405020304" pitchFamily="18" charset="0"/>
                </a:rPr>
                <a:t>Enterprise Data Warehouse</a:t>
              </a:r>
            </a:p>
          </p:txBody>
        </p:sp>
        <p:sp>
          <p:nvSpPr>
            <p:cNvPr id="33" name="Text Box 30"/>
            <p:cNvSpPr txBox="1">
              <a:spLocks noChangeArrowheads="1"/>
            </p:cNvSpPr>
            <p:nvPr/>
          </p:nvSpPr>
          <p:spPr bwMode="auto">
            <a:xfrm>
              <a:off x="3733800" y="5334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sz="1800" b="1">
                  <a:latin typeface="Times New Roman" panose="02020603050405020304" pitchFamily="18" charset="0"/>
                </a:rPr>
                <a:t>Model refinement</a:t>
              </a:r>
              <a:endParaRPr lang="en-US" sz="2000" b="1">
                <a:latin typeface="Times New Roman" panose="02020603050405020304" pitchFamily="18" charset="0"/>
              </a:endParaRPr>
            </a:p>
          </p:txBody>
        </p:sp>
        <p:sp>
          <p:nvSpPr>
            <p:cNvPr id="34" name="Rectangle 31"/>
            <p:cNvSpPr>
              <a:spLocks noChangeArrowheads="1"/>
            </p:cNvSpPr>
            <p:nvPr/>
          </p:nvSpPr>
          <p:spPr bwMode="auto">
            <a:xfrm>
              <a:off x="1676400" y="5334000"/>
              <a:ext cx="193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a:latin typeface="Times New Roman" panose="02020603050405020304" pitchFamily="18" charset="0"/>
                </a:rPr>
                <a:t>Model refinement</a:t>
              </a:r>
              <a:endParaRPr lang="en-US" sz="2000" b="1">
                <a:latin typeface="Times New Roman" panose="02020603050405020304" pitchFamily="18" charset="0"/>
              </a:endParaRPr>
            </a:p>
          </p:txBody>
        </p:sp>
      </p:grpSp>
      <p:sp>
        <p:nvSpPr>
          <p:cNvPr id="36" name="Line 25"/>
          <p:cNvSpPr>
            <a:spLocks noChangeShapeType="1"/>
          </p:cNvSpPr>
          <p:nvPr/>
        </p:nvSpPr>
        <p:spPr bwMode="auto">
          <a:xfrm flipV="1">
            <a:off x="7214219" y="4513818"/>
            <a:ext cx="6474" cy="106723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 name="TextBox 2"/>
          <p:cNvSpPr txBox="1"/>
          <p:nvPr/>
        </p:nvSpPr>
        <p:spPr>
          <a:xfrm>
            <a:off x="2556164" y="6155322"/>
            <a:ext cx="6757060" cy="338554"/>
          </a:xfrm>
          <a:prstGeom prst="rect">
            <a:avLst/>
          </a:prstGeom>
          <a:noFill/>
        </p:spPr>
        <p:txBody>
          <a:bodyPr wrap="square" rtlCol="0">
            <a:spAutoFit/>
          </a:bodyPr>
          <a:lstStyle/>
          <a:p>
            <a:r>
              <a:rPr lang="en-US" sz="1600" dirty="0" smtClean="0"/>
              <a:t>Figure 7. </a:t>
            </a:r>
            <a:r>
              <a:rPr lang="en-US" sz="1600" dirty="0"/>
              <a:t>A recommended approach for data warehouse development</a:t>
            </a:r>
          </a:p>
        </p:txBody>
      </p:sp>
    </p:spTree>
    <p:extLst>
      <p:ext uri="{BB962C8B-B14F-4D97-AF65-F5344CB8AC3E}">
        <p14:creationId xmlns:p14="http://schemas.microsoft.com/office/powerpoint/2010/main" val="3083781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smtClean="0">
                <a:solidFill>
                  <a:schemeClr val="bg1">
                    <a:lumMod val="95000"/>
                  </a:schemeClr>
                </a:solidFill>
                <a:latin typeface="Book Antiqua" panose="02040602050305030304" pitchFamily="18" charset="0"/>
              </a:rPr>
              <a:t>Data Warehouse </a:t>
            </a:r>
            <a:r>
              <a:rPr lang="en-US" sz="2800" dirty="0">
                <a:solidFill>
                  <a:schemeClr val="bg1">
                    <a:lumMod val="95000"/>
                  </a:schemeClr>
                </a:solidFill>
                <a:latin typeface="Book Antiqua" panose="02040602050305030304" pitchFamily="18" charset="0"/>
              </a:rPr>
              <a:t>Back-End Tools and Utilities</a:t>
            </a:r>
          </a:p>
        </p:txBody>
      </p:sp>
      <p:sp>
        <p:nvSpPr>
          <p:cNvPr id="3" name="Content Placeholder 2"/>
          <p:cNvSpPr>
            <a:spLocks noGrp="1"/>
          </p:cNvSpPr>
          <p:nvPr>
            <p:ph idx="1"/>
          </p:nvPr>
        </p:nvSpPr>
        <p:spPr>
          <a:xfrm>
            <a:off x="657726" y="1828799"/>
            <a:ext cx="10696074" cy="4348163"/>
          </a:xfrm>
        </p:spPr>
        <p:txBody>
          <a:bodyPr>
            <a:normAutofit lnSpcReduction="10000"/>
          </a:bodyPr>
          <a:lstStyle/>
          <a:p>
            <a:pPr>
              <a:buFont typeface="Wingdings" panose="05000000000000000000" pitchFamily="2" charset="2"/>
              <a:buChar char="Ø"/>
            </a:pPr>
            <a:r>
              <a:rPr lang="en-US" sz="2400" dirty="0">
                <a:solidFill>
                  <a:srgbClr val="CC0099"/>
                </a:solidFill>
              </a:rPr>
              <a:t>Data </a:t>
            </a:r>
            <a:r>
              <a:rPr lang="en-US" sz="2400" dirty="0" smtClean="0">
                <a:solidFill>
                  <a:srgbClr val="CC0099"/>
                </a:solidFill>
              </a:rPr>
              <a:t>extraction</a:t>
            </a:r>
            <a:endParaRPr lang="en-US" sz="2400" dirty="0">
              <a:solidFill>
                <a:srgbClr val="CC0099"/>
              </a:solidFill>
            </a:endParaRPr>
          </a:p>
          <a:p>
            <a:pPr lvl="1" algn="just"/>
            <a:r>
              <a:rPr lang="en-US" sz="2200" dirty="0"/>
              <a:t>which typically gathers data </a:t>
            </a:r>
            <a:r>
              <a:rPr lang="en-US" sz="2200" dirty="0" smtClean="0"/>
              <a:t>from multiple</a:t>
            </a:r>
            <a:r>
              <a:rPr lang="en-US" sz="2200" dirty="0"/>
              <a:t>, heterogeneous, and external sources</a:t>
            </a:r>
          </a:p>
          <a:p>
            <a:pPr algn="just">
              <a:buFont typeface="Wingdings" panose="05000000000000000000" pitchFamily="2" charset="2"/>
              <a:buChar char="Ø"/>
            </a:pPr>
            <a:r>
              <a:rPr lang="en-US" sz="2400" dirty="0" smtClean="0">
                <a:solidFill>
                  <a:srgbClr val="CC0099"/>
                </a:solidFill>
              </a:rPr>
              <a:t>Data cleaning</a:t>
            </a:r>
            <a:endParaRPr lang="en-US" sz="2400" dirty="0"/>
          </a:p>
          <a:p>
            <a:pPr lvl="1" algn="just"/>
            <a:r>
              <a:rPr lang="en-US" sz="2200" dirty="0"/>
              <a:t>which detects errors in the data and rectifies them when </a:t>
            </a:r>
            <a:r>
              <a:rPr lang="en-US" sz="2200" dirty="0" smtClean="0"/>
              <a:t>possible</a:t>
            </a:r>
          </a:p>
          <a:p>
            <a:pPr algn="just">
              <a:buFont typeface="Wingdings" panose="05000000000000000000" pitchFamily="2" charset="2"/>
              <a:buChar char="Ø"/>
            </a:pPr>
            <a:r>
              <a:rPr lang="en-US" sz="2400" dirty="0">
                <a:solidFill>
                  <a:srgbClr val="CC0099"/>
                </a:solidFill>
              </a:rPr>
              <a:t>Data </a:t>
            </a:r>
            <a:r>
              <a:rPr lang="en-US" sz="2400" dirty="0" smtClean="0">
                <a:solidFill>
                  <a:srgbClr val="CC0099"/>
                </a:solidFill>
              </a:rPr>
              <a:t>transformation</a:t>
            </a:r>
          </a:p>
          <a:p>
            <a:pPr lvl="1" algn="just"/>
            <a:r>
              <a:rPr lang="en-US" sz="2200" dirty="0"/>
              <a:t>which converts data from legacy or host format to warehouse </a:t>
            </a:r>
            <a:r>
              <a:rPr lang="en-US" sz="2200" dirty="0" smtClean="0"/>
              <a:t>format</a:t>
            </a:r>
            <a:endParaRPr lang="en-US" sz="2000" dirty="0" smtClean="0">
              <a:solidFill>
                <a:srgbClr val="CC0099"/>
              </a:solidFill>
            </a:endParaRPr>
          </a:p>
          <a:p>
            <a:pPr algn="just">
              <a:buFont typeface="Wingdings" panose="05000000000000000000" pitchFamily="2" charset="2"/>
              <a:buChar char="Ø"/>
            </a:pPr>
            <a:r>
              <a:rPr lang="en-US" sz="2400" dirty="0" smtClean="0">
                <a:solidFill>
                  <a:srgbClr val="CC0099"/>
                </a:solidFill>
              </a:rPr>
              <a:t>Load</a:t>
            </a:r>
          </a:p>
          <a:p>
            <a:pPr lvl="1" algn="just"/>
            <a:r>
              <a:rPr lang="en-US" sz="2200" dirty="0"/>
              <a:t>which sorts, summarizes, consolidates, computes views, checks integrity, and builds indices and partitions</a:t>
            </a:r>
          </a:p>
          <a:p>
            <a:pPr algn="just">
              <a:buFont typeface="Wingdings" panose="05000000000000000000" pitchFamily="2" charset="2"/>
              <a:buChar char="Ø"/>
            </a:pPr>
            <a:r>
              <a:rPr lang="en-US" sz="2400" dirty="0" smtClean="0">
                <a:solidFill>
                  <a:srgbClr val="CC0099"/>
                </a:solidFill>
              </a:rPr>
              <a:t>Refresh</a:t>
            </a:r>
          </a:p>
          <a:p>
            <a:pPr lvl="1" algn="just"/>
            <a:r>
              <a:rPr lang="en-US" sz="2200" dirty="0"/>
              <a:t>which propagates the updates from the data sources to the warehouse</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EA92A211-64D3-447C-933A-D7A5CBBA358A}"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2983347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Metadata Repository</a:t>
            </a:r>
          </a:p>
        </p:txBody>
      </p:sp>
      <p:sp>
        <p:nvSpPr>
          <p:cNvPr id="3" name="Content Placeholder 2"/>
          <p:cNvSpPr>
            <a:spLocks noGrp="1"/>
          </p:cNvSpPr>
          <p:nvPr>
            <p:ph idx="1"/>
          </p:nvPr>
        </p:nvSpPr>
        <p:spPr>
          <a:xfrm>
            <a:off x="657726" y="1828799"/>
            <a:ext cx="10696074" cy="4348163"/>
          </a:xfrm>
        </p:spPr>
        <p:txBody>
          <a:bodyPr>
            <a:normAutofit/>
          </a:bodyPr>
          <a:lstStyle/>
          <a:p>
            <a:pPr algn="just">
              <a:lnSpc>
                <a:spcPct val="130000"/>
              </a:lnSpc>
            </a:pPr>
            <a:r>
              <a:rPr lang="en-US" sz="2400" dirty="0">
                <a:solidFill>
                  <a:srgbClr val="CC0099"/>
                </a:solidFill>
              </a:rPr>
              <a:t>Metadata are data about </a:t>
            </a:r>
            <a:r>
              <a:rPr lang="en-US" sz="2400" dirty="0" smtClean="0">
                <a:solidFill>
                  <a:srgbClr val="CC0099"/>
                </a:solidFill>
              </a:rPr>
              <a:t>data.</a:t>
            </a:r>
          </a:p>
          <a:p>
            <a:pPr algn="just">
              <a:lnSpc>
                <a:spcPct val="130000"/>
              </a:lnSpc>
            </a:pPr>
            <a:r>
              <a:rPr lang="en-US" sz="2400" dirty="0"/>
              <a:t>A metadata repository should contain the </a:t>
            </a:r>
            <a:r>
              <a:rPr lang="en-US" sz="2400" dirty="0" smtClean="0"/>
              <a:t>following:</a:t>
            </a:r>
          </a:p>
          <a:p>
            <a:pPr lvl="1" algn="just">
              <a:lnSpc>
                <a:spcPct val="130000"/>
              </a:lnSpc>
              <a:buFont typeface="Wingdings" panose="05000000000000000000" pitchFamily="2" charset="2"/>
              <a:buChar char="ü"/>
            </a:pPr>
            <a:r>
              <a:rPr lang="en-US" sz="2200" dirty="0"/>
              <a:t>A description of the structure of the data </a:t>
            </a:r>
            <a:r>
              <a:rPr lang="en-US" sz="2200" dirty="0" smtClean="0"/>
              <a:t>warehouse</a:t>
            </a:r>
          </a:p>
          <a:p>
            <a:pPr lvl="1" algn="just">
              <a:lnSpc>
                <a:spcPct val="130000"/>
              </a:lnSpc>
              <a:buFont typeface="Wingdings" panose="05000000000000000000" pitchFamily="2" charset="2"/>
              <a:buChar char="ü"/>
            </a:pPr>
            <a:r>
              <a:rPr lang="en-US" sz="2200" dirty="0"/>
              <a:t>Operational </a:t>
            </a:r>
            <a:r>
              <a:rPr lang="en-US" sz="2200" dirty="0" smtClean="0"/>
              <a:t>metadata</a:t>
            </a:r>
          </a:p>
          <a:p>
            <a:pPr lvl="1" algn="just">
              <a:lnSpc>
                <a:spcPct val="130000"/>
              </a:lnSpc>
              <a:buFont typeface="Wingdings" panose="05000000000000000000" pitchFamily="2" charset="2"/>
              <a:buChar char="ü"/>
            </a:pPr>
            <a:r>
              <a:rPr lang="en-US" sz="2200" dirty="0"/>
              <a:t>The algorithms used for </a:t>
            </a:r>
            <a:r>
              <a:rPr lang="en-US" sz="2200" dirty="0" smtClean="0"/>
              <a:t>summarization</a:t>
            </a:r>
          </a:p>
          <a:p>
            <a:pPr lvl="1" algn="just">
              <a:lnSpc>
                <a:spcPct val="130000"/>
              </a:lnSpc>
              <a:buFont typeface="Wingdings" panose="05000000000000000000" pitchFamily="2" charset="2"/>
              <a:buChar char="ü"/>
            </a:pPr>
            <a:r>
              <a:rPr lang="en-US" sz="2200" dirty="0"/>
              <a:t>The mapping from the operational environment to the data </a:t>
            </a:r>
            <a:r>
              <a:rPr lang="en-US" sz="2200" dirty="0" smtClean="0"/>
              <a:t>warehouse</a:t>
            </a:r>
          </a:p>
          <a:p>
            <a:pPr lvl="1" algn="just">
              <a:lnSpc>
                <a:spcPct val="130000"/>
              </a:lnSpc>
              <a:buFont typeface="Wingdings" panose="05000000000000000000" pitchFamily="2" charset="2"/>
              <a:buChar char="ü"/>
            </a:pPr>
            <a:r>
              <a:rPr lang="en-US" sz="2200" dirty="0"/>
              <a:t>Data related to system </a:t>
            </a:r>
            <a:r>
              <a:rPr lang="en-US" sz="2200" dirty="0" smtClean="0"/>
              <a:t>performance</a:t>
            </a:r>
          </a:p>
          <a:p>
            <a:pPr lvl="1" algn="just">
              <a:lnSpc>
                <a:spcPct val="130000"/>
              </a:lnSpc>
              <a:buFont typeface="Wingdings" panose="05000000000000000000" pitchFamily="2" charset="2"/>
              <a:buChar char="ü"/>
            </a:pPr>
            <a:r>
              <a:rPr lang="en-US" sz="2200" dirty="0"/>
              <a:t>Business metadata</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47C9F5E1-677F-4FC6-B182-A72AC16424D6}"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252952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Types of OLAP Servers</a:t>
            </a:r>
          </a:p>
        </p:txBody>
      </p:sp>
      <p:sp>
        <p:nvSpPr>
          <p:cNvPr id="3" name="Content Placeholder 2"/>
          <p:cNvSpPr>
            <a:spLocks noGrp="1"/>
          </p:cNvSpPr>
          <p:nvPr>
            <p:ph idx="1"/>
          </p:nvPr>
        </p:nvSpPr>
        <p:spPr>
          <a:xfrm>
            <a:off x="657726" y="1828799"/>
            <a:ext cx="10696074" cy="4348163"/>
          </a:xfrm>
        </p:spPr>
        <p:txBody>
          <a:bodyPr>
            <a:normAutofit/>
          </a:bodyPr>
          <a:lstStyle/>
          <a:p>
            <a:pPr algn="just">
              <a:lnSpc>
                <a:spcPct val="130000"/>
              </a:lnSpc>
              <a:buFont typeface="Wingdings" panose="05000000000000000000" pitchFamily="2" charset="2"/>
              <a:buChar char="Ø"/>
            </a:pPr>
            <a:r>
              <a:rPr lang="en-US" sz="2400" dirty="0">
                <a:solidFill>
                  <a:srgbClr val="CC0099"/>
                </a:solidFill>
              </a:rPr>
              <a:t>Relational OLAP (ROLAP) </a:t>
            </a:r>
            <a:r>
              <a:rPr lang="en-US" sz="2400" dirty="0" smtClean="0">
                <a:solidFill>
                  <a:srgbClr val="CC0099"/>
                </a:solidFill>
              </a:rPr>
              <a:t>servers:</a:t>
            </a:r>
          </a:p>
          <a:p>
            <a:pPr lvl="1" algn="just"/>
            <a:r>
              <a:rPr lang="en-US" sz="2200" dirty="0"/>
              <a:t>These are the intermediate servers that stand </a:t>
            </a:r>
            <a:r>
              <a:rPr lang="en-US" sz="2200" dirty="0" smtClean="0"/>
              <a:t>in between </a:t>
            </a:r>
            <a:r>
              <a:rPr lang="en-US" sz="2200" dirty="0"/>
              <a:t>a relational back-end server and client front-end </a:t>
            </a:r>
            <a:r>
              <a:rPr lang="en-US" sz="2200" dirty="0" smtClean="0"/>
              <a:t>tools.</a:t>
            </a:r>
          </a:p>
          <a:p>
            <a:pPr lvl="1" algn="just"/>
            <a:r>
              <a:rPr lang="en-US" sz="2200" dirty="0"/>
              <a:t>They use a relational or </a:t>
            </a:r>
            <a:r>
              <a:rPr lang="en-US" sz="2200" dirty="0" smtClean="0"/>
              <a:t>extended-relational DBMS </a:t>
            </a:r>
            <a:r>
              <a:rPr lang="en-US" sz="2200" dirty="0"/>
              <a:t>to store and manage warehouse data, and OLAP middleware to support missing pieces. </a:t>
            </a:r>
          </a:p>
          <a:p>
            <a:pPr lvl="1" algn="just"/>
            <a:r>
              <a:rPr lang="en-US" sz="2200" dirty="0"/>
              <a:t>ROLAP servers include optimization for each DBMS back end, implementation of aggregation navigation logic, and additional tools and services. </a:t>
            </a:r>
          </a:p>
          <a:p>
            <a:pPr lvl="1" algn="just"/>
            <a:r>
              <a:rPr lang="en-US" sz="2200" dirty="0"/>
              <a:t>ROLAP technology tends to have greater scalability than MOLAP technology.</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A48FF1A8-AB96-4FBC-8743-8DE59A24E971}"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1448910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Types of OLAP </a:t>
            </a:r>
            <a:r>
              <a:rPr lang="en-US" sz="2800" dirty="0" smtClean="0">
                <a:solidFill>
                  <a:schemeClr val="bg1">
                    <a:lumMod val="95000"/>
                  </a:schemeClr>
                </a:solidFill>
                <a:latin typeface="Book Antiqua" panose="02040602050305030304" pitchFamily="18" charset="0"/>
              </a:rPr>
              <a:t>Servers [Cont..]</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algn="just">
              <a:lnSpc>
                <a:spcPct val="130000"/>
              </a:lnSpc>
              <a:buFont typeface="Wingdings" panose="05000000000000000000" pitchFamily="2" charset="2"/>
              <a:buChar char="Ø"/>
            </a:pPr>
            <a:r>
              <a:rPr lang="en-US" sz="2400" dirty="0">
                <a:solidFill>
                  <a:srgbClr val="CC0099"/>
                </a:solidFill>
              </a:rPr>
              <a:t>Multidimensional OLAP (MOLAP) servers</a:t>
            </a:r>
            <a:r>
              <a:rPr lang="en-US" sz="2400" dirty="0" smtClean="0">
                <a:solidFill>
                  <a:srgbClr val="CC0099"/>
                </a:solidFill>
              </a:rPr>
              <a:t>:</a:t>
            </a:r>
          </a:p>
          <a:p>
            <a:pPr lvl="1" algn="just"/>
            <a:r>
              <a:rPr lang="en-US" sz="2200" dirty="0"/>
              <a:t>These servers support multidimensional views of data through array-based multidimensional storage engines.</a:t>
            </a:r>
          </a:p>
          <a:p>
            <a:pPr lvl="1" algn="just"/>
            <a:r>
              <a:rPr lang="en-US" sz="2200" dirty="0"/>
              <a:t>They </a:t>
            </a:r>
            <a:r>
              <a:rPr lang="en-US" sz="2200" dirty="0" smtClean="0"/>
              <a:t>map multidimensional </a:t>
            </a:r>
            <a:r>
              <a:rPr lang="en-US" sz="2200" dirty="0"/>
              <a:t>views directly to data cube array structures.</a:t>
            </a:r>
          </a:p>
          <a:p>
            <a:pPr lvl="1" algn="just"/>
            <a:r>
              <a:rPr lang="en-US" sz="2200" dirty="0"/>
              <a:t>The advantage of using a data cube is that it allows fast indexing to </a:t>
            </a:r>
            <a:r>
              <a:rPr lang="en-US" sz="2200" dirty="0" smtClean="0"/>
              <a:t>pre-computed </a:t>
            </a:r>
            <a:r>
              <a:rPr lang="en-US" sz="2200" dirty="0"/>
              <a:t>summarized data.</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2B01B9F3-A44E-42EE-88E8-D97C78D77FB1}"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942422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Types of OLAP Servers [Cont..]</a:t>
            </a:r>
          </a:p>
        </p:txBody>
      </p:sp>
      <p:sp>
        <p:nvSpPr>
          <p:cNvPr id="3" name="Content Placeholder 2"/>
          <p:cNvSpPr>
            <a:spLocks noGrp="1"/>
          </p:cNvSpPr>
          <p:nvPr>
            <p:ph idx="1"/>
          </p:nvPr>
        </p:nvSpPr>
        <p:spPr>
          <a:xfrm>
            <a:off x="657726" y="1828799"/>
            <a:ext cx="10696074" cy="4348163"/>
          </a:xfrm>
        </p:spPr>
        <p:txBody>
          <a:bodyPr>
            <a:normAutofit/>
          </a:bodyPr>
          <a:lstStyle/>
          <a:p>
            <a:pPr algn="just">
              <a:lnSpc>
                <a:spcPct val="130000"/>
              </a:lnSpc>
              <a:buFont typeface="Wingdings" panose="05000000000000000000" pitchFamily="2" charset="2"/>
              <a:buChar char="Ø"/>
            </a:pPr>
            <a:r>
              <a:rPr lang="en-US" sz="2400" dirty="0">
                <a:solidFill>
                  <a:srgbClr val="CC0099"/>
                </a:solidFill>
              </a:rPr>
              <a:t>Hybrid OLAP (HOLAP) servers</a:t>
            </a:r>
            <a:r>
              <a:rPr lang="en-US" sz="2400" dirty="0" smtClean="0">
                <a:solidFill>
                  <a:srgbClr val="CC0099"/>
                </a:solidFill>
              </a:rPr>
              <a:t>:</a:t>
            </a:r>
          </a:p>
          <a:p>
            <a:pPr lvl="1" algn="just"/>
            <a:r>
              <a:rPr lang="en-US" sz="2200" dirty="0" smtClean="0"/>
              <a:t>The hybrid OLAP approach combines ROLAP and MOLAP technology, benefiting from the greater scalability of ROLAP and the faster computation of MOLAP.</a:t>
            </a:r>
          </a:p>
          <a:p>
            <a:pPr marL="457200" lvl="1" indent="0" algn="just">
              <a:buNone/>
            </a:pPr>
            <a:endParaRPr lang="en-US" sz="2200" dirty="0" smtClean="0"/>
          </a:p>
          <a:p>
            <a:pPr algn="just">
              <a:buFont typeface="Wingdings" panose="05000000000000000000" pitchFamily="2" charset="2"/>
              <a:buChar char="Ø"/>
            </a:pPr>
            <a:r>
              <a:rPr lang="en-US" sz="2400" dirty="0">
                <a:solidFill>
                  <a:srgbClr val="CC0099"/>
                </a:solidFill>
              </a:rPr>
              <a:t>Specialized SQL servers: </a:t>
            </a:r>
          </a:p>
          <a:p>
            <a:pPr lvl="1" algn="just"/>
            <a:r>
              <a:rPr lang="en-US" sz="2200" dirty="0"/>
              <a:t>To meet the growing demand of OLAP processing in relational databases, some database system vendors implement specialized SQL servers that provide advanced query language and query processing support for SQL queries over star and snowflake schemas in a read-only environment.</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61142C12-EA82-4FD4-8226-99B6485B8E95}"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3913724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3200" dirty="0" smtClean="0">
                <a:solidFill>
                  <a:schemeClr val="accent6">
                    <a:lumMod val="20000"/>
                    <a:lumOff val="80000"/>
                  </a:schemeClr>
                </a:solidFill>
                <a:latin typeface="Book Antiqua" panose="02040602050305030304" pitchFamily="18" charset="0"/>
              </a:rPr>
              <a:t>Summary</a:t>
            </a:r>
            <a:endParaRPr lang="en-US" sz="32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a:xfrm>
            <a:off x="838200" y="1789999"/>
            <a:ext cx="10515600" cy="4351338"/>
          </a:xfrm>
        </p:spPr>
        <p:txBody>
          <a:bodyPr>
            <a:normAutofit/>
          </a:bodyPr>
          <a:lstStyle/>
          <a:p>
            <a:pPr algn="just"/>
            <a:r>
              <a:rPr lang="en-US" sz="2200" dirty="0"/>
              <a:t>Typical OLAP operations include </a:t>
            </a:r>
            <a:r>
              <a:rPr lang="en-US" sz="2200" i="1" dirty="0" smtClean="0"/>
              <a:t>rollup</a:t>
            </a:r>
            <a:r>
              <a:rPr lang="en-US" sz="2200" dirty="0" smtClean="0"/>
              <a:t>, </a:t>
            </a:r>
            <a:r>
              <a:rPr lang="en-US" sz="2200" i="1" dirty="0" smtClean="0"/>
              <a:t>drill-</a:t>
            </a:r>
            <a:r>
              <a:rPr lang="en-US" sz="2200" dirty="0"/>
              <a:t>(</a:t>
            </a:r>
            <a:r>
              <a:rPr lang="en-US" sz="2200" i="1" dirty="0"/>
              <a:t>down, across, through</a:t>
            </a:r>
            <a:r>
              <a:rPr lang="en-US" sz="2200" dirty="0"/>
              <a:t>), </a:t>
            </a:r>
            <a:r>
              <a:rPr lang="en-US" sz="2200" i="1" dirty="0"/>
              <a:t>slice-and-dice</a:t>
            </a:r>
            <a:r>
              <a:rPr lang="en-US" sz="2200" dirty="0"/>
              <a:t>, </a:t>
            </a:r>
            <a:r>
              <a:rPr lang="en-US" sz="2200" i="1" dirty="0"/>
              <a:t>pivot </a:t>
            </a:r>
            <a:r>
              <a:rPr lang="en-US" sz="2200" dirty="0"/>
              <a:t>(</a:t>
            </a:r>
            <a:r>
              <a:rPr lang="en-US" sz="2200" i="1" dirty="0"/>
              <a:t>rotate</a:t>
            </a:r>
            <a:r>
              <a:rPr lang="en-US" sz="2200" dirty="0"/>
              <a:t>), as well as </a:t>
            </a:r>
            <a:r>
              <a:rPr lang="en-US" sz="2200" dirty="0" smtClean="0"/>
              <a:t>statistical operations </a:t>
            </a:r>
            <a:r>
              <a:rPr lang="en-US" sz="2200" dirty="0"/>
              <a:t>such as ranking and computing moving averages and growth rates</a:t>
            </a:r>
            <a:r>
              <a:rPr lang="en-US" sz="2200" dirty="0" smtClean="0"/>
              <a:t>.</a:t>
            </a:r>
          </a:p>
          <a:p>
            <a:pPr algn="just"/>
            <a:r>
              <a:rPr lang="en-US" sz="2200" dirty="0"/>
              <a:t>Data warehouses often adopt a three-tier architecture. </a:t>
            </a:r>
            <a:r>
              <a:rPr lang="en-US" sz="2200" dirty="0" smtClean="0"/>
              <a:t>(The bottom tier </a:t>
            </a:r>
            <a:r>
              <a:rPr lang="en-US" sz="2200" dirty="0"/>
              <a:t>is a </a:t>
            </a:r>
            <a:r>
              <a:rPr lang="en-US" sz="2200" i="1" dirty="0" smtClean="0"/>
              <a:t>warehouse database </a:t>
            </a:r>
            <a:r>
              <a:rPr lang="en-US" sz="2200" i="1" dirty="0"/>
              <a:t>server</a:t>
            </a:r>
            <a:r>
              <a:rPr lang="en-US" sz="2200" dirty="0"/>
              <a:t>, which is typically a relational database </a:t>
            </a:r>
            <a:r>
              <a:rPr lang="en-US" sz="2200" dirty="0" smtClean="0"/>
              <a:t>system, the </a:t>
            </a:r>
            <a:r>
              <a:rPr lang="en-US" sz="2200" dirty="0"/>
              <a:t>middle tier is </a:t>
            </a:r>
            <a:r>
              <a:rPr lang="en-US" sz="2200" dirty="0" smtClean="0"/>
              <a:t>an </a:t>
            </a:r>
            <a:r>
              <a:rPr lang="en-US" sz="2200" i="1" dirty="0" smtClean="0"/>
              <a:t>OLAP </a:t>
            </a:r>
            <a:r>
              <a:rPr lang="en-US" sz="2200" i="1" dirty="0"/>
              <a:t>server</a:t>
            </a:r>
            <a:r>
              <a:rPr lang="en-US" sz="2200" dirty="0"/>
              <a:t>, and the top tier is a </a:t>
            </a:r>
            <a:r>
              <a:rPr lang="en-US" sz="2200" i="1" dirty="0"/>
              <a:t>client</a:t>
            </a:r>
            <a:r>
              <a:rPr lang="en-US" sz="2200" dirty="0"/>
              <a:t>, containing query and reporting </a:t>
            </a:r>
            <a:r>
              <a:rPr lang="en-US" sz="2200" dirty="0" smtClean="0"/>
              <a:t>tools).</a:t>
            </a:r>
          </a:p>
          <a:p>
            <a:pPr algn="just"/>
            <a:r>
              <a:rPr lang="en-US" sz="2200" dirty="0"/>
              <a:t>A data warehouse contains back-end tools and utilities for populating and </a:t>
            </a:r>
            <a:r>
              <a:rPr lang="en-US" sz="2200" dirty="0" smtClean="0"/>
              <a:t>refreshing the warehouse.</a:t>
            </a:r>
          </a:p>
          <a:p>
            <a:pPr algn="just"/>
            <a:r>
              <a:rPr lang="en-US" sz="2200" dirty="0"/>
              <a:t>Data warehouse metadata are data defining the warehouse objects</a:t>
            </a:r>
            <a:r>
              <a:rPr lang="en-US" sz="2200" dirty="0" smtClean="0"/>
              <a:t>.</a:t>
            </a:r>
          </a:p>
          <a:p>
            <a:pPr algn="just"/>
            <a:r>
              <a:rPr lang="en-US" sz="2200" dirty="0"/>
              <a:t>OLAP servers may use relational OLAP (ROLAP), or multidimensional </a:t>
            </a:r>
            <a:r>
              <a:rPr lang="en-US" sz="2200" dirty="0" smtClean="0"/>
              <a:t>OLAP (MOLAP</a:t>
            </a:r>
            <a:r>
              <a:rPr lang="en-US" sz="2200" dirty="0"/>
              <a:t>), or hybrid OLAP (HOLAP).</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2C4C8C27-B5BC-4A7B-8F4C-DCA4536F36BA}"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2057184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3200" dirty="0" smtClean="0">
                <a:solidFill>
                  <a:schemeClr val="accent6">
                    <a:lumMod val="20000"/>
                    <a:lumOff val="80000"/>
                  </a:schemeClr>
                </a:solidFill>
                <a:latin typeface="Book Antiqua" panose="02040602050305030304" pitchFamily="18" charset="0"/>
              </a:rPr>
              <a:t>OLAP </a:t>
            </a:r>
            <a:r>
              <a:rPr lang="en-US" sz="3200" dirty="0">
                <a:solidFill>
                  <a:schemeClr val="accent6">
                    <a:lumMod val="20000"/>
                    <a:lumOff val="80000"/>
                  </a:schemeClr>
                </a:solidFill>
                <a:latin typeface="Book Antiqua" panose="02040602050305030304" pitchFamily="18" charset="0"/>
              </a:rPr>
              <a:t>Operations</a:t>
            </a:r>
          </a:p>
        </p:txBody>
      </p:sp>
      <p:sp>
        <p:nvSpPr>
          <p:cNvPr id="3" name="Content Placeholder 2"/>
          <p:cNvSpPr>
            <a:spLocks noGrp="1"/>
          </p:cNvSpPr>
          <p:nvPr>
            <p:ph idx="1"/>
          </p:nvPr>
        </p:nvSpPr>
        <p:spPr>
          <a:xfrm>
            <a:off x="657726" y="1828799"/>
            <a:ext cx="5826201" cy="4348163"/>
          </a:xfrm>
        </p:spPr>
        <p:txBody>
          <a:bodyPr>
            <a:normAutofit/>
          </a:bodyPr>
          <a:lstStyle/>
          <a:p>
            <a:pPr marL="425196" indent="-342900" algn="just">
              <a:lnSpc>
                <a:spcPct val="110000"/>
              </a:lnSpc>
              <a:buFont typeface="Wingdings" panose="05000000000000000000" pitchFamily="2" charset="2"/>
              <a:buChar char="Ø"/>
              <a:defRPr/>
            </a:pPr>
            <a:r>
              <a:rPr lang="en-US" sz="2400" dirty="0">
                <a:solidFill>
                  <a:srgbClr val="CC0099"/>
                </a:solidFill>
              </a:rPr>
              <a:t>Roll up (drill-up): </a:t>
            </a:r>
            <a:r>
              <a:rPr lang="en-US" sz="2400" dirty="0"/>
              <a:t>summarize </a:t>
            </a:r>
            <a:r>
              <a:rPr lang="en-US" sz="2400" dirty="0" smtClean="0"/>
              <a:t>data</a:t>
            </a:r>
          </a:p>
          <a:p>
            <a:pPr marL="640080" lvl="1" indent="-237744" algn="just">
              <a:lnSpc>
                <a:spcPct val="110000"/>
              </a:lnSpc>
              <a:buFont typeface="Verdana"/>
              <a:buChar char="◦"/>
              <a:defRPr/>
            </a:pPr>
            <a:r>
              <a:rPr lang="en-US" sz="2200" dirty="0" smtClean="0"/>
              <a:t>performs </a:t>
            </a:r>
            <a:r>
              <a:rPr lang="en-US" sz="2200" dirty="0"/>
              <a:t>aggregation on a data cube</a:t>
            </a:r>
            <a:r>
              <a:rPr lang="en-US" sz="2200" dirty="0" smtClean="0"/>
              <a:t>,</a:t>
            </a:r>
          </a:p>
          <a:p>
            <a:pPr marL="640080" lvl="1" indent="-237744" algn="just">
              <a:lnSpc>
                <a:spcPct val="110000"/>
              </a:lnSpc>
              <a:buFont typeface="Verdana"/>
              <a:buChar char="◦"/>
              <a:defRPr/>
            </a:pPr>
            <a:r>
              <a:rPr lang="en-US" sz="2200" i="1" dirty="0"/>
              <a:t>by climbing up hierarchy or by dimension </a:t>
            </a:r>
            <a:r>
              <a:rPr lang="en-US" sz="2200" i="1" dirty="0" smtClean="0"/>
              <a:t>reduction</a:t>
            </a:r>
          </a:p>
          <a:p>
            <a:pPr marL="640080" lvl="1" indent="-237744" algn="just">
              <a:lnSpc>
                <a:spcPct val="110000"/>
              </a:lnSpc>
              <a:buFont typeface="Verdana"/>
              <a:buChar char="◦"/>
              <a:defRPr/>
            </a:pPr>
            <a:r>
              <a:rPr lang="en-US" sz="2200" dirty="0" smtClean="0"/>
              <a:t>Figure 1 shows the result of a roll-up operation </a:t>
            </a:r>
            <a:r>
              <a:rPr lang="en-US" sz="2200" dirty="0"/>
              <a:t>performed on the central cube by climbing up the concept hierarchy </a:t>
            </a:r>
            <a:r>
              <a:rPr lang="en-US" sz="2200" dirty="0" smtClean="0"/>
              <a:t>for </a:t>
            </a:r>
            <a:r>
              <a:rPr lang="en-US" sz="2200" i="1" dirty="0" smtClean="0"/>
              <a:t>location.</a:t>
            </a:r>
            <a:endParaRPr lang="en-US" sz="2200" i="1" dirty="0"/>
          </a:p>
          <a:p>
            <a:pPr marL="640080" lvl="1" indent="-237744" algn="just">
              <a:lnSpc>
                <a:spcPct val="110000"/>
              </a:lnSpc>
              <a:buFont typeface="Verdana"/>
              <a:buChar char="◦"/>
              <a:defRPr/>
            </a:pPr>
            <a:endParaRPr lang="en-US" sz="2200" dirty="0"/>
          </a:p>
          <a:p>
            <a:pPr algn="just">
              <a:lnSpc>
                <a:spcPct val="130000"/>
              </a:lnSpc>
            </a:pPr>
            <a:endParaRPr lang="en-US" sz="2200"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D64BC38D-4B3F-433F-8435-EF2B53BA6B10}"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7" name="Content Placeholder 6"/>
          <p:cNvPicPr>
            <a:picLocks noChangeAspect="1"/>
          </p:cNvPicPr>
          <p:nvPr/>
        </p:nvPicPr>
        <p:blipFill>
          <a:blip r:embed="rId2"/>
          <a:stretch>
            <a:fillRect/>
          </a:stretch>
        </p:blipFill>
        <p:spPr>
          <a:xfrm>
            <a:off x="6924427" y="1646238"/>
            <a:ext cx="3714750" cy="3913872"/>
          </a:xfrm>
          <a:prstGeom prst="rect">
            <a:avLst/>
          </a:prstGeom>
        </p:spPr>
      </p:pic>
      <p:sp>
        <p:nvSpPr>
          <p:cNvPr id="8" name="Rectangle 7"/>
          <p:cNvSpPr/>
          <p:nvPr/>
        </p:nvSpPr>
        <p:spPr>
          <a:xfrm>
            <a:off x="4714505" y="5560110"/>
            <a:ext cx="7024252" cy="338554"/>
          </a:xfrm>
          <a:prstGeom prst="rect">
            <a:avLst/>
          </a:prstGeom>
        </p:spPr>
        <p:txBody>
          <a:bodyPr wrap="square">
            <a:spAutoFit/>
          </a:bodyPr>
          <a:lstStyle/>
          <a:p>
            <a:r>
              <a:rPr lang="en-US" sz="1600" dirty="0" smtClean="0">
                <a:latin typeface="Minion-Regular"/>
              </a:rPr>
              <a:t>Figure 1. Examples </a:t>
            </a:r>
            <a:r>
              <a:rPr lang="en-US" sz="1600" dirty="0">
                <a:latin typeface="Minion-Regular"/>
              </a:rPr>
              <a:t>of </a:t>
            </a:r>
            <a:r>
              <a:rPr lang="en-US" sz="1600" dirty="0" smtClean="0">
                <a:latin typeface="Minion-Regular"/>
              </a:rPr>
              <a:t>Roll up operations on multidimensional </a:t>
            </a:r>
            <a:r>
              <a:rPr lang="en-US" sz="1600" dirty="0">
                <a:latin typeface="Minion-Regular"/>
              </a:rPr>
              <a:t>data.</a:t>
            </a:r>
            <a:endParaRPr lang="en-US" sz="1600" dirty="0"/>
          </a:p>
        </p:txBody>
      </p:sp>
      <p:sp>
        <p:nvSpPr>
          <p:cNvPr id="10" name="Rectangle 9"/>
          <p:cNvSpPr/>
          <p:nvPr/>
        </p:nvSpPr>
        <p:spPr>
          <a:xfrm>
            <a:off x="4234048" y="5924163"/>
            <a:ext cx="7838703" cy="307777"/>
          </a:xfrm>
          <a:prstGeom prst="rect">
            <a:avLst/>
          </a:prstGeom>
        </p:spPr>
        <p:txBody>
          <a:bodyPr wrap="square">
            <a:spAutoFit/>
          </a:bodyPr>
          <a:lstStyle/>
          <a:p>
            <a:pPr lvl="0"/>
            <a:r>
              <a:rPr lang="en-IN" sz="1400" dirty="0" smtClean="0">
                <a:solidFill>
                  <a:srgbClr val="00B050"/>
                </a:solidFill>
              </a:rPr>
              <a:t>Source: </a:t>
            </a:r>
            <a:r>
              <a:rPr lang="en-IN" sz="1400" dirty="0" err="1" smtClean="0">
                <a:solidFill>
                  <a:srgbClr val="00B050"/>
                </a:solidFill>
              </a:rPr>
              <a:t>Jiawei</a:t>
            </a:r>
            <a:r>
              <a:rPr lang="en-IN" sz="1400" dirty="0" smtClean="0">
                <a:solidFill>
                  <a:srgbClr val="00B050"/>
                </a:solidFill>
              </a:rPr>
              <a:t> </a:t>
            </a:r>
            <a:r>
              <a:rPr lang="en-IN" sz="1400" dirty="0">
                <a:solidFill>
                  <a:srgbClr val="00B050"/>
                </a:solidFill>
              </a:rPr>
              <a:t>Han and </a:t>
            </a:r>
            <a:r>
              <a:rPr lang="en-IN" sz="1400" dirty="0" err="1">
                <a:solidFill>
                  <a:srgbClr val="00B050"/>
                </a:solidFill>
              </a:rPr>
              <a:t>Micheline</a:t>
            </a:r>
            <a:r>
              <a:rPr lang="en-IN" sz="1400" dirty="0">
                <a:solidFill>
                  <a:srgbClr val="00B050"/>
                </a:solidFill>
              </a:rPr>
              <a:t> </a:t>
            </a:r>
            <a:r>
              <a:rPr lang="en-IN" sz="1400" dirty="0" err="1">
                <a:solidFill>
                  <a:srgbClr val="00B050"/>
                </a:solidFill>
              </a:rPr>
              <a:t>Kamber</a:t>
            </a:r>
            <a:r>
              <a:rPr lang="en-IN" sz="1400" dirty="0">
                <a:solidFill>
                  <a:srgbClr val="00B050"/>
                </a:solidFill>
              </a:rPr>
              <a:t>, Data Mining Concepts and Techniques, Third Edition, Elsevier.</a:t>
            </a:r>
            <a:endParaRPr lang="en-US" sz="1400" dirty="0">
              <a:solidFill>
                <a:srgbClr val="00B050"/>
              </a:solidFill>
            </a:endParaRPr>
          </a:p>
        </p:txBody>
      </p:sp>
    </p:spTree>
    <p:extLst>
      <p:ext uri="{BB962C8B-B14F-4D97-AF65-F5344CB8AC3E}">
        <p14:creationId xmlns:p14="http://schemas.microsoft.com/office/powerpoint/2010/main" val="2158614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dirty="0" smtClean="0">
              <a:latin typeface="Baskerville Old Face" panose="02020602080505020303" pitchFamily="18" charset="0"/>
            </a:endParaRPr>
          </a:p>
          <a:p>
            <a:pPr marL="0" indent="0" algn="ctr">
              <a:buNone/>
            </a:pPr>
            <a:r>
              <a:rPr lang="en-US" sz="8800" dirty="0" smtClean="0">
                <a:solidFill>
                  <a:srgbClr val="FF0000"/>
                </a:solidFill>
                <a:latin typeface="Baskerville Old Face" panose="02020602080505020303" pitchFamily="18" charset="0"/>
              </a:rPr>
              <a:t>Thank You</a:t>
            </a:r>
            <a:endParaRPr lang="en-US" sz="8800" dirty="0">
              <a:solidFill>
                <a:srgbClr val="FF0000"/>
              </a:solidFill>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2" name="Date Placeholder 1"/>
          <p:cNvSpPr>
            <a:spLocks noGrp="1"/>
          </p:cNvSpPr>
          <p:nvPr>
            <p:ph type="dt" sz="half" idx="10"/>
          </p:nvPr>
        </p:nvSpPr>
        <p:spPr/>
        <p:txBody>
          <a:bodyPr/>
          <a:lstStyle/>
          <a:p>
            <a:fld id="{20CA03B1-0731-4A9D-9458-CDF9C8E2E04E}" type="datetime1">
              <a:rPr lang="en-US" smtClean="0"/>
              <a:t>10/18/2020</a:t>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105293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3200" dirty="0">
                <a:solidFill>
                  <a:schemeClr val="accent6">
                    <a:lumMod val="20000"/>
                    <a:lumOff val="80000"/>
                  </a:schemeClr>
                </a:solidFill>
                <a:latin typeface="Book Antiqua" panose="02040602050305030304" pitchFamily="18" charset="0"/>
              </a:rPr>
              <a:t>OLAP </a:t>
            </a:r>
            <a:r>
              <a:rPr lang="en-US" sz="3200" dirty="0" smtClean="0">
                <a:solidFill>
                  <a:schemeClr val="accent6">
                    <a:lumMod val="20000"/>
                    <a:lumOff val="80000"/>
                  </a:schemeClr>
                </a:solidFill>
                <a:latin typeface="Book Antiqua" panose="02040602050305030304" pitchFamily="18" charset="0"/>
              </a:rPr>
              <a:t>Operations [Cont..]</a:t>
            </a:r>
            <a:endParaRPr lang="en-US" sz="32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5" y="1828799"/>
            <a:ext cx="5766826" cy="4348163"/>
          </a:xfrm>
        </p:spPr>
        <p:txBody>
          <a:bodyPr>
            <a:normAutofit/>
          </a:bodyPr>
          <a:lstStyle/>
          <a:p>
            <a:pPr marL="425196" indent="-342900" algn="just">
              <a:lnSpc>
                <a:spcPct val="110000"/>
              </a:lnSpc>
              <a:buFont typeface="Wingdings" panose="05000000000000000000" pitchFamily="2" charset="2"/>
              <a:buChar char="Ø"/>
              <a:defRPr/>
            </a:pPr>
            <a:r>
              <a:rPr lang="en-US" sz="2400" dirty="0">
                <a:solidFill>
                  <a:srgbClr val="CC0099"/>
                </a:solidFill>
              </a:rPr>
              <a:t>Drill down (roll down): </a:t>
            </a:r>
            <a:r>
              <a:rPr lang="en-US" sz="2400" dirty="0"/>
              <a:t>reverse of roll-up</a:t>
            </a:r>
          </a:p>
          <a:p>
            <a:pPr marL="640080" lvl="1" indent="-237744" algn="just">
              <a:lnSpc>
                <a:spcPct val="110000"/>
              </a:lnSpc>
              <a:buFont typeface="Verdana"/>
              <a:buChar char="◦"/>
              <a:defRPr/>
            </a:pPr>
            <a:r>
              <a:rPr lang="en-US" sz="2200" i="1" dirty="0"/>
              <a:t>from higher level summary to lower level summary or detailed data, or introducing new </a:t>
            </a:r>
            <a:r>
              <a:rPr lang="en-US" sz="2200" i="1" dirty="0" smtClean="0"/>
              <a:t>dimensions</a:t>
            </a:r>
          </a:p>
          <a:p>
            <a:pPr marL="640080" lvl="1" indent="-237744" algn="just">
              <a:lnSpc>
                <a:spcPct val="110000"/>
              </a:lnSpc>
              <a:buFont typeface="Verdana"/>
              <a:buChar char="◦"/>
              <a:defRPr/>
            </a:pPr>
            <a:r>
              <a:rPr lang="en-US" sz="2200" dirty="0" smtClean="0"/>
              <a:t>Figure 2 shows the result of a drill-down </a:t>
            </a:r>
            <a:r>
              <a:rPr lang="en-US" sz="2200" dirty="0"/>
              <a:t>operation performed on the central cube by stepping down a concept hierarchy for time defined as “day &lt; month &lt; quarter &lt; year.”</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84C8C81E-6602-470C-81C3-4A1EF3706440}"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7" name="Picture 6"/>
          <p:cNvPicPr>
            <a:picLocks noChangeAspect="1"/>
          </p:cNvPicPr>
          <p:nvPr/>
        </p:nvPicPr>
        <p:blipFill>
          <a:blip r:embed="rId2"/>
          <a:stretch>
            <a:fillRect/>
          </a:stretch>
        </p:blipFill>
        <p:spPr>
          <a:xfrm>
            <a:off x="7369721" y="1698625"/>
            <a:ext cx="3651663" cy="4657725"/>
          </a:xfrm>
          <a:prstGeom prst="rect">
            <a:avLst/>
          </a:prstGeom>
        </p:spPr>
      </p:pic>
      <p:sp>
        <p:nvSpPr>
          <p:cNvPr id="8" name="Rectangle 7"/>
          <p:cNvSpPr/>
          <p:nvPr/>
        </p:nvSpPr>
        <p:spPr>
          <a:xfrm>
            <a:off x="2489365" y="5315188"/>
            <a:ext cx="7870371" cy="338554"/>
          </a:xfrm>
          <a:prstGeom prst="rect">
            <a:avLst/>
          </a:prstGeom>
        </p:spPr>
        <p:txBody>
          <a:bodyPr wrap="square">
            <a:spAutoFit/>
          </a:bodyPr>
          <a:lstStyle/>
          <a:p>
            <a:r>
              <a:rPr lang="en-US" sz="1600" dirty="0">
                <a:latin typeface="Minion-Regular"/>
              </a:rPr>
              <a:t>Figure </a:t>
            </a:r>
            <a:r>
              <a:rPr lang="en-US" sz="1600" dirty="0" smtClean="0">
                <a:latin typeface="Minion-Regular"/>
              </a:rPr>
              <a:t>2. </a:t>
            </a:r>
            <a:r>
              <a:rPr lang="en-US" sz="1600" dirty="0">
                <a:latin typeface="Minion-Regular"/>
              </a:rPr>
              <a:t>Examples of </a:t>
            </a:r>
            <a:r>
              <a:rPr lang="en-US" sz="1600" dirty="0" smtClean="0">
                <a:latin typeface="Minion-Regular"/>
              </a:rPr>
              <a:t>Drill down operations </a:t>
            </a:r>
            <a:r>
              <a:rPr lang="en-US" sz="1600" dirty="0">
                <a:latin typeface="Minion-Regular"/>
              </a:rPr>
              <a:t>on multidimensional data</a:t>
            </a:r>
            <a:endParaRPr lang="en-US" sz="1600" dirty="0"/>
          </a:p>
        </p:txBody>
      </p:sp>
      <p:sp>
        <p:nvSpPr>
          <p:cNvPr id="9" name="Rectangle 8"/>
          <p:cNvSpPr/>
          <p:nvPr/>
        </p:nvSpPr>
        <p:spPr>
          <a:xfrm>
            <a:off x="2504981" y="5729615"/>
            <a:ext cx="6690571" cy="523220"/>
          </a:xfrm>
          <a:prstGeom prst="rect">
            <a:avLst/>
          </a:prstGeom>
        </p:spPr>
        <p:txBody>
          <a:bodyPr wrap="square">
            <a:spAutoFit/>
          </a:bodyPr>
          <a:lstStyle/>
          <a:p>
            <a:pPr lvl="0"/>
            <a:r>
              <a:rPr lang="en-IN" sz="1400" dirty="0">
                <a:solidFill>
                  <a:srgbClr val="00B050"/>
                </a:solidFill>
              </a:rPr>
              <a:t>Source: </a:t>
            </a:r>
            <a:r>
              <a:rPr lang="en-IN" sz="1400" dirty="0" err="1">
                <a:solidFill>
                  <a:srgbClr val="00B050"/>
                </a:solidFill>
              </a:rPr>
              <a:t>Jiawei</a:t>
            </a:r>
            <a:r>
              <a:rPr lang="en-IN" sz="1400" dirty="0">
                <a:solidFill>
                  <a:srgbClr val="00B050"/>
                </a:solidFill>
              </a:rPr>
              <a:t> Han and </a:t>
            </a:r>
            <a:r>
              <a:rPr lang="en-IN" sz="1400" dirty="0" err="1">
                <a:solidFill>
                  <a:srgbClr val="00B050"/>
                </a:solidFill>
              </a:rPr>
              <a:t>Micheline</a:t>
            </a:r>
            <a:r>
              <a:rPr lang="en-IN" sz="1400" dirty="0">
                <a:solidFill>
                  <a:srgbClr val="00B050"/>
                </a:solidFill>
              </a:rPr>
              <a:t> </a:t>
            </a:r>
            <a:r>
              <a:rPr lang="en-IN" sz="1400" dirty="0" err="1">
                <a:solidFill>
                  <a:srgbClr val="00B050"/>
                </a:solidFill>
              </a:rPr>
              <a:t>Kamber</a:t>
            </a:r>
            <a:r>
              <a:rPr lang="en-IN" sz="1400" dirty="0">
                <a:solidFill>
                  <a:srgbClr val="00B050"/>
                </a:solidFill>
              </a:rPr>
              <a:t>, Data Mining Concepts and Techniques, Third Edition, Elsevier.</a:t>
            </a:r>
            <a:endParaRPr lang="en-US" sz="1400" dirty="0">
              <a:solidFill>
                <a:srgbClr val="00B050"/>
              </a:solidFill>
            </a:endParaRPr>
          </a:p>
        </p:txBody>
      </p:sp>
    </p:spTree>
    <p:extLst>
      <p:ext uri="{BB962C8B-B14F-4D97-AF65-F5344CB8AC3E}">
        <p14:creationId xmlns:p14="http://schemas.microsoft.com/office/powerpoint/2010/main" val="350512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3200" dirty="0">
                <a:solidFill>
                  <a:schemeClr val="accent6">
                    <a:lumMod val="20000"/>
                    <a:lumOff val="80000"/>
                  </a:schemeClr>
                </a:solidFill>
                <a:latin typeface="Book Antiqua" panose="02040602050305030304" pitchFamily="18" charset="0"/>
              </a:rPr>
              <a:t>OLAP Operations [Cont..]</a:t>
            </a:r>
            <a:endParaRPr lang="en-US" sz="32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6253713" cy="4348163"/>
          </a:xfrm>
        </p:spPr>
        <p:txBody>
          <a:bodyPr>
            <a:normAutofit/>
          </a:bodyPr>
          <a:lstStyle/>
          <a:p>
            <a:pPr marL="425196" indent="-342900" algn="just">
              <a:lnSpc>
                <a:spcPct val="110000"/>
              </a:lnSpc>
              <a:buFont typeface="Wingdings" panose="05000000000000000000" pitchFamily="2" charset="2"/>
              <a:buChar char="Ø"/>
              <a:defRPr/>
            </a:pPr>
            <a:r>
              <a:rPr lang="en-US" sz="2400" dirty="0" smtClean="0">
                <a:solidFill>
                  <a:srgbClr val="CC0099"/>
                </a:solidFill>
              </a:rPr>
              <a:t>Slice: </a:t>
            </a:r>
            <a:endParaRPr lang="en-US" sz="2400" dirty="0">
              <a:solidFill>
                <a:srgbClr val="CC0099"/>
              </a:solidFill>
            </a:endParaRPr>
          </a:p>
          <a:p>
            <a:pPr lvl="1" algn="just"/>
            <a:r>
              <a:rPr lang="en-US" sz="2200" dirty="0"/>
              <a:t>The </a:t>
            </a:r>
            <a:r>
              <a:rPr lang="en-US" sz="2200" i="1" dirty="0"/>
              <a:t>slice </a:t>
            </a:r>
            <a:r>
              <a:rPr lang="en-US" sz="2200" dirty="0"/>
              <a:t>operation performs a selection on one dimension of </a:t>
            </a:r>
            <a:r>
              <a:rPr lang="en-US" sz="2200" dirty="0" smtClean="0"/>
              <a:t>the given </a:t>
            </a:r>
            <a:r>
              <a:rPr lang="en-US" sz="2200" dirty="0"/>
              <a:t>cube, resulting in a </a:t>
            </a:r>
            <a:r>
              <a:rPr lang="en-US" sz="2200" dirty="0" err="1" smtClean="0"/>
              <a:t>subcube</a:t>
            </a:r>
            <a:r>
              <a:rPr lang="en-US" sz="2200" dirty="0" smtClean="0"/>
              <a:t>.</a:t>
            </a:r>
          </a:p>
          <a:p>
            <a:pPr marL="457200" lvl="1" indent="0" algn="just">
              <a:buNone/>
            </a:pPr>
            <a:endParaRPr lang="en-US" sz="2200" dirty="0" smtClean="0"/>
          </a:p>
          <a:p>
            <a:pPr lvl="1" algn="just"/>
            <a:r>
              <a:rPr lang="en-US" sz="2200" dirty="0" smtClean="0"/>
              <a:t>Figure 3 shows a slice </a:t>
            </a:r>
            <a:r>
              <a:rPr lang="en-US" sz="2200" dirty="0"/>
              <a:t>operation where the sales data are </a:t>
            </a:r>
            <a:r>
              <a:rPr lang="en-US" sz="2200" dirty="0" smtClean="0"/>
              <a:t>selected </a:t>
            </a:r>
            <a:r>
              <a:rPr lang="en-US" sz="2200" dirty="0"/>
              <a:t>from the central cube for the dimension time using the criterion time = “Q1”.</a:t>
            </a:r>
          </a:p>
          <a:p>
            <a:pPr marL="365760" indent="-283464" algn="just">
              <a:lnSpc>
                <a:spcPct val="110000"/>
              </a:lnSpc>
              <a:buFont typeface="Wingdings 2"/>
              <a:buChar char=""/>
              <a:defRPr/>
            </a:pPr>
            <a:endParaRPr lang="en-US" sz="2200" dirty="0"/>
          </a:p>
          <a:p>
            <a:pPr marL="365760" indent="-283464" algn="just">
              <a:lnSpc>
                <a:spcPct val="110000"/>
              </a:lnSpc>
              <a:buFont typeface="Wingdings 2"/>
              <a:buChar char=""/>
              <a:defRPr/>
            </a:pPr>
            <a:endParaRPr lang="en-US" sz="2200" dirty="0"/>
          </a:p>
          <a:p>
            <a:pPr marL="0" indent="0" algn="just">
              <a:lnSpc>
                <a:spcPct val="130000"/>
              </a:lnSpc>
              <a:buNone/>
            </a:pPr>
            <a:endParaRPr lang="en-US"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3957D5AE-E465-4E85-BFD8-45F3995A206C}"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7" name="Picture 6"/>
          <p:cNvPicPr>
            <a:picLocks noChangeAspect="1"/>
          </p:cNvPicPr>
          <p:nvPr/>
        </p:nvPicPr>
        <p:blipFill>
          <a:blip r:embed="rId2"/>
          <a:stretch>
            <a:fillRect/>
          </a:stretch>
        </p:blipFill>
        <p:spPr>
          <a:xfrm>
            <a:off x="7271841" y="1755324"/>
            <a:ext cx="3831587" cy="3790052"/>
          </a:xfrm>
          <a:prstGeom prst="rect">
            <a:avLst/>
          </a:prstGeom>
        </p:spPr>
      </p:pic>
      <p:sp>
        <p:nvSpPr>
          <p:cNvPr id="8" name="Rectangle 7"/>
          <p:cNvSpPr/>
          <p:nvPr/>
        </p:nvSpPr>
        <p:spPr>
          <a:xfrm>
            <a:off x="5914004" y="5339361"/>
            <a:ext cx="6096000" cy="338554"/>
          </a:xfrm>
          <a:prstGeom prst="rect">
            <a:avLst/>
          </a:prstGeom>
        </p:spPr>
        <p:txBody>
          <a:bodyPr>
            <a:spAutoFit/>
          </a:bodyPr>
          <a:lstStyle/>
          <a:p>
            <a:r>
              <a:rPr lang="en-US" sz="1600" dirty="0">
                <a:latin typeface="Minion-Regular"/>
              </a:rPr>
              <a:t>Figure </a:t>
            </a:r>
            <a:r>
              <a:rPr lang="en-US" sz="1600" dirty="0" smtClean="0">
                <a:latin typeface="Minion-Regular"/>
              </a:rPr>
              <a:t>3. </a:t>
            </a:r>
            <a:r>
              <a:rPr lang="en-US" sz="1600" dirty="0">
                <a:latin typeface="Minion-Regular"/>
              </a:rPr>
              <a:t>Examples of </a:t>
            </a:r>
            <a:r>
              <a:rPr lang="en-US" sz="1600" dirty="0" smtClean="0">
                <a:latin typeface="Minion-Regular"/>
              </a:rPr>
              <a:t>Slice operations </a:t>
            </a:r>
            <a:r>
              <a:rPr lang="en-US" sz="1600" dirty="0">
                <a:latin typeface="Minion-Regular"/>
              </a:rPr>
              <a:t>on multidimensional data</a:t>
            </a:r>
            <a:endParaRPr lang="en-US" sz="1600" dirty="0"/>
          </a:p>
        </p:txBody>
      </p:sp>
      <p:sp>
        <p:nvSpPr>
          <p:cNvPr id="9" name="Rectangle 8"/>
          <p:cNvSpPr/>
          <p:nvPr/>
        </p:nvSpPr>
        <p:spPr>
          <a:xfrm>
            <a:off x="5914004" y="5677915"/>
            <a:ext cx="6096000" cy="523220"/>
          </a:xfrm>
          <a:prstGeom prst="rect">
            <a:avLst/>
          </a:prstGeom>
        </p:spPr>
        <p:txBody>
          <a:bodyPr>
            <a:spAutoFit/>
          </a:bodyPr>
          <a:lstStyle/>
          <a:p>
            <a:pPr lvl="0"/>
            <a:r>
              <a:rPr lang="en-IN" sz="1400" dirty="0">
                <a:solidFill>
                  <a:srgbClr val="00B050"/>
                </a:solidFill>
              </a:rPr>
              <a:t>Source: </a:t>
            </a:r>
            <a:r>
              <a:rPr lang="en-IN" sz="1400" dirty="0" err="1">
                <a:solidFill>
                  <a:srgbClr val="00B050"/>
                </a:solidFill>
              </a:rPr>
              <a:t>Jiawei</a:t>
            </a:r>
            <a:r>
              <a:rPr lang="en-IN" sz="1400" dirty="0">
                <a:solidFill>
                  <a:srgbClr val="00B050"/>
                </a:solidFill>
              </a:rPr>
              <a:t> Han and </a:t>
            </a:r>
            <a:r>
              <a:rPr lang="en-IN" sz="1400" dirty="0" err="1">
                <a:solidFill>
                  <a:srgbClr val="00B050"/>
                </a:solidFill>
              </a:rPr>
              <a:t>Micheline</a:t>
            </a:r>
            <a:r>
              <a:rPr lang="en-IN" sz="1400" dirty="0">
                <a:solidFill>
                  <a:srgbClr val="00B050"/>
                </a:solidFill>
              </a:rPr>
              <a:t> </a:t>
            </a:r>
            <a:r>
              <a:rPr lang="en-IN" sz="1400" dirty="0" err="1">
                <a:solidFill>
                  <a:srgbClr val="00B050"/>
                </a:solidFill>
              </a:rPr>
              <a:t>Kamber</a:t>
            </a:r>
            <a:r>
              <a:rPr lang="en-IN" sz="1400" dirty="0">
                <a:solidFill>
                  <a:srgbClr val="00B050"/>
                </a:solidFill>
              </a:rPr>
              <a:t>, Data Mining Concepts and Techniques, Third Edition, Elsevier.</a:t>
            </a:r>
            <a:endParaRPr lang="en-US" sz="1400" dirty="0">
              <a:solidFill>
                <a:srgbClr val="00B050"/>
              </a:solidFill>
            </a:endParaRPr>
          </a:p>
        </p:txBody>
      </p:sp>
    </p:spTree>
    <p:extLst>
      <p:ext uri="{BB962C8B-B14F-4D97-AF65-F5344CB8AC3E}">
        <p14:creationId xmlns:p14="http://schemas.microsoft.com/office/powerpoint/2010/main" val="161062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3200" dirty="0">
                <a:solidFill>
                  <a:schemeClr val="accent6">
                    <a:lumMod val="20000"/>
                    <a:lumOff val="80000"/>
                  </a:schemeClr>
                </a:solidFill>
                <a:latin typeface="Book Antiqua" panose="02040602050305030304" pitchFamily="18" charset="0"/>
              </a:rPr>
              <a:t>OLAP Operations [Cont..]</a:t>
            </a:r>
            <a:endParaRPr lang="en-US" sz="32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6728726" cy="4348163"/>
          </a:xfrm>
        </p:spPr>
        <p:txBody>
          <a:bodyPr>
            <a:normAutofit/>
          </a:bodyPr>
          <a:lstStyle/>
          <a:p>
            <a:pPr marL="425196" indent="-342900" algn="just">
              <a:lnSpc>
                <a:spcPct val="110000"/>
              </a:lnSpc>
              <a:buFont typeface="Wingdings" panose="05000000000000000000" pitchFamily="2" charset="2"/>
              <a:buChar char="Ø"/>
              <a:defRPr/>
            </a:pPr>
            <a:r>
              <a:rPr lang="en-US" sz="2400" dirty="0">
                <a:solidFill>
                  <a:srgbClr val="CC0099"/>
                </a:solidFill>
              </a:rPr>
              <a:t>Dice</a:t>
            </a:r>
            <a:r>
              <a:rPr lang="en-US" sz="2400" dirty="0" smtClean="0">
                <a:solidFill>
                  <a:srgbClr val="CC0099"/>
                </a:solidFill>
              </a:rPr>
              <a:t>:</a:t>
            </a:r>
          </a:p>
          <a:p>
            <a:pPr lvl="1" algn="just"/>
            <a:r>
              <a:rPr lang="en-US" sz="2200" i="1" dirty="0"/>
              <a:t>The dice operation defines a </a:t>
            </a:r>
            <a:r>
              <a:rPr lang="en-US" sz="2200" i="1" dirty="0" err="1"/>
              <a:t>subcube</a:t>
            </a:r>
            <a:r>
              <a:rPr lang="en-US" sz="2200" i="1" dirty="0"/>
              <a:t> by performing a selection on two or more </a:t>
            </a:r>
            <a:r>
              <a:rPr lang="en-US" sz="2200" i="1" dirty="0" smtClean="0"/>
              <a:t>dimensions.</a:t>
            </a:r>
          </a:p>
          <a:p>
            <a:pPr lvl="1" algn="just"/>
            <a:endParaRPr lang="en-US" sz="2200" i="1" dirty="0"/>
          </a:p>
          <a:p>
            <a:pPr lvl="1" algn="just"/>
            <a:r>
              <a:rPr lang="en-US" sz="2200" dirty="0" smtClean="0"/>
              <a:t>Figure 4 shows </a:t>
            </a:r>
            <a:r>
              <a:rPr lang="en-US" sz="2200" dirty="0"/>
              <a:t>a dice operation on the central cube based on the following selection criteria that involve three dimensions: (location = “Toronto” or “Vancouver”) and (time = “Q1” or “Q2”) and (item =“home entertainment” or “computer”).</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6B28F036-23B1-4A2D-8695-C00284E55ED5}"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7588333" y="1646238"/>
            <a:ext cx="3657600" cy="3886200"/>
          </a:xfrm>
          <a:prstGeom prst="rect">
            <a:avLst/>
          </a:prstGeom>
        </p:spPr>
      </p:pic>
      <p:sp>
        <p:nvSpPr>
          <p:cNvPr id="8" name="Rectangle 7"/>
          <p:cNvSpPr/>
          <p:nvPr/>
        </p:nvSpPr>
        <p:spPr>
          <a:xfrm>
            <a:off x="5874419" y="5463172"/>
            <a:ext cx="6096000" cy="338554"/>
          </a:xfrm>
          <a:prstGeom prst="rect">
            <a:avLst/>
          </a:prstGeom>
        </p:spPr>
        <p:txBody>
          <a:bodyPr>
            <a:spAutoFit/>
          </a:bodyPr>
          <a:lstStyle/>
          <a:p>
            <a:r>
              <a:rPr lang="en-US" sz="1600" dirty="0">
                <a:latin typeface="Minion-Regular"/>
              </a:rPr>
              <a:t>Figure </a:t>
            </a:r>
            <a:r>
              <a:rPr lang="en-US" sz="1600" dirty="0" smtClean="0">
                <a:latin typeface="Minion-Regular"/>
              </a:rPr>
              <a:t>4. </a:t>
            </a:r>
            <a:r>
              <a:rPr lang="en-US" sz="1600" dirty="0">
                <a:latin typeface="Minion-Regular"/>
              </a:rPr>
              <a:t>Examples of </a:t>
            </a:r>
            <a:r>
              <a:rPr lang="en-US" sz="1600" dirty="0" smtClean="0">
                <a:latin typeface="Minion-Regular"/>
              </a:rPr>
              <a:t>Dice </a:t>
            </a:r>
            <a:r>
              <a:rPr lang="en-US" sz="1600" dirty="0">
                <a:latin typeface="Minion-Regular"/>
              </a:rPr>
              <a:t>operations on multidimensional data</a:t>
            </a:r>
            <a:endParaRPr lang="en-US" sz="1600" dirty="0"/>
          </a:p>
        </p:txBody>
      </p:sp>
      <p:sp>
        <p:nvSpPr>
          <p:cNvPr id="9" name="Rectangle 8"/>
          <p:cNvSpPr/>
          <p:nvPr/>
        </p:nvSpPr>
        <p:spPr>
          <a:xfrm>
            <a:off x="5652838" y="5801726"/>
            <a:ext cx="6539162" cy="523220"/>
          </a:xfrm>
          <a:prstGeom prst="rect">
            <a:avLst/>
          </a:prstGeom>
        </p:spPr>
        <p:txBody>
          <a:bodyPr wrap="square">
            <a:spAutoFit/>
          </a:bodyPr>
          <a:lstStyle/>
          <a:p>
            <a:pPr lvl="0"/>
            <a:r>
              <a:rPr lang="en-IN" sz="1400" dirty="0">
                <a:solidFill>
                  <a:srgbClr val="00B050"/>
                </a:solidFill>
              </a:rPr>
              <a:t>Source: </a:t>
            </a:r>
            <a:r>
              <a:rPr lang="en-IN" sz="1400" dirty="0" err="1">
                <a:solidFill>
                  <a:srgbClr val="00B050"/>
                </a:solidFill>
              </a:rPr>
              <a:t>Jiawei</a:t>
            </a:r>
            <a:r>
              <a:rPr lang="en-IN" sz="1400" dirty="0">
                <a:solidFill>
                  <a:srgbClr val="00B050"/>
                </a:solidFill>
              </a:rPr>
              <a:t> Han and </a:t>
            </a:r>
            <a:r>
              <a:rPr lang="en-IN" sz="1400" dirty="0" err="1">
                <a:solidFill>
                  <a:srgbClr val="00B050"/>
                </a:solidFill>
              </a:rPr>
              <a:t>Micheline</a:t>
            </a:r>
            <a:r>
              <a:rPr lang="en-IN" sz="1400" dirty="0">
                <a:solidFill>
                  <a:srgbClr val="00B050"/>
                </a:solidFill>
              </a:rPr>
              <a:t> </a:t>
            </a:r>
            <a:r>
              <a:rPr lang="en-IN" sz="1400" dirty="0" err="1">
                <a:solidFill>
                  <a:srgbClr val="00B050"/>
                </a:solidFill>
              </a:rPr>
              <a:t>Kamber</a:t>
            </a:r>
            <a:r>
              <a:rPr lang="en-IN" sz="1400" dirty="0">
                <a:solidFill>
                  <a:srgbClr val="00B050"/>
                </a:solidFill>
              </a:rPr>
              <a:t>, Data Mining Concepts and Techniques, Third Edition, Elsevier.</a:t>
            </a:r>
            <a:endParaRPr lang="en-US" sz="1400" dirty="0">
              <a:solidFill>
                <a:srgbClr val="00B050"/>
              </a:solidFill>
            </a:endParaRPr>
          </a:p>
        </p:txBody>
      </p:sp>
    </p:spTree>
    <p:extLst>
      <p:ext uri="{BB962C8B-B14F-4D97-AF65-F5344CB8AC3E}">
        <p14:creationId xmlns:p14="http://schemas.microsoft.com/office/powerpoint/2010/main" val="290802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3200" dirty="0">
                <a:solidFill>
                  <a:schemeClr val="accent6">
                    <a:lumMod val="20000"/>
                    <a:lumOff val="80000"/>
                  </a:schemeClr>
                </a:solidFill>
                <a:latin typeface="Book Antiqua" panose="02040602050305030304" pitchFamily="18" charset="0"/>
              </a:rPr>
              <a:t>OLAP Operations [Cont..]</a:t>
            </a:r>
            <a:endParaRPr lang="en-US" sz="32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5849952" cy="4348163"/>
          </a:xfrm>
        </p:spPr>
        <p:txBody>
          <a:bodyPr>
            <a:normAutofit/>
          </a:bodyPr>
          <a:lstStyle/>
          <a:p>
            <a:pPr marL="425196" indent="-342900" algn="just">
              <a:lnSpc>
                <a:spcPct val="110000"/>
              </a:lnSpc>
              <a:buFont typeface="Wingdings" panose="05000000000000000000" pitchFamily="2" charset="2"/>
              <a:buChar char="Ø"/>
              <a:defRPr/>
            </a:pPr>
            <a:r>
              <a:rPr lang="en-US" sz="2400" dirty="0">
                <a:solidFill>
                  <a:srgbClr val="CC0099"/>
                </a:solidFill>
              </a:rPr>
              <a:t>Pivot (rotate</a:t>
            </a:r>
            <a:r>
              <a:rPr lang="en-US" sz="2400" dirty="0" smtClean="0">
                <a:solidFill>
                  <a:srgbClr val="CC0099"/>
                </a:solidFill>
              </a:rPr>
              <a:t>):</a:t>
            </a:r>
          </a:p>
          <a:p>
            <a:pPr marL="640080" lvl="1" indent="-237744" algn="just">
              <a:lnSpc>
                <a:spcPct val="110000"/>
              </a:lnSpc>
              <a:buFont typeface="Verdana"/>
              <a:buChar char="◦"/>
              <a:defRPr/>
            </a:pPr>
            <a:r>
              <a:rPr lang="en-US" sz="2200" i="1" dirty="0"/>
              <a:t>Pivot (also called rotate) is a visualization operation that rotates the data axes in view in order to provide an alternative presentation of the </a:t>
            </a:r>
            <a:r>
              <a:rPr lang="en-US" sz="2200" i="1" dirty="0" smtClean="0"/>
              <a:t>data.</a:t>
            </a:r>
          </a:p>
          <a:p>
            <a:pPr marL="640080" lvl="1" indent="-237744" algn="just">
              <a:lnSpc>
                <a:spcPct val="110000"/>
              </a:lnSpc>
              <a:buFont typeface="Verdana"/>
              <a:buChar char="◦"/>
              <a:defRPr/>
            </a:pPr>
            <a:endParaRPr lang="en-US" sz="2200" i="1" dirty="0" smtClean="0"/>
          </a:p>
          <a:p>
            <a:pPr marL="640080" lvl="1" indent="-237744" algn="just">
              <a:lnSpc>
                <a:spcPct val="110000"/>
              </a:lnSpc>
              <a:buFont typeface="Verdana"/>
              <a:buChar char="◦"/>
              <a:defRPr/>
            </a:pPr>
            <a:r>
              <a:rPr lang="en-US" sz="2200" dirty="0"/>
              <a:t>Figure 5 shows a pivot operation where the item and location axes in a 2-D slice are rotated.</a:t>
            </a: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4CDA590B-C432-4279-83C4-1A5F11719F8E}"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7" name="Picture 6"/>
          <p:cNvPicPr>
            <a:picLocks noChangeAspect="1"/>
          </p:cNvPicPr>
          <p:nvPr/>
        </p:nvPicPr>
        <p:blipFill>
          <a:blip r:embed="rId2"/>
          <a:stretch>
            <a:fillRect/>
          </a:stretch>
        </p:blipFill>
        <p:spPr>
          <a:xfrm>
            <a:off x="7208322" y="1646238"/>
            <a:ext cx="3372592" cy="3957144"/>
          </a:xfrm>
          <a:prstGeom prst="rect">
            <a:avLst/>
          </a:prstGeom>
        </p:spPr>
      </p:pic>
      <p:sp>
        <p:nvSpPr>
          <p:cNvPr id="8" name="Rectangle 7"/>
          <p:cNvSpPr/>
          <p:nvPr/>
        </p:nvSpPr>
        <p:spPr>
          <a:xfrm>
            <a:off x="5427024" y="5597919"/>
            <a:ext cx="6092042" cy="338554"/>
          </a:xfrm>
          <a:prstGeom prst="rect">
            <a:avLst/>
          </a:prstGeom>
        </p:spPr>
        <p:txBody>
          <a:bodyPr wrap="square">
            <a:spAutoFit/>
          </a:bodyPr>
          <a:lstStyle/>
          <a:p>
            <a:r>
              <a:rPr lang="en-US" sz="1600" dirty="0">
                <a:latin typeface="Minion-Regular"/>
              </a:rPr>
              <a:t>Figure </a:t>
            </a:r>
            <a:r>
              <a:rPr lang="en-US" sz="1600" dirty="0" smtClean="0">
                <a:latin typeface="Minion-Regular"/>
              </a:rPr>
              <a:t>5. </a:t>
            </a:r>
            <a:r>
              <a:rPr lang="en-US" sz="1600" dirty="0">
                <a:latin typeface="Minion-Regular"/>
              </a:rPr>
              <a:t>Examples of </a:t>
            </a:r>
            <a:r>
              <a:rPr lang="en-US" sz="1600" dirty="0" smtClean="0">
                <a:latin typeface="Minion-Regular"/>
              </a:rPr>
              <a:t>Pivot </a:t>
            </a:r>
            <a:r>
              <a:rPr lang="en-US" sz="1600" dirty="0">
                <a:latin typeface="Minion-Regular"/>
              </a:rPr>
              <a:t>operations on multidimensional data</a:t>
            </a:r>
            <a:endParaRPr lang="en-US" sz="1600" dirty="0"/>
          </a:p>
        </p:txBody>
      </p:sp>
      <p:sp>
        <p:nvSpPr>
          <p:cNvPr id="9" name="Rectangle 8"/>
          <p:cNvSpPr/>
          <p:nvPr/>
        </p:nvSpPr>
        <p:spPr>
          <a:xfrm>
            <a:off x="5878285" y="5855149"/>
            <a:ext cx="5854536" cy="523220"/>
          </a:xfrm>
          <a:prstGeom prst="rect">
            <a:avLst/>
          </a:prstGeom>
        </p:spPr>
        <p:txBody>
          <a:bodyPr wrap="square">
            <a:spAutoFit/>
          </a:bodyPr>
          <a:lstStyle/>
          <a:p>
            <a:pPr lvl="0"/>
            <a:r>
              <a:rPr lang="en-IN" sz="1400" dirty="0">
                <a:solidFill>
                  <a:srgbClr val="00B050"/>
                </a:solidFill>
              </a:rPr>
              <a:t>Source: </a:t>
            </a:r>
            <a:r>
              <a:rPr lang="en-IN" sz="1400" dirty="0" err="1">
                <a:solidFill>
                  <a:srgbClr val="00B050"/>
                </a:solidFill>
              </a:rPr>
              <a:t>Jiawei</a:t>
            </a:r>
            <a:r>
              <a:rPr lang="en-IN" sz="1400" dirty="0">
                <a:solidFill>
                  <a:srgbClr val="00B050"/>
                </a:solidFill>
              </a:rPr>
              <a:t> Han and </a:t>
            </a:r>
            <a:r>
              <a:rPr lang="en-IN" sz="1400" dirty="0" err="1">
                <a:solidFill>
                  <a:srgbClr val="00B050"/>
                </a:solidFill>
              </a:rPr>
              <a:t>Micheline</a:t>
            </a:r>
            <a:r>
              <a:rPr lang="en-IN" sz="1400" dirty="0">
                <a:solidFill>
                  <a:srgbClr val="00B050"/>
                </a:solidFill>
              </a:rPr>
              <a:t> </a:t>
            </a:r>
            <a:r>
              <a:rPr lang="en-IN" sz="1400" dirty="0" err="1">
                <a:solidFill>
                  <a:srgbClr val="00B050"/>
                </a:solidFill>
              </a:rPr>
              <a:t>Kamber</a:t>
            </a:r>
            <a:r>
              <a:rPr lang="en-IN" sz="1400" dirty="0">
                <a:solidFill>
                  <a:srgbClr val="00B050"/>
                </a:solidFill>
              </a:rPr>
              <a:t>, Data Mining Concepts and Techniques, Third Edition, Elsevier.</a:t>
            </a:r>
            <a:endParaRPr lang="en-US" sz="1400" dirty="0">
              <a:solidFill>
                <a:srgbClr val="00B050"/>
              </a:solidFill>
            </a:endParaRPr>
          </a:p>
        </p:txBody>
      </p:sp>
    </p:spTree>
    <p:extLst>
      <p:ext uri="{BB962C8B-B14F-4D97-AF65-F5344CB8AC3E}">
        <p14:creationId xmlns:p14="http://schemas.microsoft.com/office/powerpoint/2010/main" val="103117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a:bodyPr>
          <a:lstStyle/>
          <a:p>
            <a:r>
              <a:rPr lang="en-US" sz="3200" dirty="0">
                <a:solidFill>
                  <a:schemeClr val="accent6">
                    <a:lumMod val="20000"/>
                    <a:lumOff val="80000"/>
                  </a:schemeClr>
                </a:solidFill>
                <a:latin typeface="Book Antiqua" panose="02040602050305030304" pitchFamily="18" charset="0"/>
              </a:rPr>
              <a:t>OLAP Operations [Cont..]</a:t>
            </a:r>
            <a:endParaRPr lang="en-US" sz="32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marL="425196" indent="-342900" algn="just">
              <a:lnSpc>
                <a:spcPct val="110000"/>
              </a:lnSpc>
              <a:buFont typeface="Wingdings" panose="05000000000000000000" pitchFamily="2" charset="2"/>
              <a:buChar char="Ø"/>
              <a:defRPr/>
            </a:pPr>
            <a:r>
              <a:rPr lang="en-US" sz="2400" dirty="0">
                <a:solidFill>
                  <a:srgbClr val="CC0099"/>
                </a:solidFill>
              </a:rPr>
              <a:t>Other operations</a:t>
            </a:r>
          </a:p>
          <a:p>
            <a:pPr marL="640080" lvl="1" indent="-237744" algn="just">
              <a:lnSpc>
                <a:spcPct val="110000"/>
              </a:lnSpc>
              <a:buFont typeface="Verdana"/>
              <a:buChar char="◦"/>
              <a:defRPr/>
            </a:pPr>
            <a:r>
              <a:rPr lang="en-US" sz="2200" i="1" dirty="0">
                <a:solidFill>
                  <a:schemeClr val="hlink"/>
                </a:solidFill>
              </a:rPr>
              <a:t>drill across:</a:t>
            </a:r>
            <a:r>
              <a:rPr lang="en-US" sz="2200" i="1" dirty="0"/>
              <a:t> involving (across) more than one fact table</a:t>
            </a:r>
            <a:endParaRPr lang="en-US" sz="2200" dirty="0"/>
          </a:p>
          <a:p>
            <a:pPr marL="640080" lvl="1" indent="-237744" algn="just">
              <a:lnSpc>
                <a:spcPct val="110000"/>
              </a:lnSpc>
              <a:buFont typeface="Verdana"/>
              <a:buChar char="◦"/>
              <a:defRPr/>
            </a:pPr>
            <a:r>
              <a:rPr lang="en-US" sz="2200" i="1" dirty="0">
                <a:solidFill>
                  <a:schemeClr val="hlink"/>
                </a:solidFill>
              </a:rPr>
              <a:t>drill through:</a:t>
            </a:r>
            <a:r>
              <a:rPr lang="en-US" sz="2200" i="1" dirty="0"/>
              <a:t> through the bottom level of the cube to its back-end relational tables (using SQL)</a:t>
            </a:r>
            <a:endParaRPr lang="en-US" sz="2200" dirty="0"/>
          </a:p>
          <a:p>
            <a:pPr algn="just">
              <a:lnSpc>
                <a:spcPct val="130000"/>
              </a:lnSpc>
            </a:pPr>
            <a:endParaRPr lang="en-US" sz="2200" dirty="0"/>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C7C0CCE6-C46E-4B5F-A08E-0D4E12F88E96}"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928566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26" y="320675"/>
            <a:ext cx="10696073" cy="1325563"/>
          </a:xfrm>
          <a:solidFill>
            <a:schemeClr val="accent1">
              <a:lumMod val="50000"/>
            </a:schemeClr>
          </a:solidFill>
        </p:spPr>
        <p:txBody>
          <a:bodyPr>
            <a:normAutofit fontScale="90000"/>
          </a:bodyPr>
          <a:lstStyle/>
          <a:p>
            <a:r>
              <a:rPr lang="en-US" sz="3200" dirty="0" smtClean="0">
                <a:solidFill>
                  <a:schemeClr val="accent6">
                    <a:lumMod val="20000"/>
                    <a:lumOff val="80000"/>
                  </a:schemeClr>
                </a:solidFill>
                <a:latin typeface="Book Antiqua" panose="02040602050305030304" pitchFamily="18" charset="0"/>
              </a:rPr>
              <a:t/>
            </a:r>
            <a:br>
              <a:rPr lang="en-US" sz="3200" dirty="0" smtClean="0">
                <a:solidFill>
                  <a:schemeClr val="accent6">
                    <a:lumMod val="20000"/>
                    <a:lumOff val="80000"/>
                  </a:schemeClr>
                </a:solidFill>
                <a:latin typeface="Book Antiqua" panose="02040602050305030304" pitchFamily="18" charset="0"/>
              </a:rPr>
            </a:br>
            <a:r>
              <a:rPr lang="en-US" sz="3600" dirty="0" smtClean="0">
                <a:solidFill>
                  <a:schemeClr val="accent6">
                    <a:lumMod val="20000"/>
                    <a:lumOff val="80000"/>
                  </a:schemeClr>
                </a:solidFill>
                <a:latin typeface="Book Antiqua" panose="02040602050305030304" pitchFamily="18" charset="0"/>
              </a:rPr>
              <a:t>Data </a:t>
            </a:r>
            <a:r>
              <a:rPr lang="en-US" sz="3600" dirty="0">
                <a:solidFill>
                  <a:schemeClr val="accent6">
                    <a:lumMod val="20000"/>
                    <a:lumOff val="80000"/>
                  </a:schemeClr>
                </a:solidFill>
                <a:latin typeface="Book Antiqua" panose="02040602050305030304" pitchFamily="18" charset="0"/>
              </a:rPr>
              <a:t>warehouse architecture</a:t>
            </a:r>
            <a:br>
              <a:rPr lang="en-US" sz="3600" dirty="0">
                <a:solidFill>
                  <a:schemeClr val="accent6">
                    <a:lumMod val="20000"/>
                    <a:lumOff val="80000"/>
                  </a:schemeClr>
                </a:solidFill>
                <a:latin typeface="Book Antiqua" panose="02040602050305030304" pitchFamily="18" charset="0"/>
              </a:rPr>
            </a:br>
            <a:endParaRPr lang="en-US" sz="36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a:xfrm>
            <a:off x="657726" y="1828799"/>
            <a:ext cx="10696074" cy="4348163"/>
          </a:xfrm>
        </p:spPr>
        <p:txBody>
          <a:bodyPr>
            <a:normAutofit/>
          </a:bodyPr>
          <a:lstStyle/>
          <a:p>
            <a:pPr lvl="1">
              <a:buFont typeface="Wingdings" panose="05000000000000000000" pitchFamily="2" charset="2"/>
              <a:buChar char="Ø"/>
            </a:pPr>
            <a:r>
              <a:rPr lang="en-US" dirty="0">
                <a:solidFill>
                  <a:srgbClr val="CC0099"/>
                </a:solidFill>
              </a:rPr>
              <a:t>Design and construction a data warehouse. </a:t>
            </a:r>
          </a:p>
          <a:p>
            <a:pPr lvl="1">
              <a:buFont typeface="Wingdings" panose="05000000000000000000" pitchFamily="2" charset="2"/>
              <a:buChar char="Ø"/>
            </a:pPr>
            <a:r>
              <a:rPr lang="en-US" dirty="0">
                <a:solidFill>
                  <a:srgbClr val="CC0099"/>
                </a:solidFill>
              </a:rPr>
              <a:t>A three-tier data warehouse architecture. </a:t>
            </a:r>
            <a:endParaRPr lang="en-US" dirty="0" smtClean="0">
              <a:solidFill>
                <a:srgbClr val="CC0099"/>
              </a:solidFill>
            </a:endParaRPr>
          </a:p>
          <a:p>
            <a:pPr lvl="1">
              <a:buFont typeface="Wingdings" panose="05000000000000000000" pitchFamily="2" charset="2"/>
              <a:buChar char="Ø"/>
            </a:pPr>
            <a:r>
              <a:rPr lang="en-US" dirty="0">
                <a:solidFill>
                  <a:srgbClr val="CC0099"/>
                </a:solidFill>
              </a:rPr>
              <a:t>Three Data Warehouse </a:t>
            </a:r>
            <a:r>
              <a:rPr lang="en-US" dirty="0" smtClean="0">
                <a:solidFill>
                  <a:srgbClr val="CC0099"/>
                </a:solidFill>
              </a:rPr>
              <a:t>Models</a:t>
            </a:r>
          </a:p>
          <a:p>
            <a:pPr lvl="1">
              <a:buFont typeface="Wingdings" panose="05000000000000000000" pitchFamily="2" charset="2"/>
              <a:buChar char="Ø"/>
            </a:pPr>
            <a:r>
              <a:rPr lang="en-US" dirty="0">
                <a:solidFill>
                  <a:srgbClr val="CC0099"/>
                </a:solidFill>
              </a:rPr>
              <a:t>Data Warehouse Development: A Recommended Approach</a:t>
            </a:r>
          </a:p>
          <a:p>
            <a:pPr lvl="1">
              <a:buFont typeface="Wingdings" panose="05000000000000000000" pitchFamily="2" charset="2"/>
              <a:buChar char="Ø"/>
            </a:pPr>
            <a:r>
              <a:rPr lang="en-US" dirty="0">
                <a:solidFill>
                  <a:srgbClr val="CC0099"/>
                </a:solidFill>
              </a:rPr>
              <a:t>Back-end tools and utilities for data </a:t>
            </a:r>
            <a:r>
              <a:rPr lang="en-US" dirty="0" smtClean="0">
                <a:solidFill>
                  <a:srgbClr val="CC0099"/>
                </a:solidFill>
              </a:rPr>
              <a:t>warehouses </a:t>
            </a:r>
            <a:endParaRPr lang="en-US" dirty="0">
              <a:solidFill>
                <a:srgbClr val="CC0099"/>
              </a:solidFill>
            </a:endParaRPr>
          </a:p>
          <a:p>
            <a:pPr lvl="1">
              <a:buFont typeface="Wingdings" panose="05000000000000000000" pitchFamily="2" charset="2"/>
              <a:buChar char="Ø"/>
            </a:pPr>
            <a:r>
              <a:rPr lang="en-US" dirty="0">
                <a:solidFill>
                  <a:srgbClr val="CC0099"/>
                </a:solidFill>
              </a:rPr>
              <a:t>The metadata </a:t>
            </a:r>
            <a:r>
              <a:rPr lang="en-US" dirty="0" smtClean="0">
                <a:solidFill>
                  <a:srgbClr val="CC0099"/>
                </a:solidFill>
              </a:rPr>
              <a:t>repository</a:t>
            </a:r>
            <a:endParaRPr lang="en-US" dirty="0">
              <a:solidFill>
                <a:srgbClr val="CC0099"/>
              </a:solidFill>
            </a:endParaRPr>
          </a:p>
          <a:p>
            <a:pPr lvl="1">
              <a:buFont typeface="Wingdings" panose="05000000000000000000" pitchFamily="2" charset="2"/>
              <a:buChar char="Ø"/>
            </a:pPr>
            <a:r>
              <a:rPr lang="en-US" dirty="0">
                <a:solidFill>
                  <a:srgbClr val="CC0099"/>
                </a:solidFill>
              </a:rPr>
              <a:t>Types of OLAP </a:t>
            </a:r>
            <a:r>
              <a:rPr lang="en-US" dirty="0" smtClean="0">
                <a:solidFill>
                  <a:srgbClr val="CC0099"/>
                </a:solidFill>
              </a:rPr>
              <a:t>Servers</a:t>
            </a:r>
            <a:endParaRPr lang="en-US" dirty="0">
              <a:solidFill>
                <a:srgbClr val="CC0099"/>
              </a:solidFill>
            </a:endParaRPr>
          </a:p>
        </p:txBody>
      </p:sp>
      <p:sp>
        <p:nvSpPr>
          <p:cNvPr id="4" name="Footer Placeholder 3"/>
          <p:cNvSpPr>
            <a:spLocks noGrp="1"/>
          </p:cNvSpPr>
          <p:nvPr>
            <p:ph type="ftr" sz="quarter" idx="11"/>
          </p:nvPr>
        </p:nvSpPr>
        <p:spPr/>
        <p:txBody>
          <a:bodyPr/>
          <a:lstStyle/>
          <a:p>
            <a:r>
              <a:rPr lang="en-US" smtClean="0"/>
              <a:t>Data Warehouse (OLAP Operations &amp; Data Warehouse Architecture)</a:t>
            </a:r>
            <a:endParaRPr lang="en-US" dirty="0"/>
          </a:p>
        </p:txBody>
      </p:sp>
      <p:sp>
        <p:nvSpPr>
          <p:cNvPr id="5" name="Date Placeholder 4"/>
          <p:cNvSpPr>
            <a:spLocks noGrp="1"/>
          </p:cNvSpPr>
          <p:nvPr>
            <p:ph type="dt" sz="half" idx="10"/>
          </p:nvPr>
        </p:nvSpPr>
        <p:spPr/>
        <p:txBody>
          <a:bodyPr/>
          <a:lstStyle/>
          <a:p>
            <a:fld id="{EAD0AFBC-7773-4483-A9F5-672ADAA6D989}" type="datetime1">
              <a:rPr lang="en-US" smtClean="0"/>
              <a:t>10/18/2020</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720051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7811</TotalTime>
  <Words>2533</Words>
  <Application>Microsoft Office PowerPoint</Application>
  <PresentationFormat>Widescreen</PresentationFormat>
  <Paragraphs>330</Paragraphs>
  <Slides>30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Baskerville Old Face</vt:lpstr>
      <vt:lpstr>Book Antiqua</vt:lpstr>
      <vt:lpstr>Calibri</vt:lpstr>
      <vt:lpstr>Calibri Light</vt:lpstr>
      <vt:lpstr>Minion-Regular</vt:lpstr>
      <vt:lpstr>Tahoma</vt:lpstr>
      <vt:lpstr>Times New Roman</vt:lpstr>
      <vt:lpstr>Verdana</vt:lpstr>
      <vt:lpstr>Wingdings</vt:lpstr>
      <vt:lpstr>Wingdings 2</vt:lpstr>
      <vt:lpstr>Office Theme</vt:lpstr>
      <vt:lpstr>  </vt:lpstr>
      <vt:lpstr>Content</vt:lpstr>
      <vt:lpstr>OLAP Operations</vt:lpstr>
      <vt:lpstr>OLAP Operations [Cont..]</vt:lpstr>
      <vt:lpstr>OLAP Operations [Cont..]</vt:lpstr>
      <vt:lpstr>OLAP Operations [Cont..]</vt:lpstr>
      <vt:lpstr>OLAP Operations [Cont..]</vt:lpstr>
      <vt:lpstr>OLAP Operations [Cont..]</vt:lpstr>
      <vt:lpstr> Data warehouse architecture </vt:lpstr>
      <vt:lpstr>Design and Construction of DataWarehouses</vt:lpstr>
      <vt:lpstr>Design and Construction of Data Warehouses [Cont..]</vt:lpstr>
      <vt:lpstr>The Process of Data Warehouse Design</vt:lpstr>
      <vt:lpstr>The Process of Data Warehouse Design [Cont..]</vt:lpstr>
      <vt:lpstr>The Process of Data Warehouse Design [Cont..]</vt:lpstr>
      <vt:lpstr>The Process of Data Warehouse Design [Cont..]</vt:lpstr>
      <vt:lpstr>The Process of Data Warehouse Design [Cont..]</vt:lpstr>
      <vt:lpstr>The Process of Data Warehouse Design [Cont..]</vt:lpstr>
      <vt:lpstr>A Three-Tier Data Warehouse Architecture</vt:lpstr>
      <vt:lpstr>A Three-Tier Data Warehouse Architecture [Cont..]</vt:lpstr>
      <vt:lpstr>A Three-Tier Data Warehouse Architecture [Cont..]</vt:lpstr>
      <vt:lpstr>Three Data Warehouse Models</vt:lpstr>
      <vt:lpstr>Three Data Warehouse Models [Cont..]</vt:lpstr>
      <vt:lpstr>Data Warehouse Development: A Recommended Approach</vt:lpstr>
      <vt:lpstr>Data Warehouse Back-End Tools and Utilities</vt:lpstr>
      <vt:lpstr>Metadata Repository</vt:lpstr>
      <vt:lpstr>Types of OLAP Servers</vt:lpstr>
      <vt:lpstr>Types of OLAP Servers [Cont..]</vt:lpstr>
      <vt:lpstr>Types of OLAP Servers [Cont..]</vt:lpstr>
      <vt:lpstr>Summary</vt:lpstr>
      <vt:lpstr>PowerPoint Presentation</vt:lpstr>
    </vt:vector>
  </TitlesOfParts>
  <Company>Airtel India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Day-2 Database Management System</dc:title>
  <dc:creator>Airtel</dc:creator>
  <cp:lastModifiedBy>Airtel</cp:lastModifiedBy>
  <cp:revision>1314</cp:revision>
  <dcterms:created xsi:type="dcterms:W3CDTF">2017-04-14T05:30:35Z</dcterms:created>
  <dcterms:modified xsi:type="dcterms:W3CDTF">2020-10-18T18:13:06Z</dcterms:modified>
</cp:coreProperties>
</file>