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89" r:id="rId3"/>
    <p:sldId id="404" r:id="rId4"/>
    <p:sldId id="405" r:id="rId5"/>
    <p:sldId id="406" r:id="rId6"/>
    <p:sldId id="421" r:id="rId7"/>
    <p:sldId id="407" r:id="rId8"/>
    <p:sldId id="408" r:id="rId9"/>
    <p:sldId id="409" r:id="rId10"/>
    <p:sldId id="410" r:id="rId11"/>
    <p:sldId id="423" r:id="rId12"/>
    <p:sldId id="424" r:id="rId13"/>
    <p:sldId id="422" r:id="rId14"/>
    <p:sldId id="427" r:id="rId15"/>
    <p:sldId id="425" r:id="rId16"/>
    <p:sldId id="428" r:id="rId17"/>
    <p:sldId id="426" r:id="rId18"/>
    <p:sldId id="429" r:id="rId19"/>
    <p:sldId id="402" r:id="rId20"/>
    <p:sldId id="33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D85F-BDEC-47CD-9518-7AA091A8A46E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853-B0DE-4383-984F-5D57CD5603E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90A4-C694-4C6F-A5C6-45F9018ECF25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7B6A-8194-439D-8278-E23976613E4D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5AC-0228-4E2A-9491-5665EADD912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FEC1-F26A-4B16-9C35-42B67DB31CCB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21D0-EDB2-44F2-8238-92C3F4A99A3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72A-C034-4F6A-A4AD-A5B35D83C5AF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8771-F610-471A-835F-6A49855CF965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B9B7-C5D8-4114-8CD0-5A1570879F89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1488-96F4-4B39-ABE3-482AFCFADACD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8374-6569-488E-A360-7A605C71F5B7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92464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40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5" y="5273457"/>
            <a:ext cx="5448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Saumendra Pattnaik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Assistant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Professor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Computer Science and Engineering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ITER,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Siksha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‘O’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Anusandhan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</a:p>
        </p:txBody>
      </p:sp>
    </p:spTree>
    <p:extLst>
      <p:ext uri="{BB962C8B-B14F-4D97-AF65-F5344CB8AC3E}">
        <p14:creationId xmlns="" xmlns:p14="http://schemas.microsoft.com/office/powerpoint/2010/main" val="6837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Binning Methods for Data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/>
              <a:t>*  </a:t>
            </a:r>
            <a:r>
              <a:rPr lang="en-US" sz="2400" dirty="0"/>
              <a:t>Sorted data for price (in dollars): 4, 8, 9, 15, 21, 21, 24, 25, 26, 28, 29, 34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Partition </a:t>
            </a:r>
            <a:r>
              <a:rPr lang="en-US" sz="2400" dirty="0">
                <a:solidFill>
                  <a:srgbClr val="CC0099"/>
                </a:solidFill>
              </a:rPr>
              <a:t>into (</a:t>
            </a:r>
            <a:r>
              <a:rPr lang="en-US" sz="2400" dirty="0" err="1" smtClean="0">
                <a:solidFill>
                  <a:srgbClr val="CC0099"/>
                </a:solidFill>
              </a:rPr>
              <a:t>equi</a:t>
            </a:r>
            <a:r>
              <a:rPr lang="en-US" sz="2400" dirty="0" smtClean="0">
                <a:solidFill>
                  <a:srgbClr val="CC0099"/>
                </a:solidFill>
              </a:rPr>
              <a:t>-depth/</a:t>
            </a:r>
            <a:r>
              <a:rPr lang="en-US" sz="2400" dirty="0">
                <a:solidFill>
                  <a:srgbClr val="CC0099"/>
                </a:solidFill>
              </a:rPr>
              <a:t>equal-frequency</a:t>
            </a:r>
            <a:r>
              <a:rPr lang="en-US" sz="2400" dirty="0" smtClean="0">
                <a:solidFill>
                  <a:srgbClr val="CC0099"/>
                </a:solidFill>
              </a:rPr>
              <a:t>) </a:t>
            </a:r>
            <a:r>
              <a:rPr lang="en-US" sz="2400" dirty="0">
                <a:solidFill>
                  <a:srgbClr val="CC0099"/>
                </a:solidFill>
              </a:rPr>
              <a:t>bins:</a:t>
            </a:r>
          </a:p>
          <a:p>
            <a:pPr>
              <a:buNone/>
              <a:defRPr/>
            </a:pPr>
            <a:r>
              <a:rPr lang="en-US" sz="2400" dirty="0"/>
              <a:t>      - Bin 1: 4, 8, 9, 15</a:t>
            </a:r>
          </a:p>
          <a:p>
            <a:pPr>
              <a:buNone/>
              <a:defRPr/>
            </a:pPr>
            <a:r>
              <a:rPr lang="en-US" sz="2400" dirty="0"/>
              <a:t>      - Bin 2: 21, 21, 24, 25</a:t>
            </a:r>
          </a:p>
          <a:p>
            <a:pPr>
              <a:buNone/>
              <a:defRPr/>
            </a:pPr>
            <a:r>
              <a:rPr lang="en-US" sz="2400" dirty="0"/>
              <a:t>      - Bin 3: 26, 28, 29, 34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Smoothing </a:t>
            </a:r>
            <a:r>
              <a:rPr lang="en-US" sz="2400" dirty="0">
                <a:solidFill>
                  <a:srgbClr val="CC0099"/>
                </a:solidFill>
              </a:rPr>
              <a:t>by bin means:</a:t>
            </a:r>
          </a:p>
          <a:p>
            <a:pPr>
              <a:buNone/>
              <a:defRPr/>
            </a:pPr>
            <a:r>
              <a:rPr lang="en-US" sz="2400" dirty="0"/>
              <a:t>      - Bin 1: 9, 9, 9, 9</a:t>
            </a:r>
          </a:p>
          <a:p>
            <a:pPr>
              <a:buNone/>
              <a:defRPr/>
            </a:pPr>
            <a:r>
              <a:rPr lang="en-US" sz="2400" dirty="0"/>
              <a:t>      - Bin 2: 23, 23, 23, 23</a:t>
            </a:r>
          </a:p>
          <a:p>
            <a:pPr>
              <a:buNone/>
              <a:defRPr/>
            </a:pPr>
            <a:r>
              <a:rPr lang="en-US" sz="2400" dirty="0"/>
              <a:t>      - Bin 3: 29, 29, 29, 29</a:t>
            </a:r>
          </a:p>
          <a:p>
            <a:pPr>
              <a:buNone/>
              <a:defRPr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774-97F2-4EF8-AAA5-810B87CDD406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69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Binning Methods for Data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Smoothing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3" cy="43481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/>
              <a:t>*  </a:t>
            </a:r>
            <a:r>
              <a:rPr lang="en-US" sz="2400" dirty="0"/>
              <a:t>Sorted data for price (in dollars): </a:t>
            </a:r>
            <a:r>
              <a:rPr lang="en-US" sz="2400" dirty="0">
                <a:solidFill>
                  <a:srgbClr val="FF0000"/>
                </a:solidFill>
              </a:rPr>
              <a:t>4, 8, 9, 15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21, 21, 24, 25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26, 28, 29, 34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Smoothing </a:t>
            </a:r>
            <a:r>
              <a:rPr lang="en-US" sz="2400" dirty="0">
                <a:solidFill>
                  <a:srgbClr val="CC0099"/>
                </a:solidFill>
              </a:rPr>
              <a:t>by bin </a:t>
            </a:r>
            <a:r>
              <a:rPr lang="en-US" dirty="0" smtClean="0">
                <a:solidFill>
                  <a:srgbClr val="CC0099"/>
                </a:solidFill>
              </a:rPr>
              <a:t>medians</a:t>
            </a:r>
            <a:r>
              <a:rPr lang="en-US" sz="2400" dirty="0" smtClean="0">
                <a:solidFill>
                  <a:srgbClr val="CC0099"/>
                </a:solidFill>
              </a:rPr>
              <a:t>:</a:t>
            </a:r>
            <a:endParaRPr lang="en-US" sz="2400" dirty="0">
              <a:solidFill>
                <a:srgbClr val="CC0099"/>
              </a:solidFill>
            </a:endParaRPr>
          </a:p>
          <a:p>
            <a:pPr>
              <a:buNone/>
              <a:defRPr/>
            </a:pPr>
            <a:r>
              <a:rPr lang="en-US" sz="2400" dirty="0" smtClean="0"/>
              <a:t>      - Bin 1: 8.5, 8.5, 8.5, 8.5</a:t>
            </a:r>
          </a:p>
          <a:p>
            <a:pPr>
              <a:buNone/>
              <a:defRPr/>
            </a:pPr>
            <a:r>
              <a:rPr lang="en-US" sz="2400" dirty="0" smtClean="0"/>
              <a:t>      </a:t>
            </a:r>
            <a:r>
              <a:rPr lang="en-US" sz="2400" dirty="0"/>
              <a:t>- Bin 2: </a:t>
            </a:r>
            <a:r>
              <a:rPr lang="en-US" sz="2400" dirty="0" smtClean="0"/>
              <a:t>22.5, 22.5, 22.5, 22.5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28.5, 28.5, </a:t>
            </a:r>
            <a:r>
              <a:rPr lang="en-US" sz="2400" dirty="0"/>
              <a:t>28.5</a:t>
            </a:r>
            <a:r>
              <a:rPr lang="en-US" sz="2400" dirty="0" smtClean="0"/>
              <a:t>, </a:t>
            </a:r>
            <a:r>
              <a:rPr lang="en-US" sz="2400" dirty="0"/>
              <a:t>28.5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Smoothing by bin boundaries:</a:t>
            </a:r>
          </a:p>
          <a:p>
            <a:pPr>
              <a:buNone/>
              <a:defRPr/>
            </a:pPr>
            <a:r>
              <a:rPr lang="en-US" sz="2400" dirty="0" smtClean="0"/>
              <a:t>      </a:t>
            </a:r>
            <a:r>
              <a:rPr lang="en-US" sz="2400" dirty="0"/>
              <a:t>- Bin 1: 4, 4, 4, 15</a:t>
            </a:r>
          </a:p>
          <a:p>
            <a:pPr>
              <a:buNone/>
              <a:defRPr/>
            </a:pPr>
            <a:r>
              <a:rPr lang="en-US" sz="2400" dirty="0"/>
              <a:t>      - Bin 2: 21, 21, 25, 25</a:t>
            </a:r>
          </a:p>
          <a:p>
            <a:pPr>
              <a:buNone/>
              <a:defRPr/>
            </a:pPr>
            <a:r>
              <a:rPr lang="en-US" sz="2400" dirty="0"/>
              <a:t>      - Bin 3: 26, 26, 26, 34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1FF-BDD7-459F-8EC1-D688A7653B27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59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Binning Methods for Data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Smoothing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3" cy="43481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/>
              <a:t>*  </a:t>
            </a:r>
            <a:r>
              <a:rPr lang="en-US" sz="2400" dirty="0"/>
              <a:t>Sorted data for price (in dollars): 4, 8, 9, 15, 21, 21, 24, 25, 26, 28, 29, 34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Partition into (</a:t>
            </a:r>
            <a:r>
              <a:rPr lang="en-US" sz="2400" dirty="0" err="1" smtClean="0">
                <a:solidFill>
                  <a:srgbClr val="CC0099"/>
                </a:solidFill>
              </a:rPr>
              <a:t>equi</a:t>
            </a:r>
            <a:r>
              <a:rPr lang="en-US" sz="2400" dirty="0" smtClean="0">
                <a:solidFill>
                  <a:srgbClr val="CC0099"/>
                </a:solidFill>
              </a:rPr>
              <a:t>-width) </a:t>
            </a:r>
            <a:r>
              <a:rPr lang="en-US" sz="2400" dirty="0">
                <a:solidFill>
                  <a:srgbClr val="CC0099"/>
                </a:solidFill>
              </a:rPr>
              <a:t>bins</a:t>
            </a:r>
            <a:r>
              <a:rPr lang="en-US" sz="2400" dirty="0" smtClean="0">
                <a:solidFill>
                  <a:srgbClr val="CC0099"/>
                </a:solidFill>
              </a:rPr>
              <a:t>:</a:t>
            </a:r>
          </a:p>
          <a:p>
            <a:pPr lvl="1">
              <a:defRPr/>
            </a:pPr>
            <a:r>
              <a:rPr lang="en-US" sz="2200" dirty="0" smtClean="0"/>
              <a:t>Lowest value A=4</a:t>
            </a:r>
          </a:p>
          <a:p>
            <a:pPr lvl="1">
              <a:defRPr/>
            </a:pPr>
            <a:r>
              <a:rPr lang="en-US" sz="2200" dirty="0" smtClean="0"/>
              <a:t>Highest value B=34</a:t>
            </a:r>
          </a:p>
          <a:p>
            <a:pPr lvl="1">
              <a:defRPr/>
            </a:pPr>
            <a:r>
              <a:rPr lang="en-US" sz="2200" dirty="0" smtClean="0"/>
              <a:t>Width of Interval W=34-4/3=1</a:t>
            </a:r>
            <a:r>
              <a:rPr lang="en-US" sz="2000" dirty="0" smtClean="0"/>
              <a:t>0</a:t>
            </a:r>
          </a:p>
          <a:p>
            <a:pPr>
              <a:buNone/>
              <a:defRPr/>
            </a:pPr>
            <a:r>
              <a:rPr lang="en-US" sz="2400" dirty="0" smtClean="0"/>
              <a:t>      - Bin 1: Range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smtClean="0">
                <a:sym typeface="Wingdings" panose="05000000000000000000" pitchFamily="2" charset="2"/>
              </a:rPr>
              <a:t>4 to 14) </a:t>
            </a:r>
            <a:r>
              <a:rPr lang="en-US" sz="2400" dirty="0" smtClean="0"/>
              <a:t>: 4, 8, 9</a:t>
            </a:r>
          </a:p>
          <a:p>
            <a:pPr>
              <a:buNone/>
              <a:defRPr/>
            </a:pPr>
            <a:r>
              <a:rPr lang="en-US" sz="2400" dirty="0" smtClean="0"/>
              <a:t>      </a:t>
            </a:r>
            <a:r>
              <a:rPr lang="en-US" sz="2400" dirty="0"/>
              <a:t>- Bin 2: </a:t>
            </a:r>
            <a:r>
              <a:rPr lang="en-US" sz="2400" dirty="0" smtClean="0"/>
              <a:t>Range</a:t>
            </a:r>
            <a:r>
              <a:rPr lang="en-US" sz="2400" dirty="0" smtClean="0">
                <a:sym typeface="Wingdings" panose="05000000000000000000" pitchFamily="2" charset="2"/>
              </a:rPr>
              <a:t>(15 </a:t>
            </a:r>
            <a:r>
              <a:rPr lang="en-US" sz="2400" dirty="0">
                <a:sym typeface="Wingdings" panose="05000000000000000000" pitchFamily="2" charset="2"/>
              </a:rPr>
              <a:t>to </a:t>
            </a:r>
            <a:r>
              <a:rPr lang="en-US" sz="2400" dirty="0" smtClean="0">
                <a:sym typeface="Wingdings" panose="05000000000000000000" pitchFamily="2" charset="2"/>
              </a:rPr>
              <a:t>25) : </a:t>
            </a:r>
            <a:r>
              <a:rPr lang="en-US" sz="2400" dirty="0" smtClean="0"/>
              <a:t>15, 21, 21, 24</a:t>
            </a:r>
            <a:endParaRPr lang="en-US" sz="2400" dirty="0"/>
          </a:p>
          <a:p>
            <a:pPr>
              <a:buNone/>
              <a:defRPr/>
            </a:pPr>
            <a:r>
              <a:rPr lang="en-US" sz="2400" dirty="0"/>
              <a:t>      - Bin 3: </a:t>
            </a:r>
            <a:r>
              <a:rPr lang="en-US" sz="2400" dirty="0" smtClean="0"/>
              <a:t>Range</a:t>
            </a:r>
            <a:r>
              <a:rPr lang="en-US" sz="2400" dirty="0" smtClean="0">
                <a:sym typeface="Wingdings" panose="05000000000000000000" pitchFamily="2" charset="2"/>
              </a:rPr>
              <a:t>(26 </a:t>
            </a:r>
            <a:r>
              <a:rPr lang="en-US" sz="2400" dirty="0">
                <a:sym typeface="Wingdings" panose="05000000000000000000" pitchFamily="2" charset="2"/>
              </a:rPr>
              <a:t>to </a:t>
            </a:r>
            <a:r>
              <a:rPr lang="en-US" sz="2400" dirty="0" smtClean="0">
                <a:sym typeface="Wingdings" panose="05000000000000000000" pitchFamily="2" charset="2"/>
              </a:rPr>
              <a:t>34) :</a:t>
            </a:r>
            <a:r>
              <a:rPr lang="en-US" sz="2400" dirty="0" smtClean="0"/>
              <a:t>25, 26, 28, 29, 34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D808-8C10-4444-A513-6F471706560B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37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Clustering &amp; Regression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Clustering</a:t>
            </a:r>
            <a:endParaRPr lang="en-US" sz="2400" dirty="0">
              <a:solidFill>
                <a:srgbClr val="CC0099"/>
              </a:solidFill>
            </a:endParaRPr>
          </a:p>
          <a:p>
            <a:pPr lvl="1" algn="just"/>
            <a:r>
              <a:rPr lang="en-US" dirty="0"/>
              <a:t>detect and remove outliers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Regression</a:t>
            </a:r>
            <a:endParaRPr lang="en-US" sz="2400" dirty="0">
              <a:solidFill>
                <a:srgbClr val="CC0099"/>
              </a:solidFill>
            </a:endParaRPr>
          </a:p>
          <a:p>
            <a:pPr lvl="1" algn="just"/>
            <a:r>
              <a:rPr lang="en-US" dirty="0"/>
              <a:t>smooth by fitting the data into regression </a:t>
            </a:r>
            <a:r>
              <a:rPr lang="en-US" dirty="0" smtClean="0"/>
              <a:t>functions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C0099"/>
                </a:solidFill>
              </a:rPr>
              <a:t>Linear regression </a:t>
            </a:r>
            <a:endParaRPr lang="en-US" dirty="0" smtClean="0">
              <a:solidFill>
                <a:srgbClr val="CC0099"/>
              </a:solidFill>
            </a:endParaRPr>
          </a:p>
          <a:p>
            <a:pPr lvl="2" algn="just"/>
            <a:r>
              <a:rPr lang="en-US" dirty="0" smtClean="0"/>
              <a:t>Involves </a:t>
            </a:r>
            <a:r>
              <a:rPr lang="en-US" dirty="0"/>
              <a:t>finding the “best” line to fit two attributes (</a:t>
            </a:r>
            <a:r>
              <a:rPr lang="en-US" dirty="0" smtClean="0"/>
              <a:t>or variables</a:t>
            </a:r>
            <a:r>
              <a:rPr lang="en-US" dirty="0"/>
              <a:t>), so that one attribute can be used to predict the other.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CC0099"/>
                </a:solidFill>
              </a:rPr>
              <a:t>Multiple linear regression </a:t>
            </a:r>
          </a:p>
          <a:p>
            <a:pPr lvl="2" algn="just"/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an extension of linear regression, where more than two attributes </a:t>
            </a:r>
            <a:r>
              <a:rPr lang="en-US" dirty="0" smtClean="0"/>
              <a:t>are involved </a:t>
            </a:r>
            <a:r>
              <a:rPr lang="en-US" dirty="0"/>
              <a:t>and the data are fit to a multidimensional surface.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3330-998A-418A-AE20-4A1D8FBB3166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59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Data 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Cleaning as a Process</a:t>
            </a:r>
            <a:b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endParaRPr lang="en-US" sz="2800" kern="12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We have two steps for data cleaning as a process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Step-1: Discrepancy Detection</a:t>
            </a:r>
          </a:p>
          <a:p>
            <a:r>
              <a:rPr lang="en-US" sz="2400" dirty="0"/>
              <a:t>Discrepancies </a:t>
            </a:r>
            <a:r>
              <a:rPr lang="en-US" sz="2400" dirty="0" smtClean="0"/>
              <a:t>can be </a:t>
            </a:r>
            <a:r>
              <a:rPr lang="en-US" sz="2400" dirty="0"/>
              <a:t>caused by several </a:t>
            </a:r>
            <a:r>
              <a:rPr lang="en-US" sz="2400" dirty="0" smtClean="0"/>
              <a:t>factors:</a:t>
            </a:r>
          </a:p>
          <a:p>
            <a:pPr lvl="1"/>
            <a:r>
              <a:rPr lang="en-US" sz="2200" dirty="0" smtClean="0"/>
              <a:t>poorly </a:t>
            </a:r>
            <a:r>
              <a:rPr lang="en-US" sz="2200" dirty="0"/>
              <a:t>designed data entry </a:t>
            </a:r>
            <a:endParaRPr lang="en-US" sz="2200" dirty="0" smtClean="0"/>
          </a:p>
          <a:p>
            <a:pPr lvl="1"/>
            <a:r>
              <a:rPr lang="en-US" sz="2200" dirty="0"/>
              <a:t>h</a:t>
            </a:r>
            <a:r>
              <a:rPr lang="en-US" sz="2200" dirty="0" smtClean="0"/>
              <a:t>uman error </a:t>
            </a:r>
            <a:r>
              <a:rPr lang="en-US" sz="2200" dirty="0"/>
              <a:t>in data entry, </a:t>
            </a:r>
            <a:endParaRPr lang="en-US" sz="2200" dirty="0" smtClean="0"/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eliberate </a:t>
            </a:r>
            <a:r>
              <a:rPr lang="en-US" sz="2200" dirty="0"/>
              <a:t>errors </a:t>
            </a:r>
            <a:endParaRPr lang="en-US" sz="2200" dirty="0" smtClean="0"/>
          </a:p>
          <a:p>
            <a:pPr lvl="1"/>
            <a:r>
              <a:rPr lang="en-US" sz="2200" dirty="0" smtClean="0"/>
              <a:t>data decay</a:t>
            </a:r>
          </a:p>
          <a:p>
            <a:pPr lvl="1"/>
            <a:r>
              <a:rPr lang="en-US" dirty="0" smtClean="0"/>
              <a:t>inconsistent </a:t>
            </a:r>
            <a:r>
              <a:rPr lang="en-US" dirty="0"/>
              <a:t>data representations </a:t>
            </a:r>
            <a:endParaRPr lang="en-US" dirty="0" smtClean="0"/>
          </a:p>
          <a:p>
            <a:pPr lvl="1"/>
            <a:r>
              <a:rPr lang="en-US" dirty="0" smtClean="0"/>
              <a:t>inconsistent use of </a:t>
            </a:r>
            <a:r>
              <a:rPr lang="en-US" dirty="0"/>
              <a:t>codes</a:t>
            </a:r>
            <a:endParaRPr lang="en-US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4BB-5EC0-44B7-B3DA-88BE54A6771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56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Data 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Cleaning as a </a:t>
            </a: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Process [Cont..]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endParaRPr lang="en-US" sz="2800" kern="12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How can we proceed with </a:t>
            </a:r>
            <a:r>
              <a:rPr lang="en-US" sz="2400" dirty="0">
                <a:solidFill>
                  <a:srgbClr val="CC0099"/>
                </a:solidFill>
              </a:rPr>
              <a:t>discrepancy detection</a:t>
            </a:r>
            <a:r>
              <a:rPr lang="en-US" sz="2400" dirty="0" smtClean="0">
                <a:solidFill>
                  <a:srgbClr val="CC0099"/>
                </a:solidFill>
              </a:rPr>
              <a:t>?</a:t>
            </a:r>
          </a:p>
          <a:p>
            <a:pPr lvl="1"/>
            <a:r>
              <a:rPr lang="en-US" sz="2200" dirty="0" smtClean="0"/>
              <a:t>We may use knowledge regarding </a:t>
            </a:r>
            <a:r>
              <a:rPr lang="en-US" sz="2200" dirty="0"/>
              <a:t>properties of the data. </a:t>
            </a:r>
            <a:endParaRPr lang="en-US" sz="2200" dirty="0" smtClean="0"/>
          </a:p>
          <a:p>
            <a:pPr lvl="1"/>
            <a:r>
              <a:rPr lang="en-US" sz="2200" dirty="0" smtClean="0"/>
              <a:t>Such </a:t>
            </a:r>
            <a:r>
              <a:rPr lang="en-US" sz="2200" dirty="0"/>
              <a:t>knowledge or “</a:t>
            </a:r>
            <a:r>
              <a:rPr lang="en-US" sz="2200" dirty="0" smtClean="0"/>
              <a:t>data about </a:t>
            </a:r>
            <a:r>
              <a:rPr lang="en-US" sz="2200" dirty="0"/>
              <a:t>data” is referred to as </a:t>
            </a:r>
            <a:r>
              <a:rPr lang="en-US" sz="2200" dirty="0" smtClean="0"/>
              <a:t>metadata.</a:t>
            </a:r>
          </a:p>
          <a:p>
            <a:pPr lvl="1"/>
            <a:r>
              <a:rPr lang="en-US" sz="2200" dirty="0" smtClean="0"/>
              <a:t>Example: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are the domain and data type </a:t>
            </a:r>
            <a:r>
              <a:rPr lang="en-US" dirty="0" smtClean="0"/>
              <a:t>of each </a:t>
            </a:r>
            <a:r>
              <a:rPr lang="en-US" dirty="0"/>
              <a:t>attribute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are the acceptable values for each attribute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is the range of </a:t>
            </a:r>
            <a:r>
              <a:rPr lang="en-US" dirty="0" smtClean="0"/>
              <a:t>the length </a:t>
            </a:r>
            <a:r>
              <a:rPr lang="en-US" dirty="0"/>
              <a:t>of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Do </a:t>
            </a:r>
            <a:r>
              <a:rPr lang="en-US" dirty="0"/>
              <a:t>all values </a:t>
            </a:r>
            <a:r>
              <a:rPr lang="en-US" dirty="0" smtClean="0"/>
              <a:t>fall within </a:t>
            </a:r>
            <a:r>
              <a:rPr lang="en-US" dirty="0"/>
              <a:t>the expected range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there any known </a:t>
            </a:r>
            <a:r>
              <a:rPr lang="en-US" dirty="0" smtClean="0"/>
              <a:t>dependencies between </a:t>
            </a:r>
            <a:r>
              <a:rPr lang="en-US" dirty="0"/>
              <a:t>attributes?</a:t>
            </a:r>
            <a:endParaRPr lang="en-US" sz="9600" dirty="0">
              <a:solidFill>
                <a:srgbClr val="CC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4BB-5EC0-44B7-B3DA-88BE54A6771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55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Data 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Cleaning as a </a:t>
            </a: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Process [Cont..]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endParaRPr lang="en-US" sz="2800" kern="12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C</a:t>
            </a:r>
            <a:r>
              <a:rPr lang="en-US" sz="2400" dirty="0" smtClean="0">
                <a:solidFill>
                  <a:srgbClr val="CC0099"/>
                </a:solidFill>
              </a:rPr>
              <a:t>ommercial </a:t>
            </a:r>
            <a:r>
              <a:rPr lang="en-US" sz="2400" dirty="0">
                <a:solidFill>
                  <a:srgbClr val="CC0099"/>
                </a:solidFill>
              </a:rPr>
              <a:t>tools </a:t>
            </a:r>
            <a:r>
              <a:rPr lang="en-US" sz="2400" dirty="0" smtClean="0">
                <a:solidFill>
                  <a:srgbClr val="CC0099"/>
                </a:solidFill>
              </a:rPr>
              <a:t>for discrepancy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Data scrubbing </a:t>
            </a:r>
            <a:r>
              <a:rPr lang="en-US" sz="2400" dirty="0" smtClean="0">
                <a:solidFill>
                  <a:srgbClr val="CC0099"/>
                </a:solidFill>
              </a:rPr>
              <a:t>tools</a:t>
            </a:r>
          </a:p>
          <a:p>
            <a:pPr lvl="1" algn="just"/>
            <a:r>
              <a:rPr lang="en-US" dirty="0" smtClean="0"/>
              <a:t>Use </a:t>
            </a:r>
            <a:r>
              <a:rPr lang="en-US" dirty="0"/>
              <a:t>simple domain knowledge to detect errors and make corrections in the data. </a:t>
            </a:r>
          </a:p>
          <a:p>
            <a:pPr lvl="1" algn="just"/>
            <a:r>
              <a:rPr lang="en-US" dirty="0"/>
              <a:t>These tools rely on parsing and fuzzy matching techniques when cleaning data from multiple sources.</a:t>
            </a:r>
            <a:endParaRPr lang="en-US" sz="6000" dirty="0">
              <a:solidFill>
                <a:srgbClr val="CC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Data </a:t>
            </a:r>
            <a:r>
              <a:rPr lang="en-US" sz="2400" dirty="0">
                <a:solidFill>
                  <a:srgbClr val="CC0099"/>
                </a:solidFill>
              </a:rPr>
              <a:t>auditing </a:t>
            </a:r>
            <a:r>
              <a:rPr lang="en-US" sz="2400" dirty="0" smtClean="0">
                <a:solidFill>
                  <a:srgbClr val="CC0099"/>
                </a:solidFill>
              </a:rPr>
              <a:t>tools</a:t>
            </a:r>
          </a:p>
          <a:p>
            <a:pPr lvl="1" algn="just"/>
            <a:r>
              <a:rPr lang="en-US" dirty="0" smtClean="0"/>
              <a:t>Find </a:t>
            </a:r>
            <a:r>
              <a:rPr lang="en-US" dirty="0"/>
              <a:t>discrepancies by analyzing the data to discover </a:t>
            </a:r>
            <a:r>
              <a:rPr lang="en-US" dirty="0" smtClean="0"/>
              <a:t>rules and </a:t>
            </a:r>
            <a:r>
              <a:rPr lang="en-US" dirty="0"/>
              <a:t>relationships, and detecting data that violate such </a:t>
            </a:r>
            <a:r>
              <a:rPr lang="en-US" dirty="0" smtClean="0"/>
              <a:t>conditions.</a:t>
            </a:r>
            <a:endParaRPr lang="en-US" sz="6000" dirty="0">
              <a:solidFill>
                <a:srgbClr val="CC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4BB-5EC0-44B7-B3DA-88BE54A6771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1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Data 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Cleaning as a </a:t>
            </a: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Process[ Cont..]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endParaRPr lang="en-US" sz="2800" kern="12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Step-2: </a:t>
            </a:r>
            <a:r>
              <a:rPr lang="en-US" sz="2400" dirty="0">
                <a:solidFill>
                  <a:srgbClr val="CC0099"/>
                </a:solidFill>
              </a:rPr>
              <a:t>D</a:t>
            </a:r>
            <a:r>
              <a:rPr lang="en-US" sz="2400" dirty="0" smtClean="0">
                <a:solidFill>
                  <a:srgbClr val="CC0099"/>
                </a:solidFill>
              </a:rPr>
              <a:t>ata Transformations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CC0099"/>
              </a:solidFill>
            </a:endParaRPr>
          </a:p>
          <a:p>
            <a:pPr lvl="1" algn="just"/>
            <a:r>
              <a:rPr lang="en-US" sz="2200" dirty="0"/>
              <a:t>Data inconsistencies may be corrected manually using external </a:t>
            </a:r>
            <a:r>
              <a:rPr lang="en-US" sz="2200" dirty="0" smtClean="0"/>
              <a:t>references. </a:t>
            </a:r>
          </a:p>
          <a:p>
            <a:pPr lvl="1" algn="just"/>
            <a:r>
              <a:rPr lang="en-US" sz="2200" dirty="0"/>
              <a:t>E</a:t>
            </a:r>
            <a:r>
              <a:rPr lang="en-US" sz="2200" dirty="0" smtClean="0"/>
              <a:t>xample</a:t>
            </a:r>
            <a:r>
              <a:rPr lang="en-US" sz="2200" dirty="0"/>
              <a:t>, errors made at data entry may be corrected by performing a paper </a:t>
            </a:r>
            <a:r>
              <a:rPr lang="en-US" sz="2200" dirty="0" smtClean="0"/>
              <a:t>trace.</a:t>
            </a:r>
          </a:p>
          <a:p>
            <a:pPr lvl="1" algn="just"/>
            <a:r>
              <a:rPr lang="en-US" sz="2200" dirty="0"/>
              <a:t>Discrepancies can be corrected by using transformations.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4BB-5EC0-44B7-B3DA-88BE54A6771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0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Data 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Cleaning as a </a:t>
            </a: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Process [Cont..]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endParaRPr lang="en-US" sz="2800" kern="12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Commercial tools for </a:t>
            </a:r>
            <a:r>
              <a:rPr lang="en-US" sz="2400" dirty="0" smtClean="0">
                <a:solidFill>
                  <a:srgbClr val="CC0099"/>
                </a:solidFill>
              </a:rPr>
              <a:t>data transformations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CC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Data migration </a:t>
            </a:r>
            <a:r>
              <a:rPr lang="en-US" sz="2400" dirty="0" smtClean="0">
                <a:solidFill>
                  <a:srgbClr val="CC0099"/>
                </a:solidFill>
              </a:rPr>
              <a:t>tools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sz="2200" dirty="0"/>
              <a:t>Allow simple transformations to be specified, such as to replace the string “gender” by “sex</a:t>
            </a:r>
            <a:r>
              <a:rPr lang="en-US" sz="2200" dirty="0" smtClean="0"/>
              <a:t>”.</a:t>
            </a:r>
          </a:p>
          <a:p>
            <a:pPr marL="457200" lvl="2" indent="0" algn="just">
              <a:spcBef>
                <a:spcPts val="1000"/>
              </a:spcBef>
              <a:buNone/>
            </a:pPr>
            <a:endParaRPr lang="en-US" sz="2400" dirty="0" smtClean="0">
              <a:solidFill>
                <a:srgbClr val="CC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ETL (extraction/transformation/loading) </a:t>
            </a:r>
            <a:r>
              <a:rPr lang="en-US" sz="2400" dirty="0" smtClean="0">
                <a:solidFill>
                  <a:srgbClr val="CC0099"/>
                </a:solidFill>
              </a:rPr>
              <a:t>tools</a:t>
            </a:r>
          </a:p>
          <a:p>
            <a:pPr lvl="1" algn="just"/>
            <a:r>
              <a:rPr lang="en-US" dirty="0"/>
              <a:t>allow users to specify </a:t>
            </a:r>
            <a:r>
              <a:rPr lang="en-US" dirty="0" smtClean="0"/>
              <a:t>transforms through </a:t>
            </a:r>
            <a:r>
              <a:rPr lang="en-US" dirty="0"/>
              <a:t>a graphical user interface (GUI).</a:t>
            </a:r>
            <a:endParaRPr lang="en-US" sz="6000" dirty="0">
              <a:solidFill>
                <a:srgbClr val="CC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4BB-5EC0-44B7-B3DA-88BE54A6771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3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Data cleaning routines attempt to fill in missing values, smooth out noise </a:t>
            </a:r>
            <a:r>
              <a:rPr lang="en-US" sz="2400" dirty="0" smtClean="0"/>
              <a:t>while identifying </a:t>
            </a:r>
            <a:r>
              <a:rPr lang="en-US" sz="2400" dirty="0"/>
              <a:t>outliers, and correct inconsistencies in the data. </a:t>
            </a:r>
            <a:endParaRPr lang="en-US" sz="2400" dirty="0" smtClean="0"/>
          </a:p>
          <a:p>
            <a:pPr algn="just"/>
            <a:r>
              <a:rPr lang="en-US" sz="2400" dirty="0" smtClean="0"/>
              <a:t>Data </a:t>
            </a:r>
            <a:r>
              <a:rPr lang="en-US" sz="2400" dirty="0"/>
              <a:t>cleaning is </a:t>
            </a:r>
            <a:r>
              <a:rPr lang="en-US" sz="2400" dirty="0" smtClean="0"/>
              <a:t>usually performed </a:t>
            </a:r>
            <a:r>
              <a:rPr lang="en-US" sz="2400" dirty="0"/>
              <a:t>as an iterative two-step process consisting of discrepancy detection </a:t>
            </a:r>
            <a:r>
              <a:rPr lang="en-US" sz="2400" dirty="0" smtClean="0"/>
              <a:t>and data </a:t>
            </a:r>
            <a:r>
              <a:rPr lang="en-US" sz="2400" dirty="0"/>
              <a:t>transformation.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4BB-5EC0-44B7-B3DA-88BE54A67718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Data cleaning 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/>
              <a:t>Missing Value 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/>
              <a:t>Noisy Data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/>
              <a:t>Data </a:t>
            </a:r>
            <a:r>
              <a:rPr lang="en-US" sz="2200" dirty="0"/>
              <a:t>Cleaning as a P</a:t>
            </a:r>
            <a:r>
              <a:rPr lang="en-US" sz="2200" dirty="0" smtClean="0"/>
              <a:t>rocess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8EAF-2613-4B12-9B0C-236A64854091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DE9-8929-4F9B-B82A-AF38C0E324BC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Data cleaning tasks</a:t>
            </a:r>
          </a:p>
          <a:p>
            <a:pPr lvl="1">
              <a:lnSpc>
                <a:spcPct val="140000"/>
              </a:lnSpc>
            </a:pPr>
            <a:r>
              <a:rPr lang="en-US" sz="2200" dirty="0"/>
              <a:t>Fill in missing values</a:t>
            </a:r>
          </a:p>
          <a:p>
            <a:pPr lvl="1">
              <a:lnSpc>
                <a:spcPct val="140000"/>
              </a:lnSpc>
            </a:pPr>
            <a:r>
              <a:rPr lang="en-US" sz="2200" dirty="0"/>
              <a:t>Identify outliers and smooth out noisy data </a:t>
            </a:r>
          </a:p>
          <a:p>
            <a:pPr lvl="1">
              <a:lnSpc>
                <a:spcPct val="140000"/>
              </a:lnSpc>
            </a:pPr>
            <a:r>
              <a:rPr lang="en-US" sz="2200" dirty="0"/>
              <a:t>Correct inconsistent data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62C-807C-4150-9937-E236E1C11C2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2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/>
              <a:t>Data is not always available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E.g., many tuples have no recorded value for several attributes, such as customer income in sales </a:t>
            </a:r>
            <a:r>
              <a:rPr lang="en-US" sz="2200" dirty="0" smtClean="0"/>
              <a:t>data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/>
              <a:t>Missing data may be due to 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/>
              <a:t>equipment </a:t>
            </a:r>
            <a:r>
              <a:rPr lang="en-US" sz="2200" dirty="0"/>
              <a:t>malfunction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inconsistent with other recorded data and thus deleted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data not entered due to misunderstanding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certain data may not be considered important at the time of entry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not register history or changes of the data</a:t>
            </a:r>
          </a:p>
          <a:p>
            <a:pPr algn="just"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2021-E3C0-4642-8C86-6C06CB03A7FB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2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How to Handle Missing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defRPr/>
            </a:pPr>
            <a:r>
              <a:rPr lang="en-US" sz="2400" dirty="0">
                <a:solidFill>
                  <a:srgbClr val="CC0099"/>
                </a:solidFill>
              </a:rPr>
              <a:t>Missing data may need to be </a:t>
            </a:r>
            <a:r>
              <a:rPr lang="en-US" sz="2400" dirty="0" smtClean="0">
                <a:solidFill>
                  <a:srgbClr val="CC0099"/>
                </a:solidFill>
              </a:rPr>
              <a:t>inferred.</a:t>
            </a:r>
          </a:p>
          <a:p>
            <a:pPr algn="just">
              <a:lnSpc>
                <a:spcPct val="140000"/>
              </a:lnSpc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Ignore the tuple:</a:t>
            </a:r>
            <a:r>
              <a:rPr lang="en-US" sz="2400" dirty="0" smtClean="0"/>
              <a:t>  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en-US" sz="2200" dirty="0" smtClean="0"/>
              <a:t>usually </a:t>
            </a:r>
            <a:r>
              <a:rPr lang="en-US" sz="2200" dirty="0"/>
              <a:t>done when class label is missing (assuming the tasks in classification</a:t>
            </a:r>
            <a:r>
              <a:rPr lang="en-US" sz="2200" dirty="0">
                <a:cs typeface="Tahoma" pitchFamily="34" charset="0"/>
              </a:rPr>
              <a:t>—</a:t>
            </a:r>
            <a:r>
              <a:rPr lang="en-US" sz="2200" dirty="0"/>
              <a:t>not effective when the percentage of missing values per attribute varies considerably.</a:t>
            </a:r>
          </a:p>
          <a:p>
            <a:pPr algn="just">
              <a:lnSpc>
                <a:spcPct val="140000"/>
              </a:lnSpc>
              <a:defRPr/>
            </a:pPr>
            <a:r>
              <a:rPr lang="en-US" sz="2400" dirty="0">
                <a:solidFill>
                  <a:srgbClr val="CC0099"/>
                </a:solidFill>
              </a:rPr>
              <a:t>Fill in the missing value manually: </a:t>
            </a:r>
            <a:endParaRPr lang="en-US" sz="2400" dirty="0" smtClean="0">
              <a:solidFill>
                <a:srgbClr val="CC0099"/>
              </a:solidFill>
            </a:endParaRPr>
          </a:p>
          <a:p>
            <a:pPr lvl="1" algn="just">
              <a:lnSpc>
                <a:spcPct val="140000"/>
              </a:lnSpc>
              <a:defRPr/>
            </a:pPr>
            <a:r>
              <a:rPr lang="en-US" sz="2200" dirty="0"/>
              <a:t>tedious + infeasible.</a:t>
            </a:r>
          </a:p>
          <a:p>
            <a:pPr algn="just"/>
            <a:r>
              <a:rPr lang="en-US" sz="2400" dirty="0">
                <a:solidFill>
                  <a:srgbClr val="CC0099"/>
                </a:solidFill>
              </a:rPr>
              <a:t>Use a global constant to fill in the missing value: </a:t>
            </a:r>
            <a:endParaRPr lang="en-US" sz="2400" dirty="0" smtClean="0">
              <a:solidFill>
                <a:srgbClr val="CC0099"/>
              </a:solidFill>
            </a:endParaRPr>
          </a:p>
          <a:p>
            <a:pPr lvl="1" algn="just"/>
            <a:r>
              <a:rPr lang="en-US" sz="2200" dirty="0"/>
              <a:t>Replace all missing attribute values by the same constant, such as a label like “Unknown” a new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90FF-EAFB-473C-8214-4B5B6E653BDF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4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How to Handle Missing Data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? [Cont..]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defRPr/>
            </a:pPr>
            <a:r>
              <a:rPr lang="en-US" sz="2400" dirty="0" smtClean="0">
                <a:solidFill>
                  <a:srgbClr val="CC0099"/>
                </a:solidFill>
              </a:rPr>
              <a:t>Use </a:t>
            </a:r>
            <a:r>
              <a:rPr lang="en-US" sz="2400" dirty="0">
                <a:solidFill>
                  <a:srgbClr val="CC0099"/>
                </a:solidFill>
              </a:rPr>
              <a:t>the attribute mean to fill in the missing value</a:t>
            </a:r>
          </a:p>
          <a:p>
            <a:pPr algn="just">
              <a:lnSpc>
                <a:spcPct val="140000"/>
              </a:lnSpc>
              <a:defRPr/>
            </a:pPr>
            <a:r>
              <a:rPr lang="en-US" sz="2400" dirty="0">
                <a:solidFill>
                  <a:srgbClr val="CC0099"/>
                </a:solidFill>
              </a:rPr>
              <a:t>Use the attribute mean for all samples belonging to the same class to fill in the missing value: </a:t>
            </a:r>
            <a:endParaRPr lang="en-US" sz="2400" dirty="0" smtClean="0">
              <a:solidFill>
                <a:srgbClr val="CC0099"/>
              </a:solidFill>
            </a:endParaRPr>
          </a:p>
          <a:p>
            <a:pPr lvl="1" algn="just">
              <a:lnSpc>
                <a:spcPct val="140000"/>
              </a:lnSpc>
              <a:defRPr/>
            </a:pPr>
            <a:r>
              <a:rPr lang="en-US" sz="2200" dirty="0"/>
              <a:t>smarter</a:t>
            </a:r>
          </a:p>
          <a:p>
            <a:pPr algn="just">
              <a:lnSpc>
                <a:spcPct val="140000"/>
              </a:lnSpc>
              <a:defRPr/>
            </a:pPr>
            <a:r>
              <a:rPr lang="en-US" sz="2400" dirty="0">
                <a:solidFill>
                  <a:srgbClr val="CC0099"/>
                </a:solidFill>
              </a:rPr>
              <a:t>Use the most probable value to fill in the missing value: </a:t>
            </a:r>
            <a:endParaRPr lang="en-US" sz="2400" dirty="0" smtClean="0">
              <a:solidFill>
                <a:srgbClr val="CC0099"/>
              </a:solidFill>
            </a:endParaRPr>
          </a:p>
          <a:p>
            <a:pPr lvl="1" algn="just">
              <a:lnSpc>
                <a:spcPct val="140000"/>
              </a:lnSpc>
              <a:defRPr/>
            </a:pPr>
            <a:r>
              <a:rPr lang="en-US" sz="2200" dirty="0" smtClean="0"/>
              <a:t>inference-based </a:t>
            </a:r>
            <a:r>
              <a:rPr lang="en-US" sz="2200" dirty="0"/>
              <a:t>such as Bayesian formula or decision tree.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FFD8-8B54-4F4E-8A2F-A8AF2610F56B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8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Noise:</a:t>
            </a:r>
            <a:r>
              <a:rPr lang="en-US" sz="2400" dirty="0"/>
              <a:t> random error or variance in a measured variable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Incorrect attribute values may due to</a:t>
            </a:r>
          </a:p>
          <a:p>
            <a:pPr lvl="1">
              <a:defRPr/>
            </a:pPr>
            <a:r>
              <a:rPr lang="en-US" dirty="0"/>
              <a:t>faulty data collection instruments</a:t>
            </a:r>
          </a:p>
          <a:p>
            <a:pPr lvl="1">
              <a:defRPr/>
            </a:pPr>
            <a:r>
              <a:rPr lang="en-US" dirty="0"/>
              <a:t>data entry problems</a:t>
            </a:r>
          </a:p>
          <a:p>
            <a:pPr lvl="1">
              <a:defRPr/>
            </a:pPr>
            <a:r>
              <a:rPr lang="en-US" dirty="0"/>
              <a:t>data transmission problems</a:t>
            </a:r>
          </a:p>
          <a:p>
            <a:pPr lvl="1">
              <a:defRPr/>
            </a:pPr>
            <a:r>
              <a:rPr lang="en-US" dirty="0"/>
              <a:t>technology limitation</a:t>
            </a:r>
          </a:p>
          <a:p>
            <a:pPr lvl="1">
              <a:defRPr/>
            </a:pPr>
            <a:r>
              <a:rPr lang="en-US" dirty="0"/>
              <a:t>inconsistency in naming convention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Other data problems which requires data cleaning</a:t>
            </a:r>
          </a:p>
          <a:p>
            <a:pPr lvl="1">
              <a:defRPr/>
            </a:pPr>
            <a:r>
              <a:rPr lang="en-US" dirty="0"/>
              <a:t>duplicate records</a:t>
            </a:r>
          </a:p>
          <a:p>
            <a:pPr lvl="1">
              <a:defRPr/>
            </a:pPr>
            <a:r>
              <a:rPr lang="en-US" dirty="0"/>
              <a:t>incomplete data</a:t>
            </a:r>
          </a:p>
          <a:p>
            <a:pPr lvl="1">
              <a:defRPr/>
            </a:pPr>
            <a:r>
              <a:rPr lang="en-US" dirty="0"/>
              <a:t>inconsistent data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6E72-A708-4E48-A290-630156F2D436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54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How to Handle Noisy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Binning method:</a:t>
            </a:r>
          </a:p>
          <a:p>
            <a:pPr lvl="1" algn="just"/>
            <a:r>
              <a:rPr lang="en-US" dirty="0" smtClean="0"/>
              <a:t>First </a:t>
            </a:r>
            <a:r>
              <a:rPr lang="en-US" dirty="0"/>
              <a:t>sort data </a:t>
            </a:r>
            <a:r>
              <a:rPr lang="en-US" dirty="0" smtClean="0"/>
              <a:t>and the sorted </a:t>
            </a:r>
            <a:r>
              <a:rPr lang="en-US" dirty="0"/>
              <a:t>values are distributed into a </a:t>
            </a:r>
            <a:r>
              <a:rPr lang="en-US" dirty="0" smtClean="0"/>
              <a:t>number </a:t>
            </a:r>
            <a:r>
              <a:rPr lang="en-US" dirty="0"/>
              <a:t>of “buckets,” or bins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one can </a:t>
            </a:r>
            <a:r>
              <a:rPr lang="en-US" dirty="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C0099"/>
                </a:solidFill>
              </a:rPr>
              <a:t>S</a:t>
            </a:r>
            <a:r>
              <a:rPr lang="en-US" dirty="0" smtClean="0">
                <a:solidFill>
                  <a:srgbClr val="CC0099"/>
                </a:solidFill>
              </a:rPr>
              <a:t>moothing </a:t>
            </a:r>
            <a:r>
              <a:rPr lang="en-US" dirty="0">
                <a:solidFill>
                  <a:srgbClr val="CC0099"/>
                </a:solidFill>
              </a:rPr>
              <a:t>by bin </a:t>
            </a:r>
            <a:r>
              <a:rPr lang="en-US" dirty="0" smtClean="0">
                <a:solidFill>
                  <a:srgbClr val="CC0099"/>
                </a:solidFill>
              </a:rPr>
              <a:t>means</a:t>
            </a:r>
          </a:p>
          <a:p>
            <a:pPr lvl="2" algn="just"/>
            <a:r>
              <a:rPr lang="en-US" dirty="0"/>
              <a:t>Each value in a bin is replaced by the mean value of the bin.</a:t>
            </a:r>
            <a:endParaRPr lang="en-US" dirty="0">
              <a:solidFill>
                <a:srgbClr val="CC0099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CC0099"/>
                </a:solidFill>
              </a:rPr>
              <a:t>Smoothing </a:t>
            </a:r>
            <a:r>
              <a:rPr lang="en-US" dirty="0">
                <a:solidFill>
                  <a:srgbClr val="CC0099"/>
                </a:solidFill>
              </a:rPr>
              <a:t>by bin </a:t>
            </a:r>
            <a:r>
              <a:rPr lang="en-US" dirty="0" smtClean="0">
                <a:solidFill>
                  <a:srgbClr val="CC0099"/>
                </a:solidFill>
              </a:rPr>
              <a:t>medians</a:t>
            </a:r>
          </a:p>
          <a:p>
            <a:pPr lvl="2" algn="just"/>
            <a:r>
              <a:rPr lang="en-US" dirty="0"/>
              <a:t>Each bin value is replaced by the bin median.</a:t>
            </a:r>
            <a:endParaRPr lang="en-US" dirty="0">
              <a:solidFill>
                <a:srgbClr val="CC0099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CC0099"/>
                </a:solidFill>
              </a:rPr>
              <a:t>Smoothing </a:t>
            </a:r>
            <a:r>
              <a:rPr lang="en-US" dirty="0">
                <a:solidFill>
                  <a:srgbClr val="CC0099"/>
                </a:solidFill>
              </a:rPr>
              <a:t>by bin </a:t>
            </a:r>
            <a:r>
              <a:rPr lang="en-US" dirty="0" smtClean="0">
                <a:solidFill>
                  <a:srgbClr val="CC0099"/>
                </a:solidFill>
              </a:rPr>
              <a:t>boundaries</a:t>
            </a:r>
          </a:p>
          <a:p>
            <a:pPr lvl="2" algn="just"/>
            <a:r>
              <a:rPr lang="en-US" dirty="0"/>
              <a:t>T</a:t>
            </a:r>
            <a:r>
              <a:rPr lang="en-US" dirty="0" smtClean="0"/>
              <a:t>he minimum and </a:t>
            </a:r>
            <a:r>
              <a:rPr lang="en-US" dirty="0"/>
              <a:t>maximum values in a given bin are identified as the </a:t>
            </a:r>
            <a:r>
              <a:rPr lang="en-US" i="1" dirty="0"/>
              <a:t>bin boundaries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 Each bin </a:t>
            </a:r>
            <a:r>
              <a:rPr lang="en-US" dirty="0"/>
              <a:t>value is then replaced by the closest boundary value. 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9F5-0F2C-4FFC-A94B-CE7874D9EAE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1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Simple Discretization Methods: Binning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Equal-width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99"/>
                </a:solidFill>
              </a:rPr>
              <a:t>(distance) partitioning: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It divides the range into </a:t>
            </a:r>
            <a:r>
              <a:rPr lang="en-US" i="1" dirty="0"/>
              <a:t>N</a:t>
            </a:r>
            <a:r>
              <a:rPr lang="en-US" dirty="0"/>
              <a:t> intervals of equal size: </a:t>
            </a:r>
            <a:r>
              <a:rPr lang="en-US" dirty="0">
                <a:solidFill>
                  <a:srgbClr val="39513E"/>
                </a:solidFill>
              </a:rPr>
              <a:t>uniform grid</a:t>
            </a:r>
            <a:endParaRPr lang="en-US" dirty="0">
              <a:solidFill>
                <a:schemeClr val="hlink"/>
              </a:solidFill>
            </a:endParaRPr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the lowest and highest values of the attribute, the width of intervals will be: </a:t>
            </a:r>
            <a:r>
              <a:rPr lang="en-US" i="1" dirty="0"/>
              <a:t>W </a:t>
            </a:r>
            <a:r>
              <a:rPr lang="en-US" dirty="0"/>
              <a:t>= (</a:t>
            </a:r>
            <a:r>
              <a:rPr lang="en-US" i="1" dirty="0"/>
              <a:t>B</a:t>
            </a:r>
            <a:r>
              <a:rPr lang="en-US" dirty="0"/>
              <a:t>-</a:t>
            </a:r>
            <a:r>
              <a:rPr lang="en-US" i="1" dirty="0"/>
              <a:t>A</a:t>
            </a:r>
            <a:r>
              <a:rPr lang="en-US" dirty="0"/>
              <a:t>)/</a:t>
            </a:r>
            <a:r>
              <a:rPr lang="en-US" i="1" dirty="0"/>
              <a:t>N.</a:t>
            </a:r>
            <a:endParaRPr lang="en-US" dirty="0"/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The most </a:t>
            </a:r>
            <a:r>
              <a:rPr lang="en-US" dirty="0" smtClean="0"/>
              <a:t>straight forward</a:t>
            </a:r>
            <a:endParaRPr lang="en-US" dirty="0"/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But outliers may dominate presentation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Skewed data is not handled well.</a:t>
            </a:r>
            <a:endParaRPr lang="en-US" i="1" dirty="0"/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Equal-depth (frequency) partitioning: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It divides the range into </a:t>
            </a:r>
            <a:r>
              <a:rPr lang="en-US" i="1" dirty="0"/>
              <a:t>N</a:t>
            </a:r>
            <a:r>
              <a:rPr lang="en-US" dirty="0"/>
              <a:t> intervals, each containing approximately same number of samples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Good data scaling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dirty="0"/>
              <a:t>Managing categorical attributes can be tricky.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Cleaning)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328-8114-4BA3-ADA8-6514F86DB024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78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</TotalTime>
  <Words>1429</Words>
  <Application>Microsoft Office PowerPoint</Application>
  <PresentationFormat>Custom</PresentationFormat>
  <Paragraphs>219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</vt:lpstr>
      <vt:lpstr>Content</vt:lpstr>
      <vt:lpstr>Data Cleaning</vt:lpstr>
      <vt:lpstr>Missing Data</vt:lpstr>
      <vt:lpstr>How to Handle Missing Data?</vt:lpstr>
      <vt:lpstr>How to Handle Missing Data? [Cont..]</vt:lpstr>
      <vt:lpstr>Noisy Data</vt:lpstr>
      <vt:lpstr>How to Handle Noisy Data?</vt:lpstr>
      <vt:lpstr>Simple Discretization Methods: Binning</vt:lpstr>
      <vt:lpstr>Binning Methods for Data Smoothing</vt:lpstr>
      <vt:lpstr>Binning Methods for Data Smoothing [Cont..]</vt:lpstr>
      <vt:lpstr>Binning Methods for Data Smoothing [Cont..]</vt:lpstr>
      <vt:lpstr>Clustering &amp; Regression</vt:lpstr>
      <vt:lpstr> Data Cleaning as a Process </vt:lpstr>
      <vt:lpstr> Data Cleaning as a Process [Cont..] </vt:lpstr>
      <vt:lpstr> Data Cleaning as a Process [Cont..] </vt:lpstr>
      <vt:lpstr> Data Cleaning as a Process[ Cont..] </vt:lpstr>
      <vt:lpstr> Data Cleaning as a Process [Cont..] </vt:lpstr>
      <vt:lpstr>Summary</vt:lpstr>
      <vt:lpstr>Slide 20</vt:lpstr>
    </vt:vector>
  </TitlesOfParts>
  <Company>Airtel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Soumendra</cp:lastModifiedBy>
  <cp:revision>1218</cp:revision>
  <dcterms:created xsi:type="dcterms:W3CDTF">2017-04-14T05:30:35Z</dcterms:created>
  <dcterms:modified xsi:type="dcterms:W3CDTF">2021-11-22T09:54:52Z</dcterms:modified>
</cp:coreProperties>
</file>