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389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02" r:id="rId19"/>
    <p:sldId id="33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F0138"/>
    <a:srgbClr val="3F313F"/>
    <a:srgbClr val="421E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40CF-3CA0-4599-BC63-E655319ACE30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FCE-B996-4BD1-8972-CF2F70E0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465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3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E60B-57BC-4201-A972-A43830E248D9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1E32-A7D1-417C-9791-633A6EB154C5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69-1DBB-4F37-B89A-429606585DCE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83D3-6568-4E2C-B433-EA98F80170CD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DD56-BB70-4AF9-82D7-C03AF4B80119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76A-2170-4C26-BE05-35F436278F3A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356C-AFAA-4C37-9135-CF02BC342901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81D7-EEA7-4E6B-B2DA-FBC133A4D496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D57-2620-42E9-9132-F27E050D22AE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F17-3D22-492E-92ED-C10D3CB28AA0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6ED4-1F64-42E7-BD9C-502F4087793F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CD1D-2F18-4AE8-8351-80F7B095CE20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1534903"/>
            <a:ext cx="12192000" cy="168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2109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92464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4000" b="1" dirty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  <a:p>
            <a:pPr algn="ctr"/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600" b="1" dirty="0">
              <a:solidFill>
                <a:schemeClr val="accent2">
                  <a:lumMod val="20000"/>
                  <a:lumOff val="80000"/>
                </a:schemeClr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3600" b="1" dirty="0">
              <a:solidFill>
                <a:srgbClr val="FFFF00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8795" y="5273457"/>
            <a:ext cx="54488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Dr. </a:t>
            </a:r>
            <a:r>
              <a:rPr lang="en-US" sz="2200" b="1" smtClean="0">
                <a:solidFill>
                  <a:schemeClr val="accent1">
                    <a:lumMod val="75000"/>
                  </a:schemeClr>
                </a:solidFill>
              </a:rPr>
              <a:t>Saumendra Pattnaik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Associate Professor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Department of Computer Science and Engineering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ITER,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Siksha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‘O’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Anusandhan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University.</a:t>
            </a:r>
          </a:p>
        </p:txBody>
      </p:sp>
    </p:spTree>
    <p:extLst>
      <p:ext uri="{BB962C8B-B14F-4D97-AF65-F5344CB8AC3E}">
        <p14:creationId xmlns="" xmlns:p14="http://schemas.microsoft.com/office/powerpoint/2010/main" val="6837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 (Chi-square) test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/>
                  <a:t>For categorical (discrete) data, a correlation relationship between two attributes, A and B, can be discovered by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(chi-square) test.</a:t>
                </a:r>
              </a:p>
              <a:p>
                <a:pPr algn="just"/>
                <a:r>
                  <a:rPr lang="en-US" sz="2400" dirty="0"/>
                  <a:t>Suppose </a:t>
                </a:r>
                <a:r>
                  <a:rPr lang="en-US" sz="2400" i="1" dirty="0"/>
                  <a:t>A </a:t>
                </a:r>
                <a:r>
                  <a:rPr lang="en-US" sz="2400" dirty="0"/>
                  <a:t>has </a:t>
                </a:r>
                <a:r>
                  <a:rPr lang="en-US" sz="2400" i="1" dirty="0"/>
                  <a:t>c </a:t>
                </a:r>
                <a:r>
                  <a:rPr lang="en-US" sz="2400" dirty="0"/>
                  <a:t>distinct values, </a:t>
                </a:r>
                <a:r>
                  <a:rPr lang="en-US" sz="2400" dirty="0" smtClean="0"/>
                  <a:t>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,……</m:t>
                    </m:r>
                  </m:oMath>
                </a14:m>
                <a:r>
                  <a:rPr lang="en-US" sz="2400" i="1" dirty="0" smtClean="0"/>
                  <a:t>,</a:t>
                </a:r>
                <a:r>
                  <a:rPr lang="en-US" sz="24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r>
                  <a:rPr lang="en-US" sz="2400" i="1" dirty="0"/>
                  <a:t>B </a:t>
                </a:r>
                <a:r>
                  <a:rPr lang="en-US" sz="2400" dirty="0"/>
                  <a:t>has </a:t>
                </a:r>
                <a:r>
                  <a:rPr lang="en-US" sz="2400" i="1" dirty="0"/>
                  <a:t>r </a:t>
                </a:r>
                <a:r>
                  <a:rPr lang="en-US" sz="2400" dirty="0"/>
                  <a:t>distinct values,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,….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/>
                  <a:t>The data tuples described by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and </a:t>
                </a:r>
                <a:r>
                  <a:rPr lang="en-US" sz="2400" i="1" dirty="0"/>
                  <a:t>B </a:t>
                </a:r>
                <a:r>
                  <a:rPr lang="en-US" sz="2400" dirty="0"/>
                  <a:t>can be shown as a contingency table, with the </a:t>
                </a:r>
                <a:r>
                  <a:rPr lang="en-US" sz="2400" i="1" dirty="0"/>
                  <a:t>c </a:t>
                </a:r>
                <a:r>
                  <a:rPr lang="en-US" sz="2400" dirty="0"/>
                  <a:t>values of </a:t>
                </a:r>
                <a:r>
                  <a:rPr lang="en-US" sz="2400" i="1" dirty="0"/>
                  <a:t>A </a:t>
                </a:r>
                <a:r>
                  <a:rPr lang="en-US" sz="2400" dirty="0"/>
                  <a:t>making up the </a:t>
                </a:r>
                <a:r>
                  <a:rPr lang="en-US" sz="2400" dirty="0" smtClean="0"/>
                  <a:t>columns and </a:t>
                </a:r>
                <a:r>
                  <a:rPr lang="en-US" sz="2400" dirty="0"/>
                  <a:t>the </a:t>
                </a:r>
                <a:r>
                  <a:rPr lang="en-US" sz="2400" i="1" dirty="0"/>
                  <a:t>r </a:t>
                </a:r>
                <a:r>
                  <a:rPr lang="en-US" sz="2400" dirty="0"/>
                  <a:t>values of </a:t>
                </a:r>
                <a:r>
                  <a:rPr lang="en-US" sz="2400" i="1" dirty="0"/>
                  <a:t>B </a:t>
                </a:r>
                <a:r>
                  <a:rPr lang="en-US" sz="2400" dirty="0"/>
                  <a:t>making up the </a:t>
                </a:r>
                <a:r>
                  <a:rPr lang="en-US" sz="2400" dirty="0" smtClean="0"/>
                  <a:t>rows.</a:t>
                </a:r>
              </a:p>
              <a:p>
                <a:pPr algn="just"/>
                <a:r>
                  <a:rPr lang="en-US" sz="2400" dirty="0" smtClean="0"/>
                  <a:t>Let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denote the event that attribute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takes </a:t>
                </a:r>
                <a:r>
                  <a:rPr lang="en-US" sz="2400" dirty="0"/>
                  <a:t>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/>
                </a:r>
                <a:r>
                  <a:rPr lang="en-US" sz="2400" dirty="0"/>
                  <a:t>and attribute </a:t>
                </a:r>
                <a:r>
                  <a:rPr lang="en-US" sz="2400" i="1" dirty="0"/>
                  <a:t>B </a:t>
                </a:r>
                <a:r>
                  <a:rPr lang="en-US" sz="2400" dirty="0"/>
                  <a:t>takes 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that is, where (</a:t>
                </a:r>
                <a:r>
                  <a:rPr lang="en-US" sz="2400" i="1" dirty="0"/>
                  <a:t>A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i="1" dirty="0" smtClean="0"/>
                  <a:t/>
                </a:r>
                <a:r>
                  <a:rPr lang="en-US" sz="2400" i="1" dirty="0" err="1"/>
                  <a:t>B</a:t>
                </a:r>
                <a:r>
                  <a:rPr lang="en-US" sz="2400" i="1" dirty="0"/>
                  <a:t/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).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3"/>
                <a:stretch>
                  <a:fillRect l="-798" t="-1964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DAEE-22EF-4F9C-9F88-1EBA3474C5E7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69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 (Chi-square) test  [Cont..]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value is computed as</a:t>
                </a:r>
                <a:r>
                  <a:rPr lang="en-US" sz="2400" dirty="0" smtClean="0"/>
                  <a:t>: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	-------------------------(1)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i="1" dirty="0"/>
                  <a:t/>
                </a:r>
                <a:r>
                  <a:rPr lang="en-US" sz="2400" dirty="0"/>
                  <a:t>is the observed </a:t>
                </a:r>
                <a:r>
                  <a:rPr lang="en-US" sz="2400" dirty="0" smtClean="0"/>
                  <a:t>frequency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</a:t>
                </a:r>
                <a:r>
                  <a:rPr lang="en-US" sz="2400" i="1" dirty="0"/>
                  <a:t>expected </a:t>
                </a:r>
                <a:r>
                  <a:rPr lang="en-US" sz="2400" i="1" dirty="0" smtClean="0"/>
                  <a:t>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---------------------------(2)</a:t>
                </a:r>
                <a:endParaRPr lang="en-US" sz="2400" dirty="0"/>
              </a:p>
              <a:p>
                <a:r>
                  <a:rPr lang="en-US" sz="2400" i="1" dirty="0"/>
                  <a:t>N </a:t>
                </a:r>
                <a:r>
                  <a:rPr lang="en-US" sz="2400" dirty="0"/>
                  <a:t>is the number of data </a:t>
                </a:r>
                <a:r>
                  <a:rPr lang="en-US" sz="2400" dirty="0" smtClean="0"/>
                  <a:t>tuples.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3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4B7-2D51-41E2-BC21-CE88747FBB71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41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 (Chi-square) test  [Cont..]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i="1" dirty="0" smtClean="0"/>
                  <a:t>count</a:t>
                </a:r>
                <a:r>
                  <a:rPr lang="en-US" sz="2400" dirty="0"/>
                  <a:t>(</a:t>
                </a:r>
                <a:r>
                  <a:rPr lang="en-US" sz="2400" i="1" dirty="0"/>
                  <a:t>A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is the number of tuples having </a:t>
                </a:r>
                <a:r>
                  <a:rPr lang="en-US" sz="2400" dirty="0" smtClean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 smtClean="0"/>
                  <a:t/>
                </a:r>
                <a:r>
                  <a:rPr lang="en-US" sz="2400" dirty="0"/>
                  <a:t>for </a:t>
                </a:r>
                <a:r>
                  <a:rPr lang="en-US" sz="2400" i="1" dirty="0"/>
                  <a:t>A</a:t>
                </a:r>
                <a:r>
                  <a:rPr lang="en-US" sz="2400" dirty="0"/>
                  <a:t>, and </a:t>
                </a:r>
                <a:r>
                  <a:rPr lang="en-US" sz="2400" i="1" dirty="0"/>
                  <a:t>count</a:t>
                </a:r>
                <a:r>
                  <a:rPr lang="en-US" sz="2400" dirty="0"/>
                  <a:t>(</a:t>
                </a:r>
                <a:r>
                  <a:rPr lang="en-US" sz="2400" i="1" dirty="0"/>
                  <a:t>B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) is the number </a:t>
                </a:r>
                <a:r>
                  <a:rPr lang="en-US" sz="2400" dirty="0" smtClean="0"/>
                  <a:t>of </a:t>
                </a:r>
                <a:r>
                  <a:rPr lang="en-US" sz="2400" dirty="0"/>
                  <a:t>tuples having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/>
                  <a:t/>
                </a:r>
                <a:r>
                  <a:rPr lang="en-US" sz="2400" dirty="0"/>
                  <a:t>for </a:t>
                </a:r>
                <a:r>
                  <a:rPr lang="en-US" sz="2400" i="1" dirty="0" smtClean="0"/>
                  <a:t>B.</a:t>
                </a:r>
              </a:p>
              <a:p>
                <a:pPr algn="just"/>
                <a:r>
                  <a:rPr lang="en-US" sz="2400" dirty="0"/>
                  <a:t>The sum </a:t>
                </a:r>
                <a:r>
                  <a:rPr lang="en-US" sz="2400" dirty="0" smtClean="0"/>
                  <a:t>in Equation (1) </a:t>
                </a:r>
                <a:r>
                  <a:rPr lang="en-US" sz="2400" dirty="0"/>
                  <a:t>is computed over all of the </a:t>
                </a:r>
                <a:r>
                  <a:rPr lang="en-US" sz="2400" i="1" dirty="0" err="1"/>
                  <a:t>r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i="1" dirty="0"/>
                  <a:t>c </a:t>
                </a:r>
                <a:r>
                  <a:rPr lang="en-US" sz="2400" dirty="0"/>
                  <a:t>cells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statistic tests the hypothesis that </a:t>
                </a:r>
                <a:r>
                  <a:rPr lang="en-US" sz="2400" i="1" dirty="0"/>
                  <a:t>A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B </a:t>
                </a:r>
                <a:r>
                  <a:rPr lang="en-US" sz="2400" dirty="0"/>
                  <a:t>are independent. 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dirty="0"/>
                  <a:t>test is based </a:t>
                </a:r>
                <a:r>
                  <a:rPr lang="en-US" sz="2400" dirty="0" smtClean="0"/>
                  <a:t>on a </a:t>
                </a:r>
                <a:r>
                  <a:rPr lang="en-US" sz="2400" dirty="0"/>
                  <a:t>significance level, with (</a:t>
                </a:r>
                <a:r>
                  <a:rPr lang="en-US" sz="2400" i="1" dirty="0" smtClean="0"/>
                  <a:t>r-</a:t>
                </a:r>
                <a:r>
                  <a:rPr lang="en-US" sz="2400" dirty="0" smtClean="0"/>
                  <a:t>1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i="1" dirty="0" smtClean="0"/>
                  <a:t>c-</a:t>
                </a:r>
                <a:r>
                  <a:rPr lang="en-US" sz="2400" dirty="0" smtClean="0"/>
                  <a:t>1</a:t>
                </a:r>
                <a:r>
                  <a:rPr lang="en-US" sz="2400" dirty="0"/>
                  <a:t>) degrees of freedom.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3"/>
                <a:stretch>
                  <a:fillRect l="-798" t="-1683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9D2-E7CB-4650-9483-7952B7920E5B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68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 (Chi-square) test  [Cont..]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2400" dirty="0" smtClean="0">
                    <a:solidFill>
                      <a:srgbClr val="CC0099"/>
                    </a:solidFill>
                  </a:rPr>
                  <a:t>Example: </a:t>
                </a:r>
                <a:r>
                  <a:rPr lang="en-US" sz="2400" dirty="0">
                    <a:solidFill>
                      <a:srgbClr val="CC0099"/>
                    </a:solidFill>
                  </a:rPr>
                  <a:t>Correlation </a:t>
                </a:r>
                <a:r>
                  <a:rPr lang="en-US" sz="2400" dirty="0" smtClean="0">
                    <a:solidFill>
                      <a:srgbClr val="CC0099"/>
                    </a:solidFill>
                  </a:rPr>
                  <a:t>analysis </a:t>
                </a:r>
                <a:r>
                  <a:rPr lang="en-US" sz="2400" dirty="0">
                    <a:solidFill>
                      <a:srgbClr val="CC0099"/>
                    </a:solidFill>
                  </a:rPr>
                  <a:t>of categorical attributes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CC0099"/>
                    </a:solidFill>
                  </a:rPr>
                  <a:t>.</a:t>
                </a:r>
              </a:p>
              <a:p>
                <a:pPr algn="just"/>
                <a:r>
                  <a:rPr lang="en-US" sz="2400" dirty="0"/>
                  <a:t>Suppose that a group of </a:t>
                </a:r>
                <a:r>
                  <a:rPr lang="en-US" sz="2400" dirty="0" smtClean="0"/>
                  <a:t>1,500 people </a:t>
                </a:r>
                <a:r>
                  <a:rPr lang="en-US" sz="2400" dirty="0"/>
                  <a:t>was surveyed. 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dirty="0"/>
                  <a:t>gender of each person was noted. 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Each </a:t>
                </a:r>
                <a:r>
                  <a:rPr lang="en-US" sz="2400" dirty="0"/>
                  <a:t>person was polled as </a:t>
                </a:r>
                <a:r>
                  <a:rPr lang="en-US" sz="2400" dirty="0" smtClean="0"/>
                  <a:t>to whether </a:t>
                </a:r>
                <a:r>
                  <a:rPr lang="en-US" sz="2400" dirty="0"/>
                  <a:t>their preferred type of reading material was fiction or </a:t>
                </a:r>
                <a:r>
                  <a:rPr lang="en-US" sz="2400" dirty="0" smtClean="0"/>
                  <a:t>nonfiction.</a:t>
                </a:r>
              </a:p>
              <a:p>
                <a:pPr algn="just"/>
                <a:r>
                  <a:rPr lang="en-US" sz="2400" dirty="0"/>
                  <a:t>Thus, we </a:t>
                </a:r>
                <a:r>
                  <a:rPr lang="en-US" sz="2400" dirty="0" smtClean="0"/>
                  <a:t>have two </a:t>
                </a:r>
                <a:r>
                  <a:rPr lang="en-US" sz="2400" dirty="0"/>
                  <a:t>attributes, </a:t>
                </a:r>
                <a:r>
                  <a:rPr lang="en-US" sz="2400" i="1" dirty="0"/>
                  <a:t>gender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preferred reading</a:t>
                </a:r>
                <a:r>
                  <a:rPr lang="en-US" sz="2400" dirty="0"/>
                  <a:t>.</a:t>
                </a:r>
                <a:endParaRPr lang="en-US" sz="2400" dirty="0">
                  <a:solidFill>
                    <a:srgbClr val="CC0099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3"/>
                <a:stretch>
                  <a:fillRect l="-798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F6BD-4715-4747-B208-C52D418E9BC7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10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 (Chi-square) test  [Cont..]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3" cy="43481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Are </a:t>
            </a:r>
            <a:r>
              <a:rPr lang="en-US" sz="2400" i="1" dirty="0">
                <a:solidFill>
                  <a:srgbClr val="CC0099"/>
                </a:solidFill>
              </a:rPr>
              <a:t>gender </a:t>
            </a:r>
            <a:r>
              <a:rPr lang="en-US" sz="2400" dirty="0">
                <a:solidFill>
                  <a:srgbClr val="CC0099"/>
                </a:solidFill>
              </a:rPr>
              <a:t>and </a:t>
            </a:r>
            <a:r>
              <a:rPr lang="en-US" sz="2400" i="1" dirty="0">
                <a:solidFill>
                  <a:srgbClr val="CC0099"/>
                </a:solidFill>
              </a:rPr>
              <a:t>preferred Reading </a:t>
            </a:r>
            <a:r>
              <a:rPr lang="en-US" sz="2400" dirty="0">
                <a:solidFill>
                  <a:srgbClr val="CC0099"/>
                </a:solidFill>
              </a:rPr>
              <a:t>correlated</a:t>
            </a:r>
            <a:r>
              <a:rPr lang="en-US" sz="2400" dirty="0" smtClean="0">
                <a:solidFill>
                  <a:srgbClr val="CC0099"/>
                </a:solidFill>
              </a:rPr>
              <a:t>?</a:t>
            </a:r>
          </a:p>
          <a:p>
            <a:pPr algn="just"/>
            <a:r>
              <a:rPr lang="en-US" sz="2400" dirty="0"/>
              <a:t>The observed frequency (or count) of </a:t>
            </a:r>
            <a:r>
              <a:rPr lang="en-US" sz="2400" dirty="0" smtClean="0"/>
              <a:t>each possible </a:t>
            </a:r>
            <a:r>
              <a:rPr lang="en-US" sz="2400" dirty="0"/>
              <a:t>joint event is summarized in the contingency </a:t>
            </a:r>
            <a:r>
              <a:rPr lang="en-US" sz="2400" dirty="0" smtClean="0"/>
              <a:t>table, where the </a:t>
            </a:r>
            <a:r>
              <a:rPr lang="en-US" sz="2400" dirty="0"/>
              <a:t>numbers in parentheses are the expected </a:t>
            </a:r>
            <a:r>
              <a:rPr lang="en-US" sz="2400" dirty="0" smtClean="0"/>
              <a:t>frequencies.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                     </a:t>
            </a:r>
            <a:r>
              <a:rPr lang="en-US" sz="1800" dirty="0"/>
              <a:t>A 2× 2 contingency table for the data of Example</a:t>
            </a:r>
          </a:p>
          <a:p>
            <a:pPr algn="just"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C41C-5673-4E98-8034-61E1E4FDFCC9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28" y="4088235"/>
            <a:ext cx="5051467" cy="1528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67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 (Chi-square) test  [Cont..]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2400" dirty="0"/>
                  <a:t>The expected frequency for the cell (male, fiction) is: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𝑓𝑖𝑐𝑡𝑖𝑜𝑛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300×450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1500</m:t>
                        </m:r>
                      </m:den>
                    </m:f>
                    <m:r>
                      <m:rPr>
                        <m:nor/>
                      </m:rPr>
                      <a:rPr lang="en-US" sz="2400"/>
                      <m:t>=90</m:t>
                    </m:r>
                  </m:oMath>
                </a14:m>
                <a:endParaRPr lang="en-US" sz="2400" dirty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𝑓𝑖𝑐𝑡𝑖𝑜𝑛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×450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1500</m:t>
                        </m:r>
                      </m:den>
                    </m:f>
                    <m:r>
                      <m:rPr>
                        <m:nor/>
                      </m:rPr>
                      <a:rPr lang="en-US" sz="2400"/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360</m:t>
                    </m:r>
                  </m:oMath>
                </a14:m>
                <a:endParaRPr lang="en-US" sz="2400" dirty="0" smtClean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𝑓𝑖𝑐𝑡𝑖𝑜𝑛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1500</m:t>
                        </m:r>
                      </m:den>
                    </m:f>
                    <m:r>
                      <m:rPr>
                        <m:nor/>
                      </m:rPr>
                      <a:rPr lang="en-US" sz="2400"/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210</m:t>
                    </m:r>
                  </m:oMath>
                </a14:m>
                <a:endParaRPr lang="en-US" sz="2400" dirty="0" smtClean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𝑓𝑖𝑐𝑡𝑖𝑜𝑛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1200×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1500</m:t>
                        </m:r>
                      </m:den>
                    </m:f>
                    <m:r>
                      <m:rPr>
                        <m:nor/>
                      </m:rPr>
                      <a:rPr lang="en-US" sz="2400"/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840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3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4F09-17ED-49CC-83A4-BE09CE3E0A45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82" y="2615695"/>
            <a:ext cx="4204668" cy="1272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29098" y="2246363"/>
            <a:ext cx="4219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 </a:t>
            </a:r>
            <a:r>
              <a:rPr lang="en-US" sz="1600" dirty="0" smtClean="0"/>
              <a:t>2× </a:t>
            </a:r>
            <a:r>
              <a:rPr lang="en-US" sz="1600" dirty="0"/>
              <a:t>2 contingency table for the data of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19201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8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Book Antiqua" panose="02040602050305030304" pitchFamily="18" charset="0"/>
                  </a:rPr>
                  <a:t> (Chi-square) test  [Cont..]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7726" y="320675"/>
                <a:ext cx="10696073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400" dirty="0" smtClean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(250−90)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(50−210)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(200−360)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(1000−840)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840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algn="just">
                  <a:lnSpc>
                    <a:spcPct val="130000"/>
                  </a:lnSpc>
                </a:pPr>
                <a:r>
                  <a:rPr lang="en-US" sz="2400" dirty="0"/>
                  <a:t/>
                </a:r>
                <a:r>
                  <a:rPr lang="en-US" sz="2400" dirty="0" smtClean="0"/>
                  <a:t>      = 288.44+121.90+71.11+30.48= 507.93</a:t>
                </a:r>
              </a:p>
              <a:p>
                <a:pPr marL="457200" lvl="1" indent="0" algn="just">
                  <a:lnSpc>
                    <a:spcPct val="130000"/>
                  </a:lnSpc>
                  <a:buNone/>
                </a:pPr>
                <a:endParaRPr lang="en-US" sz="2000" dirty="0"/>
              </a:p>
              <a:p>
                <a:pPr marL="457200" lvl="1" indent="0" algn="just">
                  <a:lnSpc>
                    <a:spcPct val="130000"/>
                  </a:lnSpc>
                  <a:buNone/>
                </a:pPr>
                <a:endParaRPr lang="en-US" sz="2000" dirty="0" smtClean="0"/>
              </a:p>
              <a:p>
                <a:pPr algn="just">
                  <a:lnSpc>
                    <a:spcPct val="13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3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2039-8A50-480C-8029-5413B6E66B91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24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Result Analysis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2400" dirty="0"/>
                  <a:t>For this 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2 table, the degrees of freedom are (2-1)(2-1) = 1.</a:t>
                </a:r>
              </a:p>
              <a:p>
                <a:pPr algn="just"/>
                <a:r>
                  <a:rPr lang="en-US" sz="2400" dirty="0"/>
                  <a:t>For </a:t>
                </a:r>
                <a:r>
                  <a:rPr lang="en-US" sz="2400" dirty="0">
                    <a:solidFill>
                      <a:srgbClr val="CC0099"/>
                    </a:solidFill>
                  </a:rPr>
                  <a:t>1 degree of freedom</a:t>
                </a:r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value needed to reject the hypothesis at the </a:t>
                </a:r>
                <a:r>
                  <a:rPr lang="en-US" sz="2400" dirty="0">
                    <a:solidFill>
                      <a:srgbClr val="CC0099"/>
                    </a:solidFill>
                  </a:rPr>
                  <a:t>0.001 significance </a:t>
                </a:r>
                <a:r>
                  <a:rPr lang="en-US" sz="2400" dirty="0"/>
                  <a:t>level is </a:t>
                </a:r>
                <a:r>
                  <a:rPr lang="en-US" sz="2400" dirty="0">
                    <a:solidFill>
                      <a:srgbClr val="CC0099"/>
                    </a:solidFill>
                  </a:rPr>
                  <a:t>10.828</a:t>
                </a:r>
              </a:p>
              <a:p>
                <a:pPr algn="just"/>
                <a:r>
                  <a:rPr lang="en-US" sz="2400" dirty="0" smtClean="0"/>
                  <a:t>Since </a:t>
                </a:r>
                <a:r>
                  <a:rPr lang="en-US" sz="2400" dirty="0"/>
                  <a:t>our computed value is above this, we </a:t>
                </a:r>
                <a:r>
                  <a:rPr lang="en-US" sz="2400" dirty="0" smtClean="0"/>
                  <a:t>can reject </a:t>
                </a:r>
                <a:r>
                  <a:rPr lang="en-US" sz="2400" dirty="0"/>
                  <a:t>the hypothesis that </a:t>
                </a:r>
                <a:r>
                  <a:rPr lang="en-US" sz="2400" i="1" dirty="0"/>
                  <a:t>gender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preferred reading </a:t>
                </a:r>
                <a:r>
                  <a:rPr lang="en-US" sz="2400" dirty="0"/>
                  <a:t>are independent and conclude </a:t>
                </a:r>
                <a:r>
                  <a:rPr lang="en-US" sz="2400" dirty="0" smtClean="0"/>
                  <a:t>that the </a:t>
                </a:r>
                <a:r>
                  <a:rPr lang="en-US" sz="2400" dirty="0"/>
                  <a:t>two attributes are </a:t>
                </a:r>
                <a:r>
                  <a:rPr lang="en-US" sz="2400" dirty="0">
                    <a:solidFill>
                      <a:srgbClr val="CC0099"/>
                    </a:solidFill>
                  </a:rPr>
                  <a:t>(strongly) correlated </a:t>
                </a:r>
                <a:r>
                  <a:rPr lang="en-US" sz="2400" dirty="0"/>
                  <a:t>for the given group of </a:t>
                </a:r>
                <a:r>
                  <a:rPr lang="en-US" sz="2400" dirty="0" smtClean="0"/>
                  <a:t>people.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ACB6-5EC0-4708-9E33-A94F4389569D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66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Summary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Data integration combines data from multiple sources to form a coherent data store.</a:t>
            </a:r>
          </a:p>
          <a:p>
            <a:pPr algn="just"/>
            <a:r>
              <a:rPr lang="en-US" sz="2400" dirty="0"/>
              <a:t>Metadata, correlation analysis, data conflict detection, and the resolution of </a:t>
            </a:r>
            <a:r>
              <a:rPr lang="en-US" sz="2400" dirty="0" smtClean="0"/>
              <a:t>semantic heterogeneity </a:t>
            </a:r>
            <a:r>
              <a:rPr lang="en-US" sz="2400" dirty="0"/>
              <a:t>contribute toward smooth data integration.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0B32-78B4-44F2-B92C-5822C693E961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71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Thank You</a:t>
            </a:r>
            <a:endParaRPr lang="en-US" sz="8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3638-0891-4424-8E21-03C4F8C910A7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2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Content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Data </a:t>
            </a:r>
            <a:r>
              <a:rPr lang="en-US" sz="2200" dirty="0" smtClean="0"/>
              <a:t>Integration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Handling </a:t>
            </a:r>
            <a:r>
              <a:rPr lang="en-US" sz="2400" dirty="0"/>
              <a:t>Redundant Data in Data Integration</a:t>
            </a:r>
            <a:endParaRPr lang="en-US" sz="2200" dirty="0" smtClean="0"/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Issues </a:t>
            </a:r>
            <a:r>
              <a:rPr lang="en-US" sz="2400" dirty="0"/>
              <a:t>to be considered for data </a:t>
            </a:r>
            <a:r>
              <a:rPr lang="en-US" sz="2400" dirty="0" smtClean="0"/>
              <a:t>integration</a:t>
            </a:r>
          </a:p>
          <a:p>
            <a:pPr lvl="3">
              <a:lnSpc>
                <a:spcPct val="110000"/>
              </a:lnSpc>
            </a:pPr>
            <a:r>
              <a:rPr lang="en-US" sz="2400" dirty="0"/>
              <a:t>Correlation Analysis</a:t>
            </a:r>
          </a:p>
          <a:p>
            <a:pPr lvl="4">
              <a:lnSpc>
                <a:spcPct val="110000"/>
              </a:lnSpc>
            </a:pPr>
            <a:r>
              <a:rPr lang="en-US" sz="2200" dirty="0"/>
              <a:t>Pearson’s product-moment </a:t>
            </a:r>
            <a:r>
              <a:rPr lang="en-US" sz="2200" dirty="0" smtClean="0"/>
              <a:t>coefficient</a:t>
            </a:r>
          </a:p>
          <a:p>
            <a:pPr lvl="4">
              <a:lnSpc>
                <a:spcPct val="110000"/>
              </a:lnSpc>
            </a:pPr>
            <a:r>
              <a:rPr lang="en-US" sz="2200" dirty="0" err="1"/>
              <a:t>Ch</a:t>
            </a:r>
            <a:r>
              <a:rPr lang="en-US" sz="2200" dirty="0"/>
              <a:t>-square statistics</a:t>
            </a:r>
            <a:endParaRPr lang="en-US" dirty="0"/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32C-D1A0-44DA-A979-DAC7C348F6D0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6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Data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Data integration: </a:t>
            </a:r>
          </a:p>
          <a:p>
            <a:pPr lvl="1" algn="just"/>
            <a:r>
              <a:rPr lang="en-US" dirty="0"/>
              <a:t>combines data from multiple sources into a coherent store</a:t>
            </a:r>
          </a:p>
          <a:p>
            <a:pPr algn="just"/>
            <a:r>
              <a:rPr lang="en-US" sz="2400" dirty="0"/>
              <a:t>Schema integration</a:t>
            </a:r>
          </a:p>
          <a:p>
            <a:pPr lvl="1" algn="just"/>
            <a:r>
              <a:rPr lang="en-US" dirty="0"/>
              <a:t>integrate metadata from different sources</a:t>
            </a:r>
          </a:p>
          <a:p>
            <a:pPr lvl="1" algn="just"/>
            <a:r>
              <a:rPr lang="en-US" dirty="0"/>
              <a:t>Entity identification problem: identify real world entities from multiple data sources, e.g., </a:t>
            </a:r>
            <a:r>
              <a:rPr lang="en-US" dirty="0" err="1"/>
              <a:t>A.cust</a:t>
            </a:r>
            <a:r>
              <a:rPr lang="en-US" dirty="0"/>
              <a:t>-id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 err="1">
                <a:sym typeface="Symbol" panose="05050102010706020507" pitchFamily="18" charset="2"/>
              </a:rPr>
              <a:t>B.</a:t>
            </a:r>
            <a:r>
              <a:rPr lang="en-US" dirty="0" err="1"/>
              <a:t>cust</a:t>
            </a:r>
            <a:r>
              <a:rPr lang="en-US" dirty="0"/>
              <a:t>-#</a:t>
            </a:r>
          </a:p>
          <a:p>
            <a:pPr algn="just"/>
            <a:r>
              <a:rPr lang="en-US" sz="2400" dirty="0"/>
              <a:t>Detecting and resolving data value conflicts</a:t>
            </a:r>
          </a:p>
          <a:p>
            <a:pPr lvl="1" algn="just"/>
            <a:r>
              <a:rPr lang="en-US" dirty="0"/>
              <a:t>for the same real world entity, attribute values from different sources are different</a:t>
            </a:r>
          </a:p>
          <a:p>
            <a:pPr lvl="1" algn="just"/>
            <a:r>
              <a:rPr lang="en-US" dirty="0"/>
              <a:t>possible reasons: different representations, different scales, e.g., metric vs. British units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183-0EA0-4FFF-B5DE-8E376DD0B9FD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24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Handling Redundant Data in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/>
              <a:t>Redundant data occur often when integration of multiple databases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same attribute may have different names in different databases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One attribute may be a “derived” attribute in another table, e.g., annual revenue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Redundant data may be able to be detected by correlational analysis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Careful integration of the data from multiple sources may help reduce/avoid redundancies and inconsistencies and improve mining speed and quality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DB8E-EEFB-4596-B1BE-E850E7B4259D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0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Issues </a:t>
            </a:r>
            <a: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to be considered for data integration</a:t>
            </a:r>
            <a:br>
              <a:rPr lang="en-US" sz="2800" kern="12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</a:br>
            <a:endParaRPr lang="en-US" sz="2800" kern="12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Schema </a:t>
            </a:r>
            <a:r>
              <a:rPr lang="en-US" sz="2400" dirty="0" smtClean="0">
                <a:solidFill>
                  <a:srgbClr val="CC0099"/>
                </a:solidFill>
              </a:rPr>
              <a:t>Integration</a:t>
            </a:r>
          </a:p>
          <a:p>
            <a:pPr marL="685800" lvl="2" algn="just">
              <a:lnSpc>
                <a:spcPct val="130000"/>
              </a:lnSpc>
              <a:spcBef>
                <a:spcPts val="1000"/>
              </a:spcBef>
            </a:pPr>
            <a:r>
              <a:rPr lang="en-US" sz="2200" dirty="0"/>
              <a:t>Integrate metadata from different sources</a:t>
            </a:r>
          </a:p>
          <a:p>
            <a:pPr lvl="1" algn="just"/>
            <a:r>
              <a:rPr lang="en-US" sz="2200" dirty="0"/>
              <a:t>Entity identification problem: identify real world entities from multiple data sources, e.g., </a:t>
            </a:r>
            <a:r>
              <a:rPr lang="en-US" sz="2200" dirty="0" err="1"/>
              <a:t>A.cust</a:t>
            </a:r>
            <a:r>
              <a:rPr lang="en-US" sz="2200" dirty="0"/>
              <a:t>-id </a:t>
            </a:r>
            <a:r>
              <a:rPr lang="en-US" sz="2200" dirty="0">
                <a:sym typeface="Symbol" panose="05050102010706020507" pitchFamily="18" charset="2"/>
              </a:rPr>
              <a:t> </a:t>
            </a:r>
            <a:r>
              <a:rPr lang="en-US" sz="2200" dirty="0" err="1">
                <a:sym typeface="Symbol" panose="05050102010706020507" pitchFamily="18" charset="2"/>
              </a:rPr>
              <a:t>B.</a:t>
            </a:r>
            <a:r>
              <a:rPr lang="en-US" sz="2200" dirty="0" err="1"/>
              <a:t>cust</a:t>
            </a:r>
            <a:r>
              <a:rPr lang="en-US" sz="2200" dirty="0"/>
              <a:t>-#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Redundancy</a:t>
            </a:r>
          </a:p>
          <a:p>
            <a:pPr lvl="1" algn="just"/>
            <a:r>
              <a:rPr lang="en-US" sz="2200" dirty="0"/>
              <a:t>An attribute </a:t>
            </a:r>
            <a:r>
              <a:rPr lang="en-US" sz="2200" dirty="0" smtClean="0"/>
              <a:t>may </a:t>
            </a:r>
            <a:r>
              <a:rPr lang="en-US" sz="2200" dirty="0"/>
              <a:t>be redundant if it can be “derived” from another attribute or set of </a:t>
            </a:r>
            <a:r>
              <a:rPr lang="en-US" sz="2200" dirty="0" smtClean="0"/>
              <a:t>attributes.</a:t>
            </a:r>
          </a:p>
          <a:p>
            <a:pPr lvl="1" algn="just"/>
            <a:r>
              <a:rPr lang="en-US" sz="2200" dirty="0"/>
              <a:t>Inconsistencies in attribute or dimension naming can also cause redundancies in the resulting data set</a:t>
            </a:r>
            <a:r>
              <a:rPr lang="en-US" sz="2200" dirty="0" smtClean="0"/>
              <a:t>.</a:t>
            </a:r>
          </a:p>
          <a:p>
            <a:pPr lvl="1" algn="just"/>
            <a:r>
              <a:rPr lang="en-US" sz="2200" dirty="0" err="1"/>
              <a:t>Someredundancies</a:t>
            </a:r>
            <a:r>
              <a:rPr lang="en-US" sz="2200" dirty="0"/>
              <a:t> can be detected by correlation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E8C4-04ED-4C21-A4F7-5E74B117BDF2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53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31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Issues to be considered for data integration [Cont..]</a:t>
            </a:r>
            <a:br>
              <a:rPr lang="en-US" sz="31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endParaRPr lang="en-US" sz="31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D</a:t>
            </a:r>
            <a:r>
              <a:rPr lang="en-US" sz="2400" dirty="0" smtClean="0">
                <a:solidFill>
                  <a:srgbClr val="CC0099"/>
                </a:solidFill>
              </a:rPr>
              <a:t>etection </a:t>
            </a:r>
            <a:r>
              <a:rPr lang="en-US" sz="2400" dirty="0">
                <a:solidFill>
                  <a:srgbClr val="CC0099"/>
                </a:solidFill>
              </a:rPr>
              <a:t>and resolution of data value conflicts</a:t>
            </a:r>
            <a:r>
              <a:rPr lang="en-US" sz="2400" dirty="0" smtClean="0">
                <a:solidFill>
                  <a:srgbClr val="CC0099"/>
                </a:solidFill>
              </a:rPr>
              <a:t>.</a:t>
            </a:r>
          </a:p>
          <a:p>
            <a:pPr lvl="1" algn="just"/>
            <a:r>
              <a:rPr lang="en-US" sz="2200" dirty="0"/>
              <a:t>For the same real world entity, attribute values from different sources are different.</a:t>
            </a:r>
          </a:p>
          <a:p>
            <a:pPr lvl="1" algn="just"/>
            <a:r>
              <a:rPr lang="en-US" sz="2200" dirty="0"/>
              <a:t>Possible reasons: different representations, different scales, e.g., metric vs. British units</a:t>
            </a:r>
          </a:p>
          <a:p>
            <a:pPr lvl="1" algn="just"/>
            <a:r>
              <a:rPr lang="en-US" sz="2200" dirty="0"/>
              <a:t>For a hotel chain, the price of rooms in different cities may involve not only different currencies but also different services (such as free breakfast) and taxes.</a:t>
            </a:r>
          </a:p>
          <a:p>
            <a:pPr algn="just"/>
            <a:endParaRPr lang="en-US" sz="2400" dirty="0">
              <a:solidFill>
                <a:srgbClr val="CC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A65B-E5F0-47B0-870B-20FC8C8357EB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88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Correlation Analysis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two attributes, </a:t>
                </a:r>
                <a:r>
                  <a:rPr lang="en-US" sz="2400" dirty="0" smtClean="0"/>
                  <a:t>such analysis </a:t>
                </a:r>
                <a:r>
                  <a:rPr lang="en-US" sz="2400" dirty="0"/>
                  <a:t>can measure how strongly one attribute implies the other, based on the </a:t>
                </a:r>
                <a:r>
                  <a:rPr lang="en-US" sz="2400" dirty="0" smtClean="0"/>
                  <a:t>available data.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CC0099"/>
                    </a:solidFill>
                  </a:rPr>
                  <a:t>Methodology for Correlation Analysis</a:t>
                </a:r>
              </a:p>
              <a:p>
                <a:pPr lvl="1"/>
                <a:r>
                  <a:rPr lang="en-US" sz="2200" dirty="0"/>
                  <a:t>Pearson’s product moment coefficient </a:t>
                </a:r>
                <a:r>
                  <a:rPr lang="en-US" sz="2200" dirty="0" smtClean="0"/>
                  <a:t>(for numerical attributes)</a:t>
                </a:r>
              </a:p>
              <a:p>
                <a:pPr lvl="1"/>
                <a:r>
                  <a:rPr lang="en-US" sz="2000" dirty="0" smtClean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(Chi-square) test (for </a:t>
                </a:r>
                <a:r>
                  <a:rPr lang="en-US" sz="2200" dirty="0" smtClean="0"/>
                  <a:t>categorical data)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1964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B261-D4B6-4BA4-B8DA-E2960CA6F03B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1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Pearson’s product moment coefficient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Used to find the correlation between </a:t>
                </a:r>
                <a:r>
                  <a:rPr lang="en-US" sz="2400" dirty="0"/>
                  <a:t>two numerical </a:t>
                </a:r>
                <a:r>
                  <a:rPr lang="en-US" sz="2400" dirty="0" smtClean="0"/>
                  <a:t>attributes</a:t>
                </a:r>
                <a:r>
                  <a:rPr lang="en-US" sz="2400" dirty="0"/>
                  <a:t>,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and </a:t>
                </a:r>
                <a:r>
                  <a:rPr lang="en-US" sz="2400" i="1" dirty="0" smtClean="0"/>
                  <a:t>B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nary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Where</a:t>
                </a:r>
              </a:p>
              <a:p>
                <a:pPr lvl="1"/>
                <a:r>
                  <a:rPr lang="en-US" sz="2000" dirty="0" smtClean="0"/>
                  <a:t/>
                </a:r>
                <a:r>
                  <a:rPr lang="en-US" sz="2200" i="1" dirty="0"/>
                  <a:t>N </a:t>
                </a:r>
                <a:r>
                  <a:rPr lang="en-US" sz="2200" dirty="0"/>
                  <a:t>is the number of tuples, </a:t>
                </a:r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 smtClean="0"/>
                  <a:t/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/>
                  <a:t/>
                </a:r>
                <a:r>
                  <a:rPr lang="en-US" sz="2200" dirty="0"/>
                  <a:t>are the respective values of </a:t>
                </a:r>
                <a:r>
                  <a:rPr lang="en-US" sz="2200" i="1" dirty="0"/>
                  <a:t>A </a:t>
                </a:r>
                <a:r>
                  <a:rPr lang="en-US" sz="2200" dirty="0"/>
                  <a:t>and </a:t>
                </a:r>
                <a:r>
                  <a:rPr lang="en-US" sz="2200" i="1" dirty="0"/>
                  <a:t>B </a:t>
                </a:r>
                <a:r>
                  <a:rPr lang="en-US" sz="2200" dirty="0"/>
                  <a:t>in tuple </a:t>
                </a:r>
                <a:r>
                  <a:rPr lang="en-US" sz="2200" i="1" dirty="0" err="1" smtClean="0"/>
                  <a:t>i</a:t>
                </a:r>
                <a:r>
                  <a:rPr lang="en-US" sz="2200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 smtClean="0"/>
                  <a:t> are </a:t>
                </a:r>
                <a:r>
                  <a:rPr lang="en-US" sz="2200" dirty="0"/>
                  <a:t>the respective mean values of </a:t>
                </a:r>
                <a:r>
                  <a:rPr lang="en-US" sz="2200" i="1" dirty="0"/>
                  <a:t>A </a:t>
                </a:r>
                <a:r>
                  <a:rPr lang="en-US" sz="2200" dirty="0"/>
                  <a:t>and </a:t>
                </a:r>
                <a:r>
                  <a:rPr lang="en-US" sz="2200" i="1" dirty="0"/>
                  <a:t>B</a:t>
                </a:r>
                <a:r>
                  <a:rPr lang="en-US" sz="2200" dirty="0" smtClean="0"/>
                  <a:t>,</a:t>
                </a:r>
              </a:p>
              <a:p>
                <a:pPr lvl="1"/>
                <a:r>
                  <a:rPr lang="en-US" sz="22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i="1" dirty="0"/>
                  <a:t/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i="1" dirty="0"/>
                  <a:t/>
                </a:r>
                <a:r>
                  <a:rPr lang="en-US" sz="2200" dirty="0"/>
                  <a:t>are the respective </a:t>
                </a:r>
                <a:r>
                  <a:rPr lang="en-US" sz="2200" dirty="0" smtClean="0"/>
                  <a:t>standard deviations </a:t>
                </a:r>
                <a:r>
                  <a:rPr lang="en-US" sz="2200" dirty="0"/>
                  <a:t>of </a:t>
                </a:r>
                <a:r>
                  <a:rPr lang="en-US" sz="2200" i="1" dirty="0"/>
                  <a:t>A </a:t>
                </a:r>
                <a:r>
                  <a:rPr lang="en-US" sz="2200" dirty="0"/>
                  <a:t>and </a:t>
                </a:r>
                <a:r>
                  <a:rPr lang="en-US" sz="2200" i="1" dirty="0" smtClean="0"/>
                  <a:t>B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/>
                  <a:t> is the sum of the AB cross-product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B91C-6FEC-4F3F-82E0-CECDCECBC31D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91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Pearson’s product moment coefficient [Cont..]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CC0099"/>
                    </a:solidFill>
                  </a:rPr>
                  <a:t>Correlation Analysis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sz="2400" dirty="0" smtClean="0"/>
                  <a:t>-1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≤ </a:t>
                </a:r>
                <a:r>
                  <a:rPr lang="en-US" sz="2400" i="1" dirty="0" smtClean="0"/>
                  <a:t/>
                </a:r>
                <a:r>
                  <a:rPr lang="en-US" sz="2400" dirty="0" smtClean="0"/>
                  <a:t>+1.</a:t>
                </a:r>
              </a:p>
              <a:p>
                <a:pPr lvl="1" algn="just">
                  <a:lnSpc>
                    <a:spcPct val="130000"/>
                  </a:lnSpc>
                </a:pPr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i="1" dirty="0"/>
                  <a:t/>
                </a:r>
                <a:r>
                  <a:rPr lang="en-US" sz="2200" dirty="0"/>
                  <a:t>is greater than 0, then </a:t>
                </a:r>
                <a:r>
                  <a:rPr lang="en-US" sz="2200" i="1" dirty="0"/>
                  <a:t>A </a:t>
                </a:r>
                <a:r>
                  <a:rPr lang="en-US" sz="2200" dirty="0"/>
                  <a:t>and </a:t>
                </a:r>
                <a:r>
                  <a:rPr lang="en-US" sz="2200" i="1" dirty="0"/>
                  <a:t>B </a:t>
                </a:r>
                <a:r>
                  <a:rPr lang="en-US" sz="2200" dirty="0"/>
                  <a:t>are </a:t>
                </a:r>
                <a:r>
                  <a:rPr lang="en-US" sz="2200" dirty="0" smtClean="0"/>
                  <a:t>positively correlated.</a:t>
                </a:r>
              </a:p>
              <a:p>
                <a:pPr lvl="1" algn="just">
                  <a:lnSpc>
                    <a:spcPct val="130000"/>
                  </a:lnSpc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/>
                  <a:t> is equal to 0, then A and B are independent</a:t>
                </a:r>
                <a:r>
                  <a:rPr lang="en-US" sz="2200" dirty="0" smtClean="0"/>
                  <a:t>.</a:t>
                </a:r>
              </a:p>
              <a:p>
                <a:pPr lvl="1" algn="just">
                  <a:lnSpc>
                    <a:spcPct val="130000"/>
                  </a:lnSpc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/>
                  <a:t> is less than 0, then A and B are negatively </a:t>
                </a:r>
                <a:r>
                  <a:rPr lang="en-US" sz="2200" dirty="0" smtClean="0"/>
                  <a:t>correlated.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Integration)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A85-4A3C-4ED4-974F-767468DF6708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4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6965</TotalTime>
  <Words>588</Words>
  <Application>Microsoft Office PowerPoint</Application>
  <PresentationFormat>Custom</PresentationFormat>
  <Paragraphs>130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</vt:lpstr>
      <vt:lpstr>Content</vt:lpstr>
      <vt:lpstr>Data Integration</vt:lpstr>
      <vt:lpstr>Handling Redundant Data in Data Integration</vt:lpstr>
      <vt:lpstr> Issues to be considered for data integration </vt:lpstr>
      <vt:lpstr> Issues to be considered for data integration [Cont..] </vt:lpstr>
      <vt:lpstr>Correlation Analysis</vt:lpstr>
      <vt:lpstr>Pearson’s product moment coefficient</vt:lpstr>
      <vt:lpstr>Pearson’s product moment coefficient [Cont..]</vt:lpstr>
      <vt:lpstr> </vt:lpstr>
      <vt:lpstr> </vt:lpstr>
      <vt:lpstr> </vt:lpstr>
      <vt:lpstr> </vt:lpstr>
      <vt:lpstr> </vt:lpstr>
      <vt:lpstr> </vt:lpstr>
      <vt:lpstr> </vt:lpstr>
      <vt:lpstr>Result Analysis</vt:lpstr>
      <vt:lpstr>Summary</vt:lpstr>
      <vt:lpstr>Slide 19</vt:lpstr>
    </vt:vector>
  </TitlesOfParts>
  <Company>Airtel India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 Database Management System</dc:title>
  <dc:creator>Airtel</dc:creator>
  <cp:lastModifiedBy>Soumendra</cp:lastModifiedBy>
  <cp:revision>1254</cp:revision>
  <dcterms:created xsi:type="dcterms:W3CDTF">2017-04-14T05:30:35Z</dcterms:created>
  <dcterms:modified xsi:type="dcterms:W3CDTF">2021-11-30T03:34:11Z</dcterms:modified>
</cp:coreProperties>
</file>