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sldIdLst>
    <p:sldId id="256" r:id="rId2"/>
    <p:sldId id="389" r:id="rId3"/>
    <p:sldId id="404" r:id="rId4"/>
    <p:sldId id="405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402" r:id="rId14"/>
    <p:sldId id="33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6F0138"/>
    <a:srgbClr val="3F313F"/>
    <a:srgbClr val="421E3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4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6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D40CF-3CA0-4599-BC63-E655319ACE30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22FCE-B996-4BD1-8972-CF2F70E08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8443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22FCE-B996-4BD1-8972-CF2F70E08DF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14659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22FCE-B996-4BD1-8972-CF2F70E08DF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834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CBE4-8044-4A79-ACC5-6F50CB2BDD3A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Transformation)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D0D56-5F56-42D0-AD6B-6AC44F444487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Transformation)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7E6C-1572-4EA5-A16D-088D79C1CAD7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Transformation)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0475-B284-484E-90C9-70B9A7DD9502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Transformation)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6621-481C-44E3-A0A4-7E078F2FA3C6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Transformation)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4B01-E98E-4708-99C2-A9AEBD07A1BD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Transformation)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7376-ABF2-4CC7-823F-D3301B358230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Transformation)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51BC-35B9-4C34-B561-0566BA5B7186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Transformation)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CEF6-EE68-4D11-A99D-53E294C5AF98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Transformation)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CB33-B3B9-4918-BF75-834BF08AE36D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Transformation)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F1AE-6272-4A41-9424-0EDC351548CE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Transformation)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DFD5C-3011-408C-BF42-69F64F8F0AB4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Data Preprocessing (Data Transformation)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479674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0" y="1534903"/>
            <a:ext cx="12192000" cy="16895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22109"/>
            <a:ext cx="12192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Data Mining</a:t>
            </a: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992464"/>
            <a:ext cx="12192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en-US" sz="4000" b="1" dirty="0">
                <a:solidFill>
                  <a:srgbClr val="FFFF00"/>
                </a:solidFill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Preprocessing</a:t>
            </a:r>
          </a:p>
          <a:p>
            <a:pPr algn="ctr"/>
            <a:r>
              <a:rPr lang="en-US" sz="4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3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en-US" sz="3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Transformation</a:t>
            </a:r>
            <a:r>
              <a:rPr 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Book Antiqua" panose="020406020503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3600" b="1" dirty="0">
              <a:solidFill>
                <a:schemeClr val="accent2">
                  <a:lumMod val="20000"/>
                  <a:lumOff val="80000"/>
                </a:schemeClr>
              </a:solidFill>
              <a:latin typeface="Book Antiqua" panose="0204060205030503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3600" b="1" dirty="0">
              <a:solidFill>
                <a:srgbClr val="FFFF00"/>
              </a:solidFill>
              <a:latin typeface="Book Antiqua" panose="0204060205030503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38795" y="5273457"/>
            <a:ext cx="544882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Dr.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Kaberi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 Das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Associate Professor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Department of Computer Science and Engineering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ITER,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Siksha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‘O’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Anusandhan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University.</a:t>
            </a:r>
          </a:p>
        </p:txBody>
      </p:sp>
    </p:spTree>
    <p:extLst>
      <p:ext uri="{BB962C8B-B14F-4D97-AF65-F5344CB8AC3E}">
        <p14:creationId xmlns:p14="http://schemas.microsoft.com/office/powerpoint/2010/main" xmlns="" val="68377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Normalization by decimal scaling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7726" y="1828799"/>
                <a:ext cx="10696074" cy="434816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400" dirty="0" smtClean="0"/>
                  <a:t>Normalizes </a:t>
                </a:r>
                <a:r>
                  <a:rPr lang="en-US" sz="2400" dirty="0"/>
                  <a:t>by moving the decimal point of </a:t>
                </a:r>
                <a:r>
                  <a:rPr lang="en-US" sz="2400" dirty="0" smtClean="0"/>
                  <a:t>values of </a:t>
                </a:r>
                <a:r>
                  <a:rPr lang="en-US" sz="2400" dirty="0"/>
                  <a:t>attribute </a:t>
                </a:r>
                <a:r>
                  <a:rPr lang="en-US" sz="2400" i="1" dirty="0"/>
                  <a:t>A</a:t>
                </a:r>
                <a:r>
                  <a:rPr lang="en-US" sz="2400" dirty="0" smtClean="0"/>
                  <a:t>.</a:t>
                </a:r>
                <a:r>
                  <a:rPr lang="en-US" sz="2400" dirty="0"/>
                  <a:t/>
                </a:r>
                <a:endParaRPr lang="en-US" sz="2400" dirty="0" smtClean="0"/>
              </a:p>
              <a:p>
                <a:pPr algn="just"/>
                <a:r>
                  <a:rPr lang="en-US" sz="2400" dirty="0" smtClean="0"/>
                  <a:t>The </a:t>
                </a:r>
                <a:r>
                  <a:rPr lang="en-US" sz="2400" dirty="0"/>
                  <a:t>number of decimal points moved depends on the maximum </a:t>
                </a:r>
                <a:r>
                  <a:rPr lang="en-US" sz="2400" dirty="0" smtClean="0"/>
                  <a:t>absolute value </a:t>
                </a:r>
                <a:r>
                  <a:rPr lang="en-US" sz="2400" dirty="0"/>
                  <a:t>of </a:t>
                </a:r>
                <a:r>
                  <a:rPr lang="en-US" sz="2400" i="1" dirty="0"/>
                  <a:t>A</a:t>
                </a:r>
                <a:r>
                  <a:rPr lang="en-US" sz="2400" dirty="0"/>
                  <a:t>. </a:t>
                </a:r>
                <a:endParaRPr lang="en-US" sz="2400" dirty="0" smtClean="0"/>
              </a:p>
              <a:p>
                <a:pPr algn="just"/>
                <a:r>
                  <a:rPr lang="en-US" sz="2400" dirty="0" smtClean="0"/>
                  <a:t>A </a:t>
                </a:r>
                <a:r>
                  <a:rPr lang="en-US" sz="2400" dirty="0"/>
                  <a:t>value, </a:t>
                </a:r>
                <a:r>
                  <a:rPr lang="en-US" sz="2400" i="1" dirty="0"/>
                  <a:t>v</a:t>
                </a:r>
                <a:r>
                  <a:rPr lang="en-US" sz="2400" dirty="0"/>
                  <a:t>, of </a:t>
                </a:r>
                <a:r>
                  <a:rPr lang="en-US" sz="2400" i="1" dirty="0"/>
                  <a:t>A </a:t>
                </a:r>
                <a:r>
                  <a:rPr lang="en-US" sz="2400" dirty="0"/>
                  <a:t>is normalized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 </m:t>
                        </m:r>
                      </m:sup>
                    </m:sSup>
                  </m:oMath>
                </a14:m>
                <a:r>
                  <a:rPr lang="en-US" sz="2400" dirty="0"/>
                  <a:t> by </a:t>
                </a:r>
                <a:r>
                  <a:rPr lang="en-US" sz="2400" dirty="0" smtClean="0"/>
                  <a:t>computing</a:t>
                </a:r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/>
                        </m:ctrlPr>
                      </m:sSupPr>
                      <m:e>
                        <m:r>
                          <a:rPr lang="en-US" sz="2400" i="1"/>
                          <m:t>𝑣</m:t>
                        </m:r>
                      </m:e>
                      <m:sup>
                        <m:r>
                          <a:rPr lang="en-US" sz="2400" i="1"/>
                          <m:t>′ </m:t>
                        </m:r>
                      </m:sup>
                    </m:sSup>
                    <m:r>
                      <a:rPr lang="en-US" sz="2400" i="1"/>
                      <m:t>=</m:t>
                    </m:r>
                    <m:f>
                      <m:fPr>
                        <m:ctrlPr>
                          <a:rPr lang="en-US" sz="2400" i="1"/>
                        </m:ctrlPr>
                      </m:fPr>
                      <m:num>
                        <m:r>
                          <a:rPr lang="en-US" sz="2400" i="1"/>
                          <m:t>𝑣</m:t>
                        </m:r>
                      </m:num>
                      <m:den>
                        <m:sSup>
                          <m:sSupPr>
                            <m:ctrlPr>
                              <a:rPr lang="en-US" sz="2400" i="1"/>
                            </m:ctrlPr>
                          </m:sSupPr>
                          <m:e>
                            <m:r>
                              <a:rPr lang="en-US" sz="2400" i="1"/>
                              <m:t>10</m:t>
                            </m:r>
                          </m:e>
                          <m:sup>
                            <m:r>
                              <a:rPr lang="en-US" sz="2400" i="1"/>
                              <m:t>𝑗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where </a:t>
                </a:r>
                <a:r>
                  <a:rPr lang="en-US" sz="2400" i="1" dirty="0"/>
                  <a:t>j </a:t>
                </a:r>
                <a:r>
                  <a:rPr lang="en-US" sz="2400" dirty="0"/>
                  <a:t>is the smallest integer such that </a:t>
                </a:r>
                <a:r>
                  <a:rPr lang="en-US" sz="2400" i="1" dirty="0" smtClean="0"/>
                  <a:t>Max</a:t>
                </a:r>
                <a:r>
                  <a:rPr lang="en-US" sz="2400" dirty="0" smtClean="0"/>
                  <a:t>(|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 </m:t>
                        </m:r>
                      </m:sup>
                    </m:sSup>
                  </m:oMath>
                </a14:m>
                <a:r>
                  <a:rPr lang="en-US" sz="2400" dirty="0" smtClean="0"/>
                  <a:t>|) </a:t>
                </a:r>
                <a:r>
                  <a:rPr lang="en-US" sz="2400" dirty="0"/>
                  <a:t>&lt; 1.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726" y="1828799"/>
                <a:ext cx="10696074" cy="4348163"/>
              </a:xfrm>
              <a:blipFill rotWithShape="0">
                <a:blip r:embed="rId2"/>
                <a:stretch>
                  <a:fillRect l="-798" t="-1964" r="-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Transformation)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9CB3-3F96-43A6-950F-AE38585AC164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6983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Normalization by decimal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scaling [Cont..]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26" y="1828799"/>
            <a:ext cx="10696074" cy="4348163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C0099"/>
                </a:solidFill>
              </a:rPr>
              <a:t>Example</a:t>
            </a:r>
          </a:p>
          <a:p>
            <a:pPr lvl="1" algn="just"/>
            <a:r>
              <a:rPr lang="en-US" sz="2200" dirty="0"/>
              <a:t>Suppose that the recorded values of </a:t>
            </a:r>
            <a:r>
              <a:rPr lang="en-US" sz="2200" i="1" dirty="0"/>
              <a:t>A </a:t>
            </a:r>
            <a:r>
              <a:rPr lang="en-US" sz="2200" dirty="0"/>
              <a:t>range from </a:t>
            </a:r>
            <a:r>
              <a:rPr lang="en-US" sz="2200" dirty="0" smtClean="0"/>
              <a:t>-986 </a:t>
            </a:r>
            <a:r>
              <a:rPr lang="en-US" sz="2200" dirty="0"/>
              <a:t>to 917. </a:t>
            </a:r>
            <a:endParaRPr lang="en-US" sz="2200" dirty="0" smtClean="0"/>
          </a:p>
          <a:p>
            <a:pPr lvl="1" algn="just"/>
            <a:r>
              <a:rPr lang="en-US" sz="2200" dirty="0" smtClean="0"/>
              <a:t>The maximum absolute </a:t>
            </a:r>
            <a:r>
              <a:rPr lang="en-US" sz="2200" dirty="0"/>
              <a:t>value of </a:t>
            </a:r>
            <a:r>
              <a:rPr lang="en-US" sz="2200" i="1" dirty="0"/>
              <a:t>A </a:t>
            </a:r>
            <a:r>
              <a:rPr lang="en-US" sz="2200" dirty="0"/>
              <a:t>is 986. </a:t>
            </a:r>
            <a:endParaRPr lang="en-US" sz="2200" dirty="0" smtClean="0"/>
          </a:p>
          <a:p>
            <a:pPr lvl="1" algn="just"/>
            <a:r>
              <a:rPr lang="en-US" sz="2200" dirty="0" smtClean="0"/>
              <a:t>To </a:t>
            </a:r>
            <a:r>
              <a:rPr lang="en-US" sz="2200" dirty="0"/>
              <a:t>normalize by decimal scaling</a:t>
            </a:r>
            <a:r>
              <a:rPr lang="en-US" sz="2200" dirty="0" smtClean="0"/>
              <a:t>, we </a:t>
            </a:r>
            <a:r>
              <a:rPr lang="en-US" sz="2200" dirty="0"/>
              <a:t>therefore </a:t>
            </a:r>
            <a:r>
              <a:rPr lang="en-US" sz="2200" dirty="0" smtClean="0"/>
              <a:t>divide each </a:t>
            </a:r>
            <a:r>
              <a:rPr lang="en-US" sz="2200" dirty="0"/>
              <a:t>value by 1,000 (i.e., </a:t>
            </a:r>
            <a:r>
              <a:rPr lang="en-US" sz="2200" i="1" dirty="0"/>
              <a:t>j </a:t>
            </a:r>
            <a:r>
              <a:rPr lang="en-US" sz="2200" dirty="0"/>
              <a:t>= 3) so that </a:t>
            </a:r>
            <a:r>
              <a:rPr lang="en-US" sz="2200" dirty="0" smtClean="0"/>
              <a:t>-986 </a:t>
            </a:r>
            <a:r>
              <a:rPr lang="en-US" sz="2200" dirty="0"/>
              <a:t>normalizes to </a:t>
            </a:r>
            <a:r>
              <a:rPr lang="en-US" sz="2200" dirty="0" smtClean="0"/>
              <a:t>-0.986 </a:t>
            </a:r>
            <a:r>
              <a:rPr lang="en-US" sz="2200" dirty="0"/>
              <a:t>and 917 </a:t>
            </a:r>
            <a:r>
              <a:rPr lang="en-US" sz="2200" dirty="0" smtClean="0"/>
              <a:t>normalizes to 0.917</a:t>
            </a:r>
            <a:r>
              <a:rPr lang="en-US" sz="22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Transformation)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31CD-A6B7-43C6-B91A-B789366AFB43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094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A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ttribute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C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onstruction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26" y="1828799"/>
            <a:ext cx="10696074" cy="43481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N</a:t>
            </a:r>
            <a:r>
              <a:rPr lang="en-US" sz="2400" dirty="0" smtClean="0"/>
              <a:t>ew </a:t>
            </a:r>
            <a:r>
              <a:rPr lang="en-US" sz="2400" dirty="0"/>
              <a:t>attributes are constructed from the given </a:t>
            </a:r>
            <a:r>
              <a:rPr lang="en-US" sz="2400" dirty="0" smtClean="0"/>
              <a:t>attributes and </a:t>
            </a:r>
            <a:r>
              <a:rPr lang="en-US" sz="2400" dirty="0"/>
              <a:t>added in order to help improve the accuracy and understanding of structure </a:t>
            </a:r>
            <a:r>
              <a:rPr lang="en-US" sz="2400" dirty="0" smtClean="0"/>
              <a:t>in high-dimensional </a:t>
            </a:r>
            <a:r>
              <a:rPr lang="en-US" sz="2400" dirty="0"/>
              <a:t>data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E</a:t>
            </a:r>
            <a:r>
              <a:rPr lang="en-US" sz="2400" dirty="0" smtClean="0"/>
              <a:t>xample</a:t>
            </a:r>
            <a:r>
              <a:rPr lang="en-US" sz="2400" dirty="0"/>
              <a:t>, we </a:t>
            </a:r>
            <a:r>
              <a:rPr lang="en-US" sz="2400" dirty="0" smtClean="0"/>
              <a:t>can add </a:t>
            </a:r>
            <a:r>
              <a:rPr lang="en-US" sz="2400" dirty="0"/>
              <a:t>the attribute </a:t>
            </a:r>
            <a:r>
              <a:rPr lang="en-US" sz="2400" i="1" dirty="0"/>
              <a:t>area </a:t>
            </a:r>
            <a:r>
              <a:rPr lang="en-US" sz="2400" dirty="0"/>
              <a:t>based </a:t>
            </a:r>
            <a:r>
              <a:rPr lang="en-US" sz="2400" dirty="0" smtClean="0"/>
              <a:t>on the </a:t>
            </a:r>
            <a:r>
              <a:rPr lang="en-US" sz="2400" dirty="0"/>
              <a:t>attributes </a:t>
            </a:r>
            <a:r>
              <a:rPr lang="en-US" sz="2400" i="1" dirty="0"/>
              <a:t>height </a:t>
            </a:r>
            <a:r>
              <a:rPr lang="en-US" sz="2400" dirty="0"/>
              <a:t>and </a:t>
            </a:r>
            <a:r>
              <a:rPr lang="en-US" sz="2400" i="1" dirty="0"/>
              <a:t>width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A</a:t>
            </a:r>
            <a:r>
              <a:rPr lang="en-US" sz="2400" dirty="0" smtClean="0"/>
              <a:t>ttribute </a:t>
            </a:r>
            <a:r>
              <a:rPr lang="en-US" sz="2400" dirty="0"/>
              <a:t>construction can </a:t>
            </a:r>
            <a:r>
              <a:rPr lang="en-US" sz="2400" dirty="0" smtClean="0"/>
              <a:t>discover missing </a:t>
            </a:r>
            <a:r>
              <a:rPr lang="en-US" sz="2400" dirty="0"/>
              <a:t>information about the relationships between data attributes that can </a:t>
            </a:r>
            <a:r>
              <a:rPr lang="en-US" sz="2400" dirty="0" smtClean="0"/>
              <a:t>be useful </a:t>
            </a:r>
            <a:r>
              <a:rPr lang="en-US" sz="2400" dirty="0"/>
              <a:t>for knowledge discovery.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Transformation)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19C5-07CB-45B5-98D9-E3FF5014567F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157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Summary</a:t>
            </a:r>
            <a:endParaRPr lang="en-US" sz="3200" dirty="0">
              <a:solidFill>
                <a:schemeClr val="accent6">
                  <a:lumMod val="20000"/>
                  <a:lumOff val="8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Data transformation routines convert the data into appropriate forms for mining.</a:t>
            </a:r>
          </a:p>
          <a:p>
            <a:pPr algn="just"/>
            <a:r>
              <a:rPr lang="en-US" sz="2400" dirty="0"/>
              <a:t>For example, attribute data may be normalized so as to fall between a small </a:t>
            </a:r>
            <a:r>
              <a:rPr lang="en-US" sz="2400" dirty="0" smtClean="0"/>
              <a:t>range, such </a:t>
            </a:r>
            <a:r>
              <a:rPr lang="en-US" sz="2400" dirty="0"/>
              <a:t>as </a:t>
            </a:r>
            <a:r>
              <a:rPr lang="en-US" sz="2400" dirty="0" smtClean="0"/>
              <a:t>0.0 </a:t>
            </a:r>
            <a:r>
              <a:rPr lang="en-US" sz="2400" dirty="0"/>
              <a:t>to </a:t>
            </a:r>
            <a:r>
              <a:rPr lang="en-US" sz="2400" dirty="0" smtClean="0"/>
              <a:t>1.0</a:t>
            </a:r>
            <a:r>
              <a:rPr lang="en-US" sz="24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Transformation)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F2140-8103-4DAB-A470-EEB9C21C8F2E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718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8800" dirty="0" smtClean="0">
              <a:latin typeface="Baskerville Old Face" panose="02020602080505020303" pitchFamily="18" charset="0"/>
            </a:endParaRPr>
          </a:p>
          <a:p>
            <a:pPr marL="0" indent="0" algn="ctr">
              <a:buNone/>
            </a:pPr>
            <a:r>
              <a:rPr lang="en-US" sz="88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Thank You</a:t>
            </a:r>
            <a:endParaRPr lang="en-US" sz="8800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Transformation)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7B6A-7A52-40AC-93EB-F93BB66F6391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29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Book Antiqua" panose="02040602050305030304" pitchFamily="18" charset="0"/>
              </a:rPr>
              <a:t>Content</a:t>
            </a:r>
            <a:endParaRPr lang="en-US" sz="3200" dirty="0">
              <a:solidFill>
                <a:schemeClr val="accent6">
                  <a:lumMod val="40000"/>
                  <a:lumOff val="6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Data Transformation</a:t>
            </a:r>
          </a:p>
          <a:p>
            <a:pPr lvl="2">
              <a:lnSpc>
                <a:spcPct val="110000"/>
              </a:lnSpc>
            </a:pPr>
            <a:r>
              <a:rPr lang="en-US" sz="2400" dirty="0" smtClean="0"/>
              <a:t>Normalization</a:t>
            </a:r>
          </a:p>
          <a:p>
            <a:pPr lvl="4">
              <a:lnSpc>
                <a:spcPct val="110000"/>
              </a:lnSpc>
            </a:pPr>
            <a:r>
              <a:rPr lang="en-US" sz="2200" dirty="0"/>
              <a:t>min-max normalization</a:t>
            </a:r>
          </a:p>
          <a:p>
            <a:pPr lvl="4">
              <a:lnSpc>
                <a:spcPct val="110000"/>
              </a:lnSpc>
            </a:pPr>
            <a:r>
              <a:rPr lang="en-US" sz="2400" dirty="0"/>
              <a:t>z-score normalization</a:t>
            </a:r>
          </a:p>
          <a:p>
            <a:pPr lvl="4">
              <a:lnSpc>
                <a:spcPct val="110000"/>
              </a:lnSpc>
            </a:pPr>
            <a:r>
              <a:rPr lang="en-US" sz="2400" dirty="0"/>
              <a:t>normalization by decimal scaling</a:t>
            </a:r>
          </a:p>
          <a:p>
            <a:pPr lvl="2">
              <a:lnSpc>
                <a:spcPct val="110000"/>
              </a:lnSpc>
            </a:pPr>
            <a:r>
              <a:rPr lang="en-US" sz="2400" dirty="0" smtClean="0"/>
              <a:t>Attribute </a:t>
            </a:r>
            <a:r>
              <a:rPr lang="en-US" sz="2400" dirty="0"/>
              <a:t>Construction</a:t>
            </a:r>
          </a:p>
          <a:p>
            <a:pPr marL="914400" lvl="1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Transformation)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5069-4EE8-465D-A679-E9A2BA89597D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566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Data </a:t>
            </a:r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26" y="1828799"/>
            <a:ext cx="10696074" cy="43481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In data transformation, the data are transformed or consolidated into forms </a:t>
            </a:r>
            <a:r>
              <a:rPr lang="en-US" sz="2400" dirty="0" smtClean="0"/>
              <a:t>appropriate for mining.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CC0099"/>
                </a:solidFill>
              </a:rPr>
              <a:t>Smoothing</a:t>
            </a:r>
          </a:p>
          <a:p>
            <a:pPr lvl="1" algn="just"/>
            <a:r>
              <a:rPr lang="en-US" sz="2200" dirty="0" smtClean="0"/>
              <a:t>Remove </a:t>
            </a:r>
            <a:r>
              <a:rPr lang="en-US" sz="2200" dirty="0"/>
              <a:t>noise from data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CC0099"/>
                </a:solidFill>
              </a:rPr>
              <a:t>Aggregation</a:t>
            </a:r>
          </a:p>
          <a:p>
            <a:pPr lvl="1" algn="just"/>
            <a:r>
              <a:rPr lang="en-US" sz="2200" dirty="0"/>
              <a:t>summarization, data cube construction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CC0099"/>
                </a:solidFill>
              </a:rPr>
              <a:t>Generalization</a:t>
            </a:r>
          </a:p>
          <a:p>
            <a:pPr lvl="1" algn="just"/>
            <a:r>
              <a:rPr lang="en-US" sz="2200" dirty="0"/>
              <a:t>low-level or “primitive” (raw) data are replaced by higher-level concepts through the use of concept </a:t>
            </a:r>
            <a:r>
              <a:rPr lang="en-US" sz="2200" dirty="0" smtClean="0"/>
              <a:t>hierarchies.</a:t>
            </a:r>
            <a:endParaRPr lang="en-US" sz="2200" dirty="0"/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Transformation)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B77E-0B62-497F-8783-EA7A29D2EA80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244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Data </a:t>
            </a:r>
            <a:r>
              <a:rPr lang="en-US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Transformation [Cont..]</a:t>
            </a:r>
            <a:endParaRPr lang="en-US" sz="3200" dirty="0">
              <a:solidFill>
                <a:schemeClr val="accent6">
                  <a:lumMod val="20000"/>
                  <a:lumOff val="8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26" y="1828799"/>
            <a:ext cx="10696074" cy="43481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CC0099"/>
                </a:solidFill>
              </a:rPr>
              <a:t>Normalization</a:t>
            </a:r>
          </a:p>
          <a:p>
            <a:pPr lvl="1"/>
            <a:r>
              <a:rPr lang="en-US" sz="2200" dirty="0"/>
              <a:t>scaled to fall within a small, specified range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dirty="0"/>
              <a:t>min-max normalization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dirty="0"/>
              <a:t>z-score normalization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dirty="0"/>
              <a:t>normalization by decimal scaling</a:t>
            </a: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CC0099"/>
                </a:solidFill>
              </a:rPr>
              <a:t>Attribute </a:t>
            </a:r>
            <a:r>
              <a:rPr lang="en-US" sz="2400" dirty="0" smtClean="0">
                <a:solidFill>
                  <a:srgbClr val="CC0099"/>
                </a:solidFill>
              </a:rPr>
              <a:t>construction</a:t>
            </a:r>
          </a:p>
          <a:p>
            <a:pPr lvl="1"/>
            <a:r>
              <a:rPr lang="en-US" sz="2200" dirty="0"/>
              <a:t>where new attributes are constructed and added from the given set of </a:t>
            </a:r>
            <a:r>
              <a:rPr lang="en-US" sz="2200" dirty="0" smtClean="0"/>
              <a:t>attributes.</a:t>
            </a:r>
            <a:endParaRPr lang="en-US" sz="2200" dirty="0"/>
          </a:p>
          <a:p>
            <a:pPr algn="just">
              <a:lnSpc>
                <a:spcPct val="13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Transformation)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3792-E879-4EE7-9A4A-279C75CE9CE8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583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ook Antiqua" panose="02040602050305030304" pitchFamily="18" charset="0"/>
              </a:rPr>
              <a:t>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26" y="1828799"/>
            <a:ext cx="10696074" cy="43481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An attribute is normalized by scaling its values so that they fall within a small </a:t>
            </a:r>
            <a:r>
              <a:rPr lang="en-US" sz="2400" dirty="0" smtClean="0"/>
              <a:t>specified range</a:t>
            </a:r>
            <a:r>
              <a:rPr lang="en-US" sz="2400" dirty="0"/>
              <a:t>, such as 0.0 to 1.0</a:t>
            </a:r>
            <a:r>
              <a:rPr lang="en-US" sz="2400" dirty="0" smtClean="0"/>
              <a:t>.</a:t>
            </a:r>
          </a:p>
          <a:p>
            <a:pPr marL="228600" lvl="1" algn="just">
              <a:spcBef>
                <a:spcPts val="1000"/>
              </a:spcBef>
            </a:pPr>
            <a:r>
              <a:rPr lang="en-US" sz="2400" dirty="0"/>
              <a:t>Normalization is particularly useful for classification </a:t>
            </a:r>
            <a:r>
              <a:rPr lang="en-US" sz="2400" dirty="0" smtClean="0"/>
              <a:t>algorithms </a:t>
            </a:r>
            <a:r>
              <a:rPr lang="en-US" dirty="0"/>
              <a:t>neural networks, nearest-neighbor classification and clustering</a:t>
            </a:r>
            <a:r>
              <a:rPr lang="en-US" dirty="0" smtClean="0"/>
              <a:t>.</a:t>
            </a:r>
          </a:p>
          <a:p>
            <a:pPr algn="just"/>
            <a:r>
              <a:rPr lang="en-US" sz="2400" dirty="0" smtClean="0"/>
              <a:t>By normalizing </a:t>
            </a:r>
            <a:r>
              <a:rPr lang="en-US" sz="2400" dirty="0"/>
              <a:t>the input values for each attribute </a:t>
            </a:r>
            <a:r>
              <a:rPr lang="en-US" sz="2400" dirty="0" smtClean="0"/>
              <a:t>measured in </a:t>
            </a:r>
            <a:r>
              <a:rPr lang="en-US" sz="2400" dirty="0"/>
              <a:t>the training </a:t>
            </a:r>
            <a:r>
              <a:rPr lang="en-US" sz="2400" dirty="0" smtClean="0"/>
              <a:t>tuples used in </a:t>
            </a:r>
            <a:r>
              <a:rPr lang="en-US" sz="2400" dirty="0"/>
              <a:t>back propagation </a:t>
            </a:r>
            <a:r>
              <a:rPr lang="en-US" sz="2400" dirty="0" smtClean="0"/>
              <a:t>algorithm, </a:t>
            </a:r>
            <a:r>
              <a:rPr lang="en-US" sz="2400" dirty="0"/>
              <a:t>will </a:t>
            </a:r>
            <a:r>
              <a:rPr lang="en-US" sz="2400" dirty="0" smtClean="0"/>
              <a:t>help to speed </a:t>
            </a:r>
            <a:r>
              <a:rPr lang="en-US" sz="2400" dirty="0"/>
              <a:t>up the learning </a:t>
            </a:r>
            <a:r>
              <a:rPr lang="en-US" sz="2400" dirty="0" smtClean="0"/>
              <a:t>phase.</a:t>
            </a:r>
          </a:p>
          <a:p>
            <a:pPr algn="just"/>
            <a:r>
              <a:rPr lang="en-US" sz="2400" dirty="0"/>
              <a:t>There are </a:t>
            </a:r>
            <a:r>
              <a:rPr lang="en-US" sz="2400" dirty="0" smtClean="0"/>
              <a:t>many methods </a:t>
            </a:r>
            <a:r>
              <a:rPr lang="en-US" sz="2400" dirty="0"/>
              <a:t>for data normalization. </a:t>
            </a:r>
            <a:endParaRPr lang="en-US" sz="2400" dirty="0" smtClean="0"/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Transformation)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D983-2AE7-4459-A600-F093FD07B714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126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Min-max normalization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7726" y="1828799"/>
                <a:ext cx="10696074" cy="4348163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en-US" sz="2400" dirty="0" smtClean="0"/>
                  <a:t>It performs </a:t>
                </a:r>
                <a:r>
                  <a:rPr lang="en-US" sz="2400" dirty="0"/>
                  <a:t>a linear transformation </a:t>
                </a:r>
                <a:r>
                  <a:rPr lang="en-US" sz="2400" dirty="0" smtClean="0"/>
                  <a:t>on </a:t>
                </a:r>
                <a:r>
                  <a:rPr lang="en-US" sz="2400" dirty="0"/>
                  <a:t>the original data</a:t>
                </a:r>
                <a:r>
                  <a:rPr lang="en-US" sz="2400" dirty="0" smtClean="0"/>
                  <a:t>.</a:t>
                </a:r>
              </a:p>
              <a:p>
                <a:pPr algn="just">
                  <a:lnSpc>
                    <a:spcPct val="130000"/>
                  </a:lnSpc>
                </a:pPr>
                <a:r>
                  <a:rPr lang="en-US" sz="2400" dirty="0"/>
                  <a:t>Min-max normalization maps a value, </a:t>
                </a:r>
                <a:r>
                  <a:rPr lang="en-US" sz="2400" i="1" dirty="0"/>
                  <a:t>v</a:t>
                </a:r>
                <a:r>
                  <a:rPr lang="en-US" sz="2400" dirty="0"/>
                  <a:t>, of </a:t>
                </a:r>
                <a:r>
                  <a:rPr lang="en-US" sz="2400" i="1" dirty="0"/>
                  <a:t>A </a:t>
                </a:r>
                <a:r>
                  <a:rPr lang="en-US" sz="2400" dirty="0"/>
                  <a:t>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 </m:t>
                        </m:r>
                      </m:sup>
                    </m:sSup>
                  </m:oMath>
                </a14:m>
                <a:r>
                  <a:rPr lang="en-US" sz="2400" dirty="0"/>
                  <a:t> in the range [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𝑛𝑒𝑤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_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i="1" dirty="0" smtClean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𝑛𝑒𝑤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_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 smtClean="0"/>
                  <a:t>] by computing:</a:t>
                </a:r>
              </a:p>
              <a:p>
                <a:pPr algn="just">
                  <a:lnSpc>
                    <a:spcPct val="13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/>
                        </m:ctrlPr>
                      </m:sSupPr>
                      <m:e>
                        <m:r>
                          <a:rPr lang="en-US" sz="2400" i="1"/>
                          <m:t>𝑣</m:t>
                        </m:r>
                      </m:e>
                      <m:sup>
                        <m:r>
                          <a:rPr lang="en-US" sz="2400" i="1"/>
                          <m:t>′ </m:t>
                        </m:r>
                      </m:sup>
                    </m:sSup>
                    <m:r>
                      <a:rPr lang="en-US" sz="2400" i="1"/>
                      <m:t>=</m:t>
                    </m:r>
                    <m:f>
                      <m:fPr>
                        <m:ctrlPr>
                          <a:rPr lang="en-US" sz="2400" i="1"/>
                        </m:ctrlPr>
                      </m:fPr>
                      <m:num>
                        <m:r>
                          <a:rPr lang="en-US" sz="2400" i="1"/>
                          <m:t>𝑣</m:t>
                        </m:r>
                        <m:r>
                          <a:rPr lang="en-US" sz="2400" i="1"/>
                          <m:t>−</m:t>
                        </m:r>
                        <m:sSub>
                          <m:sSubPr>
                            <m:ctrlPr>
                              <a:rPr lang="en-US" sz="2400" i="1"/>
                            </m:ctrlPr>
                          </m:sSubPr>
                          <m:e>
                            <m:r>
                              <a:rPr lang="en-US" sz="2400" i="1"/>
                              <m:t>𝑚𝑖𝑛</m:t>
                            </m:r>
                          </m:e>
                          <m:sub>
                            <m:r>
                              <a:rPr lang="en-US" sz="2400" i="1"/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/>
                            </m:ctrlPr>
                          </m:sSubPr>
                          <m:e>
                            <m:r>
                              <a:rPr lang="en-US" sz="2400" i="1"/>
                              <m:t>𝑚𝑎𝑥</m:t>
                            </m:r>
                          </m:e>
                          <m:sub>
                            <m:r>
                              <a:rPr lang="en-US" sz="2400" i="1"/>
                              <m:t>𝐴</m:t>
                            </m:r>
                          </m:sub>
                        </m:sSub>
                        <m:r>
                          <a:rPr lang="en-US" sz="2400" i="1"/>
                          <m:t>−</m:t>
                        </m:r>
                        <m:sSub>
                          <m:sSubPr>
                            <m:ctrlPr>
                              <a:rPr lang="en-US" sz="2400" i="1"/>
                            </m:ctrlPr>
                          </m:sSubPr>
                          <m:e>
                            <m:r>
                              <a:rPr lang="en-US" sz="2400" i="1"/>
                              <m:t>𝑚𝑖𝑛</m:t>
                            </m:r>
                          </m:e>
                          <m:sub>
                            <m:r>
                              <a:rPr lang="en-US" sz="2400" i="1"/>
                              <m:t>𝐴</m:t>
                            </m:r>
                          </m:sub>
                        </m:sSub>
                      </m:den>
                    </m:f>
                    <m:r>
                      <a:rPr lang="en-US" sz="2400" i="1"/>
                      <m:t>(</m:t>
                    </m:r>
                    <m:r>
                      <a:rPr lang="en-US" sz="2400" i="1"/>
                      <m:t>𝑛𝑒𝑤</m:t>
                    </m:r>
                    <m:r>
                      <a:rPr lang="en-US" sz="2400" i="1"/>
                      <m:t>_</m:t>
                    </m:r>
                    <m:sSub>
                      <m:sSubPr>
                        <m:ctrlPr>
                          <a:rPr lang="en-US" sz="2400" i="1"/>
                        </m:ctrlPr>
                      </m:sSubPr>
                      <m:e>
                        <m:r>
                          <a:rPr lang="en-US" sz="2400" i="1"/>
                          <m:t>𝑚𝑎𝑥</m:t>
                        </m:r>
                      </m:e>
                      <m:sub>
                        <m:r>
                          <a:rPr lang="en-US" sz="2400" i="1"/>
                          <m:t>𝐴</m:t>
                        </m:r>
                      </m:sub>
                    </m:sSub>
                    <m:r>
                      <a:rPr lang="en-US" sz="2400" i="1"/>
                      <m:t>−</m:t>
                    </m:r>
                    <m:r>
                      <a:rPr lang="en-US" sz="2400" i="1"/>
                      <m:t>𝑛𝑒𝑤</m:t>
                    </m:r>
                    <m:r>
                      <a:rPr lang="en-US" sz="2400" i="1"/>
                      <m:t>_</m:t>
                    </m:r>
                    <m:sSub>
                      <m:sSubPr>
                        <m:ctrlPr>
                          <a:rPr lang="en-US" sz="2400" i="1"/>
                        </m:ctrlPr>
                      </m:sSubPr>
                      <m:e>
                        <m:r>
                          <a:rPr lang="en-US" sz="2400" i="1"/>
                          <m:t>𝑚𝑖𝑛</m:t>
                        </m:r>
                      </m:e>
                      <m:sub>
                        <m:r>
                          <a:rPr lang="en-US" sz="2400" i="1"/>
                          <m:t>𝐴</m:t>
                        </m:r>
                      </m:sub>
                    </m:sSub>
                    <m:r>
                      <a:rPr lang="en-US" sz="2400" i="1"/>
                      <m:t>)+</m:t>
                    </m:r>
                    <m:r>
                      <a:rPr lang="en-US" sz="2400" i="1"/>
                      <m:t>𝑛𝑒𝑤</m:t>
                    </m:r>
                    <m:r>
                      <a:rPr lang="en-US" sz="2400" i="1"/>
                      <m:t>_</m:t>
                    </m:r>
                    <m:sSub>
                      <m:sSubPr>
                        <m:ctrlPr>
                          <a:rPr lang="en-US" sz="2400" i="1"/>
                        </m:ctrlPr>
                      </m:sSubPr>
                      <m:e>
                        <m:r>
                          <a:rPr lang="en-US" sz="2400" i="1"/>
                          <m:t>𝑚𝑖𝑛</m:t>
                        </m:r>
                      </m:e>
                      <m:sub>
                        <m:r>
                          <a:rPr lang="en-US" sz="2400" i="1"/>
                          <m:t>𝐴</m:t>
                        </m:r>
                      </m:sub>
                    </m:sSub>
                    <m:r>
                      <a:rPr lang="en-US" sz="2400" i="1"/>
                      <m:t> </m:t>
                    </m:r>
                  </m:oMath>
                </a14:m>
                <a:endParaRPr lang="en-US" sz="2400" dirty="0" smtClean="0"/>
              </a:p>
              <a:p>
                <a:pPr algn="just">
                  <a:lnSpc>
                    <a:spcPct val="13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sz="2400" dirty="0"/>
                  <a:t>minimum </a:t>
                </a:r>
                <a:r>
                  <a:rPr lang="en-US" sz="2400" dirty="0" smtClean="0"/>
                  <a:t>values </a:t>
                </a:r>
                <a:r>
                  <a:rPr lang="en-US" sz="2400" dirty="0"/>
                  <a:t>of an attribute, </a:t>
                </a:r>
                <a:r>
                  <a:rPr lang="en-US" sz="2400" i="1" dirty="0"/>
                  <a:t>A</a:t>
                </a:r>
                <a:r>
                  <a:rPr lang="en-US" sz="2400" dirty="0" smtClean="0"/>
                  <a:t>.</a:t>
                </a:r>
              </a:p>
              <a:p>
                <a:pPr algn="just">
                  <a:lnSpc>
                    <a:spcPct val="13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 smtClean="0"/>
                  <a:t> : </a:t>
                </a:r>
                <a:r>
                  <a:rPr lang="en-US" sz="2400" dirty="0"/>
                  <a:t>maximum values of an attribute, </a:t>
                </a:r>
                <a:r>
                  <a:rPr lang="en-US" sz="2400" i="1" dirty="0"/>
                  <a:t>A</a:t>
                </a:r>
                <a:r>
                  <a:rPr lang="en-US" sz="2400" dirty="0"/>
                  <a:t>.</a:t>
                </a:r>
              </a:p>
              <a:p>
                <a:pPr algn="just">
                  <a:lnSpc>
                    <a:spcPct val="130000"/>
                  </a:lnSpc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726" y="1828799"/>
                <a:ext cx="10696074" cy="4348163"/>
              </a:xfrm>
              <a:blipFill rotWithShape="0">
                <a:blip r:embed="rId2"/>
                <a:stretch>
                  <a:fillRect l="-798" r="-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Transformation)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6888-3902-4BA9-AF94-1CBB84972B58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902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Min-max 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normalization [Cont..]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7726" y="1828799"/>
                <a:ext cx="10696074" cy="4348163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solidFill>
                      <a:srgbClr val="CC0099"/>
                    </a:solidFill>
                  </a:rPr>
                  <a:t>Example</a:t>
                </a:r>
              </a:p>
              <a:p>
                <a:pPr lvl="1" algn="just"/>
                <a:r>
                  <a:rPr lang="en-US" sz="2200" dirty="0"/>
                  <a:t>Suppose that the minimum and maximum values for </a:t>
                </a:r>
                <a:r>
                  <a:rPr lang="en-US" sz="2200" dirty="0" smtClean="0"/>
                  <a:t>the attribute </a:t>
                </a:r>
                <a:r>
                  <a:rPr lang="en-US" sz="2200" i="1" dirty="0"/>
                  <a:t>income </a:t>
                </a:r>
                <a:r>
                  <a:rPr lang="en-US" sz="2200" dirty="0"/>
                  <a:t>are $12,000 and $98,000, </a:t>
                </a:r>
                <a:r>
                  <a:rPr lang="en-US" sz="2200" dirty="0" smtClean="0"/>
                  <a:t>respectively.</a:t>
                </a:r>
              </a:p>
              <a:p>
                <a:pPr lvl="1" algn="just"/>
                <a:r>
                  <a:rPr lang="en-US" sz="2200" dirty="0"/>
                  <a:t>Map </a:t>
                </a:r>
                <a:r>
                  <a:rPr lang="en-US" sz="2200" dirty="0"/>
                  <a:t>income </a:t>
                </a:r>
                <a:r>
                  <a:rPr lang="en-US" sz="2200" dirty="0"/>
                  <a:t>to the </a:t>
                </a:r>
                <a:r>
                  <a:rPr lang="en-US" sz="2200" dirty="0"/>
                  <a:t>range [</a:t>
                </a:r>
                <a:r>
                  <a:rPr lang="en-US" sz="2200" dirty="0"/>
                  <a:t>0.0, 1.0</a:t>
                </a:r>
                <a:r>
                  <a:rPr lang="en-US" sz="2200" dirty="0" smtClean="0"/>
                  <a:t>].</a:t>
                </a:r>
              </a:p>
              <a:p>
                <a:pPr marL="457200" lvl="1" indent="0" algn="just">
                  <a:buNone/>
                </a:pPr>
                <a:endParaRPr lang="en-US" sz="2200" dirty="0"/>
              </a:p>
              <a:p>
                <a:pPr lvl="1" algn="just"/>
                <a:r>
                  <a:rPr lang="en-US" sz="2200" dirty="0"/>
                  <a:t>By </a:t>
                </a:r>
                <a:r>
                  <a:rPr lang="en-US" sz="2200" dirty="0"/>
                  <a:t>min-max normalization, a value of $73,600 for income is </a:t>
                </a:r>
                <a:r>
                  <a:rPr lang="en-US" sz="2200" dirty="0"/>
                  <a:t>transformed </a:t>
                </a:r>
                <a:r>
                  <a:rPr lang="en-US" sz="2200" dirty="0" smtClean="0"/>
                  <a:t>to</a:t>
                </a:r>
              </a:p>
              <a:p>
                <a:pPr marL="457200" lvl="1" indent="0" algn="just">
                  <a:buNone/>
                </a:pPr>
                <a:endParaRPr lang="en-US" sz="2200" dirty="0" smtClean="0"/>
              </a:p>
              <a:p>
                <a:pPr lvl="1" algn="just"/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73,600−12,000</m:t>
                        </m:r>
                      </m:num>
                      <m:den>
                        <m:r>
                          <a:rPr lang="en-US" i="1"/>
                          <m:t>98,000−12,000</m:t>
                        </m:r>
                      </m:den>
                    </m:f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1.0−0</m:t>
                        </m:r>
                      </m:e>
                    </m:d>
                    <m:r>
                      <a:rPr lang="en-US" i="1"/>
                      <m:t>+0=0.716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726" y="1828799"/>
                <a:ext cx="10696074" cy="4348163"/>
              </a:xfrm>
              <a:blipFill rotWithShape="0">
                <a:blip r:embed="rId2"/>
                <a:stretch>
                  <a:fillRect l="-1026" r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Transformation)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D8CB-70A0-4601-877E-1E1D1407D084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071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Z</a:t>
            </a:r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-score 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normalization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7726" y="1828799"/>
                <a:ext cx="10696074" cy="434816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400" dirty="0"/>
                  <a:t>T</a:t>
                </a:r>
                <a:r>
                  <a:rPr lang="en-US" sz="2400" dirty="0" smtClean="0"/>
                  <a:t>he </a:t>
                </a:r>
                <a:r>
                  <a:rPr lang="en-US" sz="2400" dirty="0"/>
                  <a:t>values for an </a:t>
                </a:r>
                <a:r>
                  <a:rPr lang="en-US" sz="2400" dirty="0" smtClean="0"/>
                  <a:t>attribute, </a:t>
                </a:r>
                <a:r>
                  <a:rPr lang="en-US" sz="2400" i="1" dirty="0" smtClean="0"/>
                  <a:t>A</a:t>
                </a:r>
                <a:r>
                  <a:rPr lang="en-US" sz="2400" dirty="0"/>
                  <a:t>, are normalized based on the mean and standard deviation of </a:t>
                </a:r>
                <a:r>
                  <a:rPr lang="en-US" sz="2400" i="1" dirty="0"/>
                  <a:t>A</a:t>
                </a:r>
                <a:r>
                  <a:rPr lang="en-US" sz="2400" dirty="0" smtClean="0"/>
                  <a:t>.</a:t>
                </a:r>
              </a:p>
              <a:p>
                <a:pPr algn="just"/>
                <a:r>
                  <a:rPr lang="en-US" sz="2400" dirty="0"/>
                  <a:t>A value, </a:t>
                </a:r>
                <a:r>
                  <a:rPr lang="en-US" sz="2400" i="1" dirty="0"/>
                  <a:t>v</a:t>
                </a:r>
                <a:r>
                  <a:rPr lang="en-US" sz="2400" dirty="0"/>
                  <a:t>, of </a:t>
                </a:r>
                <a:r>
                  <a:rPr lang="en-US" sz="2400" i="1" dirty="0"/>
                  <a:t>A </a:t>
                </a:r>
                <a:r>
                  <a:rPr lang="en-US" sz="2400" dirty="0" smtClean="0"/>
                  <a:t>is normalized </a:t>
                </a:r>
                <a:r>
                  <a:rPr lang="en-US" sz="2400" dirty="0"/>
                  <a:t>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 </m:t>
                        </m:r>
                      </m:sup>
                    </m:sSup>
                  </m:oMath>
                </a14:m>
                <a:r>
                  <a:rPr lang="en-US" sz="2400" dirty="0"/>
                  <a:t> by </a:t>
                </a:r>
                <a:r>
                  <a:rPr lang="en-US" sz="2400" dirty="0" smtClean="0"/>
                  <a:t>computing:</a:t>
                </a:r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/>
                        </m:ctrlPr>
                      </m:sSupPr>
                      <m:e>
                        <m:r>
                          <a:rPr lang="en-US" sz="2400" i="1"/>
                          <m:t>𝑣</m:t>
                        </m:r>
                      </m:e>
                      <m:sup>
                        <m:r>
                          <a:rPr lang="en-US" sz="2400" i="1"/>
                          <m:t>′ </m:t>
                        </m:r>
                      </m:sup>
                    </m:sSup>
                    <m:r>
                      <a:rPr lang="en-US" sz="2400" i="1"/>
                      <m:t>=</m:t>
                    </m:r>
                    <m:f>
                      <m:fPr>
                        <m:ctrlPr>
                          <a:rPr lang="en-US" sz="2400" i="1"/>
                        </m:ctrlPr>
                      </m:fPr>
                      <m:num>
                        <m:r>
                          <a:rPr lang="en-US" sz="2400" i="1"/>
                          <m:t>𝑣</m:t>
                        </m:r>
                        <m:r>
                          <a:rPr lang="en-US" sz="2400" i="1"/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400" i="1"/>
                            </m:ctrlPr>
                          </m:accPr>
                          <m:e>
                            <m:r>
                              <a:rPr lang="en-US" sz="2400" i="1"/>
                              <m:t>𝐴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sz="2400" i="1"/>
                            </m:ctrlPr>
                          </m:sSubPr>
                          <m:e>
                            <m:r>
                              <a:rPr lang="en-US" sz="2400" i="1"/>
                              <m:t>𝜎</m:t>
                            </m:r>
                          </m:e>
                          <m:sub>
                            <m:r>
                              <a:rPr lang="en-US" sz="2400" i="1"/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pPr algn="just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/>
                        </m:ctrlPr>
                      </m:accPr>
                      <m:e>
                        <m:r>
                          <a:rPr lang="en-US" sz="2400" i="1"/>
                          <m:t>𝐴</m:t>
                        </m:r>
                      </m:e>
                    </m:acc>
                  </m:oMath>
                </a14:m>
                <a:r>
                  <a:rPr lang="en-US" sz="2400" dirty="0" smtClean="0"/>
                  <a:t>= mean of </a:t>
                </a:r>
                <a:r>
                  <a:rPr lang="en-US" sz="2400" i="1" dirty="0" smtClean="0"/>
                  <a:t>A</a:t>
                </a:r>
                <a:endParaRPr lang="en-US" sz="2400" i="1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 smtClean="0"/>
                  <a:t>=</a:t>
                </a:r>
                <a:r>
                  <a:rPr lang="en-US" sz="2400" dirty="0"/>
                  <a:t>standard </a:t>
                </a:r>
                <a:r>
                  <a:rPr lang="en-US" sz="2400" dirty="0" smtClean="0"/>
                  <a:t>deviation of </a:t>
                </a:r>
                <a:r>
                  <a:rPr lang="en-US" sz="2400" i="1" dirty="0" smtClean="0"/>
                  <a:t>A</a:t>
                </a:r>
              </a:p>
              <a:p>
                <a:pPr algn="just"/>
                <a:r>
                  <a:rPr lang="en-US" sz="2400" dirty="0" smtClean="0"/>
                  <a:t>This method </a:t>
                </a:r>
                <a:r>
                  <a:rPr lang="en-US" sz="2400" dirty="0"/>
                  <a:t>of normalization is useful when the actual minimum and maximum of </a:t>
                </a:r>
                <a:r>
                  <a:rPr lang="en-US" sz="2400" dirty="0" smtClean="0"/>
                  <a:t>attribute </a:t>
                </a:r>
                <a:r>
                  <a:rPr lang="en-US" sz="2400" i="1" dirty="0" smtClean="0"/>
                  <a:t>A </a:t>
                </a:r>
                <a:r>
                  <a:rPr lang="en-US" sz="2400" dirty="0"/>
                  <a:t>are </a:t>
                </a:r>
                <a:r>
                  <a:rPr lang="en-US" sz="2400" dirty="0" smtClean="0"/>
                  <a:t>unknown.</a:t>
                </a:r>
                <a:endParaRPr lang="en-US" sz="2400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726" y="1828799"/>
                <a:ext cx="10696074" cy="4348163"/>
              </a:xfrm>
              <a:blipFill rotWithShape="0">
                <a:blip r:embed="rId2"/>
                <a:stretch>
                  <a:fillRect l="-798" t="-1964" r="-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Transformation)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ECC2-1E2E-48BF-AEE1-C893803483E7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849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726" y="320675"/>
            <a:ext cx="10696073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Book Antiqua" panose="02040602050305030304" pitchFamily="18" charset="0"/>
              </a:rPr>
              <a:t>Z-score normalization [Cont..]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7726" y="1828799"/>
                <a:ext cx="10696074" cy="4348163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solidFill>
                      <a:srgbClr val="CC0099"/>
                    </a:solidFill>
                  </a:rPr>
                  <a:t>Example</a:t>
                </a:r>
              </a:p>
              <a:p>
                <a:pPr lvl="1" algn="just"/>
                <a:r>
                  <a:rPr lang="en-US" sz="2200" dirty="0"/>
                  <a:t>Suppose that the mean and standard deviation of the values </a:t>
                </a:r>
                <a:r>
                  <a:rPr lang="en-US" sz="2200" dirty="0" smtClean="0"/>
                  <a:t>for the </a:t>
                </a:r>
                <a:r>
                  <a:rPr lang="en-US" sz="2200" dirty="0"/>
                  <a:t>attribute </a:t>
                </a:r>
                <a:r>
                  <a:rPr lang="en-US" sz="2200" i="1" dirty="0"/>
                  <a:t>income </a:t>
                </a:r>
                <a:r>
                  <a:rPr lang="en-US" sz="2200" dirty="0"/>
                  <a:t>are $54,000 and $16,000, respectively.</a:t>
                </a:r>
                <a:endParaRPr lang="en-US" sz="2200" dirty="0">
                  <a:solidFill>
                    <a:srgbClr val="CC0099"/>
                  </a:solidFill>
                </a:endParaRPr>
              </a:p>
              <a:p>
                <a:pPr lvl="1" algn="just">
                  <a:lnSpc>
                    <a:spcPct val="130000"/>
                  </a:lnSpc>
                </a:pPr>
                <a:r>
                  <a:rPr lang="en-US" sz="2200" dirty="0"/>
                  <a:t>a value of $73,600 for </a:t>
                </a:r>
                <a:r>
                  <a:rPr lang="en-US" sz="2200" i="1" dirty="0"/>
                  <a:t>income </a:t>
                </a:r>
                <a:r>
                  <a:rPr lang="en-US" sz="2200" dirty="0"/>
                  <a:t>is transformed </a:t>
                </a:r>
                <a:r>
                  <a:rPr lang="en-US" sz="2200" dirty="0" smtClean="0"/>
                  <a:t>to</a:t>
                </a:r>
              </a:p>
              <a:p>
                <a:pPr lvl="1" algn="just">
                  <a:lnSpc>
                    <a:spcPct val="13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73,600−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54,000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16,000</m:t>
                        </m:r>
                      </m:den>
                    </m:f>
                  </m:oMath>
                </a14:m>
                <a:r>
                  <a:rPr lang="en-US" sz="2200" dirty="0" smtClean="0"/>
                  <a:t>= 1.225</a:t>
                </a:r>
                <a:endParaRPr lang="en-US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726" y="1828799"/>
                <a:ext cx="10696074" cy="4348163"/>
              </a:xfrm>
              <a:blipFill rotWithShape="0">
                <a:blip r:embed="rId2"/>
                <a:stretch>
                  <a:fillRect l="-1026" r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Preprocessing (Data Transformation)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5D8EE-BE35-4D23-B98E-E64842860BDD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825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7104</TotalTime>
  <Words>500</Words>
  <Application>Microsoft Office PowerPoint</Application>
  <PresentationFormat>Custom</PresentationFormat>
  <Paragraphs>102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  </vt:lpstr>
      <vt:lpstr>Content</vt:lpstr>
      <vt:lpstr>Data Transformation</vt:lpstr>
      <vt:lpstr>Data Transformation [Cont..]</vt:lpstr>
      <vt:lpstr>Normalization</vt:lpstr>
      <vt:lpstr>Min-max normalization</vt:lpstr>
      <vt:lpstr>Min-max normalization [Cont..]</vt:lpstr>
      <vt:lpstr>Z-score normalization</vt:lpstr>
      <vt:lpstr>Z-score normalization [Cont..]</vt:lpstr>
      <vt:lpstr>Normalization by decimal scaling</vt:lpstr>
      <vt:lpstr>Normalization by decimal scaling [Cont..]</vt:lpstr>
      <vt:lpstr>Attribute Construction</vt:lpstr>
      <vt:lpstr>Summary</vt:lpstr>
      <vt:lpstr>Slide 14</vt:lpstr>
    </vt:vector>
  </TitlesOfParts>
  <Company>Airtel India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Day-2 Database Management System</dc:title>
  <dc:creator>Airtel</dc:creator>
  <cp:lastModifiedBy>Soumendra</cp:lastModifiedBy>
  <cp:revision>1276</cp:revision>
  <dcterms:created xsi:type="dcterms:W3CDTF">2017-04-14T05:30:35Z</dcterms:created>
  <dcterms:modified xsi:type="dcterms:W3CDTF">2021-11-15T09:39:41Z</dcterms:modified>
</cp:coreProperties>
</file>