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7"/>
  </p:notesMasterIdLst>
  <p:sldIdLst>
    <p:sldId id="256" r:id="rId2"/>
    <p:sldId id="389" r:id="rId3"/>
    <p:sldId id="405" r:id="rId4"/>
    <p:sldId id="406" r:id="rId5"/>
    <p:sldId id="407" r:id="rId6"/>
    <p:sldId id="408" r:id="rId7"/>
    <p:sldId id="409" r:id="rId8"/>
    <p:sldId id="410" r:id="rId9"/>
    <p:sldId id="411" r:id="rId10"/>
    <p:sldId id="412" r:id="rId11"/>
    <p:sldId id="413" r:id="rId12"/>
    <p:sldId id="414" r:id="rId13"/>
    <p:sldId id="415" r:id="rId14"/>
    <p:sldId id="402" r:id="rId15"/>
    <p:sldId id="33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6F0138"/>
    <a:srgbClr val="3F313F"/>
    <a:srgbClr val="421E3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484" autoAdjust="0"/>
    <p:restoredTop sz="94660"/>
  </p:normalViewPr>
  <p:slideViewPr>
    <p:cSldViewPr snapToGrid="0">
      <p:cViewPr varScale="1">
        <p:scale>
          <a:sx n="73" d="100"/>
          <a:sy n="73" d="100"/>
        </p:scale>
        <p:origin x="-56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ED40CF-3CA0-4599-BC63-E655319ACE30}" type="datetimeFigureOut">
              <a:rPr lang="en-US" smtClean="0"/>
              <a:pPr/>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022FCE-B996-4BD1-8972-CF2F70E08DFE}" type="slidenum">
              <a:rPr lang="en-US" smtClean="0"/>
              <a:pPr/>
              <a:t>‹#›</a:t>
            </a:fld>
            <a:endParaRPr lang="en-US"/>
          </a:p>
        </p:txBody>
      </p:sp>
    </p:spTree>
    <p:extLst>
      <p:ext uri="{BB962C8B-B14F-4D97-AF65-F5344CB8AC3E}">
        <p14:creationId xmlns="" xmlns:p14="http://schemas.microsoft.com/office/powerpoint/2010/main" val="858443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022FCE-B996-4BD1-8972-CF2F70E08DFE}" type="slidenum">
              <a:rPr lang="en-US" smtClean="0"/>
              <a:pPr/>
              <a:t>1</a:t>
            </a:fld>
            <a:endParaRPr lang="en-US" dirty="0"/>
          </a:p>
        </p:txBody>
      </p:sp>
    </p:spTree>
    <p:extLst>
      <p:ext uri="{BB962C8B-B14F-4D97-AF65-F5344CB8AC3E}">
        <p14:creationId xmlns="" xmlns:p14="http://schemas.microsoft.com/office/powerpoint/2010/main" val="2914659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022FCE-B996-4BD1-8972-CF2F70E08DFE}" type="slidenum">
              <a:rPr lang="en-US" smtClean="0"/>
              <a:pPr/>
              <a:t>15</a:t>
            </a:fld>
            <a:endParaRPr lang="en-US"/>
          </a:p>
        </p:txBody>
      </p:sp>
    </p:spTree>
    <p:extLst>
      <p:ext uri="{BB962C8B-B14F-4D97-AF65-F5344CB8AC3E}">
        <p14:creationId xmlns="" xmlns:p14="http://schemas.microsoft.com/office/powerpoint/2010/main" val="768347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00960E-C53C-4BFC-83F1-B7DED537C034}" type="datetime1">
              <a:rPr lang="en-US" smtClean="0"/>
              <a:pPr/>
              <a:t>12/7/2021</a:t>
            </a:fld>
            <a:endParaRPr lang="en-US" dirty="0"/>
          </a:p>
        </p:txBody>
      </p:sp>
      <p:sp>
        <p:nvSpPr>
          <p:cNvPr id="5" name="Footer Placeholder 4"/>
          <p:cNvSpPr>
            <a:spLocks noGrp="1"/>
          </p:cNvSpPr>
          <p:nvPr>
            <p:ph type="ftr" sz="quarter" idx="11"/>
          </p:nvPr>
        </p:nvSpPr>
        <p:spPr/>
        <p:txBody>
          <a:bodyPr/>
          <a:lstStyle/>
          <a:p>
            <a:r>
              <a:rPr lang="en-US" smtClean="0"/>
              <a:t>Data Preprocessing (Data Reduction)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F5E875-DF89-45AA-B749-DDCD9319F77B}" type="datetime1">
              <a:rPr lang="en-US" smtClean="0"/>
              <a:pPr/>
              <a:t>12/7/2021</a:t>
            </a:fld>
            <a:endParaRPr lang="en-US" dirty="0"/>
          </a:p>
        </p:txBody>
      </p:sp>
      <p:sp>
        <p:nvSpPr>
          <p:cNvPr id="5" name="Footer Placeholder 4"/>
          <p:cNvSpPr>
            <a:spLocks noGrp="1"/>
          </p:cNvSpPr>
          <p:nvPr>
            <p:ph type="ftr" sz="quarter" idx="11"/>
          </p:nvPr>
        </p:nvSpPr>
        <p:spPr/>
        <p:txBody>
          <a:bodyPr/>
          <a:lstStyle/>
          <a:p>
            <a:r>
              <a:rPr lang="en-US" smtClean="0"/>
              <a:t>Data Preprocessing (Data Reduction)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888602-9EEB-427D-84BD-E912C8D708C3}" type="datetime1">
              <a:rPr lang="en-US" smtClean="0"/>
              <a:pPr/>
              <a:t>12/7/2021</a:t>
            </a:fld>
            <a:endParaRPr lang="en-US" dirty="0"/>
          </a:p>
        </p:txBody>
      </p:sp>
      <p:sp>
        <p:nvSpPr>
          <p:cNvPr id="5" name="Footer Placeholder 4"/>
          <p:cNvSpPr>
            <a:spLocks noGrp="1"/>
          </p:cNvSpPr>
          <p:nvPr>
            <p:ph type="ftr" sz="quarter" idx="11"/>
          </p:nvPr>
        </p:nvSpPr>
        <p:spPr/>
        <p:txBody>
          <a:bodyPr/>
          <a:lstStyle/>
          <a:p>
            <a:r>
              <a:rPr lang="en-US" smtClean="0"/>
              <a:t>Data Preprocessing (Data Reduction)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AE4BCC-4CDC-4D76-90DB-C3530CA2DFBA}" type="datetime1">
              <a:rPr lang="en-US" smtClean="0"/>
              <a:pPr/>
              <a:t>12/7/2021</a:t>
            </a:fld>
            <a:endParaRPr lang="en-US" dirty="0"/>
          </a:p>
        </p:txBody>
      </p:sp>
      <p:sp>
        <p:nvSpPr>
          <p:cNvPr id="5" name="Footer Placeholder 4"/>
          <p:cNvSpPr>
            <a:spLocks noGrp="1"/>
          </p:cNvSpPr>
          <p:nvPr>
            <p:ph type="ftr" sz="quarter" idx="11"/>
          </p:nvPr>
        </p:nvSpPr>
        <p:spPr/>
        <p:txBody>
          <a:bodyPr/>
          <a:lstStyle/>
          <a:p>
            <a:r>
              <a:rPr lang="en-US" smtClean="0"/>
              <a:t>Data Preprocessing (Data Reduction)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BF475C-4DDA-4485-9785-9322053A29AD}" type="datetime1">
              <a:rPr lang="en-US" smtClean="0"/>
              <a:pPr/>
              <a:t>12/7/2021</a:t>
            </a:fld>
            <a:endParaRPr lang="en-US" dirty="0"/>
          </a:p>
        </p:txBody>
      </p:sp>
      <p:sp>
        <p:nvSpPr>
          <p:cNvPr id="5" name="Footer Placeholder 4"/>
          <p:cNvSpPr>
            <a:spLocks noGrp="1"/>
          </p:cNvSpPr>
          <p:nvPr>
            <p:ph type="ftr" sz="quarter" idx="11"/>
          </p:nvPr>
        </p:nvSpPr>
        <p:spPr/>
        <p:txBody>
          <a:bodyPr/>
          <a:lstStyle/>
          <a:p>
            <a:r>
              <a:rPr lang="en-US" smtClean="0"/>
              <a:t>Data Preprocessing (Data Reduction)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C389DF-C28D-4950-AE1D-566BAB29E1B0}" type="datetime1">
              <a:rPr lang="en-US" smtClean="0"/>
              <a:pPr/>
              <a:t>12/7/2021</a:t>
            </a:fld>
            <a:endParaRPr lang="en-US" dirty="0"/>
          </a:p>
        </p:txBody>
      </p:sp>
      <p:sp>
        <p:nvSpPr>
          <p:cNvPr id="6" name="Footer Placeholder 5"/>
          <p:cNvSpPr>
            <a:spLocks noGrp="1"/>
          </p:cNvSpPr>
          <p:nvPr>
            <p:ph type="ftr" sz="quarter" idx="11"/>
          </p:nvPr>
        </p:nvSpPr>
        <p:spPr/>
        <p:txBody>
          <a:bodyPr/>
          <a:lstStyle/>
          <a:p>
            <a:r>
              <a:rPr lang="en-US" smtClean="0"/>
              <a:t>Data Preprocessing (Data Reduction)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0EBA12-AEA0-4DA6-9A91-87BBB004E5A3}" type="datetime1">
              <a:rPr lang="en-US" smtClean="0"/>
              <a:pPr/>
              <a:t>12/7/2021</a:t>
            </a:fld>
            <a:endParaRPr lang="en-US" dirty="0"/>
          </a:p>
        </p:txBody>
      </p:sp>
      <p:sp>
        <p:nvSpPr>
          <p:cNvPr id="8" name="Footer Placeholder 7"/>
          <p:cNvSpPr>
            <a:spLocks noGrp="1"/>
          </p:cNvSpPr>
          <p:nvPr>
            <p:ph type="ftr" sz="quarter" idx="11"/>
          </p:nvPr>
        </p:nvSpPr>
        <p:spPr/>
        <p:txBody>
          <a:bodyPr/>
          <a:lstStyle/>
          <a:p>
            <a:r>
              <a:rPr lang="en-US" smtClean="0"/>
              <a:t>Data Preprocessing (Data Reduction)</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4CA5815-190F-462D-8574-021B9CF0AD29}" type="datetime1">
              <a:rPr lang="en-US" smtClean="0"/>
              <a:pPr/>
              <a:t>12/7/2021</a:t>
            </a:fld>
            <a:endParaRPr lang="en-US" dirty="0"/>
          </a:p>
        </p:txBody>
      </p:sp>
      <p:sp>
        <p:nvSpPr>
          <p:cNvPr id="4" name="Footer Placeholder 3"/>
          <p:cNvSpPr>
            <a:spLocks noGrp="1"/>
          </p:cNvSpPr>
          <p:nvPr>
            <p:ph type="ftr" sz="quarter" idx="11"/>
          </p:nvPr>
        </p:nvSpPr>
        <p:spPr/>
        <p:txBody>
          <a:bodyPr/>
          <a:lstStyle/>
          <a:p>
            <a:r>
              <a:rPr lang="en-US" smtClean="0"/>
              <a:t>Data Preprocessing (Data Reduction)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7B4BA0-39AF-40C6-B3CD-DD31DFF40497}" type="datetime1">
              <a:rPr lang="en-US" smtClean="0"/>
              <a:pPr/>
              <a:t>12/7/2021</a:t>
            </a:fld>
            <a:endParaRPr lang="en-US" dirty="0"/>
          </a:p>
        </p:txBody>
      </p:sp>
      <p:sp>
        <p:nvSpPr>
          <p:cNvPr id="3" name="Footer Placeholder 2"/>
          <p:cNvSpPr>
            <a:spLocks noGrp="1"/>
          </p:cNvSpPr>
          <p:nvPr>
            <p:ph type="ftr" sz="quarter" idx="11"/>
          </p:nvPr>
        </p:nvSpPr>
        <p:spPr/>
        <p:txBody>
          <a:bodyPr/>
          <a:lstStyle/>
          <a:p>
            <a:r>
              <a:rPr lang="en-US" smtClean="0"/>
              <a:t>Data Preprocessing (Data Reduction)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5D8085-1732-42DD-ADB0-DEB7A28C0CD0}" type="datetime1">
              <a:rPr lang="en-US" smtClean="0"/>
              <a:pPr/>
              <a:t>12/7/2021</a:t>
            </a:fld>
            <a:endParaRPr lang="en-US" dirty="0"/>
          </a:p>
        </p:txBody>
      </p:sp>
      <p:sp>
        <p:nvSpPr>
          <p:cNvPr id="6" name="Footer Placeholder 5"/>
          <p:cNvSpPr>
            <a:spLocks noGrp="1"/>
          </p:cNvSpPr>
          <p:nvPr>
            <p:ph type="ftr" sz="quarter" idx="11"/>
          </p:nvPr>
        </p:nvSpPr>
        <p:spPr/>
        <p:txBody>
          <a:bodyPr/>
          <a:lstStyle/>
          <a:p>
            <a:r>
              <a:rPr lang="en-US" smtClean="0"/>
              <a:t>Data Preprocessing (Data Reduction)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0E55AA-B543-4588-81E6-837178A14CDD}" type="datetime1">
              <a:rPr lang="en-US" smtClean="0"/>
              <a:pPr/>
              <a:t>12/7/2021</a:t>
            </a:fld>
            <a:endParaRPr lang="en-US" dirty="0"/>
          </a:p>
        </p:txBody>
      </p:sp>
      <p:sp>
        <p:nvSpPr>
          <p:cNvPr id="6" name="Footer Placeholder 5"/>
          <p:cNvSpPr>
            <a:spLocks noGrp="1"/>
          </p:cNvSpPr>
          <p:nvPr>
            <p:ph type="ftr" sz="quarter" idx="11"/>
          </p:nvPr>
        </p:nvSpPr>
        <p:spPr/>
        <p:txBody>
          <a:bodyPr/>
          <a:lstStyle/>
          <a:p>
            <a:r>
              <a:rPr lang="en-US" smtClean="0"/>
              <a:t>Data Preprocessing (Data Reduction)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4365F-33BF-4330-B4AA-0B923AECBFC8}" type="datetime1">
              <a:rPr lang="en-US" smtClean="0"/>
              <a:pPr/>
              <a:t>12/7/2021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Data Preprocessing (Data Reduction)</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479674"/>
          </a:xfrm>
        </p:spPr>
        <p:txBody>
          <a:bodyPr>
            <a:normAutofit/>
          </a:bodyPr>
          <a:lstStyle/>
          <a:p>
            <a:r>
              <a:rPr lang="en-US" dirty="0" smtClean="0"/>
              <a:t/>
            </a:r>
            <a:br>
              <a:rPr lang="en-US" dirty="0" smtClean="0"/>
            </a:br>
            <a:r>
              <a:rPr lang="en-US" dirty="0"/>
              <a:t/>
            </a:r>
            <a:br>
              <a:rPr lang="en-US" dirty="0"/>
            </a:br>
            <a:endParaRPr lang="en-US" sz="4400" dirty="0"/>
          </a:p>
        </p:txBody>
      </p:sp>
      <p:sp>
        <p:nvSpPr>
          <p:cNvPr id="5" name="Rectangle 4"/>
          <p:cNvSpPr/>
          <p:nvPr/>
        </p:nvSpPr>
        <p:spPr>
          <a:xfrm>
            <a:off x="0" y="1534903"/>
            <a:ext cx="12192000" cy="168956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0" y="122109"/>
            <a:ext cx="12192000" cy="1261884"/>
          </a:xfrm>
          <a:prstGeom prst="rect">
            <a:avLst/>
          </a:prstGeom>
          <a:noFill/>
        </p:spPr>
        <p:txBody>
          <a:bodyPr wrap="square" rtlCol="0">
            <a:spAutoFit/>
          </a:bodyPr>
          <a:lstStyle/>
          <a:p>
            <a:pPr algn="ctr"/>
            <a:r>
              <a:rPr lang="en-US" sz="3200" dirty="0" smtClean="0">
                <a:solidFill>
                  <a:srgbClr val="0070C0"/>
                </a:solidFill>
                <a:latin typeface="Book Antiqua" panose="02040602050305030304" pitchFamily="18" charset="0"/>
                <a:ea typeface="Tahoma" panose="020B0604030504040204" pitchFamily="34" charset="0"/>
                <a:cs typeface="Tahoma" panose="020B0604030504040204" pitchFamily="34" charset="0"/>
              </a:rPr>
              <a:t>Data Mining</a:t>
            </a:r>
            <a:r>
              <a:rPr lang="en-US" sz="4400" dirty="0">
                <a:latin typeface="Tahoma" panose="020B0604030504040204" pitchFamily="34" charset="0"/>
                <a:ea typeface="Tahoma" panose="020B0604030504040204" pitchFamily="34" charset="0"/>
                <a:cs typeface="Tahoma" panose="020B0604030504040204" pitchFamily="34" charset="0"/>
              </a:rPr>
              <a:t/>
            </a:r>
            <a:br>
              <a:rPr lang="en-US" sz="4400" dirty="0">
                <a:latin typeface="Tahoma" panose="020B0604030504040204" pitchFamily="34" charset="0"/>
                <a:ea typeface="Tahoma" panose="020B0604030504040204" pitchFamily="34" charset="0"/>
                <a:cs typeface="Tahoma" panose="020B0604030504040204" pitchFamily="34" charset="0"/>
              </a:rPr>
            </a:br>
            <a:endParaRPr lang="en-US" sz="4400" dirty="0">
              <a:latin typeface="Tahoma" panose="020B0604030504040204" pitchFamily="34" charset="0"/>
              <a:ea typeface="Tahoma" panose="020B0604030504040204" pitchFamily="34" charset="0"/>
              <a:cs typeface="Tahoma" panose="020B0604030504040204" pitchFamily="34" charset="0"/>
            </a:endParaRPr>
          </a:p>
        </p:txBody>
      </p:sp>
      <p:sp>
        <p:nvSpPr>
          <p:cNvPr id="7" name="TextBox 6"/>
          <p:cNvSpPr txBox="1"/>
          <p:nvPr/>
        </p:nvSpPr>
        <p:spPr>
          <a:xfrm>
            <a:off x="0" y="1992464"/>
            <a:ext cx="12192000" cy="1877437"/>
          </a:xfrm>
          <a:prstGeom prst="rect">
            <a:avLst/>
          </a:prstGeom>
          <a:noFill/>
        </p:spPr>
        <p:txBody>
          <a:bodyPr wrap="square" rtlCol="0">
            <a:spAutoFit/>
          </a:bodyPr>
          <a:lstStyle/>
          <a:p>
            <a:pPr algn="ctr"/>
            <a:r>
              <a:rPr lang="en-US" sz="4000" b="1" dirty="0" smtClean="0">
                <a:solidFill>
                  <a:srgbClr val="FFFF00"/>
                </a:solidFill>
                <a:latin typeface="Book Antiqua" panose="02040602050305030304" pitchFamily="18" charset="0"/>
                <a:ea typeface="Tahoma" panose="020B0604030504040204" pitchFamily="34" charset="0"/>
                <a:cs typeface="Tahoma" panose="020B0604030504040204" pitchFamily="34" charset="0"/>
              </a:rPr>
              <a:t>Data </a:t>
            </a:r>
            <a:r>
              <a:rPr lang="en-US" sz="4000" b="1" dirty="0">
                <a:solidFill>
                  <a:srgbClr val="FFFF00"/>
                </a:solidFill>
                <a:latin typeface="Book Antiqua" panose="02040602050305030304" pitchFamily="18" charset="0"/>
                <a:ea typeface="Tahoma" panose="020B0604030504040204" pitchFamily="34" charset="0"/>
                <a:cs typeface="Tahoma" panose="020B0604030504040204" pitchFamily="34" charset="0"/>
              </a:rPr>
              <a:t>Preprocessing</a:t>
            </a:r>
          </a:p>
          <a:p>
            <a:pPr algn="ctr"/>
            <a:r>
              <a:rPr lang="en-US" sz="3000" b="1" dirty="0" smtClean="0">
                <a:solidFill>
                  <a:schemeClr val="accent2">
                    <a:lumMod val="20000"/>
                    <a:lumOff val="80000"/>
                  </a:schemeClr>
                </a:solidFill>
                <a:latin typeface="Book Antiqua" panose="02040602050305030304" pitchFamily="18" charset="0"/>
                <a:ea typeface="Tahoma" panose="020B0604030504040204" pitchFamily="34" charset="0"/>
                <a:cs typeface="Tahoma" panose="020B0604030504040204" pitchFamily="34" charset="0"/>
              </a:rPr>
              <a:t>(Data </a:t>
            </a:r>
            <a:r>
              <a:rPr lang="en-US" sz="3000" b="1" dirty="0">
                <a:solidFill>
                  <a:schemeClr val="accent2">
                    <a:lumMod val="20000"/>
                    <a:lumOff val="80000"/>
                  </a:schemeClr>
                </a:solidFill>
                <a:latin typeface="Book Antiqua" panose="02040602050305030304" pitchFamily="18" charset="0"/>
                <a:ea typeface="Tahoma" panose="020B0604030504040204" pitchFamily="34" charset="0"/>
                <a:cs typeface="Tahoma" panose="020B0604030504040204" pitchFamily="34" charset="0"/>
              </a:rPr>
              <a:t>Reduction</a:t>
            </a:r>
            <a:r>
              <a:rPr lang="en-US" sz="3600" b="1" dirty="0" smtClean="0">
                <a:solidFill>
                  <a:schemeClr val="accent2">
                    <a:lumMod val="20000"/>
                    <a:lumOff val="80000"/>
                  </a:schemeClr>
                </a:solidFill>
                <a:latin typeface="Book Antiqua" panose="02040602050305030304" pitchFamily="18" charset="0"/>
                <a:ea typeface="Tahoma" panose="020B0604030504040204" pitchFamily="34" charset="0"/>
                <a:cs typeface="Tahoma" panose="020B0604030504040204" pitchFamily="34" charset="0"/>
              </a:rPr>
              <a:t>)</a:t>
            </a:r>
            <a:endParaRPr lang="en-US" sz="3600" b="1" dirty="0">
              <a:solidFill>
                <a:schemeClr val="accent2">
                  <a:lumMod val="20000"/>
                  <a:lumOff val="80000"/>
                </a:schemeClr>
              </a:solidFill>
              <a:latin typeface="Book Antiqua" panose="02040602050305030304" pitchFamily="18" charset="0"/>
              <a:ea typeface="Tahoma" panose="020B0604030504040204" pitchFamily="34" charset="0"/>
              <a:cs typeface="Tahoma" panose="020B0604030504040204" pitchFamily="34" charset="0"/>
            </a:endParaRPr>
          </a:p>
          <a:p>
            <a:pPr algn="ctr"/>
            <a:endParaRPr lang="en-US" sz="3600" b="1" dirty="0">
              <a:solidFill>
                <a:srgbClr val="FFFF00"/>
              </a:solidFill>
              <a:latin typeface="Book Antiqua" panose="02040602050305030304" pitchFamily="18" charset="0"/>
              <a:ea typeface="Tahoma" panose="020B0604030504040204" pitchFamily="34" charset="0"/>
              <a:cs typeface="Tahoma" panose="020B0604030504040204" pitchFamily="34" charset="0"/>
            </a:endParaRPr>
          </a:p>
        </p:txBody>
      </p:sp>
      <p:sp>
        <p:nvSpPr>
          <p:cNvPr id="3" name="TextBox 2"/>
          <p:cNvSpPr txBox="1"/>
          <p:nvPr/>
        </p:nvSpPr>
        <p:spPr>
          <a:xfrm>
            <a:off x="6638795" y="5273457"/>
            <a:ext cx="5448822" cy="1354217"/>
          </a:xfrm>
          <a:prstGeom prst="rect">
            <a:avLst/>
          </a:prstGeom>
          <a:noFill/>
        </p:spPr>
        <p:txBody>
          <a:bodyPr wrap="square" rtlCol="0">
            <a:spAutoFit/>
          </a:bodyPr>
          <a:lstStyle/>
          <a:p>
            <a:r>
              <a:rPr lang="en-US" sz="2200" b="1" dirty="0">
                <a:solidFill>
                  <a:schemeClr val="accent1">
                    <a:lumMod val="75000"/>
                  </a:schemeClr>
                </a:solidFill>
              </a:rPr>
              <a:t>Dr. </a:t>
            </a:r>
            <a:r>
              <a:rPr lang="en-US" sz="2200" b="1" smtClean="0">
                <a:solidFill>
                  <a:schemeClr val="accent1">
                    <a:lumMod val="75000"/>
                  </a:schemeClr>
                </a:solidFill>
              </a:rPr>
              <a:t>Saumendra Pattnaik</a:t>
            </a:r>
            <a:endParaRPr lang="en-US" sz="2200" b="1" dirty="0">
              <a:solidFill>
                <a:schemeClr val="accent1">
                  <a:lumMod val="75000"/>
                </a:schemeClr>
              </a:solidFill>
            </a:endParaRPr>
          </a:p>
          <a:p>
            <a:r>
              <a:rPr lang="en-US" sz="2000" dirty="0">
                <a:solidFill>
                  <a:schemeClr val="accent1">
                    <a:lumMod val="75000"/>
                  </a:schemeClr>
                </a:solidFill>
              </a:rPr>
              <a:t>Associate Professor</a:t>
            </a:r>
          </a:p>
          <a:p>
            <a:r>
              <a:rPr lang="en-US" sz="2000" dirty="0">
                <a:solidFill>
                  <a:schemeClr val="accent1">
                    <a:lumMod val="75000"/>
                  </a:schemeClr>
                </a:solidFill>
              </a:rPr>
              <a:t>Department of Computer Science and Engineering</a:t>
            </a:r>
          </a:p>
          <a:p>
            <a:r>
              <a:rPr lang="en-US" sz="2000" dirty="0">
                <a:solidFill>
                  <a:schemeClr val="accent1">
                    <a:lumMod val="75000"/>
                  </a:schemeClr>
                </a:solidFill>
              </a:rPr>
              <a:t>ITER, </a:t>
            </a:r>
            <a:r>
              <a:rPr lang="en-US" sz="2000" dirty="0" err="1">
                <a:solidFill>
                  <a:schemeClr val="accent1">
                    <a:lumMod val="75000"/>
                  </a:schemeClr>
                </a:solidFill>
              </a:rPr>
              <a:t>Siksha</a:t>
            </a:r>
            <a:r>
              <a:rPr lang="en-US" sz="2000" dirty="0">
                <a:solidFill>
                  <a:schemeClr val="accent1">
                    <a:lumMod val="75000"/>
                  </a:schemeClr>
                </a:solidFill>
              </a:rPr>
              <a:t> ‘O’ </a:t>
            </a:r>
            <a:r>
              <a:rPr lang="en-US" sz="2000" dirty="0" err="1">
                <a:solidFill>
                  <a:schemeClr val="accent1">
                    <a:lumMod val="75000"/>
                  </a:schemeClr>
                </a:solidFill>
              </a:rPr>
              <a:t>Anusandhan</a:t>
            </a:r>
            <a:r>
              <a:rPr lang="en-US" sz="2000" dirty="0">
                <a:solidFill>
                  <a:schemeClr val="accent1">
                    <a:lumMod val="75000"/>
                  </a:schemeClr>
                </a:solidFill>
              </a:rPr>
              <a:t> University.</a:t>
            </a:r>
          </a:p>
        </p:txBody>
      </p:sp>
    </p:spTree>
    <p:extLst>
      <p:ext uri="{BB962C8B-B14F-4D97-AF65-F5344CB8AC3E}">
        <p14:creationId xmlns="" xmlns:p14="http://schemas.microsoft.com/office/powerpoint/2010/main" val="6837749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normAutofit/>
          </a:bodyPr>
          <a:lstStyle/>
          <a:p>
            <a:r>
              <a:rPr lang="en-US" sz="2800" dirty="0">
                <a:solidFill>
                  <a:schemeClr val="bg1">
                    <a:lumMod val="95000"/>
                  </a:schemeClr>
                </a:solidFill>
                <a:latin typeface="Book Antiqua" panose="02040602050305030304" pitchFamily="18" charset="0"/>
              </a:rPr>
              <a:t>Heuristic Methods for Attribute Subset </a:t>
            </a:r>
            <a:r>
              <a:rPr lang="en-US" sz="2800" dirty="0" smtClean="0">
                <a:solidFill>
                  <a:schemeClr val="bg1">
                    <a:lumMod val="95000"/>
                  </a:schemeClr>
                </a:solidFill>
                <a:latin typeface="Book Antiqua" panose="02040602050305030304" pitchFamily="18" charset="0"/>
              </a:rPr>
              <a:t>Selection [Cont..]</a:t>
            </a:r>
            <a:endParaRPr lang="en-US" sz="2800" dirty="0">
              <a:solidFill>
                <a:schemeClr val="accent6">
                  <a:lumMod val="20000"/>
                  <a:lumOff val="80000"/>
                </a:schemeClr>
              </a:solidFill>
              <a:latin typeface="Book Antiqua" panose="02040602050305030304"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2400" dirty="0">
                <a:solidFill>
                  <a:srgbClr val="CC0099"/>
                </a:solidFill>
              </a:rPr>
              <a:t>Stepwise backward </a:t>
            </a:r>
            <a:r>
              <a:rPr lang="en-US" sz="2400" dirty="0" smtClean="0">
                <a:solidFill>
                  <a:srgbClr val="CC0099"/>
                </a:solidFill>
              </a:rPr>
              <a:t>elimination</a:t>
            </a:r>
          </a:p>
          <a:p>
            <a:pPr lvl="1" algn="just"/>
            <a:r>
              <a:rPr lang="en-US" sz="2200" dirty="0"/>
              <a:t>The procedure starts with the full set of attributes.</a:t>
            </a:r>
          </a:p>
          <a:p>
            <a:pPr lvl="1" algn="just"/>
            <a:r>
              <a:rPr lang="en-US" sz="2200" dirty="0"/>
              <a:t>At each step, it removes the worst attribute remaining in the set.</a:t>
            </a:r>
          </a:p>
          <a:p>
            <a:pPr lvl="1" algn="just"/>
            <a:r>
              <a:rPr lang="en-US" sz="2200" dirty="0"/>
              <a:t>Example:-</a:t>
            </a:r>
          </a:p>
          <a:p>
            <a:pPr marL="457200" lvl="1" indent="0" algn="just">
              <a:buNone/>
            </a:pPr>
            <a:r>
              <a:rPr lang="en-US" dirty="0"/>
              <a:t>	</a:t>
            </a:r>
            <a:r>
              <a:rPr lang="en-US" sz="2200" dirty="0"/>
              <a:t>Initial attribute set:</a:t>
            </a:r>
          </a:p>
          <a:p>
            <a:pPr marL="457200" lvl="1" indent="0" algn="just">
              <a:buNone/>
            </a:pPr>
            <a:r>
              <a:rPr lang="en-US" sz="2200" dirty="0"/>
              <a:t>	{A1, A2, A3, A4, A5, A6} </a:t>
            </a:r>
          </a:p>
          <a:p>
            <a:pPr marL="457200" lvl="1" indent="0" algn="just">
              <a:buNone/>
            </a:pPr>
            <a:r>
              <a:rPr lang="en-US" sz="2200" dirty="0"/>
              <a:t>	→{A1, A3, A4, A5, A6 }</a:t>
            </a:r>
          </a:p>
          <a:p>
            <a:pPr marL="457200" lvl="1" indent="0" algn="just">
              <a:buNone/>
            </a:pPr>
            <a:r>
              <a:rPr lang="en-US" sz="2200" dirty="0"/>
              <a:t>	→{A1, A4, A5, A6}</a:t>
            </a:r>
          </a:p>
          <a:p>
            <a:pPr marL="457200" lvl="1" indent="0" algn="just">
              <a:buNone/>
            </a:pPr>
            <a:r>
              <a:rPr lang="en-US" sz="2200" dirty="0"/>
              <a:t>	Reduced attribute set:</a:t>
            </a:r>
          </a:p>
          <a:p>
            <a:pPr marL="457200" lvl="1" indent="0" algn="just">
              <a:buNone/>
            </a:pPr>
            <a:r>
              <a:rPr lang="en-US" sz="2200" dirty="0"/>
              <a:t>		{A1, A4, A6 }</a:t>
            </a:r>
          </a:p>
          <a:p>
            <a:pPr marL="457200" lvl="1" indent="0" algn="just">
              <a:buNone/>
            </a:pPr>
            <a:endParaRPr lang="en-US" sz="2200" dirty="0"/>
          </a:p>
        </p:txBody>
      </p:sp>
      <p:sp>
        <p:nvSpPr>
          <p:cNvPr id="4" name="Footer Placeholder 3"/>
          <p:cNvSpPr>
            <a:spLocks noGrp="1"/>
          </p:cNvSpPr>
          <p:nvPr>
            <p:ph type="ftr" sz="quarter" idx="11"/>
          </p:nvPr>
        </p:nvSpPr>
        <p:spPr/>
        <p:txBody>
          <a:bodyPr/>
          <a:lstStyle/>
          <a:p>
            <a:r>
              <a:rPr lang="en-US" smtClean="0"/>
              <a:t>Data Preprocessing (Data Reduction)</a:t>
            </a:r>
            <a:endParaRPr lang="en-US" dirty="0"/>
          </a:p>
        </p:txBody>
      </p:sp>
      <p:sp>
        <p:nvSpPr>
          <p:cNvPr id="5" name="Date Placeholder 4"/>
          <p:cNvSpPr>
            <a:spLocks noGrp="1"/>
          </p:cNvSpPr>
          <p:nvPr>
            <p:ph type="dt" sz="half" idx="10"/>
          </p:nvPr>
        </p:nvSpPr>
        <p:spPr/>
        <p:txBody>
          <a:bodyPr/>
          <a:lstStyle/>
          <a:p>
            <a:fld id="{4E3721D1-288B-4E33-90B1-D31F53838626}" type="datetime1">
              <a:rPr lang="en-US" smtClean="0"/>
              <a:pPr/>
              <a:t>12/7/2021</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10</a:t>
            </a:fld>
            <a:endParaRPr lang="en-US" dirty="0"/>
          </a:p>
        </p:txBody>
      </p:sp>
    </p:spTree>
    <p:extLst>
      <p:ext uri="{BB962C8B-B14F-4D97-AF65-F5344CB8AC3E}">
        <p14:creationId xmlns="" xmlns:p14="http://schemas.microsoft.com/office/powerpoint/2010/main" val="3054693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normAutofit/>
          </a:bodyPr>
          <a:lstStyle/>
          <a:p>
            <a:r>
              <a:rPr lang="en-US" sz="2800" dirty="0">
                <a:solidFill>
                  <a:schemeClr val="bg1">
                    <a:lumMod val="95000"/>
                  </a:schemeClr>
                </a:solidFill>
                <a:latin typeface="Book Antiqua" panose="02040602050305030304" pitchFamily="18" charset="0"/>
              </a:rPr>
              <a:t>Heuristic Methods for Attribute Subset </a:t>
            </a:r>
            <a:r>
              <a:rPr lang="en-US" sz="2800" dirty="0" smtClean="0">
                <a:solidFill>
                  <a:schemeClr val="bg1">
                    <a:lumMod val="95000"/>
                  </a:schemeClr>
                </a:solidFill>
                <a:latin typeface="Book Antiqua" panose="02040602050305030304" pitchFamily="18" charset="0"/>
              </a:rPr>
              <a:t>Selection [Cont..]</a:t>
            </a:r>
            <a:endParaRPr lang="en-US" sz="2800" dirty="0">
              <a:solidFill>
                <a:schemeClr val="accent6">
                  <a:lumMod val="20000"/>
                  <a:lumOff val="80000"/>
                </a:schemeClr>
              </a:solidFill>
              <a:latin typeface="Book Antiqua" panose="02040602050305030304"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2400" dirty="0">
                <a:solidFill>
                  <a:srgbClr val="CC0099"/>
                </a:solidFill>
              </a:rPr>
              <a:t>Combination of forward </a:t>
            </a:r>
            <a:r>
              <a:rPr lang="en-US" sz="2400" dirty="0" smtClean="0">
                <a:solidFill>
                  <a:srgbClr val="CC0099"/>
                </a:solidFill>
              </a:rPr>
              <a:t>selection </a:t>
            </a:r>
            <a:r>
              <a:rPr lang="en-US" sz="2400" dirty="0">
                <a:solidFill>
                  <a:srgbClr val="CC0099"/>
                </a:solidFill>
              </a:rPr>
              <a:t>and backward </a:t>
            </a:r>
            <a:r>
              <a:rPr lang="en-US" sz="2400" dirty="0" smtClean="0">
                <a:solidFill>
                  <a:srgbClr val="CC0099"/>
                </a:solidFill>
              </a:rPr>
              <a:t>elimination</a:t>
            </a:r>
          </a:p>
          <a:p>
            <a:pPr lvl="1" algn="just"/>
            <a:r>
              <a:rPr lang="en-US" sz="2200" dirty="0"/>
              <a:t>The stepwise forward selection and backward elimination methods can be combined so that, at each step, the procedure selects the best attribute and removes the worst from among the remaining attributes.</a:t>
            </a:r>
          </a:p>
        </p:txBody>
      </p:sp>
      <p:sp>
        <p:nvSpPr>
          <p:cNvPr id="4" name="Footer Placeholder 3"/>
          <p:cNvSpPr>
            <a:spLocks noGrp="1"/>
          </p:cNvSpPr>
          <p:nvPr>
            <p:ph type="ftr" sz="quarter" idx="11"/>
          </p:nvPr>
        </p:nvSpPr>
        <p:spPr/>
        <p:txBody>
          <a:bodyPr/>
          <a:lstStyle/>
          <a:p>
            <a:r>
              <a:rPr lang="en-US" smtClean="0"/>
              <a:t>Data Preprocessing (Data Reduction)</a:t>
            </a:r>
            <a:endParaRPr lang="en-US" dirty="0"/>
          </a:p>
        </p:txBody>
      </p:sp>
      <p:sp>
        <p:nvSpPr>
          <p:cNvPr id="5" name="Date Placeholder 4"/>
          <p:cNvSpPr>
            <a:spLocks noGrp="1"/>
          </p:cNvSpPr>
          <p:nvPr>
            <p:ph type="dt" sz="half" idx="10"/>
          </p:nvPr>
        </p:nvSpPr>
        <p:spPr/>
        <p:txBody>
          <a:bodyPr/>
          <a:lstStyle/>
          <a:p>
            <a:fld id="{CA94EC8B-AAFC-4E7E-A04E-B612676262E7}" type="datetime1">
              <a:rPr lang="en-US" smtClean="0"/>
              <a:pPr/>
              <a:t>12/7/2021</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11</a:t>
            </a:fld>
            <a:endParaRPr lang="en-US" dirty="0"/>
          </a:p>
        </p:txBody>
      </p:sp>
    </p:spTree>
    <p:extLst>
      <p:ext uri="{BB962C8B-B14F-4D97-AF65-F5344CB8AC3E}">
        <p14:creationId xmlns="" xmlns:p14="http://schemas.microsoft.com/office/powerpoint/2010/main" val="5241459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normAutofit/>
          </a:bodyPr>
          <a:lstStyle/>
          <a:p>
            <a:r>
              <a:rPr lang="en-US" sz="2800" dirty="0">
                <a:solidFill>
                  <a:schemeClr val="bg1">
                    <a:lumMod val="95000"/>
                  </a:schemeClr>
                </a:solidFill>
                <a:latin typeface="Book Antiqua" panose="02040602050305030304" pitchFamily="18" charset="0"/>
              </a:rPr>
              <a:t>Heuristic Methods for Attribute Subset Selection [Cont..]</a:t>
            </a:r>
            <a:endParaRPr lang="en-US" sz="2800" dirty="0">
              <a:solidFill>
                <a:schemeClr val="accent6">
                  <a:lumMod val="20000"/>
                  <a:lumOff val="80000"/>
                </a:schemeClr>
              </a:solidFill>
              <a:latin typeface="Book Antiqua" panose="02040602050305030304"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2400" dirty="0">
                <a:solidFill>
                  <a:srgbClr val="CC0099"/>
                </a:solidFill>
              </a:rPr>
              <a:t>Decision tree </a:t>
            </a:r>
            <a:r>
              <a:rPr lang="en-US" sz="2400" dirty="0" smtClean="0">
                <a:solidFill>
                  <a:srgbClr val="CC0099"/>
                </a:solidFill>
              </a:rPr>
              <a:t>induction</a:t>
            </a:r>
          </a:p>
          <a:p>
            <a:pPr lvl="1" algn="just"/>
            <a:r>
              <a:rPr lang="en-US" sz="2200" dirty="0" smtClean="0"/>
              <a:t>Decision </a:t>
            </a:r>
            <a:r>
              <a:rPr lang="en-US" sz="2200" dirty="0"/>
              <a:t>tree induction constructs a flowchart like structure where each internal (non-leaf) node denotes a test on an attribute, each branch corresponds to an outcome of the test, and each external (leaf) node denotes a class prediction.</a:t>
            </a:r>
          </a:p>
          <a:p>
            <a:pPr lvl="1" algn="just"/>
            <a:r>
              <a:rPr lang="en-US" sz="2200" dirty="0"/>
              <a:t> At each node, the algorithm chooses the “best” attribute to partition the data into individual classes.</a:t>
            </a:r>
          </a:p>
          <a:p>
            <a:pPr lvl="1" algn="just"/>
            <a:r>
              <a:rPr lang="en-US" sz="2200" dirty="0"/>
              <a:t>When decision tree induction is used for attribute subset selection, a tree </a:t>
            </a:r>
            <a:r>
              <a:rPr lang="en-US" sz="2200" dirty="0" smtClean="0"/>
              <a:t>is constructed from the given data.</a:t>
            </a:r>
          </a:p>
          <a:p>
            <a:pPr lvl="1" algn="just"/>
            <a:r>
              <a:rPr lang="en-US" sz="2200" dirty="0" smtClean="0"/>
              <a:t>All </a:t>
            </a:r>
            <a:r>
              <a:rPr lang="en-US" sz="2200" dirty="0"/>
              <a:t>attributes </a:t>
            </a:r>
            <a:r>
              <a:rPr lang="en-US" sz="2200" dirty="0" smtClean="0"/>
              <a:t>that do not appear in the tree are assumed to </a:t>
            </a:r>
            <a:r>
              <a:rPr lang="en-US" sz="2200" dirty="0"/>
              <a:t>be irrelevant. </a:t>
            </a:r>
            <a:endParaRPr lang="en-US" sz="2200" dirty="0" smtClean="0"/>
          </a:p>
          <a:p>
            <a:pPr lvl="1" algn="just"/>
            <a:r>
              <a:rPr lang="en-US" sz="2200" dirty="0" smtClean="0"/>
              <a:t>The </a:t>
            </a:r>
            <a:r>
              <a:rPr lang="en-US" sz="2200" dirty="0"/>
              <a:t>set of attributes appearing in the tree </a:t>
            </a:r>
            <a:r>
              <a:rPr lang="en-US" sz="2200" dirty="0" smtClean="0"/>
              <a:t>form the </a:t>
            </a:r>
            <a:r>
              <a:rPr lang="en-US" sz="2200" dirty="0"/>
              <a:t>reduced subset </a:t>
            </a:r>
            <a:r>
              <a:rPr lang="en-US" sz="2200" dirty="0" smtClean="0"/>
              <a:t>of attributes</a:t>
            </a:r>
            <a:r>
              <a:rPr lang="en-US" sz="2200" dirty="0"/>
              <a:t>.</a:t>
            </a:r>
          </a:p>
        </p:txBody>
      </p:sp>
      <p:sp>
        <p:nvSpPr>
          <p:cNvPr id="4" name="Footer Placeholder 3"/>
          <p:cNvSpPr>
            <a:spLocks noGrp="1"/>
          </p:cNvSpPr>
          <p:nvPr>
            <p:ph type="ftr" sz="quarter" idx="11"/>
          </p:nvPr>
        </p:nvSpPr>
        <p:spPr/>
        <p:txBody>
          <a:bodyPr/>
          <a:lstStyle/>
          <a:p>
            <a:r>
              <a:rPr lang="en-US" smtClean="0"/>
              <a:t>Data Preprocessing (Data Reduction)</a:t>
            </a:r>
            <a:endParaRPr lang="en-US" dirty="0"/>
          </a:p>
        </p:txBody>
      </p:sp>
      <p:sp>
        <p:nvSpPr>
          <p:cNvPr id="5" name="Date Placeholder 4"/>
          <p:cNvSpPr>
            <a:spLocks noGrp="1"/>
          </p:cNvSpPr>
          <p:nvPr>
            <p:ph type="dt" sz="half" idx="10"/>
          </p:nvPr>
        </p:nvSpPr>
        <p:spPr/>
        <p:txBody>
          <a:bodyPr/>
          <a:lstStyle/>
          <a:p>
            <a:fld id="{6E5C7A45-6C74-47AD-A307-AE574D9A3EB4}" type="datetime1">
              <a:rPr lang="en-US" smtClean="0"/>
              <a:pPr/>
              <a:t>12/7/2021</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12</a:t>
            </a:fld>
            <a:endParaRPr lang="en-US" dirty="0"/>
          </a:p>
        </p:txBody>
      </p:sp>
    </p:spTree>
    <p:extLst>
      <p:ext uri="{BB962C8B-B14F-4D97-AF65-F5344CB8AC3E}">
        <p14:creationId xmlns="" xmlns:p14="http://schemas.microsoft.com/office/powerpoint/2010/main" val="1321283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normAutofit/>
          </a:bodyPr>
          <a:lstStyle/>
          <a:p>
            <a:r>
              <a:rPr lang="en-US" sz="2800" dirty="0">
                <a:solidFill>
                  <a:schemeClr val="bg1">
                    <a:lumMod val="95000"/>
                  </a:schemeClr>
                </a:solidFill>
                <a:latin typeface="Book Antiqua" panose="02040602050305030304" pitchFamily="18" charset="0"/>
              </a:rPr>
              <a:t>Heuristic Methods for Attribute Subset Selection [Cont..]</a:t>
            </a:r>
            <a:endParaRPr lang="en-US" sz="2800" dirty="0">
              <a:solidFill>
                <a:schemeClr val="accent6">
                  <a:lumMod val="20000"/>
                  <a:lumOff val="80000"/>
                </a:schemeClr>
              </a:solidFill>
              <a:latin typeface="Book Antiqua" panose="02040602050305030304" pitchFamily="18" charset="0"/>
            </a:endParaRPr>
          </a:p>
        </p:txBody>
      </p:sp>
      <p:sp>
        <p:nvSpPr>
          <p:cNvPr id="3" name="Content Placeholder 2"/>
          <p:cNvSpPr>
            <a:spLocks noGrp="1"/>
          </p:cNvSpPr>
          <p:nvPr>
            <p:ph idx="1"/>
          </p:nvPr>
        </p:nvSpPr>
        <p:spPr/>
        <p:txBody>
          <a:bodyPr>
            <a:normAutofit/>
          </a:bodyPr>
          <a:lstStyle/>
          <a:p>
            <a:pPr lvl="1" algn="just"/>
            <a:r>
              <a:rPr lang="en-US" sz="2200" dirty="0"/>
              <a:t>Initial attribute set:</a:t>
            </a:r>
          </a:p>
          <a:p>
            <a:pPr marL="457200" lvl="1" indent="0" algn="just">
              <a:buNone/>
            </a:pPr>
            <a:r>
              <a:rPr lang="en-US" sz="2200" dirty="0"/>
              <a:t>	{A1, A2, A3, A4, A5, A6} </a:t>
            </a:r>
          </a:p>
          <a:p>
            <a:pPr marL="0" indent="0" algn="just">
              <a:buNone/>
            </a:pPr>
            <a:endParaRPr lang="en-US" sz="2400" dirty="0"/>
          </a:p>
        </p:txBody>
      </p:sp>
      <p:sp>
        <p:nvSpPr>
          <p:cNvPr id="4" name="Footer Placeholder 3"/>
          <p:cNvSpPr>
            <a:spLocks noGrp="1"/>
          </p:cNvSpPr>
          <p:nvPr>
            <p:ph type="ftr" sz="quarter" idx="11"/>
          </p:nvPr>
        </p:nvSpPr>
        <p:spPr/>
        <p:txBody>
          <a:bodyPr/>
          <a:lstStyle/>
          <a:p>
            <a:r>
              <a:rPr lang="en-US" smtClean="0"/>
              <a:t>Data Preprocessing (Data Reduction)</a:t>
            </a:r>
            <a:endParaRPr lang="en-US" dirty="0"/>
          </a:p>
        </p:txBody>
      </p:sp>
      <p:sp>
        <p:nvSpPr>
          <p:cNvPr id="5" name="Date Placeholder 4"/>
          <p:cNvSpPr>
            <a:spLocks noGrp="1"/>
          </p:cNvSpPr>
          <p:nvPr>
            <p:ph type="dt" sz="half" idx="10"/>
          </p:nvPr>
        </p:nvSpPr>
        <p:spPr/>
        <p:txBody>
          <a:bodyPr/>
          <a:lstStyle/>
          <a:p>
            <a:fld id="{CF0F6CA5-8628-4640-B9B0-42EA591B56A4}" type="datetime1">
              <a:rPr lang="en-US" smtClean="0"/>
              <a:pPr/>
              <a:t>12/7/2021</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13</a:t>
            </a:fld>
            <a:endParaRPr lang="en-US" dirty="0"/>
          </a:p>
        </p:txBody>
      </p:sp>
      <p:pic>
        <p:nvPicPr>
          <p:cNvPr id="7" name="Picture 6"/>
          <p:cNvPicPr>
            <a:picLocks noChangeAspect="1"/>
          </p:cNvPicPr>
          <p:nvPr/>
        </p:nvPicPr>
        <p:blipFill>
          <a:blip r:embed="rId2"/>
          <a:stretch>
            <a:fillRect/>
          </a:stretch>
        </p:blipFill>
        <p:spPr>
          <a:xfrm>
            <a:off x="1503275" y="2666938"/>
            <a:ext cx="4156250" cy="1976315"/>
          </a:xfrm>
          <a:prstGeom prst="rect">
            <a:avLst/>
          </a:prstGeom>
        </p:spPr>
      </p:pic>
      <p:sp>
        <p:nvSpPr>
          <p:cNvPr id="8" name="Rectangle 7"/>
          <p:cNvSpPr/>
          <p:nvPr/>
        </p:nvSpPr>
        <p:spPr>
          <a:xfrm>
            <a:off x="990600" y="5025387"/>
            <a:ext cx="6096000" cy="769441"/>
          </a:xfrm>
          <a:prstGeom prst="rect">
            <a:avLst/>
          </a:prstGeom>
        </p:spPr>
        <p:txBody>
          <a:bodyPr>
            <a:spAutoFit/>
          </a:bodyPr>
          <a:lstStyle/>
          <a:p>
            <a:pPr marL="800100" lvl="1" indent="-342900" algn="just">
              <a:buFont typeface="Arial" panose="020B0604020202020204" pitchFamily="34" charset="0"/>
              <a:buChar char="•"/>
            </a:pPr>
            <a:r>
              <a:rPr lang="en-US" sz="2200" dirty="0"/>
              <a:t>Reduced attribute set:</a:t>
            </a:r>
          </a:p>
          <a:p>
            <a:pPr lvl="1" algn="just"/>
            <a:r>
              <a:rPr lang="en-US" sz="2200" dirty="0"/>
              <a:t>		{A1, A4, A6 }</a:t>
            </a:r>
          </a:p>
        </p:txBody>
      </p:sp>
    </p:spTree>
    <p:extLst>
      <p:ext uri="{BB962C8B-B14F-4D97-AF65-F5344CB8AC3E}">
        <p14:creationId xmlns="" xmlns:p14="http://schemas.microsoft.com/office/powerpoint/2010/main" val="3947018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normAutofit/>
          </a:bodyPr>
          <a:lstStyle/>
          <a:p>
            <a:r>
              <a:rPr lang="en-US" sz="3200" dirty="0" smtClean="0">
                <a:solidFill>
                  <a:schemeClr val="accent6">
                    <a:lumMod val="20000"/>
                    <a:lumOff val="80000"/>
                  </a:schemeClr>
                </a:solidFill>
                <a:latin typeface="Book Antiqua" panose="02040602050305030304" pitchFamily="18" charset="0"/>
              </a:rPr>
              <a:t>Summary</a:t>
            </a:r>
            <a:endParaRPr lang="en-US" sz="3200" dirty="0">
              <a:solidFill>
                <a:schemeClr val="accent6">
                  <a:lumMod val="20000"/>
                  <a:lumOff val="80000"/>
                </a:schemeClr>
              </a:solidFill>
              <a:latin typeface="Book Antiqua" panose="02040602050305030304" pitchFamily="18" charset="0"/>
            </a:endParaRPr>
          </a:p>
        </p:txBody>
      </p:sp>
      <p:sp>
        <p:nvSpPr>
          <p:cNvPr id="3" name="Content Placeholder 2"/>
          <p:cNvSpPr>
            <a:spLocks noGrp="1"/>
          </p:cNvSpPr>
          <p:nvPr>
            <p:ph idx="1"/>
          </p:nvPr>
        </p:nvSpPr>
        <p:spPr/>
        <p:txBody>
          <a:bodyPr>
            <a:normAutofit/>
          </a:bodyPr>
          <a:lstStyle/>
          <a:p>
            <a:pPr algn="just"/>
            <a:r>
              <a:rPr lang="en-US" sz="2400" dirty="0"/>
              <a:t>Data </a:t>
            </a:r>
            <a:r>
              <a:rPr lang="en-US" sz="2400" dirty="0" smtClean="0"/>
              <a:t>Reduction includes </a:t>
            </a:r>
            <a:r>
              <a:rPr lang="en-US" sz="2400" dirty="0"/>
              <a:t>d</a:t>
            </a:r>
            <a:r>
              <a:rPr lang="en-US" sz="2400" dirty="0" smtClean="0"/>
              <a:t>ata </a:t>
            </a:r>
            <a:r>
              <a:rPr lang="en-US" sz="2400" dirty="0"/>
              <a:t>cube </a:t>
            </a:r>
            <a:r>
              <a:rPr lang="en-US" sz="2400" dirty="0" smtClean="0"/>
              <a:t>aggregation, </a:t>
            </a:r>
            <a:r>
              <a:rPr lang="en-US" sz="2400" dirty="0"/>
              <a:t>a</a:t>
            </a:r>
            <a:r>
              <a:rPr lang="en-US" sz="2400" dirty="0" smtClean="0"/>
              <a:t>ttribute </a:t>
            </a:r>
            <a:r>
              <a:rPr lang="en-US" sz="2400" dirty="0"/>
              <a:t>subset </a:t>
            </a:r>
            <a:r>
              <a:rPr lang="en-US" sz="2400" dirty="0" smtClean="0"/>
              <a:t>selection, </a:t>
            </a:r>
            <a:r>
              <a:rPr lang="en-US" sz="2400" dirty="0"/>
              <a:t>d</a:t>
            </a:r>
            <a:r>
              <a:rPr lang="en-US" sz="2400" dirty="0" smtClean="0"/>
              <a:t>imensionality reduction, </a:t>
            </a:r>
            <a:r>
              <a:rPr lang="en-US" sz="2400" dirty="0"/>
              <a:t>n</a:t>
            </a:r>
            <a:r>
              <a:rPr lang="en-US" sz="2400" dirty="0" smtClean="0"/>
              <a:t>umerosity reduction, </a:t>
            </a:r>
            <a:r>
              <a:rPr lang="en-US" sz="2400" dirty="0"/>
              <a:t>d</a:t>
            </a:r>
            <a:r>
              <a:rPr lang="en-US" sz="2400" dirty="0" smtClean="0"/>
              <a:t>iscretization </a:t>
            </a:r>
            <a:r>
              <a:rPr lang="en-US" sz="2400" dirty="0"/>
              <a:t>and concept hierarchy </a:t>
            </a:r>
            <a:r>
              <a:rPr lang="en-US" sz="2400" dirty="0" smtClean="0"/>
              <a:t>generation.</a:t>
            </a:r>
          </a:p>
          <a:p>
            <a:pPr algn="just"/>
            <a:r>
              <a:rPr lang="en-US" sz="2400" dirty="0"/>
              <a:t>Attribute subset </a:t>
            </a:r>
            <a:r>
              <a:rPr lang="en-US" sz="2400" dirty="0" smtClean="0"/>
              <a:t>selection </a:t>
            </a:r>
            <a:r>
              <a:rPr lang="en-US" sz="2400" dirty="0"/>
              <a:t>reduces the data set size by removing irrelevant </a:t>
            </a:r>
            <a:r>
              <a:rPr lang="en-US" sz="2400" dirty="0" smtClean="0"/>
              <a:t>or redundant attributes.</a:t>
            </a:r>
          </a:p>
          <a:p>
            <a:pPr algn="just"/>
            <a:r>
              <a:rPr lang="en-US" sz="2400" dirty="0"/>
              <a:t>H</a:t>
            </a:r>
            <a:r>
              <a:rPr lang="en-US" sz="2400" dirty="0" smtClean="0"/>
              <a:t>euristic </a:t>
            </a:r>
            <a:r>
              <a:rPr lang="en-US" sz="2400" dirty="0"/>
              <a:t>methods of attribute subset selection </a:t>
            </a:r>
            <a:r>
              <a:rPr lang="en-US" sz="2400" dirty="0" smtClean="0"/>
              <a:t>includes </a:t>
            </a:r>
            <a:r>
              <a:rPr lang="en-US" sz="2400" dirty="0"/>
              <a:t>s</a:t>
            </a:r>
            <a:r>
              <a:rPr lang="en-US" sz="2400" dirty="0" smtClean="0"/>
              <a:t>tepwise </a:t>
            </a:r>
            <a:r>
              <a:rPr lang="en-US" sz="2400" dirty="0"/>
              <a:t>forward </a:t>
            </a:r>
            <a:r>
              <a:rPr lang="en-US" sz="2400" dirty="0" smtClean="0"/>
              <a:t>selection, </a:t>
            </a:r>
            <a:r>
              <a:rPr lang="en-US" sz="2400" dirty="0"/>
              <a:t>s</a:t>
            </a:r>
            <a:r>
              <a:rPr lang="en-US" sz="2400" dirty="0" smtClean="0"/>
              <a:t>tepwise </a:t>
            </a:r>
            <a:r>
              <a:rPr lang="en-US" sz="2400" dirty="0"/>
              <a:t>backward </a:t>
            </a:r>
            <a:r>
              <a:rPr lang="en-US" sz="2400" dirty="0" smtClean="0"/>
              <a:t>elimination, </a:t>
            </a:r>
            <a:r>
              <a:rPr lang="en-US" sz="2400" dirty="0"/>
              <a:t>c</a:t>
            </a:r>
            <a:r>
              <a:rPr lang="en-US" sz="2400" dirty="0" smtClean="0"/>
              <a:t>ombination </a:t>
            </a:r>
            <a:r>
              <a:rPr lang="en-US" sz="2400" dirty="0"/>
              <a:t>of forward selection and backward </a:t>
            </a:r>
            <a:r>
              <a:rPr lang="en-US" sz="2400" dirty="0" smtClean="0"/>
              <a:t>elimination and </a:t>
            </a:r>
            <a:r>
              <a:rPr lang="en-US" sz="2400" dirty="0"/>
              <a:t>d</a:t>
            </a:r>
            <a:r>
              <a:rPr lang="en-US" sz="2400" dirty="0" smtClean="0"/>
              <a:t>ecision </a:t>
            </a:r>
            <a:r>
              <a:rPr lang="en-US" sz="2400" dirty="0"/>
              <a:t>tree </a:t>
            </a:r>
            <a:r>
              <a:rPr lang="en-US" sz="2400" dirty="0" smtClean="0"/>
              <a:t>induction.</a:t>
            </a:r>
          </a:p>
          <a:p>
            <a:pPr algn="just"/>
            <a:endParaRPr lang="en-US" sz="2400" dirty="0"/>
          </a:p>
          <a:p>
            <a:pPr algn="just"/>
            <a:endParaRPr lang="en-US" sz="2400" b="1" dirty="0"/>
          </a:p>
          <a:p>
            <a:pPr algn="just"/>
            <a:endParaRPr lang="en-US" sz="2400" b="1" dirty="0" smtClean="0"/>
          </a:p>
        </p:txBody>
      </p:sp>
      <p:sp>
        <p:nvSpPr>
          <p:cNvPr id="4" name="Footer Placeholder 3"/>
          <p:cNvSpPr>
            <a:spLocks noGrp="1"/>
          </p:cNvSpPr>
          <p:nvPr>
            <p:ph type="ftr" sz="quarter" idx="11"/>
          </p:nvPr>
        </p:nvSpPr>
        <p:spPr/>
        <p:txBody>
          <a:bodyPr/>
          <a:lstStyle/>
          <a:p>
            <a:r>
              <a:rPr lang="en-US" smtClean="0"/>
              <a:t>Data Preprocessing (Data Reduction)</a:t>
            </a:r>
            <a:endParaRPr lang="en-US" dirty="0"/>
          </a:p>
        </p:txBody>
      </p:sp>
      <p:sp>
        <p:nvSpPr>
          <p:cNvPr id="5" name="Date Placeholder 4"/>
          <p:cNvSpPr>
            <a:spLocks noGrp="1"/>
          </p:cNvSpPr>
          <p:nvPr>
            <p:ph type="dt" sz="half" idx="10"/>
          </p:nvPr>
        </p:nvSpPr>
        <p:spPr/>
        <p:txBody>
          <a:bodyPr/>
          <a:lstStyle/>
          <a:p>
            <a:fld id="{739F1A0A-D20E-459F-82D9-9EE8B4A8EC68}" type="datetime1">
              <a:rPr lang="en-US" smtClean="0"/>
              <a:pPr/>
              <a:t>12/7/2021</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14</a:t>
            </a:fld>
            <a:endParaRPr lang="en-US" dirty="0"/>
          </a:p>
        </p:txBody>
      </p:sp>
    </p:spTree>
    <p:extLst>
      <p:ext uri="{BB962C8B-B14F-4D97-AF65-F5344CB8AC3E}">
        <p14:creationId xmlns="" xmlns:p14="http://schemas.microsoft.com/office/powerpoint/2010/main" val="20571848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8800" dirty="0" smtClean="0">
              <a:latin typeface="Baskerville Old Face" panose="02020602080505020303" pitchFamily="18" charset="0"/>
            </a:endParaRPr>
          </a:p>
          <a:p>
            <a:pPr marL="0" indent="0" algn="ctr">
              <a:buNone/>
            </a:pPr>
            <a:r>
              <a:rPr lang="en-US" sz="8800" dirty="0" smtClean="0">
                <a:solidFill>
                  <a:srgbClr val="FF0000"/>
                </a:solidFill>
                <a:latin typeface="Baskerville Old Face" panose="02020602080505020303" pitchFamily="18" charset="0"/>
              </a:rPr>
              <a:t>Thank You</a:t>
            </a:r>
            <a:endParaRPr lang="en-US" sz="8800" dirty="0">
              <a:solidFill>
                <a:srgbClr val="FF0000"/>
              </a:solidFill>
              <a:latin typeface="Baskerville Old Face" panose="02020602080505020303" pitchFamily="18" charset="0"/>
            </a:endParaRPr>
          </a:p>
        </p:txBody>
      </p:sp>
      <p:sp>
        <p:nvSpPr>
          <p:cNvPr id="4" name="Footer Placeholder 3"/>
          <p:cNvSpPr>
            <a:spLocks noGrp="1"/>
          </p:cNvSpPr>
          <p:nvPr>
            <p:ph type="ftr" sz="quarter" idx="11"/>
          </p:nvPr>
        </p:nvSpPr>
        <p:spPr/>
        <p:txBody>
          <a:bodyPr/>
          <a:lstStyle/>
          <a:p>
            <a:r>
              <a:rPr lang="en-US" smtClean="0"/>
              <a:t>Data Preprocessing (Data Reduction)</a:t>
            </a:r>
            <a:endParaRPr lang="en-US" dirty="0"/>
          </a:p>
        </p:txBody>
      </p:sp>
      <p:sp>
        <p:nvSpPr>
          <p:cNvPr id="2" name="Date Placeholder 1"/>
          <p:cNvSpPr>
            <a:spLocks noGrp="1"/>
          </p:cNvSpPr>
          <p:nvPr>
            <p:ph type="dt" sz="half" idx="10"/>
          </p:nvPr>
        </p:nvSpPr>
        <p:spPr/>
        <p:txBody>
          <a:bodyPr/>
          <a:lstStyle/>
          <a:p>
            <a:fld id="{DA461C7C-B55C-4624-82D6-052595F8F962}" type="datetime1">
              <a:rPr lang="en-US" smtClean="0"/>
              <a:pPr/>
              <a:t>12/7/2021</a:t>
            </a:fld>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15</a:t>
            </a:fld>
            <a:endParaRPr lang="en-US" dirty="0"/>
          </a:p>
        </p:txBody>
      </p:sp>
    </p:spTree>
    <p:extLst>
      <p:ext uri="{BB962C8B-B14F-4D97-AF65-F5344CB8AC3E}">
        <p14:creationId xmlns="" xmlns:p14="http://schemas.microsoft.com/office/powerpoint/2010/main" val="10529395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normAutofit/>
          </a:bodyPr>
          <a:lstStyle/>
          <a:p>
            <a:r>
              <a:rPr lang="en-US" sz="3200" dirty="0">
                <a:solidFill>
                  <a:srgbClr val="FFFF00"/>
                </a:solidFill>
                <a:latin typeface="Book Antiqua" panose="02040602050305030304" pitchFamily="18" charset="0"/>
              </a:rPr>
              <a:t>Content</a:t>
            </a:r>
            <a:endParaRPr lang="en-US" sz="3200" dirty="0">
              <a:solidFill>
                <a:schemeClr val="accent6">
                  <a:lumMod val="40000"/>
                  <a:lumOff val="60000"/>
                </a:schemeClr>
              </a:solidFill>
              <a:latin typeface="Book Antiqua" panose="02040602050305030304" pitchFamily="18" charset="0"/>
            </a:endParaRPr>
          </a:p>
        </p:txBody>
      </p:sp>
      <p:sp>
        <p:nvSpPr>
          <p:cNvPr id="3" name="Content Placeholder 2"/>
          <p:cNvSpPr>
            <a:spLocks noGrp="1"/>
          </p:cNvSpPr>
          <p:nvPr>
            <p:ph idx="1"/>
          </p:nvPr>
        </p:nvSpPr>
        <p:spPr/>
        <p:txBody>
          <a:bodyPr>
            <a:normAutofit/>
          </a:bodyPr>
          <a:lstStyle/>
          <a:p>
            <a:pPr marL="914400" lvl="1" indent="-457200">
              <a:lnSpc>
                <a:spcPct val="110000"/>
              </a:lnSpc>
              <a:buFont typeface="Wingdings" panose="05000000000000000000" pitchFamily="2" charset="2"/>
              <a:buChar char="Ø"/>
            </a:pPr>
            <a:r>
              <a:rPr lang="en-US" dirty="0" smtClean="0"/>
              <a:t>Data Reduction</a:t>
            </a:r>
          </a:p>
          <a:p>
            <a:pPr lvl="2">
              <a:lnSpc>
                <a:spcPct val="110000"/>
              </a:lnSpc>
            </a:pPr>
            <a:r>
              <a:rPr lang="en-US" sz="2200" dirty="0"/>
              <a:t>Strategies for data reduction </a:t>
            </a:r>
            <a:r>
              <a:rPr lang="en-US" sz="2200" dirty="0" smtClean="0"/>
              <a:t>min-max </a:t>
            </a:r>
            <a:r>
              <a:rPr lang="en-US" sz="2200" dirty="0"/>
              <a:t>normalization</a:t>
            </a:r>
          </a:p>
          <a:p>
            <a:pPr lvl="4">
              <a:lnSpc>
                <a:spcPct val="110000"/>
              </a:lnSpc>
            </a:pPr>
            <a:r>
              <a:rPr lang="en-US" sz="2200" dirty="0"/>
              <a:t>Data Cube Aggregation</a:t>
            </a:r>
          </a:p>
          <a:p>
            <a:pPr lvl="4">
              <a:lnSpc>
                <a:spcPct val="110000"/>
              </a:lnSpc>
            </a:pPr>
            <a:r>
              <a:rPr lang="en-US" sz="2200" dirty="0"/>
              <a:t>Attribute Subset Selection </a:t>
            </a:r>
          </a:p>
          <a:p>
            <a:pPr marL="914400" lvl="1" indent="-457200">
              <a:lnSpc>
                <a:spcPct val="110000"/>
              </a:lnSpc>
              <a:buFont typeface="Wingdings" panose="05000000000000000000" pitchFamily="2" charset="2"/>
              <a:buChar char="Ø"/>
            </a:pPr>
            <a:r>
              <a:rPr lang="en-US" dirty="0"/>
              <a:t>Summary</a:t>
            </a:r>
          </a:p>
        </p:txBody>
      </p:sp>
      <p:sp>
        <p:nvSpPr>
          <p:cNvPr id="4" name="Footer Placeholder 3"/>
          <p:cNvSpPr>
            <a:spLocks noGrp="1"/>
          </p:cNvSpPr>
          <p:nvPr>
            <p:ph type="ftr" sz="quarter" idx="11"/>
          </p:nvPr>
        </p:nvSpPr>
        <p:spPr/>
        <p:txBody>
          <a:bodyPr/>
          <a:lstStyle/>
          <a:p>
            <a:r>
              <a:rPr lang="en-US" smtClean="0"/>
              <a:t>Data Preprocessing (Data Reduction)</a:t>
            </a:r>
            <a:endParaRPr lang="en-US" dirty="0"/>
          </a:p>
        </p:txBody>
      </p:sp>
      <p:sp>
        <p:nvSpPr>
          <p:cNvPr id="5" name="Date Placeholder 4"/>
          <p:cNvSpPr>
            <a:spLocks noGrp="1"/>
          </p:cNvSpPr>
          <p:nvPr>
            <p:ph type="dt" sz="half" idx="10"/>
          </p:nvPr>
        </p:nvSpPr>
        <p:spPr/>
        <p:txBody>
          <a:bodyPr/>
          <a:lstStyle/>
          <a:p>
            <a:fld id="{A97F2456-524E-4CB5-85FD-F5E0BA242A6C}" type="datetime1">
              <a:rPr lang="en-US" smtClean="0"/>
              <a:pPr/>
              <a:t>12/7/2021</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2</a:t>
            </a:fld>
            <a:endParaRPr lang="en-US" dirty="0"/>
          </a:p>
        </p:txBody>
      </p:sp>
    </p:spTree>
    <p:extLst>
      <p:ext uri="{BB962C8B-B14F-4D97-AF65-F5344CB8AC3E}">
        <p14:creationId xmlns="" xmlns:p14="http://schemas.microsoft.com/office/powerpoint/2010/main" val="3505666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normAutofit/>
          </a:bodyPr>
          <a:lstStyle/>
          <a:p>
            <a:r>
              <a:rPr lang="en-US" sz="3200" dirty="0">
                <a:solidFill>
                  <a:schemeClr val="accent6">
                    <a:lumMod val="20000"/>
                    <a:lumOff val="80000"/>
                  </a:schemeClr>
                </a:solidFill>
                <a:latin typeface="Book Antiqua" panose="02040602050305030304" pitchFamily="18" charset="0"/>
              </a:rPr>
              <a:t>Data Reduction</a:t>
            </a:r>
          </a:p>
        </p:txBody>
      </p:sp>
      <p:sp>
        <p:nvSpPr>
          <p:cNvPr id="3" name="Content Placeholder 2"/>
          <p:cNvSpPr>
            <a:spLocks noGrp="1"/>
          </p:cNvSpPr>
          <p:nvPr>
            <p:ph idx="1"/>
          </p:nvPr>
        </p:nvSpPr>
        <p:spPr/>
        <p:txBody>
          <a:bodyPr>
            <a:normAutofit/>
          </a:bodyPr>
          <a:lstStyle/>
          <a:p>
            <a:pPr algn="just"/>
            <a:r>
              <a:rPr lang="en-US" sz="2400" dirty="0"/>
              <a:t>Warehouse may store terabytes of data: Complex data analysis/mining may take a very long time to run on the complete data </a:t>
            </a:r>
            <a:r>
              <a:rPr lang="en-US" sz="2400" dirty="0" smtClean="0"/>
              <a:t>set.</a:t>
            </a:r>
            <a:endParaRPr lang="en-US" sz="2400" dirty="0"/>
          </a:p>
          <a:p>
            <a:pPr algn="just"/>
            <a:r>
              <a:rPr lang="en-US" sz="2400" dirty="0"/>
              <a:t>Data reduction </a:t>
            </a:r>
          </a:p>
          <a:p>
            <a:pPr lvl="1" algn="just"/>
            <a:r>
              <a:rPr lang="en-US" dirty="0"/>
              <a:t>Obtains a reduced representation of the data set that is much smaller in volume but yet produces the same (or almost the same) analytical </a:t>
            </a:r>
            <a:r>
              <a:rPr lang="en-US" dirty="0" smtClean="0"/>
              <a:t>results.</a:t>
            </a:r>
            <a:endParaRPr lang="en-US" dirty="0"/>
          </a:p>
          <a:p>
            <a:pPr algn="just"/>
            <a:endParaRPr lang="en-US" sz="2400" dirty="0"/>
          </a:p>
        </p:txBody>
      </p:sp>
      <p:sp>
        <p:nvSpPr>
          <p:cNvPr id="4" name="Footer Placeholder 3"/>
          <p:cNvSpPr>
            <a:spLocks noGrp="1"/>
          </p:cNvSpPr>
          <p:nvPr>
            <p:ph type="ftr" sz="quarter" idx="11"/>
          </p:nvPr>
        </p:nvSpPr>
        <p:spPr/>
        <p:txBody>
          <a:bodyPr/>
          <a:lstStyle/>
          <a:p>
            <a:r>
              <a:rPr lang="en-US" smtClean="0"/>
              <a:t>Data Preprocessing (Data Reduction)</a:t>
            </a:r>
            <a:endParaRPr lang="en-US" dirty="0"/>
          </a:p>
        </p:txBody>
      </p:sp>
      <p:sp>
        <p:nvSpPr>
          <p:cNvPr id="5" name="Date Placeholder 4"/>
          <p:cNvSpPr>
            <a:spLocks noGrp="1"/>
          </p:cNvSpPr>
          <p:nvPr>
            <p:ph type="dt" sz="half" idx="10"/>
          </p:nvPr>
        </p:nvSpPr>
        <p:spPr/>
        <p:txBody>
          <a:bodyPr/>
          <a:lstStyle/>
          <a:p>
            <a:fld id="{497AA8E8-DABB-4BD9-AF58-05759C4D0376}" type="datetime1">
              <a:rPr lang="en-US" smtClean="0"/>
              <a:pPr/>
              <a:t>12/7/2021</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3</a:t>
            </a:fld>
            <a:endParaRPr lang="en-US" dirty="0"/>
          </a:p>
        </p:txBody>
      </p:sp>
    </p:spTree>
    <p:extLst>
      <p:ext uri="{BB962C8B-B14F-4D97-AF65-F5344CB8AC3E}">
        <p14:creationId xmlns="" xmlns:p14="http://schemas.microsoft.com/office/powerpoint/2010/main" val="1972131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normAutofit/>
          </a:bodyPr>
          <a:lstStyle/>
          <a:p>
            <a:r>
              <a:rPr lang="en-US" sz="2800" dirty="0">
                <a:solidFill>
                  <a:schemeClr val="bg1">
                    <a:lumMod val="95000"/>
                  </a:schemeClr>
                </a:solidFill>
                <a:latin typeface="Book Antiqua" panose="02040602050305030304" pitchFamily="18" charset="0"/>
              </a:rPr>
              <a:t>Strategies for </a:t>
            </a:r>
            <a:r>
              <a:rPr lang="en-US" sz="2800" dirty="0" smtClean="0">
                <a:solidFill>
                  <a:schemeClr val="bg1">
                    <a:lumMod val="95000"/>
                  </a:schemeClr>
                </a:solidFill>
                <a:latin typeface="Book Antiqua" panose="02040602050305030304" pitchFamily="18" charset="0"/>
              </a:rPr>
              <a:t>Data </a:t>
            </a:r>
            <a:r>
              <a:rPr lang="en-US" sz="2800" dirty="0">
                <a:solidFill>
                  <a:schemeClr val="bg1">
                    <a:lumMod val="95000"/>
                  </a:schemeClr>
                </a:solidFill>
                <a:latin typeface="Book Antiqua" panose="02040602050305030304" pitchFamily="18" charset="0"/>
              </a:rPr>
              <a:t>R</a:t>
            </a:r>
            <a:r>
              <a:rPr lang="en-US" sz="2800" dirty="0" smtClean="0">
                <a:solidFill>
                  <a:schemeClr val="bg1">
                    <a:lumMod val="95000"/>
                  </a:schemeClr>
                </a:solidFill>
                <a:latin typeface="Book Antiqua" panose="02040602050305030304" pitchFamily="18" charset="0"/>
              </a:rPr>
              <a:t>eduction</a:t>
            </a:r>
            <a:endParaRPr lang="en-US" sz="2800" dirty="0">
              <a:solidFill>
                <a:schemeClr val="bg1">
                  <a:lumMod val="95000"/>
                </a:schemeClr>
              </a:solidFill>
              <a:latin typeface="Book Antiqua" panose="02040602050305030304"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2400" dirty="0">
                <a:solidFill>
                  <a:srgbClr val="CC0099"/>
                </a:solidFill>
              </a:rPr>
              <a:t>Data cube </a:t>
            </a:r>
            <a:r>
              <a:rPr lang="en-US" sz="2400" dirty="0" smtClean="0">
                <a:solidFill>
                  <a:srgbClr val="CC0099"/>
                </a:solidFill>
              </a:rPr>
              <a:t>aggregation</a:t>
            </a:r>
          </a:p>
          <a:p>
            <a:pPr lvl="1" algn="just"/>
            <a:r>
              <a:rPr lang="en-US" sz="2200" dirty="0"/>
              <a:t>A</a:t>
            </a:r>
            <a:r>
              <a:rPr lang="en-US" sz="2200" dirty="0" smtClean="0"/>
              <a:t>ggregation </a:t>
            </a:r>
            <a:r>
              <a:rPr lang="en-US" sz="2200" dirty="0"/>
              <a:t>operations are applied to the data in </a:t>
            </a:r>
            <a:r>
              <a:rPr lang="en-US" sz="2200" dirty="0" smtClean="0"/>
              <a:t>the construction </a:t>
            </a:r>
            <a:r>
              <a:rPr lang="en-US" sz="2200" dirty="0"/>
              <a:t>of a data cube.</a:t>
            </a:r>
            <a:endParaRPr lang="en-US" sz="2200" dirty="0" smtClean="0">
              <a:solidFill>
                <a:srgbClr val="CC0099"/>
              </a:solidFill>
            </a:endParaRPr>
          </a:p>
          <a:p>
            <a:pPr algn="just">
              <a:buFont typeface="Wingdings" panose="05000000000000000000" pitchFamily="2" charset="2"/>
              <a:buChar char="Ø"/>
            </a:pPr>
            <a:r>
              <a:rPr lang="en-US" sz="2400" dirty="0">
                <a:solidFill>
                  <a:srgbClr val="CC0099"/>
                </a:solidFill>
              </a:rPr>
              <a:t>Attribute subset </a:t>
            </a:r>
            <a:r>
              <a:rPr lang="en-US" sz="2400" dirty="0" smtClean="0">
                <a:solidFill>
                  <a:srgbClr val="CC0099"/>
                </a:solidFill>
              </a:rPr>
              <a:t>selection</a:t>
            </a:r>
          </a:p>
          <a:p>
            <a:pPr lvl="1" algn="just"/>
            <a:r>
              <a:rPr lang="en-US" sz="2200" dirty="0"/>
              <a:t>I</a:t>
            </a:r>
            <a:r>
              <a:rPr lang="en-US" sz="2200" dirty="0" smtClean="0"/>
              <a:t>rrelevant</a:t>
            </a:r>
            <a:r>
              <a:rPr lang="en-US" sz="2200" dirty="0"/>
              <a:t>, weakly relevant, or redundant attributes or dimensions may be detected and removed.</a:t>
            </a:r>
          </a:p>
          <a:p>
            <a:pPr algn="just">
              <a:buFont typeface="Wingdings" panose="05000000000000000000" pitchFamily="2" charset="2"/>
              <a:buChar char="Ø"/>
            </a:pPr>
            <a:r>
              <a:rPr lang="en-US" sz="2400" dirty="0">
                <a:solidFill>
                  <a:srgbClr val="CC0099"/>
                </a:solidFill>
              </a:rPr>
              <a:t>Dimensionality </a:t>
            </a:r>
            <a:r>
              <a:rPr lang="en-US" sz="2400" dirty="0" smtClean="0">
                <a:solidFill>
                  <a:srgbClr val="CC0099"/>
                </a:solidFill>
              </a:rPr>
              <a:t>reduction</a:t>
            </a:r>
          </a:p>
          <a:p>
            <a:pPr lvl="1" algn="just"/>
            <a:r>
              <a:rPr lang="en-US" sz="2200" dirty="0"/>
              <a:t>Encoding mechanisms are used to reduce the data set size</a:t>
            </a:r>
            <a:r>
              <a:rPr lang="en-US" sz="2200" dirty="0" smtClean="0"/>
              <a:t>.</a:t>
            </a:r>
            <a:endParaRPr lang="en-US" sz="2200" dirty="0"/>
          </a:p>
        </p:txBody>
      </p:sp>
      <p:sp>
        <p:nvSpPr>
          <p:cNvPr id="4" name="Footer Placeholder 3"/>
          <p:cNvSpPr>
            <a:spLocks noGrp="1"/>
          </p:cNvSpPr>
          <p:nvPr>
            <p:ph type="ftr" sz="quarter" idx="11"/>
          </p:nvPr>
        </p:nvSpPr>
        <p:spPr/>
        <p:txBody>
          <a:bodyPr/>
          <a:lstStyle/>
          <a:p>
            <a:r>
              <a:rPr lang="en-US" smtClean="0"/>
              <a:t>Data Preprocessing (Data Reduction)</a:t>
            </a:r>
            <a:endParaRPr lang="en-US" dirty="0"/>
          </a:p>
        </p:txBody>
      </p:sp>
      <p:sp>
        <p:nvSpPr>
          <p:cNvPr id="5" name="Date Placeholder 4"/>
          <p:cNvSpPr>
            <a:spLocks noGrp="1"/>
          </p:cNvSpPr>
          <p:nvPr>
            <p:ph type="dt" sz="half" idx="10"/>
          </p:nvPr>
        </p:nvSpPr>
        <p:spPr/>
        <p:txBody>
          <a:bodyPr/>
          <a:lstStyle/>
          <a:p>
            <a:fld id="{446AD498-F5B8-4CD2-BAD8-C3CBA82041EA}" type="datetime1">
              <a:rPr lang="en-US" smtClean="0"/>
              <a:pPr/>
              <a:t>12/7/2021</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4</a:t>
            </a:fld>
            <a:endParaRPr lang="en-US" dirty="0"/>
          </a:p>
        </p:txBody>
      </p:sp>
    </p:spTree>
    <p:extLst>
      <p:ext uri="{BB962C8B-B14F-4D97-AF65-F5344CB8AC3E}">
        <p14:creationId xmlns="" xmlns:p14="http://schemas.microsoft.com/office/powerpoint/2010/main" val="46141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normAutofit/>
          </a:bodyPr>
          <a:lstStyle/>
          <a:p>
            <a:r>
              <a:rPr lang="en-US" sz="2800" dirty="0">
                <a:solidFill>
                  <a:schemeClr val="bg1">
                    <a:lumMod val="95000"/>
                  </a:schemeClr>
                </a:solidFill>
                <a:latin typeface="Book Antiqua" panose="02040602050305030304" pitchFamily="18" charset="0"/>
              </a:rPr>
              <a:t>Strategies for </a:t>
            </a:r>
            <a:r>
              <a:rPr lang="en-US" sz="2800" dirty="0" smtClean="0">
                <a:solidFill>
                  <a:schemeClr val="bg1">
                    <a:lumMod val="95000"/>
                  </a:schemeClr>
                </a:solidFill>
                <a:latin typeface="Book Antiqua" panose="02040602050305030304" pitchFamily="18" charset="0"/>
              </a:rPr>
              <a:t>Data </a:t>
            </a:r>
            <a:r>
              <a:rPr lang="en-US" sz="2800" dirty="0">
                <a:solidFill>
                  <a:schemeClr val="bg1">
                    <a:lumMod val="95000"/>
                  </a:schemeClr>
                </a:solidFill>
                <a:latin typeface="Book Antiqua" panose="02040602050305030304" pitchFamily="18" charset="0"/>
              </a:rPr>
              <a:t>R</a:t>
            </a:r>
            <a:r>
              <a:rPr lang="en-US" sz="2800" dirty="0" smtClean="0">
                <a:solidFill>
                  <a:schemeClr val="bg1">
                    <a:lumMod val="95000"/>
                  </a:schemeClr>
                </a:solidFill>
                <a:latin typeface="Book Antiqua" panose="02040602050305030304" pitchFamily="18" charset="0"/>
              </a:rPr>
              <a:t>eduction [Cont..]</a:t>
            </a:r>
            <a:endParaRPr lang="en-US" sz="2800" dirty="0">
              <a:solidFill>
                <a:schemeClr val="accent6">
                  <a:lumMod val="20000"/>
                  <a:lumOff val="80000"/>
                </a:schemeClr>
              </a:solidFill>
              <a:latin typeface="Book Antiqua" panose="02040602050305030304"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2400" dirty="0">
                <a:solidFill>
                  <a:srgbClr val="CC0099"/>
                </a:solidFill>
              </a:rPr>
              <a:t>Numerosity reduction</a:t>
            </a:r>
          </a:p>
          <a:p>
            <a:pPr lvl="1" algn="just"/>
            <a:r>
              <a:rPr lang="en-US" sz="2200" dirty="0"/>
              <a:t>The data are replaced or estimated by alternative, smaller data representations such as parametric models or nonparametric methods such as clustering, sampling, and the use of histograms.</a:t>
            </a:r>
          </a:p>
          <a:p>
            <a:pPr algn="just">
              <a:buFont typeface="Wingdings" panose="05000000000000000000" pitchFamily="2" charset="2"/>
              <a:buChar char="Ø"/>
            </a:pPr>
            <a:r>
              <a:rPr lang="en-US" sz="2400" dirty="0">
                <a:solidFill>
                  <a:srgbClr val="CC0099"/>
                </a:solidFill>
              </a:rPr>
              <a:t>Discretization and concept hierarchy generation</a:t>
            </a:r>
          </a:p>
          <a:p>
            <a:pPr lvl="1" algn="just"/>
            <a:r>
              <a:rPr lang="en-US" sz="2200" dirty="0"/>
              <a:t>Raw data values for attributes are replaced by ranges or higher </a:t>
            </a:r>
            <a:r>
              <a:rPr lang="en-US" sz="2200" dirty="0" smtClean="0"/>
              <a:t>conceptual levels.</a:t>
            </a:r>
          </a:p>
          <a:p>
            <a:pPr lvl="1" algn="just"/>
            <a:r>
              <a:rPr lang="en-US" sz="2200" dirty="0"/>
              <a:t>Discretization and </a:t>
            </a:r>
            <a:r>
              <a:rPr lang="en-US" sz="2200" dirty="0" smtClean="0"/>
              <a:t>concept hierarchy </a:t>
            </a:r>
            <a:r>
              <a:rPr lang="en-US" sz="2200" dirty="0"/>
              <a:t>generation are powerful tools </a:t>
            </a:r>
            <a:r>
              <a:rPr lang="en-US" sz="2200" dirty="0" smtClean="0"/>
              <a:t>for data mining.</a:t>
            </a:r>
            <a:endParaRPr lang="en-US" sz="2200" dirty="0"/>
          </a:p>
        </p:txBody>
      </p:sp>
      <p:sp>
        <p:nvSpPr>
          <p:cNvPr id="4" name="Footer Placeholder 3"/>
          <p:cNvSpPr>
            <a:spLocks noGrp="1"/>
          </p:cNvSpPr>
          <p:nvPr>
            <p:ph type="ftr" sz="quarter" idx="11"/>
          </p:nvPr>
        </p:nvSpPr>
        <p:spPr/>
        <p:txBody>
          <a:bodyPr/>
          <a:lstStyle/>
          <a:p>
            <a:r>
              <a:rPr lang="en-US" smtClean="0"/>
              <a:t>Data Preprocessing (Data Reduction)</a:t>
            </a:r>
            <a:endParaRPr lang="en-US" dirty="0"/>
          </a:p>
        </p:txBody>
      </p:sp>
      <p:sp>
        <p:nvSpPr>
          <p:cNvPr id="5" name="Date Placeholder 4"/>
          <p:cNvSpPr>
            <a:spLocks noGrp="1"/>
          </p:cNvSpPr>
          <p:nvPr>
            <p:ph type="dt" sz="half" idx="10"/>
          </p:nvPr>
        </p:nvSpPr>
        <p:spPr/>
        <p:txBody>
          <a:bodyPr/>
          <a:lstStyle/>
          <a:p>
            <a:fld id="{4FA677F5-40BC-4B62-8872-C136A24B4B73}" type="datetime1">
              <a:rPr lang="en-US" smtClean="0"/>
              <a:pPr/>
              <a:t>12/7/2021</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5</a:t>
            </a:fld>
            <a:endParaRPr lang="en-US" dirty="0"/>
          </a:p>
        </p:txBody>
      </p:sp>
    </p:spTree>
    <p:extLst>
      <p:ext uri="{BB962C8B-B14F-4D97-AF65-F5344CB8AC3E}">
        <p14:creationId xmlns="" xmlns:p14="http://schemas.microsoft.com/office/powerpoint/2010/main" val="3587916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normAutofit/>
          </a:bodyPr>
          <a:lstStyle/>
          <a:p>
            <a:r>
              <a:rPr lang="en-US" sz="2800" dirty="0">
                <a:solidFill>
                  <a:schemeClr val="bg1">
                    <a:lumMod val="95000"/>
                  </a:schemeClr>
                </a:solidFill>
                <a:latin typeface="Book Antiqua" panose="02040602050305030304" pitchFamily="18" charset="0"/>
              </a:rPr>
              <a:t>Data Cube Aggregation</a:t>
            </a:r>
          </a:p>
        </p:txBody>
      </p:sp>
      <p:sp>
        <p:nvSpPr>
          <p:cNvPr id="3" name="Content Placeholder 2"/>
          <p:cNvSpPr>
            <a:spLocks noGrp="1"/>
          </p:cNvSpPr>
          <p:nvPr>
            <p:ph idx="1"/>
          </p:nvPr>
        </p:nvSpPr>
        <p:spPr/>
        <p:txBody>
          <a:bodyPr>
            <a:normAutofit lnSpcReduction="10000"/>
          </a:bodyPr>
          <a:lstStyle/>
          <a:p>
            <a:pPr algn="just">
              <a:lnSpc>
                <a:spcPct val="120000"/>
              </a:lnSpc>
            </a:pPr>
            <a:r>
              <a:rPr lang="en-US" sz="2400" dirty="0"/>
              <a:t>The lowest level of a data cube</a:t>
            </a:r>
          </a:p>
          <a:p>
            <a:pPr lvl="1" algn="just">
              <a:lnSpc>
                <a:spcPct val="120000"/>
              </a:lnSpc>
            </a:pPr>
            <a:r>
              <a:rPr lang="en-US" dirty="0"/>
              <a:t>the aggregated data for an </a:t>
            </a:r>
            <a:r>
              <a:rPr lang="en-US" dirty="0">
                <a:solidFill>
                  <a:schemeClr val="hlink"/>
                </a:solidFill>
              </a:rPr>
              <a:t>individual entity of interest</a:t>
            </a:r>
          </a:p>
          <a:p>
            <a:pPr lvl="1" algn="just">
              <a:lnSpc>
                <a:spcPct val="120000"/>
              </a:lnSpc>
            </a:pPr>
            <a:r>
              <a:rPr lang="en-US" dirty="0"/>
              <a:t>e.g., a customer in a phone calling data warehouse.</a:t>
            </a:r>
          </a:p>
          <a:p>
            <a:pPr algn="just">
              <a:lnSpc>
                <a:spcPct val="120000"/>
              </a:lnSpc>
            </a:pPr>
            <a:r>
              <a:rPr lang="en-US" sz="2400" dirty="0"/>
              <a:t>Multiple levels of aggregation in data cubes</a:t>
            </a:r>
          </a:p>
          <a:p>
            <a:pPr lvl="1" algn="just">
              <a:lnSpc>
                <a:spcPct val="120000"/>
              </a:lnSpc>
            </a:pPr>
            <a:r>
              <a:rPr lang="en-US" dirty="0"/>
              <a:t>Further reduce the size of data to deal with</a:t>
            </a:r>
          </a:p>
          <a:p>
            <a:pPr algn="just">
              <a:lnSpc>
                <a:spcPct val="120000"/>
              </a:lnSpc>
            </a:pPr>
            <a:r>
              <a:rPr lang="en-US" sz="2400" dirty="0"/>
              <a:t>Reference appropriate levels</a:t>
            </a:r>
          </a:p>
          <a:p>
            <a:pPr lvl="1" algn="just">
              <a:lnSpc>
                <a:spcPct val="120000"/>
              </a:lnSpc>
            </a:pPr>
            <a:r>
              <a:rPr lang="en-US" dirty="0"/>
              <a:t>Use the smallest representation which is enough to solve the task</a:t>
            </a:r>
          </a:p>
          <a:p>
            <a:pPr algn="just">
              <a:lnSpc>
                <a:spcPct val="120000"/>
              </a:lnSpc>
            </a:pPr>
            <a:r>
              <a:rPr lang="en-US" sz="2400" dirty="0"/>
              <a:t>Queries regarding aggregated information should be answered using data cube, when possible</a:t>
            </a:r>
          </a:p>
          <a:p>
            <a:pPr algn="just"/>
            <a:endParaRPr lang="en-US" sz="2400" dirty="0"/>
          </a:p>
        </p:txBody>
      </p:sp>
      <p:sp>
        <p:nvSpPr>
          <p:cNvPr id="4" name="Footer Placeholder 3"/>
          <p:cNvSpPr>
            <a:spLocks noGrp="1"/>
          </p:cNvSpPr>
          <p:nvPr>
            <p:ph type="ftr" sz="quarter" idx="11"/>
          </p:nvPr>
        </p:nvSpPr>
        <p:spPr/>
        <p:txBody>
          <a:bodyPr/>
          <a:lstStyle/>
          <a:p>
            <a:r>
              <a:rPr lang="en-US" smtClean="0"/>
              <a:t>Data Preprocessing (Data Reduction)</a:t>
            </a:r>
            <a:endParaRPr lang="en-US" dirty="0"/>
          </a:p>
        </p:txBody>
      </p:sp>
      <p:sp>
        <p:nvSpPr>
          <p:cNvPr id="5" name="Date Placeholder 4"/>
          <p:cNvSpPr>
            <a:spLocks noGrp="1"/>
          </p:cNvSpPr>
          <p:nvPr>
            <p:ph type="dt" sz="half" idx="10"/>
          </p:nvPr>
        </p:nvSpPr>
        <p:spPr/>
        <p:txBody>
          <a:bodyPr/>
          <a:lstStyle/>
          <a:p>
            <a:fld id="{DDA01EA3-46D7-4278-92CC-CFFEECAFD77F}" type="datetime1">
              <a:rPr lang="en-US" smtClean="0"/>
              <a:pPr/>
              <a:t>12/7/2021</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6</a:t>
            </a:fld>
            <a:endParaRPr lang="en-US" dirty="0"/>
          </a:p>
        </p:txBody>
      </p:sp>
    </p:spTree>
    <p:extLst>
      <p:ext uri="{BB962C8B-B14F-4D97-AF65-F5344CB8AC3E}">
        <p14:creationId xmlns="" xmlns:p14="http://schemas.microsoft.com/office/powerpoint/2010/main" val="642433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normAutofit/>
          </a:bodyPr>
          <a:lstStyle/>
          <a:p>
            <a:r>
              <a:rPr lang="en-US" sz="2800" dirty="0">
                <a:solidFill>
                  <a:schemeClr val="bg1">
                    <a:lumMod val="95000"/>
                  </a:schemeClr>
                </a:solidFill>
                <a:latin typeface="Book Antiqua" panose="02040602050305030304" pitchFamily="18" charset="0"/>
              </a:rPr>
              <a:t>Attribute Subset Selection</a:t>
            </a:r>
          </a:p>
        </p:txBody>
      </p:sp>
      <p:sp>
        <p:nvSpPr>
          <p:cNvPr id="3" name="Content Placeholder 2"/>
          <p:cNvSpPr>
            <a:spLocks noGrp="1"/>
          </p:cNvSpPr>
          <p:nvPr>
            <p:ph idx="1"/>
          </p:nvPr>
        </p:nvSpPr>
        <p:spPr/>
        <p:txBody>
          <a:bodyPr>
            <a:normAutofit/>
          </a:bodyPr>
          <a:lstStyle/>
          <a:p>
            <a:pPr algn="just"/>
            <a:r>
              <a:rPr lang="en-US" sz="2400" dirty="0"/>
              <a:t>Attribute subset selection6 reduces the data set size by removing irrelevant </a:t>
            </a:r>
            <a:r>
              <a:rPr lang="en-US" sz="2400" dirty="0" smtClean="0"/>
              <a:t>or redundant attributes.</a:t>
            </a:r>
          </a:p>
          <a:p>
            <a:pPr algn="just"/>
            <a:r>
              <a:rPr lang="en-US" sz="2400" dirty="0"/>
              <a:t>The goal of attribute subset selection is </a:t>
            </a:r>
            <a:r>
              <a:rPr lang="en-US" sz="2400" dirty="0" smtClean="0"/>
              <a:t>to find </a:t>
            </a:r>
            <a:r>
              <a:rPr lang="en-US" sz="2400" dirty="0"/>
              <a:t>a minimum set of attributes such that the resulting probability distribution </a:t>
            </a:r>
            <a:r>
              <a:rPr lang="en-US" sz="2400" dirty="0" smtClean="0"/>
              <a:t>of the </a:t>
            </a:r>
            <a:r>
              <a:rPr lang="en-US" sz="2400" dirty="0"/>
              <a:t>data classes is as close as possible to the original distribution obtained using </a:t>
            </a:r>
            <a:r>
              <a:rPr lang="en-US" sz="2400" dirty="0" smtClean="0"/>
              <a:t>all attributes.</a:t>
            </a:r>
            <a:endParaRPr lang="en-US" sz="2400" dirty="0"/>
          </a:p>
        </p:txBody>
      </p:sp>
      <p:sp>
        <p:nvSpPr>
          <p:cNvPr id="4" name="Footer Placeholder 3"/>
          <p:cNvSpPr>
            <a:spLocks noGrp="1"/>
          </p:cNvSpPr>
          <p:nvPr>
            <p:ph type="ftr" sz="quarter" idx="11"/>
          </p:nvPr>
        </p:nvSpPr>
        <p:spPr/>
        <p:txBody>
          <a:bodyPr/>
          <a:lstStyle/>
          <a:p>
            <a:r>
              <a:rPr lang="en-US" smtClean="0"/>
              <a:t>Data Preprocessing (Data Reduction)</a:t>
            </a:r>
            <a:endParaRPr lang="en-US" dirty="0"/>
          </a:p>
        </p:txBody>
      </p:sp>
      <p:sp>
        <p:nvSpPr>
          <p:cNvPr id="5" name="Date Placeholder 4"/>
          <p:cNvSpPr>
            <a:spLocks noGrp="1"/>
          </p:cNvSpPr>
          <p:nvPr>
            <p:ph type="dt" sz="half" idx="10"/>
          </p:nvPr>
        </p:nvSpPr>
        <p:spPr/>
        <p:txBody>
          <a:bodyPr/>
          <a:lstStyle/>
          <a:p>
            <a:fld id="{A3B60BC1-88C9-41C7-A9DC-100022D00A00}" type="datetime1">
              <a:rPr lang="en-US" smtClean="0"/>
              <a:pPr/>
              <a:t>12/7/2021</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7</a:t>
            </a:fld>
            <a:endParaRPr lang="en-US" dirty="0"/>
          </a:p>
        </p:txBody>
      </p:sp>
    </p:spTree>
    <p:extLst>
      <p:ext uri="{BB962C8B-B14F-4D97-AF65-F5344CB8AC3E}">
        <p14:creationId xmlns="" xmlns:p14="http://schemas.microsoft.com/office/powerpoint/2010/main" val="3482641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normAutofit/>
          </a:bodyPr>
          <a:lstStyle/>
          <a:p>
            <a:r>
              <a:rPr lang="en-US" sz="2800" dirty="0">
                <a:solidFill>
                  <a:schemeClr val="bg1">
                    <a:lumMod val="95000"/>
                  </a:schemeClr>
                </a:solidFill>
                <a:latin typeface="Book Antiqua" panose="02040602050305030304" pitchFamily="18" charset="0"/>
              </a:rPr>
              <a:t>Attribute Subset </a:t>
            </a:r>
            <a:r>
              <a:rPr lang="en-US" sz="2800" dirty="0" smtClean="0">
                <a:solidFill>
                  <a:schemeClr val="bg1">
                    <a:lumMod val="95000"/>
                  </a:schemeClr>
                </a:solidFill>
                <a:latin typeface="Book Antiqua" panose="02040602050305030304" pitchFamily="18" charset="0"/>
              </a:rPr>
              <a:t>Selection [Cont..]</a:t>
            </a:r>
            <a:endParaRPr lang="en-US" sz="2800" dirty="0">
              <a:solidFill>
                <a:schemeClr val="accent6">
                  <a:lumMod val="20000"/>
                  <a:lumOff val="80000"/>
                </a:schemeClr>
              </a:solidFill>
              <a:latin typeface="Book Antiqua" panose="02040602050305030304" pitchFamily="18" charset="0"/>
            </a:endParaRPr>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normAutofit/>
              </a:bodyPr>
              <a:lstStyle/>
              <a:p>
                <a:pPr algn="just"/>
                <a:r>
                  <a:rPr lang="en-US" sz="2400" dirty="0">
                    <a:solidFill>
                      <a:srgbClr val="CC0099"/>
                    </a:solidFill>
                  </a:rPr>
                  <a:t>How can we find a ‘good’ subset of the original </a:t>
                </a:r>
                <a:r>
                  <a:rPr lang="en-US" sz="2400" dirty="0" smtClean="0">
                    <a:solidFill>
                      <a:srgbClr val="CC0099"/>
                    </a:solidFill>
                  </a:rPr>
                  <a:t>attributes?</a:t>
                </a:r>
              </a:p>
              <a:p>
                <a:pPr algn="just"/>
                <a:r>
                  <a:rPr lang="en-US" sz="2400" dirty="0"/>
                  <a:t>For </a:t>
                </a:r>
                <a:r>
                  <a:rPr lang="en-US" sz="2400" i="1" dirty="0"/>
                  <a:t>n </a:t>
                </a:r>
                <a:r>
                  <a:rPr lang="en-US" sz="2400" dirty="0"/>
                  <a:t>attributes, there </a:t>
                </a:r>
                <a:r>
                  <a:rPr lang="en-US" sz="2400" dirty="0" smtClean="0"/>
                  <a:t>are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i="1">
                            <a:latin typeface="Cambria Math" panose="02040503050406030204" pitchFamily="18" charset="0"/>
                          </a:rPr>
                          <m:t>𝑛</m:t>
                        </m:r>
                      </m:sup>
                    </m:sSup>
                  </m:oMath>
                </a14:m>
                <a:r>
                  <a:rPr lang="en-US" sz="2400" i="1" dirty="0" smtClean="0"/>
                  <a:t/>
                </a:r>
                <a:r>
                  <a:rPr lang="en-US" sz="2400" dirty="0"/>
                  <a:t>possible subsets</a:t>
                </a:r>
                <a:r>
                  <a:rPr lang="en-US" sz="2400" dirty="0" smtClean="0"/>
                  <a:t>.</a:t>
                </a:r>
              </a:p>
              <a:p>
                <a:pPr algn="just"/>
                <a:r>
                  <a:rPr lang="en-US" sz="2400" dirty="0"/>
                  <a:t>heuristic methods that explore a reduced search space are commonly used for </a:t>
                </a:r>
                <a:r>
                  <a:rPr lang="en-US" sz="2400" dirty="0" smtClean="0"/>
                  <a:t>attribute subset selection.</a:t>
                </a:r>
              </a:p>
              <a:p>
                <a:pPr algn="just"/>
                <a:r>
                  <a:rPr lang="en-US" sz="2400" dirty="0"/>
                  <a:t>The “best” (and “worst”) attributes are typically determined using tests of </a:t>
                </a:r>
                <a:r>
                  <a:rPr lang="en-US" sz="2400" dirty="0" smtClean="0"/>
                  <a:t>statistical significance</a:t>
                </a:r>
                <a:r>
                  <a:rPr lang="en-US" sz="2400" dirty="0"/>
                  <a:t>, which assume that the attributes are independent of one another.</a:t>
                </a:r>
                <a:endParaRPr lang="en-US" sz="2400" dirty="0">
                  <a:solidFill>
                    <a:srgbClr val="CC0099"/>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12" t="-1961" r="-87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Data Preprocessing (Data Reduction)</a:t>
            </a:r>
            <a:endParaRPr lang="en-US" dirty="0"/>
          </a:p>
        </p:txBody>
      </p:sp>
      <p:sp>
        <p:nvSpPr>
          <p:cNvPr id="5" name="Date Placeholder 4"/>
          <p:cNvSpPr>
            <a:spLocks noGrp="1"/>
          </p:cNvSpPr>
          <p:nvPr>
            <p:ph type="dt" sz="half" idx="10"/>
          </p:nvPr>
        </p:nvSpPr>
        <p:spPr/>
        <p:txBody>
          <a:bodyPr/>
          <a:lstStyle/>
          <a:p>
            <a:fld id="{9E3CE001-EF00-48E0-B9D5-2F35900A4566}" type="datetime1">
              <a:rPr lang="en-US" smtClean="0"/>
              <a:pPr/>
              <a:t>12/7/2021</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8</a:t>
            </a:fld>
            <a:endParaRPr lang="en-US" dirty="0"/>
          </a:p>
        </p:txBody>
      </p:sp>
    </p:spTree>
    <p:extLst>
      <p:ext uri="{BB962C8B-B14F-4D97-AF65-F5344CB8AC3E}">
        <p14:creationId xmlns="" xmlns:p14="http://schemas.microsoft.com/office/powerpoint/2010/main" val="3050872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normAutofit/>
          </a:bodyPr>
          <a:lstStyle/>
          <a:p>
            <a:r>
              <a:rPr lang="en-US" sz="2800" dirty="0">
                <a:solidFill>
                  <a:schemeClr val="bg1">
                    <a:lumMod val="95000"/>
                  </a:schemeClr>
                </a:solidFill>
                <a:latin typeface="Book Antiqua" panose="02040602050305030304" pitchFamily="18" charset="0"/>
              </a:rPr>
              <a:t>H</a:t>
            </a:r>
            <a:r>
              <a:rPr lang="en-US" sz="2800" dirty="0" smtClean="0">
                <a:solidFill>
                  <a:schemeClr val="bg1">
                    <a:lumMod val="95000"/>
                  </a:schemeClr>
                </a:solidFill>
                <a:latin typeface="Book Antiqua" panose="02040602050305030304" pitchFamily="18" charset="0"/>
              </a:rPr>
              <a:t>euristic </a:t>
            </a:r>
            <a:r>
              <a:rPr lang="en-US" sz="2800" dirty="0">
                <a:solidFill>
                  <a:schemeClr val="bg1">
                    <a:lumMod val="95000"/>
                  </a:schemeClr>
                </a:solidFill>
                <a:latin typeface="Book Antiqua" panose="02040602050305030304" pitchFamily="18" charset="0"/>
              </a:rPr>
              <a:t>M</a:t>
            </a:r>
            <a:r>
              <a:rPr lang="en-US" sz="2800" dirty="0" smtClean="0">
                <a:solidFill>
                  <a:schemeClr val="bg1">
                    <a:lumMod val="95000"/>
                  </a:schemeClr>
                </a:solidFill>
                <a:latin typeface="Book Antiqua" panose="02040602050305030304" pitchFamily="18" charset="0"/>
              </a:rPr>
              <a:t>ethods for </a:t>
            </a:r>
            <a:r>
              <a:rPr lang="en-US" sz="2800" dirty="0">
                <a:solidFill>
                  <a:schemeClr val="bg1">
                    <a:lumMod val="95000"/>
                  </a:schemeClr>
                </a:solidFill>
                <a:latin typeface="Book Antiqua" panose="02040602050305030304" pitchFamily="18" charset="0"/>
              </a:rPr>
              <a:t>A</a:t>
            </a:r>
            <a:r>
              <a:rPr lang="en-US" sz="2800" dirty="0" smtClean="0">
                <a:solidFill>
                  <a:schemeClr val="bg1">
                    <a:lumMod val="95000"/>
                  </a:schemeClr>
                </a:solidFill>
                <a:latin typeface="Book Antiqua" panose="02040602050305030304" pitchFamily="18" charset="0"/>
              </a:rPr>
              <a:t>ttribute </a:t>
            </a:r>
            <a:r>
              <a:rPr lang="en-US" sz="2800" dirty="0">
                <a:solidFill>
                  <a:schemeClr val="bg1">
                    <a:lumMod val="95000"/>
                  </a:schemeClr>
                </a:solidFill>
                <a:latin typeface="Book Antiqua" panose="02040602050305030304" pitchFamily="18" charset="0"/>
              </a:rPr>
              <a:t>S</a:t>
            </a:r>
            <a:r>
              <a:rPr lang="en-US" sz="2800" dirty="0" smtClean="0">
                <a:solidFill>
                  <a:schemeClr val="bg1">
                    <a:lumMod val="95000"/>
                  </a:schemeClr>
                </a:solidFill>
                <a:latin typeface="Book Antiqua" panose="02040602050305030304" pitchFamily="18" charset="0"/>
              </a:rPr>
              <a:t>ubset </a:t>
            </a:r>
            <a:r>
              <a:rPr lang="en-US" sz="2800" dirty="0">
                <a:solidFill>
                  <a:schemeClr val="bg1">
                    <a:lumMod val="95000"/>
                  </a:schemeClr>
                </a:solidFill>
                <a:latin typeface="Book Antiqua" panose="02040602050305030304" pitchFamily="18" charset="0"/>
              </a:rPr>
              <a:t>S</a:t>
            </a:r>
            <a:r>
              <a:rPr lang="en-US" sz="2800" dirty="0" smtClean="0">
                <a:solidFill>
                  <a:schemeClr val="bg1">
                    <a:lumMod val="95000"/>
                  </a:schemeClr>
                </a:solidFill>
                <a:latin typeface="Book Antiqua" panose="02040602050305030304" pitchFamily="18" charset="0"/>
              </a:rPr>
              <a:t>election</a:t>
            </a:r>
            <a:endParaRPr lang="en-US" sz="2800" dirty="0">
              <a:solidFill>
                <a:schemeClr val="bg1">
                  <a:lumMod val="95000"/>
                </a:schemeClr>
              </a:solidFill>
              <a:latin typeface="Book Antiqua" panose="02040602050305030304" pitchFamily="18" charset="0"/>
            </a:endParaRPr>
          </a:p>
        </p:txBody>
      </p:sp>
      <p:sp>
        <p:nvSpPr>
          <p:cNvPr id="3" name="Content Placeholder 2"/>
          <p:cNvSpPr>
            <a:spLocks noGrp="1"/>
          </p:cNvSpPr>
          <p:nvPr>
            <p:ph idx="1"/>
          </p:nvPr>
        </p:nvSpPr>
        <p:spPr>
          <a:xfrm>
            <a:off x="838200" y="1825625"/>
            <a:ext cx="6619504" cy="4351338"/>
          </a:xfrm>
        </p:spPr>
        <p:txBody>
          <a:bodyPr>
            <a:normAutofit/>
          </a:bodyPr>
          <a:lstStyle/>
          <a:p>
            <a:pPr algn="just">
              <a:buFont typeface="Wingdings" panose="05000000000000000000" pitchFamily="2" charset="2"/>
              <a:buChar char="Ø"/>
            </a:pPr>
            <a:r>
              <a:rPr lang="en-US" sz="2400" dirty="0">
                <a:solidFill>
                  <a:srgbClr val="CC0099"/>
                </a:solidFill>
              </a:rPr>
              <a:t>Stepwise </a:t>
            </a:r>
            <a:r>
              <a:rPr lang="en-US" sz="2400" dirty="0" smtClean="0">
                <a:solidFill>
                  <a:srgbClr val="CC0099"/>
                </a:solidFill>
              </a:rPr>
              <a:t>Forward Selection</a:t>
            </a:r>
          </a:p>
          <a:p>
            <a:pPr lvl="1" algn="just"/>
            <a:r>
              <a:rPr lang="en-US" dirty="0"/>
              <a:t>The procedure starts with an empty set of attributes </a:t>
            </a:r>
            <a:r>
              <a:rPr lang="en-US" dirty="0" smtClean="0"/>
              <a:t>as the </a:t>
            </a:r>
            <a:r>
              <a:rPr lang="en-US" dirty="0"/>
              <a:t>reduced set. </a:t>
            </a:r>
            <a:endParaRPr lang="en-US" dirty="0" smtClean="0"/>
          </a:p>
          <a:p>
            <a:pPr lvl="1" algn="just"/>
            <a:r>
              <a:rPr lang="en-US" dirty="0" smtClean="0"/>
              <a:t>The </a:t>
            </a:r>
            <a:r>
              <a:rPr lang="en-US" dirty="0"/>
              <a:t>best of the original attributes is determined and added to </a:t>
            </a:r>
            <a:r>
              <a:rPr lang="en-US" dirty="0" smtClean="0"/>
              <a:t>the reduced </a:t>
            </a:r>
            <a:r>
              <a:rPr lang="en-US" dirty="0"/>
              <a:t>set. </a:t>
            </a:r>
            <a:endParaRPr lang="en-US" dirty="0" smtClean="0"/>
          </a:p>
          <a:p>
            <a:pPr lvl="1" algn="just"/>
            <a:r>
              <a:rPr lang="en-US" dirty="0" smtClean="0"/>
              <a:t>At </a:t>
            </a:r>
            <a:r>
              <a:rPr lang="en-US" dirty="0"/>
              <a:t>each subsequent iteration or step, the best of the remaining </a:t>
            </a:r>
            <a:r>
              <a:rPr lang="en-US" dirty="0" smtClean="0"/>
              <a:t>original attributes </a:t>
            </a:r>
            <a:r>
              <a:rPr lang="en-US" dirty="0"/>
              <a:t>is added to the set</a:t>
            </a:r>
            <a:r>
              <a:rPr lang="en-US" dirty="0" smtClean="0"/>
              <a:t>.</a:t>
            </a:r>
          </a:p>
        </p:txBody>
      </p:sp>
      <p:sp>
        <p:nvSpPr>
          <p:cNvPr id="4" name="Footer Placeholder 3"/>
          <p:cNvSpPr>
            <a:spLocks noGrp="1"/>
          </p:cNvSpPr>
          <p:nvPr>
            <p:ph type="ftr" sz="quarter" idx="11"/>
          </p:nvPr>
        </p:nvSpPr>
        <p:spPr/>
        <p:txBody>
          <a:bodyPr/>
          <a:lstStyle/>
          <a:p>
            <a:r>
              <a:rPr lang="en-US" smtClean="0"/>
              <a:t>Data Preprocessing (Data Reduction)</a:t>
            </a:r>
            <a:endParaRPr lang="en-US" dirty="0"/>
          </a:p>
        </p:txBody>
      </p:sp>
      <p:sp>
        <p:nvSpPr>
          <p:cNvPr id="5" name="Date Placeholder 4"/>
          <p:cNvSpPr>
            <a:spLocks noGrp="1"/>
          </p:cNvSpPr>
          <p:nvPr>
            <p:ph type="dt" sz="half" idx="10"/>
          </p:nvPr>
        </p:nvSpPr>
        <p:spPr/>
        <p:txBody>
          <a:bodyPr/>
          <a:lstStyle/>
          <a:p>
            <a:fld id="{1C5D3133-DBC8-4CDB-941D-1963B666818A}" type="datetime1">
              <a:rPr lang="en-US" smtClean="0"/>
              <a:pPr/>
              <a:t>12/7/2021</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9</a:t>
            </a:fld>
            <a:endParaRPr lang="en-US" dirty="0"/>
          </a:p>
        </p:txBody>
      </p:sp>
      <p:sp>
        <p:nvSpPr>
          <p:cNvPr id="8" name="TextBox 7"/>
          <p:cNvSpPr txBox="1"/>
          <p:nvPr/>
        </p:nvSpPr>
        <p:spPr>
          <a:xfrm>
            <a:off x="7588332" y="1870075"/>
            <a:ext cx="3682341" cy="3539430"/>
          </a:xfrm>
          <a:prstGeom prst="rect">
            <a:avLst/>
          </a:prstGeom>
          <a:noFill/>
        </p:spPr>
        <p:txBody>
          <a:bodyPr wrap="square" rtlCol="0">
            <a:spAutoFit/>
          </a:bodyPr>
          <a:lstStyle/>
          <a:p>
            <a:pPr marL="800100" lvl="1" indent="-342900">
              <a:buFont typeface="Wingdings" panose="05000000000000000000" pitchFamily="2" charset="2"/>
              <a:buChar char="Ø"/>
            </a:pPr>
            <a:r>
              <a:rPr lang="en-US" sz="2400" dirty="0">
                <a:solidFill>
                  <a:srgbClr val="CC0099"/>
                </a:solidFill>
              </a:rPr>
              <a:t>Example</a:t>
            </a:r>
          </a:p>
          <a:p>
            <a:pPr lvl="2"/>
            <a:r>
              <a:rPr lang="en-US" sz="2000" dirty="0"/>
              <a:t>Initial Attribute Set</a:t>
            </a:r>
          </a:p>
          <a:p>
            <a:pPr lvl="2"/>
            <a:r>
              <a:rPr lang="en-US" sz="2000" dirty="0"/>
              <a:t>{A</a:t>
            </a:r>
            <a:r>
              <a:rPr lang="en-US" sz="2000" baseline="-25000" dirty="0"/>
              <a:t>1,</a:t>
            </a:r>
            <a:r>
              <a:rPr lang="en-US" sz="2000" dirty="0"/>
              <a:t> A</a:t>
            </a:r>
            <a:r>
              <a:rPr lang="en-US" sz="2000" baseline="-25000" dirty="0"/>
              <a:t>2,</a:t>
            </a:r>
            <a:r>
              <a:rPr lang="en-US" sz="2000" dirty="0"/>
              <a:t> A</a:t>
            </a:r>
            <a:r>
              <a:rPr lang="en-US" sz="2000" baseline="-25000" dirty="0"/>
              <a:t>3,</a:t>
            </a:r>
            <a:r>
              <a:rPr lang="en-US" sz="2000" dirty="0"/>
              <a:t> A</a:t>
            </a:r>
            <a:r>
              <a:rPr lang="en-US" sz="2000" baseline="-25000" dirty="0"/>
              <a:t>4,</a:t>
            </a:r>
            <a:r>
              <a:rPr lang="en-US" sz="2000" dirty="0"/>
              <a:t> A</a:t>
            </a:r>
            <a:r>
              <a:rPr lang="en-US" sz="2000" baseline="-25000" dirty="0"/>
              <a:t>5,</a:t>
            </a:r>
            <a:r>
              <a:rPr lang="en-US" sz="2000" dirty="0"/>
              <a:t> A</a:t>
            </a:r>
            <a:r>
              <a:rPr lang="en-US" sz="2000" baseline="-25000" dirty="0"/>
              <a:t>6</a:t>
            </a:r>
            <a:r>
              <a:rPr lang="en-US" sz="2000" dirty="0"/>
              <a:t>}  </a:t>
            </a:r>
          </a:p>
          <a:p>
            <a:pPr lvl="2"/>
            <a:r>
              <a:rPr lang="en-US" sz="2000" dirty="0"/>
              <a:t>Initial reduced set</a:t>
            </a:r>
          </a:p>
          <a:p>
            <a:pPr lvl="2"/>
            <a:r>
              <a:rPr lang="en-US" sz="2000" dirty="0"/>
              <a:t>{}</a:t>
            </a:r>
          </a:p>
          <a:p>
            <a:pPr lvl="2"/>
            <a:r>
              <a:rPr lang="en-US" sz="2000" dirty="0"/>
              <a:t>→{A</a:t>
            </a:r>
            <a:r>
              <a:rPr lang="en-US" sz="2000" baseline="-25000" dirty="0"/>
              <a:t>1</a:t>
            </a:r>
            <a:r>
              <a:rPr lang="en-US" sz="2000" dirty="0"/>
              <a:t>}  </a:t>
            </a:r>
          </a:p>
          <a:p>
            <a:pPr lvl="2"/>
            <a:r>
              <a:rPr lang="en-US" sz="2000" dirty="0"/>
              <a:t>→{A</a:t>
            </a:r>
            <a:r>
              <a:rPr lang="en-US" sz="2000" baseline="-25000" dirty="0"/>
              <a:t>1, </a:t>
            </a:r>
            <a:r>
              <a:rPr lang="en-US" sz="2000" dirty="0"/>
              <a:t>A</a:t>
            </a:r>
            <a:r>
              <a:rPr lang="en-US" sz="2000" baseline="-25000" dirty="0"/>
              <a:t>4</a:t>
            </a:r>
            <a:r>
              <a:rPr lang="en-US" sz="2000" dirty="0" smtClean="0"/>
              <a:t>}</a:t>
            </a:r>
          </a:p>
          <a:p>
            <a:pPr lvl="2"/>
            <a:r>
              <a:rPr lang="en-US" sz="2000" dirty="0" smtClean="0"/>
              <a:t>Reduced attribute set</a:t>
            </a:r>
            <a:endParaRPr lang="en-US" sz="2000" dirty="0"/>
          </a:p>
          <a:p>
            <a:pPr lvl="2"/>
            <a:r>
              <a:rPr lang="en-US" sz="2000" dirty="0"/>
              <a:t>{A</a:t>
            </a:r>
            <a:r>
              <a:rPr lang="en-US" sz="2000" baseline="-25000" dirty="0"/>
              <a:t>1, </a:t>
            </a:r>
            <a:r>
              <a:rPr lang="en-US" sz="2000" dirty="0"/>
              <a:t>A</a:t>
            </a:r>
            <a:r>
              <a:rPr lang="en-US" sz="2000" baseline="-25000" dirty="0"/>
              <a:t>4,</a:t>
            </a:r>
            <a:r>
              <a:rPr lang="en-US" sz="2000" dirty="0"/>
              <a:t> A</a:t>
            </a:r>
            <a:r>
              <a:rPr lang="en-US" sz="2000" baseline="-25000" dirty="0"/>
              <a:t>6</a:t>
            </a:r>
            <a:r>
              <a:rPr lang="en-US" sz="2000" dirty="0"/>
              <a:t> }</a:t>
            </a:r>
            <a:endParaRPr lang="en-US" sz="2000" baseline="-25000" dirty="0"/>
          </a:p>
          <a:p>
            <a:pPr lvl="2"/>
            <a:endParaRPr lang="en-US" sz="2000" dirty="0"/>
          </a:p>
          <a:p>
            <a:endParaRPr lang="en-US" sz="2000" dirty="0"/>
          </a:p>
        </p:txBody>
      </p:sp>
    </p:spTree>
    <p:extLst>
      <p:ext uri="{BB962C8B-B14F-4D97-AF65-F5344CB8AC3E}">
        <p14:creationId xmlns="" xmlns:p14="http://schemas.microsoft.com/office/powerpoint/2010/main" val="4075031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7774</TotalTime>
  <Words>874</Words>
  <Application>Microsoft Office PowerPoint</Application>
  <PresentationFormat>Custom</PresentationFormat>
  <Paragraphs>136</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  </vt:lpstr>
      <vt:lpstr>Content</vt:lpstr>
      <vt:lpstr>Data Reduction</vt:lpstr>
      <vt:lpstr>Strategies for Data Reduction</vt:lpstr>
      <vt:lpstr>Strategies for Data Reduction [Cont..]</vt:lpstr>
      <vt:lpstr>Data Cube Aggregation</vt:lpstr>
      <vt:lpstr>Attribute Subset Selection</vt:lpstr>
      <vt:lpstr>Attribute Subset Selection [Cont..]</vt:lpstr>
      <vt:lpstr>Heuristic Methods for Attribute Subset Selection</vt:lpstr>
      <vt:lpstr>Heuristic Methods for Attribute Subset Selection [Cont..]</vt:lpstr>
      <vt:lpstr>Heuristic Methods for Attribute Subset Selection [Cont..]</vt:lpstr>
      <vt:lpstr>Heuristic Methods for Attribute Subset Selection [Cont..]</vt:lpstr>
      <vt:lpstr>Heuristic Methods for Attribute Subset Selection [Cont..]</vt:lpstr>
      <vt:lpstr>Summary</vt:lpstr>
      <vt:lpstr>Slide 15</vt:lpstr>
    </vt:vector>
  </TitlesOfParts>
  <Company>Airtel India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Day-2 Database Management System</dc:title>
  <dc:creator>Airtel</dc:creator>
  <cp:lastModifiedBy>Soumendra</cp:lastModifiedBy>
  <cp:revision>1306</cp:revision>
  <dcterms:created xsi:type="dcterms:W3CDTF">2017-04-14T05:30:35Z</dcterms:created>
  <dcterms:modified xsi:type="dcterms:W3CDTF">2021-12-07T08:27:30Z</dcterms:modified>
</cp:coreProperties>
</file>