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73"/>
  </p:notesMasterIdLst>
  <p:sldIdLst>
    <p:sldId id="334" r:id="rId2"/>
    <p:sldId id="528" r:id="rId3"/>
    <p:sldId id="474" r:id="rId4"/>
    <p:sldId id="475" r:id="rId5"/>
    <p:sldId id="529" r:id="rId6"/>
    <p:sldId id="446" r:id="rId7"/>
    <p:sldId id="476" r:id="rId8"/>
    <p:sldId id="532" r:id="rId9"/>
    <p:sldId id="530" r:id="rId10"/>
    <p:sldId id="531" r:id="rId11"/>
    <p:sldId id="477" r:id="rId12"/>
    <p:sldId id="478" r:id="rId13"/>
    <p:sldId id="479" r:id="rId14"/>
    <p:sldId id="481" r:id="rId15"/>
    <p:sldId id="447" r:id="rId16"/>
    <p:sldId id="482" r:id="rId17"/>
    <p:sldId id="483" r:id="rId18"/>
    <p:sldId id="484" r:id="rId19"/>
    <p:sldId id="448" r:id="rId20"/>
    <p:sldId id="485" r:id="rId21"/>
    <p:sldId id="449" r:id="rId22"/>
    <p:sldId id="486" r:id="rId23"/>
    <p:sldId id="487" r:id="rId24"/>
    <p:sldId id="450" r:id="rId25"/>
    <p:sldId id="451" r:id="rId26"/>
    <p:sldId id="488" r:id="rId27"/>
    <p:sldId id="533" r:id="rId28"/>
    <p:sldId id="535" r:id="rId29"/>
    <p:sldId id="537" r:id="rId30"/>
    <p:sldId id="538" r:id="rId31"/>
    <p:sldId id="536" r:id="rId32"/>
    <p:sldId id="539" r:id="rId33"/>
    <p:sldId id="489" r:id="rId34"/>
    <p:sldId id="540" r:id="rId35"/>
    <p:sldId id="541" r:id="rId36"/>
    <p:sldId id="490" r:id="rId37"/>
    <p:sldId id="452" r:id="rId38"/>
    <p:sldId id="491" r:id="rId39"/>
    <p:sldId id="495" r:id="rId40"/>
    <p:sldId id="453" r:id="rId41"/>
    <p:sldId id="493" r:id="rId42"/>
    <p:sldId id="494" r:id="rId43"/>
    <p:sldId id="496" r:id="rId44"/>
    <p:sldId id="497" r:id="rId45"/>
    <p:sldId id="498" r:id="rId46"/>
    <p:sldId id="454" r:id="rId47"/>
    <p:sldId id="499" r:id="rId48"/>
    <p:sldId id="455" r:id="rId49"/>
    <p:sldId id="500" r:id="rId50"/>
    <p:sldId id="456" r:id="rId51"/>
    <p:sldId id="501" r:id="rId52"/>
    <p:sldId id="457" r:id="rId53"/>
    <p:sldId id="458" r:id="rId54"/>
    <p:sldId id="517" r:id="rId55"/>
    <p:sldId id="502" r:id="rId56"/>
    <p:sldId id="518" r:id="rId57"/>
    <p:sldId id="519" r:id="rId58"/>
    <p:sldId id="520" r:id="rId59"/>
    <p:sldId id="503" r:id="rId60"/>
    <p:sldId id="521" r:id="rId61"/>
    <p:sldId id="522" r:id="rId62"/>
    <p:sldId id="523" r:id="rId63"/>
    <p:sldId id="504" r:id="rId64"/>
    <p:sldId id="524" r:id="rId65"/>
    <p:sldId id="505" r:id="rId66"/>
    <p:sldId id="506" r:id="rId67"/>
    <p:sldId id="525" r:id="rId68"/>
    <p:sldId id="507" r:id="rId69"/>
    <p:sldId id="526" r:id="rId70"/>
    <p:sldId id="527" r:id="rId71"/>
    <p:sldId id="516" r:id="rId72"/>
  </p:sldIdLst>
  <p:sldSz cx="9906000" cy="6858000" type="A4"/>
  <p:notesSz cx="6858000" cy="9144000"/>
  <p:defaultTextStyle>
    <a:defPPr>
      <a:defRPr lang="en-US"/>
    </a:defPPr>
    <a:lvl1pPr algn="l" rtl="0" fontAlgn="base">
      <a:spcBef>
        <a:spcPct val="0"/>
      </a:spcBef>
      <a:spcAft>
        <a:spcPct val="0"/>
      </a:spcAft>
      <a:defRPr sz="2400" kern="1200">
        <a:solidFill>
          <a:srgbClr val="000000"/>
        </a:solidFill>
        <a:latin typeface="Times" pitchFamily="-116" charset="0"/>
        <a:ea typeface="ヒラギノ明朝 ProN W3" pitchFamily="-116" charset="-128"/>
        <a:cs typeface="+mn-cs"/>
        <a:sym typeface="Times" pitchFamily="-116" charset="0"/>
      </a:defRPr>
    </a:lvl1pPr>
    <a:lvl2pPr marL="457200" algn="l" rtl="0" fontAlgn="base">
      <a:spcBef>
        <a:spcPct val="0"/>
      </a:spcBef>
      <a:spcAft>
        <a:spcPct val="0"/>
      </a:spcAft>
      <a:defRPr sz="2400" kern="1200">
        <a:solidFill>
          <a:srgbClr val="000000"/>
        </a:solidFill>
        <a:latin typeface="Times" pitchFamily="-116" charset="0"/>
        <a:ea typeface="ヒラギノ明朝 ProN W3" pitchFamily="-116" charset="-128"/>
        <a:cs typeface="+mn-cs"/>
        <a:sym typeface="Times" pitchFamily="-116" charset="0"/>
      </a:defRPr>
    </a:lvl2pPr>
    <a:lvl3pPr marL="914400" algn="l" rtl="0" fontAlgn="base">
      <a:spcBef>
        <a:spcPct val="0"/>
      </a:spcBef>
      <a:spcAft>
        <a:spcPct val="0"/>
      </a:spcAft>
      <a:defRPr sz="2400" kern="1200">
        <a:solidFill>
          <a:srgbClr val="000000"/>
        </a:solidFill>
        <a:latin typeface="Times" pitchFamily="-116" charset="0"/>
        <a:ea typeface="ヒラギノ明朝 ProN W3" pitchFamily="-116" charset="-128"/>
        <a:cs typeface="+mn-cs"/>
        <a:sym typeface="Times" pitchFamily="-116" charset="0"/>
      </a:defRPr>
    </a:lvl3pPr>
    <a:lvl4pPr marL="1371600" algn="l" rtl="0" fontAlgn="base">
      <a:spcBef>
        <a:spcPct val="0"/>
      </a:spcBef>
      <a:spcAft>
        <a:spcPct val="0"/>
      </a:spcAft>
      <a:defRPr sz="2400" kern="1200">
        <a:solidFill>
          <a:srgbClr val="000000"/>
        </a:solidFill>
        <a:latin typeface="Times" pitchFamily="-116" charset="0"/>
        <a:ea typeface="ヒラギノ明朝 ProN W3" pitchFamily="-116" charset="-128"/>
        <a:cs typeface="+mn-cs"/>
        <a:sym typeface="Times" pitchFamily="-116" charset="0"/>
      </a:defRPr>
    </a:lvl4pPr>
    <a:lvl5pPr marL="1828800" algn="l" rtl="0" fontAlgn="base">
      <a:spcBef>
        <a:spcPct val="0"/>
      </a:spcBef>
      <a:spcAft>
        <a:spcPct val="0"/>
      </a:spcAft>
      <a:defRPr sz="2400" kern="1200">
        <a:solidFill>
          <a:srgbClr val="000000"/>
        </a:solidFill>
        <a:latin typeface="Times" pitchFamily="-116" charset="0"/>
        <a:ea typeface="ヒラギノ明朝 ProN W3" pitchFamily="-116" charset="-128"/>
        <a:cs typeface="+mn-cs"/>
        <a:sym typeface="Times" pitchFamily="-116" charset="0"/>
      </a:defRPr>
    </a:lvl5pPr>
    <a:lvl6pPr marL="2286000" algn="l" defTabSz="914400" rtl="0" eaLnBrk="1" latinLnBrk="0" hangingPunct="1">
      <a:defRPr sz="2400" kern="1200">
        <a:solidFill>
          <a:srgbClr val="000000"/>
        </a:solidFill>
        <a:latin typeface="Times" pitchFamily="-116" charset="0"/>
        <a:ea typeface="ヒラギノ明朝 ProN W3" pitchFamily="-116" charset="-128"/>
        <a:cs typeface="+mn-cs"/>
        <a:sym typeface="Times" pitchFamily="-116" charset="0"/>
      </a:defRPr>
    </a:lvl6pPr>
    <a:lvl7pPr marL="2743200" algn="l" defTabSz="914400" rtl="0" eaLnBrk="1" latinLnBrk="0" hangingPunct="1">
      <a:defRPr sz="2400" kern="1200">
        <a:solidFill>
          <a:srgbClr val="000000"/>
        </a:solidFill>
        <a:latin typeface="Times" pitchFamily="-116" charset="0"/>
        <a:ea typeface="ヒラギノ明朝 ProN W3" pitchFamily="-116" charset="-128"/>
        <a:cs typeface="+mn-cs"/>
        <a:sym typeface="Times" pitchFamily="-116" charset="0"/>
      </a:defRPr>
    </a:lvl7pPr>
    <a:lvl8pPr marL="3200400" algn="l" defTabSz="914400" rtl="0" eaLnBrk="1" latinLnBrk="0" hangingPunct="1">
      <a:defRPr sz="2400" kern="1200">
        <a:solidFill>
          <a:srgbClr val="000000"/>
        </a:solidFill>
        <a:latin typeface="Times" pitchFamily="-116" charset="0"/>
        <a:ea typeface="ヒラギノ明朝 ProN W3" pitchFamily="-116" charset="-128"/>
        <a:cs typeface="+mn-cs"/>
        <a:sym typeface="Times" pitchFamily="-116" charset="0"/>
      </a:defRPr>
    </a:lvl8pPr>
    <a:lvl9pPr marL="3657600" algn="l" defTabSz="914400" rtl="0" eaLnBrk="1" latinLnBrk="0" hangingPunct="1">
      <a:defRPr sz="2400" kern="1200">
        <a:solidFill>
          <a:srgbClr val="000000"/>
        </a:solidFill>
        <a:latin typeface="Times" pitchFamily="-116" charset="0"/>
        <a:ea typeface="ヒラギノ明朝 ProN W3" pitchFamily="-116" charset="-128"/>
        <a:cs typeface="+mn-cs"/>
        <a:sym typeface="Times" pitchFamily="-116" charset="0"/>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787"/>
    <p:restoredTop sz="90929"/>
  </p:normalViewPr>
  <p:slideViewPr>
    <p:cSldViewPr>
      <p:cViewPr varScale="1">
        <p:scale>
          <a:sx n="66" d="100"/>
          <a:sy n="66" d="100"/>
        </p:scale>
        <p:origin x="-1056" y="-102"/>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slide" Target="slides/slide62.xml" /><Relationship Id="rId68" Type="http://schemas.openxmlformats.org/officeDocument/2006/relationships/slide" Target="slides/slide67.xml" /><Relationship Id="rId76" Type="http://schemas.openxmlformats.org/officeDocument/2006/relationships/theme" Target="theme/theme1.xml" /><Relationship Id="rId7" Type="http://schemas.openxmlformats.org/officeDocument/2006/relationships/slide" Target="slides/slide6.xml" /><Relationship Id="rId71" Type="http://schemas.openxmlformats.org/officeDocument/2006/relationships/slide" Target="slides/slide70.xml"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slide" Target="slides/slide65.xml" /><Relationship Id="rId7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61" Type="http://schemas.openxmlformats.org/officeDocument/2006/relationships/slide" Target="slides/slide60.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slide" Target="slides/slide68.xml" /><Relationship Id="rId77" Type="http://schemas.openxmlformats.org/officeDocument/2006/relationships/tableStyles" Target="tableStyles.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60" charset="0"/>
                <a:ea typeface="ヒラギノ明朝 ProN W3" pitchFamily="60" charset="-128"/>
                <a:cs typeface="+mn-cs"/>
                <a:sym typeface="Times" pitchFamily="60" charset="0"/>
              </a:defRPr>
            </a:lvl1pPr>
          </a:lstStyle>
          <a:p>
            <a:pPr>
              <a:defRPr/>
            </a:pPr>
            <a:endParaRPr lang="en-US"/>
          </a:p>
        </p:txBody>
      </p:sp>
      <p:sp>
        <p:nvSpPr>
          <p:cNvPr id="14339" name="Rectangle 3"/>
          <p:cNvSpPr>
            <a:spLocks noGrp="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60" charset="0"/>
                <a:ea typeface="ヒラギノ明朝 ProN W3" pitchFamily="60" charset="-128"/>
                <a:cs typeface="+mn-cs"/>
                <a:sym typeface="Times" pitchFamily="60" charset="0"/>
              </a:defRPr>
            </a:lvl1pPr>
          </a:lstStyle>
          <a:p>
            <a:pPr>
              <a:defRPr/>
            </a:pPr>
            <a:endParaRPr lang="en-US"/>
          </a:p>
        </p:txBody>
      </p:sp>
      <p:sp>
        <p:nvSpPr>
          <p:cNvPr id="40964" name="Rectangle 4"/>
          <p:cNvSpPr>
            <a:spLocks noGrp="1" noRot="1" noChangeAspect="1" noChangeArrowheads="1" noTextEdit="1"/>
          </p:cNvSpPr>
          <p:nvPr>
            <p:ph type="sldImg" idx="2"/>
          </p:nvPr>
        </p:nvSpPr>
        <p:spPr bwMode="auto">
          <a:xfrm>
            <a:off x="952500" y="685800"/>
            <a:ext cx="4953000" cy="3429000"/>
          </a:xfrm>
          <a:prstGeom prst="rect">
            <a:avLst/>
          </a:prstGeom>
          <a:noFill/>
          <a:ln w="9525">
            <a:solidFill>
              <a:srgbClr val="000000"/>
            </a:solidFill>
            <a:miter lim="800000"/>
            <a:headEnd/>
            <a:tailEnd/>
          </a:ln>
        </p:spPr>
      </p:sp>
      <p:sp>
        <p:nvSpPr>
          <p:cNvPr id="14341" name="Rectangle 5"/>
          <p:cNvSpPr>
            <a:spLocks noGrp="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342" name="Rectangle 6"/>
          <p:cNvSpPr>
            <a:spLocks noGrp="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60" charset="0"/>
                <a:ea typeface="ヒラギノ明朝 ProN W3" pitchFamily="60" charset="-128"/>
                <a:cs typeface="+mn-cs"/>
                <a:sym typeface="Times" pitchFamily="60" charset="0"/>
              </a:defRPr>
            </a:lvl1pPr>
          </a:lstStyle>
          <a:p>
            <a:pPr>
              <a:defRPr/>
            </a:pPr>
            <a:endParaRPr lang="en-US"/>
          </a:p>
        </p:txBody>
      </p:sp>
      <p:sp>
        <p:nvSpPr>
          <p:cNvPr id="14343" name="Rectangle 7"/>
          <p:cNvSpPr>
            <a:spLocks noGrp="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60" charset="0"/>
                <a:ea typeface="ヒラギノ明朝 ProN W3" pitchFamily="60" charset="-128"/>
                <a:cs typeface="+mn-cs"/>
                <a:sym typeface="Times" pitchFamily="60" charset="0"/>
              </a:defRPr>
            </a:lvl1pPr>
          </a:lstStyle>
          <a:p>
            <a:pPr>
              <a:defRPr/>
            </a:pPr>
            <a:fld id="{799B83D2-AE00-4BC1-B8DB-38E2043B2E04}" type="slidenum">
              <a:rPr lang="en-US"/>
              <a:pPr>
                <a:defRPr/>
              </a:pPr>
              <a:t>‹#›</a:t>
            </a:fld>
            <a:endParaRPr lang="en-US"/>
          </a:p>
        </p:txBody>
      </p:sp>
    </p:spTree>
    <p:extLst>
      <p:ext uri="{BB962C8B-B14F-4D97-AF65-F5344CB8AC3E}">
        <p14:creationId xmlns:p14="http://schemas.microsoft.com/office/powerpoint/2010/main" val="3427090568"/>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Times" pitchFamily="60" charset="0"/>
        <a:ea typeface="+mn-ea"/>
        <a:cs typeface="+mn-cs"/>
      </a:defRPr>
    </a:lvl1pPr>
    <a:lvl2pPr marL="457200" algn="l" rtl="0" eaLnBrk="0" fontAlgn="base" hangingPunct="0">
      <a:spcBef>
        <a:spcPct val="0"/>
      </a:spcBef>
      <a:spcAft>
        <a:spcPct val="0"/>
      </a:spcAft>
      <a:defRPr sz="1200" kern="1200">
        <a:solidFill>
          <a:schemeClr val="tx1"/>
        </a:solidFill>
        <a:latin typeface="Times" pitchFamily="60" charset="0"/>
        <a:ea typeface="+mn-ea"/>
        <a:cs typeface="+mn-cs"/>
      </a:defRPr>
    </a:lvl2pPr>
    <a:lvl3pPr marL="914400" algn="l" rtl="0" eaLnBrk="0" fontAlgn="base" hangingPunct="0">
      <a:spcBef>
        <a:spcPct val="0"/>
      </a:spcBef>
      <a:spcAft>
        <a:spcPct val="0"/>
      </a:spcAft>
      <a:defRPr sz="1200" kern="1200">
        <a:solidFill>
          <a:schemeClr val="tx1"/>
        </a:solidFill>
        <a:latin typeface="Times" pitchFamily="60" charset="0"/>
        <a:ea typeface="+mn-ea"/>
        <a:cs typeface="+mn-cs"/>
      </a:defRPr>
    </a:lvl3pPr>
    <a:lvl4pPr marL="1371600" algn="l" rtl="0" eaLnBrk="0" fontAlgn="base" hangingPunct="0">
      <a:spcBef>
        <a:spcPct val="0"/>
      </a:spcBef>
      <a:spcAft>
        <a:spcPct val="0"/>
      </a:spcAft>
      <a:defRPr sz="1200" kern="1200">
        <a:solidFill>
          <a:schemeClr val="tx1"/>
        </a:solidFill>
        <a:latin typeface="Times" pitchFamily="60" charset="0"/>
        <a:ea typeface="+mn-ea"/>
        <a:cs typeface="+mn-cs"/>
      </a:defRPr>
    </a:lvl4pPr>
    <a:lvl5pPr marL="1828800" algn="l" rtl="0" eaLnBrk="0" fontAlgn="base" hangingPunct="0">
      <a:spcBef>
        <a:spcPct val="0"/>
      </a:spcBef>
      <a:spcAft>
        <a:spcPct val="0"/>
      </a:spcAft>
      <a:defRPr sz="1200" kern="1200">
        <a:solidFill>
          <a:schemeClr val="tx1"/>
        </a:solidFill>
        <a:latin typeface="Times" pitchFamily="60"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9.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5.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6.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8.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1.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p:cNvSpPr>
          <p:nvPr>
            <p:ph type="sldNum" sz="quarter" idx="5"/>
          </p:nvPr>
        </p:nvSpPr>
        <p:spPr>
          <a:ln/>
        </p:spPr>
        <p:txBody>
          <a:bodyPr/>
          <a:lstStyle/>
          <a:p>
            <a:fld id="{B33B1738-5D3C-4E8E-BDFC-C819FEC3BD93}" type="slidenum">
              <a:rPr lang="en-US"/>
              <a:pPr/>
              <a:t>6</a:t>
            </a:fld>
            <a:endParaRPr lang="en-US"/>
          </a:p>
        </p:txBody>
      </p:sp>
      <p:sp>
        <p:nvSpPr>
          <p:cNvPr id="46082" name="Rectangle 2"/>
          <p:cNvSpPr>
            <a:spLocks noGrp="1" noRot="1" noChangeAspect="1" noChangeArrowheads="1" noTextEdit="1"/>
          </p:cNvSpPr>
          <p:nvPr>
            <p:ph type="sldImg"/>
          </p:nvPr>
        </p:nvSpPr>
        <p:spPr>
          <a:ln/>
        </p:spPr>
      </p:sp>
      <p:sp>
        <p:nvSpPr>
          <p:cNvPr id="46083" name="Rectangle 3"/>
          <p:cNvSpPr>
            <a:spLocks noGrp="1"/>
          </p:cNvSpPr>
          <p:nvPr>
            <p:ph type="body" idx="1"/>
          </p:nvPr>
        </p:nvSpPr>
        <p:spPr/>
        <p:txBody>
          <a:bodyPr/>
          <a:lstStyle/>
          <a:p>
            <a:endParaRPr lang="en-US"/>
          </a:p>
        </p:txBody>
      </p:sp>
    </p:spTree>
    <p:extLst>
      <p:ext uri="{BB962C8B-B14F-4D97-AF65-F5344CB8AC3E}">
        <p14:creationId xmlns:p14="http://schemas.microsoft.com/office/powerpoint/2010/main" val="19378474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p:cNvSpPr>
          <p:nvPr>
            <p:ph type="sldNum" sz="quarter" idx="5"/>
          </p:nvPr>
        </p:nvSpPr>
        <p:spPr>
          <a:ln/>
        </p:spPr>
        <p:txBody>
          <a:bodyPr/>
          <a:lstStyle/>
          <a:p>
            <a:fld id="{CA563A86-96ED-471E-BA16-FC7FBBA42B24}" type="slidenum">
              <a:rPr lang="en-US"/>
              <a:pPr/>
              <a:t>37</a:t>
            </a:fld>
            <a:endParaRPr lang="en-US"/>
          </a:p>
        </p:txBody>
      </p:sp>
      <p:sp>
        <p:nvSpPr>
          <p:cNvPr id="52226" name="Rectangle 2"/>
          <p:cNvSpPr>
            <a:spLocks noGrp="1" noRot="1" noChangeAspect="1" noChangeArrowheads="1" noTextEdit="1"/>
          </p:cNvSpPr>
          <p:nvPr>
            <p:ph type="sldImg"/>
          </p:nvPr>
        </p:nvSpPr>
        <p:spPr>
          <a:ln/>
        </p:spPr>
      </p:sp>
      <p:sp>
        <p:nvSpPr>
          <p:cNvPr id="52227" name="Rectangle 3"/>
          <p:cNvSpPr>
            <a:spLocks noGrp="1"/>
          </p:cNvSpPr>
          <p:nvPr>
            <p:ph type="body" idx="1"/>
          </p:nvPr>
        </p:nvSpPr>
        <p:spPr/>
        <p:txBody>
          <a:bodyPr/>
          <a:lstStyle/>
          <a:p>
            <a:endParaRPr lang="en-US"/>
          </a:p>
        </p:txBody>
      </p:sp>
    </p:spTree>
    <p:extLst>
      <p:ext uri="{BB962C8B-B14F-4D97-AF65-F5344CB8AC3E}">
        <p14:creationId xmlns:p14="http://schemas.microsoft.com/office/powerpoint/2010/main" val="35551087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p:cNvSpPr>
          <p:nvPr>
            <p:ph type="sldNum" sz="quarter" idx="5"/>
          </p:nvPr>
        </p:nvSpPr>
        <p:spPr>
          <a:ln/>
        </p:spPr>
        <p:txBody>
          <a:bodyPr/>
          <a:lstStyle/>
          <a:p>
            <a:fld id="{B7FE30E9-EEC5-402C-ACAD-0BB99DBDB0FD}" type="slidenum">
              <a:rPr lang="en-US"/>
              <a:pPr/>
              <a:t>40</a:t>
            </a:fld>
            <a:endParaRPr lang="en-US"/>
          </a:p>
        </p:txBody>
      </p:sp>
      <p:sp>
        <p:nvSpPr>
          <p:cNvPr id="53250" name="Rectangle 2"/>
          <p:cNvSpPr>
            <a:spLocks noGrp="1" noRot="1" noChangeAspect="1" noChangeArrowheads="1" noTextEdit="1"/>
          </p:cNvSpPr>
          <p:nvPr>
            <p:ph type="sldImg"/>
          </p:nvPr>
        </p:nvSpPr>
        <p:spPr>
          <a:ln/>
        </p:spPr>
      </p:sp>
      <p:sp>
        <p:nvSpPr>
          <p:cNvPr id="53251" name="Rectangle 3"/>
          <p:cNvSpPr>
            <a:spLocks noGrp="1"/>
          </p:cNvSpPr>
          <p:nvPr>
            <p:ph type="body" idx="1"/>
          </p:nvPr>
        </p:nvSpPr>
        <p:spPr/>
        <p:txBody>
          <a:bodyPr/>
          <a:lstStyle/>
          <a:p>
            <a:endParaRPr lang="en-US"/>
          </a:p>
        </p:txBody>
      </p:sp>
    </p:spTree>
    <p:extLst>
      <p:ext uri="{BB962C8B-B14F-4D97-AF65-F5344CB8AC3E}">
        <p14:creationId xmlns:p14="http://schemas.microsoft.com/office/powerpoint/2010/main" val="2694151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p:cNvSpPr>
          <p:nvPr>
            <p:ph type="sldNum" sz="quarter" idx="5"/>
          </p:nvPr>
        </p:nvSpPr>
        <p:spPr>
          <a:ln/>
        </p:spPr>
        <p:txBody>
          <a:bodyPr/>
          <a:lstStyle/>
          <a:p>
            <a:fld id="{22EA6F18-AD52-41E2-BD17-227C977F8D63}" type="slidenum">
              <a:rPr lang="en-US"/>
              <a:pPr/>
              <a:t>46</a:t>
            </a:fld>
            <a:endParaRPr lang="en-US"/>
          </a:p>
        </p:txBody>
      </p:sp>
      <p:sp>
        <p:nvSpPr>
          <p:cNvPr id="54274" name="Rectangle 2"/>
          <p:cNvSpPr>
            <a:spLocks noGrp="1" noRot="1" noChangeAspect="1" noChangeArrowheads="1" noTextEdit="1"/>
          </p:cNvSpPr>
          <p:nvPr>
            <p:ph type="sldImg"/>
          </p:nvPr>
        </p:nvSpPr>
        <p:spPr>
          <a:ln/>
        </p:spPr>
      </p:sp>
      <p:sp>
        <p:nvSpPr>
          <p:cNvPr id="54275" name="Rectangle 3"/>
          <p:cNvSpPr>
            <a:spLocks noGrp="1"/>
          </p:cNvSpPr>
          <p:nvPr>
            <p:ph type="body" idx="1"/>
          </p:nvPr>
        </p:nvSpPr>
        <p:spPr/>
        <p:txBody>
          <a:bodyPr/>
          <a:lstStyle/>
          <a:p>
            <a:endParaRPr lang="en-US"/>
          </a:p>
        </p:txBody>
      </p:sp>
    </p:spTree>
    <p:extLst>
      <p:ext uri="{BB962C8B-B14F-4D97-AF65-F5344CB8AC3E}">
        <p14:creationId xmlns:p14="http://schemas.microsoft.com/office/powerpoint/2010/main" val="18077451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p:cNvSpPr>
          <p:nvPr>
            <p:ph type="sldNum" sz="quarter" idx="5"/>
          </p:nvPr>
        </p:nvSpPr>
        <p:spPr>
          <a:ln/>
        </p:spPr>
        <p:txBody>
          <a:bodyPr/>
          <a:lstStyle/>
          <a:p>
            <a:fld id="{D081377D-EF37-4631-BE18-F2F21A57C50D}" type="slidenum">
              <a:rPr lang="en-US"/>
              <a:pPr/>
              <a:t>48</a:t>
            </a:fld>
            <a:endParaRPr lang="en-US"/>
          </a:p>
        </p:txBody>
      </p:sp>
      <p:sp>
        <p:nvSpPr>
          <p:cNvPr id="55298" name="Rectangle 2"/>
          <p:cNvSpPr>
            <a:spLocks noGrp="1" noRot="1" noChangeAspect="1" noChangeArrowheads="1" noTextEdit="1"/>
          </p:cNvSpPr>
          <p:nvPr>
            <p:ph type="sldImg"/>
          </p:nvPr>
        </p:nvSpPr>
        <p:spPr>
          <a:ln/>
        </p:spPr>
      </p:sp>
      <p:sp>
        <p:nvSpPr>
          <p:cNvPr id="55299" name="Rectangle 3"/>
          <p:cNvSpPr>
            <a:spLocks noGrp="1"/>
          </p:cNvSpPr>
          <p:nvPr>
            <p:ph type="body" idx="1"/>
          </p:nvPr>
        </p:nvSpPr>
        <p:spPr/>
        <p:txBody>
          <a:bodyPr/>
          <a:lstStyle/>
          <a:p>
            <a:endParaRPr lang="en-US"/>
          </a:p>
        </p:txBody>
      </p:sp>
    </p:spTree>
    <p:extLst>
      <p:ext uri="{BB962C8B-B14F-4D97-AF65-F5344CB8AC3E}">
        <p14:creationId xmlns:p14="http://schemas.microsoft.com/office/powerpoint/2010/main" val="27331991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p:cNvSpPr>
          <p:nvPr>
            <p:ph type="sldNum" sz="quarter" idx="5"/>
          </p:nvPr>
        </p:nvSpPr>
        <p:spPr>
          <a:ln/>
        </p:spPr>
        <p:txBody>
          <a:bodyPr/>
          <a:lstStyle/>
          <a:p>
            <a:fld id="{020AFB1B-0732-4E06-8343-C09D47F698D2}" type="slidenum">
              <a:rPr lang="en-US"/>
              <a:pPr/>
              <a:t>50</a:t>
            </a:fld>
            <a:endParaRPr lang="en-US"/>
          </a:p>
        </p:txBody>
      </p:sp>
      <p:sp>
        <p:nvSpPr>
          <p:cNvPr id="56322" name="Rectangle 2"/>
          <p:cNvSpPr>
            <a:spLocks noGrp="1" noRot="1" noChangeAspect="1" noChangeArrowheads="1" noTextEdit="1"/>
          </p:cNvSpPr>
          <p:nvPr>
            <p:ph type="sldImg"/>
          </p:nvPr>
        </p:nvSpPr>
        <p:spPr>
          <a:ln/>
        </p:spPr>
      </p:sp>
      <p:sp>
        <p:nvSpPr>
          <p:cNvPr id="56323" name="Rectangle 3"/>
          <p:cNvSpPr>
            <a:spLocks noGrp="1"/>
          </p:cNvSpPr>
          <p:nvPr>
            <p:ph type="body" idx="1"/>
          </p:nvPr>
        </p:nvSpPr>
        <p:spPr/>
        <p:txBody>
          <a:bodyPr/>
          <a:lstStyle/>
          <a:p>
            <a:endParaRPr lang="en-US"/>
          </a:p>
        </p:txBody>
      </p:sp>
    </p:spTree>
    <p:extLst>
      <p:ext uri="{BB962C8B-B14F-4D97-AF65-F5344CB8AC3E}">
        <p14:creationId xmlns:p14="http://schemas.microsoft.com/office/powerpoint/2010/main" val="42803531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p:cNvSpPr>
          <p:nvPr>
            <p:ph type="sldNum" sz="quarter" idx="5"/>
          </p:nvPr>
        </p:nvSpPr>
        <p:spPr>
          <a:ln/>
        </p:spPr>
        <p:txBody>
          <a:bodyPr/>
          <a:lstStyle/>
          <a:p>
            <a:fld id="{30156C45-E5EF-4BAC-A059-B5935CBF953E}" type="slidenum">
              <a:rPr lang="en-US"/>
              <a:pPr/>
              <a:t>52</a:t>
            </a:fld>
            <a:endParaRPr lang="en-US"/>
          </a:p>
        </p:txBody>
      </p:sp>
      <p:sp>
        <p:nvSpPr>
          <p:cNvPr id="57346" name="Rectangle 2"/>
          <p:cNvSpPr>
            <a:spLocks noGrp="1" noRot="1" noChangeAspect="1" noChangeArrowheads="1" noTextEdit="1"/>
          </p:cNvSpPr>
          <p:nvPr>
            <p:ph type="sldImg"/>
          </p:nvPr>
        </p:nvSpPr>
        <p:spPr>
          <a:ln/>
        </p:spPr>
      </p:sp>
      <p:sp>
        <p:nvSpPr>
          <p:cNvPr id="57347" name="Rectangle 3"/>
          <p:cNvSpPr>
            <a:spLocks noGrp="1"/>
          </p:cNvSpPr>
          <p:nvPr>
            <p:ph type="body" idx="1"/>
          </p:nvPr>
        </p:nvSpPr>
        <p:spPr/>
        <p:txBody>
          <a:bodyPr/>
          <a:lstStyle/>
          <a:p>
            <a:endParaRPr lang="en-US"/>
          </a:p>
        </p:txBody>
      </p:sp>
    </p:spTree>
    <p:extLst>
      <p:ext uri="{BB962C8B-B14F-4D97-AF65-F5344CB8AC3E}">
        <p14:creationId xmlns:p14="http://schemas.microsoft.com/office/powerpoint/2010/main" val="24404277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p:cNvSpPr>
          <p:nvPr>
            <p:ph type="sldNum" sz="quarter" idx="5"/>
          </p:nvPr>
        </p:nvSpPr>
        <p:spPr>
          <a:ln/>
        </p:spPr>
        <p:txBody>
          <a:bodyPr/>
          <a:lstStyle/>
          <a:p>
            <a:fld id="{F47C2483-7AB7-43B2-BE7E-A97F23B8781E}" type="slidenum">
              <a:rPr lang="en-US"/>
              <a:pPr/>
              <a:t>53</a:t>
            </a:fld>
            <a:endParaRPr lang="en-US"/>
          </a:p>
        </p:txBody>
      </p:sp>
      <p:sp>
        <p:nvSpPr>
          <p:cNvPr id="58370" name="Rectangle 2"/>
          <p:cNvSpPr>
            <a:spLocks noGrp="1" noRot="1" noChangeAspect="1" noChangeArrowheads="1" noTextEdit="1"/>
          </p:cNvSpPr>
          <p:nvPr>
            <p:ph type="sldImg"/>
          </p:nvPr>
        </p:nvSpPr>
        <p:spPr>
          <a:ln/>
        </p:spPr>
      </p:sp>
      <p:sp>
        <p:nvSpPr>
          <p:cNvPr id="58371" name="Rectangle 3"/>
          <p:cNvSpPr>
            <a:spLocks noGrp="1"/>
          </p:cNvSpPr>
          <p:nvPr>
            <p:ph type="body" idx="1"/>
          </p:nvPr>
        </p:nvSpPr>
        <p:spPr/>
        <p:txBody>
          <a:bodyPr/>
          <a:lstStyle/>
          <a:p>
            <a:endParaRPr lang="en-US"/>
          </a:p>
        </p:txBody>
      </p:sp>
    </p:spTree>
    <p:extLst>
      <p:ext uri="{BB962C8B-B14F-4D97-AF65-F5344CB8AC3E}">
        <p14:creationId xmlns:p14="http://schemas.microsoft.com/office/powerpoint/2010/main" val="33455369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p:cNvSpPr>
          <p:nvPr>
            <p:ph type="sldNum" sz="quarter" idx="5"/>
          </p:nvPr>
        </p:nvSpPr>
        <p:spPr>
          <a:ln/>
        </p:spPr>
        <p:txBody>
          <a:bodyPr/>
          <a:lstStyle/>
          <a:p>
            <a:fld id="{80DE6251-E896-4FB9-8780-A146B80970C2}" type="slidenum">
              <a:rPr lang="en-US"/>
              <a:pPr/>
              <a:t>55</a:t>
            </a:fld>
            <a:endParaRPr lang="en-US"/>
          </a:p>
        </p:txBody>
      </p:sp>
      <p:sp>
        <p:nvSpPr>
          <p:cNvPr id="59394" name="Rectangle 2"/>
          <p:cNvSpPr>
            <a:spLocks noGrp="1" noRot="1" noChangeAspect="1" noChangeArrowheads="1" noTextEdit="1"/>
          </p:cNvSpPr>
          <p:nvPr>
            <p:ph type="sldImg"/>
          </p:nvPr>
        </p:nvSpPr>
        <p:spPr>
          <a:ln/>
        </p:spPr>
      </p:sp>
      <p:sp>
        <p:nvSpPr>
          <p:cNvPr id="59395" name="Rectangle 3"/>
          <p:cNvSpPr>
            <a:spLocks noGrp="1"/>
          </p:cNvSpPr>
          <p:nvPr>
            <p:ph type="body" idx="1"/>
          </p:nvPr>
        </p:nvSpPr>
        <p:spPr/>
        <p:txBody>
          <a:bodyPr/>
          <a:lstStyle/>
          <a:p>
            <a:endParaRPr lang="en-US"/>
          </a:p>
        </p:txBody>
      </p:sp>
    </p:spTree>
    <p:extLst>
      <p:ext uri="{BB962C8B-B14F-4D97-AF65-F5344CB8AC3E}">
        <p14:creationId xmlns:p14="http://schemas.microsoft.com/office/powerpoint/2010/main" val="1392350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p:cNvSpPr>
          <p:nvPr>
            <p:ph type="sldNum" sz="quarter" idx="5"/>
          </p:nvPr>
        </p:nvSpPr>
        <p:spPr>
          <a:ln/>
        </p:spPr>
        <p:txBody>
          <a:bodyPr/>
          <a:lstStyle/>
          <a:p>
            <a:fld id="{3A231A84-7B2D-44D3-8959-46E91F810F95}" type="slidenum">
              <a:rPr lang="en-US"/>
              <a:pPr/>
              <a:t>59</a:t>
            </a:fld>
            <a:endParaRPr lang="en-US"/>
          </a:p>
        </p:txBody>
      </p:sp>
      <p:sp>
        <p:nvSpPr>
          <p:cNvPr id="60418" name="Rectangle 2"/>
          <p:cNvSpPr>
            <a:spLocks noGrp="1" noRot="1" noChangeAspect="1" noChangeArrowheads="1" noTextEdit="1"/>
          </p:cNvSpPr>
          <p:nvPr>
            <p:ph type="sldImg"/>
          </p:nvPr>
        </p:nvSpPr>
        <p:spPr>
          <a:ln/>
        </p:spPr>
      </p:sp>
      <p:sp>
        <p:nvSpPr>
          <p:cNvPr id="60419" name="Rectangle 3"/>
          <p:cNvSpPr>
            <a:spLocks noGrp="1"/>
          </p:cNvSpPr>
          <p:nvPr>
            <p:ph type="body" idx="1"/>
          </p:nvPr>
        </p:nvSpPr>
        <p:spPr/>
        <p:txBody>
          <a:bodyPr/>
          <a:lstStyle/>
          <a:p>
            <a:endParaRPr lang="en-US"/>
          </a:p>
        </p:txBody>
      </p:sp>
    </p:spTree>
    <p:extLst>
      <p:ext uri="{BB962C8B-B14F-4D97-AF65-F5344CB8AC3E}">
        <p14:creationId xmlns:p14="http://schemas.microsoft.com/office/powerpoint/2010/main" val="22028120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p:cNvSpPr>
          <p:nvPr>
            <p:ph type="sldNum" sz="quarter" idx="5"/>
          </p:nvPr>
        </p:nvSpPr>
        <p:spPr>
          <a:ln/>
        </p:spPr>
        <p:txBody>
          <a:bodyPr/>
          <a:lstStyle/>
          <a:p>
            <a:fld id="{56D05EA8-12B5-4CDA-804C-33FAF423C2CE}" type="slidenum">
              <a:rPr lang="en-US"/>
              <a:pPr/>
              <a:t>63</a:t>
            </a:fld>
            <a:endParaRPr lang="en-US"/>
          </a:p>
        </p:txBody>
      </p:sp>
      <p:sp>
        <p:nvSpPr>
          <p:cNvPr id="61442" name="Rectangle 2"/>
          <p:cNvSpPr>
            <a:spLocks noGrp="1" noRot="1" noChangeAspect="1" noChangeArrowheads="1" noTextEdit="1"/>
          </p:cNvSpPr>
          <p:nvPr>
            <p:ph type="sldImg"/>
          </p:nvPr>
        </p:nvSpPr>
        <p:spPr>
          <a:ln/>
        </p:spPr>
      </p:sp>
      <p:sp>
        <p:nvSpPr>
          <p:cNvPr id="61443" name="Rectangle 3"/>
          <p:cNvSpPr>
            <a:spLocks noGrp="1"/>
          </p:cNvSpPr>
          <p:nvPr>
            <p:ph type="body" idx="1"/>
          </p:nvPr>
        </p:nvSpPr>
        <p:spPr/>
        <p:txBody>
          <a:bodyPr/>
          <a:lstStyle/>
          <a:p>
            <a:endParaRPr lang="en-US"/>
          </a:p>
        </p:txBody>
      </p:sp>
    </p:spTree>
    <p:extLst>
      <p:ext uri="{BB962C8B-B14F-4D97-AF65-F5344CB8AC3E}">
        <p14:creationId xmlns:p14="http://schemas.microsoft.com/office/powerpoint/2010/main" val="628640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p:cNvSpPr>
          <p:nvPr>
            <p:ph type="sldNum" sz="quarter" idx="5"/>
          </p:nvPr>
        </p:nvSpPr>
        <p:spPr>
          <a:ln/>
        </p:spPr>
        <p:txBody>
          <a:bodyPr/>
          <a:lstStyle/>
          <a:p>
            <a:fld id="{3AF7F078-7B98-43B3-ACBE-AF205E541A8E}" type="slidenum">
              <a:rPr lang="en-US"/>
              <a:pPr/>
              <a:t>15</a:t>
            </a:fld>
            <a:endParaRPr lang="en-US"/>
          </a:p>
        </p:txBody>
      </p:sp>
      <p:sp>
        <p:nvSpPr>
          <p:cNvPr id="47106" name="Rectangle 2"/>
          <p:cNvSpPr>
            <a:spLocks noGrp="1" noRot="1" noChangeAspect="1" noChangeArrowheads="1" noTextEdit="1"/>
          </p:cNvSpPr>
          <p:nvPr>
            <p:ph type="sldImg"/>
          </p:nvPr>
        </p:nvSpPr>
        <p:spPr>
          <a:ln/>
        </p:spPr>
      </p:sp>
      <p:sp>
        <p:nvSpPr>
          <p:cNvPr id="47107" name="Rectangle 3"/>
          <p:cNvSpPr>
            <a:spLocks noGrp="1"/>
          </p:cNvSpPr>
          <p:nvPr>
            <p:ph type="body" idx="1"/>
          </p:nvPr>
        </p:nvSpPr>
        <p:spPr/>
        <p:txBody>
          <a:bodyPr/>
          <a:lstStyle/>
          <a:p>
            <a:endParaRPr lang="en-US"/>
          </a:p>
        </p:txBody>
      </p:sp>
    </p:spTree>
    <p:extLst>
      <p:ext uri="{BB962C8B-B14F-4D97-AF65-F5344CB8AC3E}">
        <p14:creationId xmlns:p14="http://schemas.microsoft.com/office/powerpoint/2010/main" val="31607881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p:cNvSpPr>
          <p:nvPr>
            <p:ph type="sldNum" sz="quarter" idx="5"/>
          </p:nvPr>
        </p:nvSpPr>
        <p:spPr>
          <a:ln/>
        </p:spPr>
        <p:txBody>
          <a:bodyPr/>
          <a:lstStyle/>
          <a:p>
            <a:fld id="{135B9732-61CB-44DF-8B82-B65E4CAF1871}" type="slidenum">
              <a:rPr lang="en-US"/>
              <a:pPr/>
              <a:t>65</a:t>
            </a:fld>
            <a:endParaRPr lang="en-US"/>
          </a:p>
        </p:txBody>
      </p:sp>
      <p:sp>
        <p:nvSpPr>
          <p:cNvPr id="62466" name="Rectangle 2"/>
          <p:cNvSpPr>
            <a:spLocks noGrp="1" noRot="1" noChangeAspect="1" noChangeArrowheads="1" noTextEdit="1"/>
          </p:cNvSpPr>
          <p:nvPr>
            <p:ph type="sldImg"/>
          </p:nvPr>
        </p:nvSpPr>
        <p:spPr>
          <a:ln/>
        </p:spPr>
      </p:sp>
      <p:sp>
        <p:nvSpPr>
          <p:cNvPr id="62467" name="Rectangle 3"/>
          <p:cNvSpPr>
            <a:spLocks noGrp="1"/>
          </p:cNvSpPr>
          <p:nvPr>
            <p:ph type="body" idx="1"/>
          </p:nvPr>
        </p:nvSpPr>
        <p:spPr/>
        <p:txBody>
          <a:bodyPr/>
          <a:lstStyle/>
          <a:p>
            <a:endParaRPr lang="en-US"/>
          </a:p>
        </p:txBody>
      </p:sp>
    </p:spTree>
    <p:extLst>
      <p:ext uri="{BB962C8B-B14F-4D97-AF65-F5344CB8AC3E}">
        <p14:creationId xmlns:p14="http://schemas.microsoft.com/office/powerpoint/2010/main" val="15097464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p:cNvSpPr>
          <p:nvPr>
            <p:ph type="sldNum" sz="quarter" idx="5"/>
          </p:nvPr>
        </p:nvSpPr>
        <p:spPr>
          <a:ln/>
        </p:spPr>
        <p:txBody>
          <a:bodyPr/>
          <a:lstStyle/>
          <a:p>
            <a:fld id="{655B84F6-57E3-4233-9AD3-72AC60BBA4EF}" type="slidenum">
              <a:rPr lang="en-US"/>
              <a:pPr/>
              <a:t>66</a:t>
            </a:fld>
            <a:endParaRPr lang="en-US"/>
          </a:p>
        </p:txBody>
      </p:sp>
      <p:sp>
        <p:nvSpPr>
          <p:cNvPr id="63490" name="Rectangle 2"/>
          <p:cNvSpPr>
            <a:spLocks noGrp="1" noRot="1" noChangeAspect="1" noChangeArrowheads="1" noTextEdit="1"/>
          </p:cNvSpPr>
          <p:nvPr>
            <p:ph type="sldImg"/>
          </p:nvPr>
        </p:nvSpPr>
        <p:spPr>
          <a:ln/>
        </p:spPr>
      </p:sp>
      <p:sp>
        <p:nvSpPr>
          <p:cNvPr id="63491" name="Rectangle 3"/>
          <p:cNvSpPr>
            <a:spLocks noGrp="1"/>
          </p:cNvSpPr>
          <p:nvPr>
            <p:ph type="body" idx="1"/>
          </p:nvPr>
        </p:nvSpPr>
        <p:spPr/>
        <p:txBody>
          <a:bodyPr/>
          <a:lstStyle/>
          <a:p>
            <a:endParaRPr lang="en-US"/>
          </a:p>
        </p:txBody>
      </p:sp>
    </p:spTree>
    <p:extLst>
      <p:ext uri="{BB962C8B-B14F-4D97-AF65-F5344CB8AC3E}">
        <p14:creationId xmlns:p14="http://schemas.microsoft.com/office/powerpoint/2010/main" val="38278595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p:cNvSpPr>
          <p:nvPr>
            <p:ph type="sldNum" sz="quarter" idx="5"/>
          </p:nvPr>
        </p:nvSpPr>
        <p:spPr>
          <a:ln/>
        </p:spPr>
        <p:txBody>
          <a:bodyPr/>
          <a:lstStyle/>
          <a:p>
            <a:fld id="{F7DD6370-9FF2-4B0B-91BB-B2381E3CB51D}" type="slidenum">
              <a:rPr lang="en-US"/>
              <a:pPr/>
              <a:t>68</a:t>
            </a:fld>
            <a:endParaRPr lang="en-US"/>
          </a:p>
        </p:txBody>
      </p:sp>
      <p:sp>
        <p:nvSpPr>
          <p:cNvPr id="75778" name="Rectangle 2"/>
          <p:cNvSpPr>
            <a:spLocks noGrp="1" noRot="1" noChangeAspect="1" noChangeArrowheads="1" noTextEdit="1"/>
          </p:cNvSpPr>
          <p:nvPr>
            <p:ph type="sldImg"/>
          </p:nvPr>
        </p:nvSpPr>
        <p:spPr>
          <a:ln/>
        </p:spPr>
      </p:sp>
      <p:sp>
        <p:nvSpPr>
          <p:cNvPr id="75779" name="Rectangle 3"/>
          <p:cNvSpPr>
            <a:spLocks noGrp="1"/>
          </p:cNvSpPr>
          <p:nvPr>
            <p:ph type="body" idx="1"/>
          </p:nvPr>
        </p:nvSpPr>
        <p:spPr/>
        <p:txBody>
          <a:bodyPr/>
          <a:lstStyle/>
          <a:p>
            <a:endParaRPr lang="en-US"/>
          </a:p>
        </p:txBody>
      </p:sp>
    </p:spTree>
    <p:extLst>
      <p:ext uri="{BB962C8B-B14F-4D97-AF65-F5344CB8AC3E}">
        <p14:creationId xmlns:p14="http://schemas.microsoft.com/office/powerpoint/2010/main" val="37700167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p:cNvSpPr>
          <p:nvPr>
            <p:ph type="sldNum" sz="quarter" idx="5"/>
          </p:nvPr>
        </p:nvSpPr>
        <p:spPr>
          <a:ln/>
        </p:spPr>
        <p:txBody>
          <a:bodyPr/>
          <a:lstStyle/>
          <a:p>
            <a:fld id="{33BDE6E8-1007-4634-956B-2CC2BCA75F9E}" type="slidenum">
              <a:rPr lang="en-US"/>
              <a:pPr/>
              <a:t>71</a:t>
            </a:fld>
            <a:endParaRPr lang="en-US"/>
          </a:p>
        </p:txBody>
      </p:sp>
      <p:sp>
        <p:nvSpPr>
          <p:cNvPr id="73730" name="Rectangle 2"/>
          <p:cNvSpPr>
            <a:spLocks noGrp="1" noRot="1" noChangeAspect="1" noChangeArrowheads="1" noTextEdit="1"/>
          </p:cNvSpPr>
          <p:nvPr>
            <p:ph type="sldImg"/>
          </p:nvPr>
        </p:nvSpPr>
        <p:spPr>
          <a:ln/>
        </p:spPr>
      </p:sp>
      <p:sp>
        <p:nvSpPr>
          <p:cNvPr id="73731" name="Rectangle 3"/>
          <p:cNvSpPr>
            <a:spLocks noGrp="1"/>
          </p:cNvSpPr>
          <p:nvPr>
            <p:ph type="body" idx="1"/>
          </p:nvPr>
        </p:nvSpPr>
        <p:spPr/>
        <p:txBody>
          <a:bodyPr/>
          <a:lstStyle/>
          <a:p>
            <a:endParaRPr lang="en-US"/>
          </a:p>
        </p:txBody>
      </p:sp>
    </p:spTree>
    <p:extLst>
      <p:ext uri="{BB962C8B-B14F-4D97-AF65-F5344CB8AC3E}">
        <p14:creationId xmlns:p14="http://schemas.microsoft.com/office/powerpoint/2010/main" val="4010524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p:cNvSpPr>
          <p:nvPr>
            <p:ph type="sldNum" sz="quarter" idx="5"/>
          </p:nvPr>
        </p:nvSpPr>
        <p:spPr>
          <a:ln/>
        </p:spPr>
        <p:txBody>
          <a:bodyPr/>
          <a:lstStyle/>
          <a:p>
            <a:fld id="{06DC9A17-73A3-4D28-9AD4-ED0DD955B98C}" type="slidenum">
              <a:rPr lang="en-US"/>
              <a:pPr/>
              <a:t>19</a:t>
            </a:fld>
            <a:endParaRPr lang="en-US"/>
          </a:p>
        </p:txBody>
      </p:sp>
      <p:sp>
        <p:nvSpPr>
          <p:cNvPr id="48130" name="Rectangle 2"/>
          <p:cNvSpPr>
            <a:spLocks noGrp="1" noRot="1" noChangeAspect="1" noChangeArrowheads="1" noTextEdit="1"/>
          </p:cNvSpPr>
          <p:nvPr>
            <p:ph type="sldImg"/>
          </p:nvPr>
        </p:nvSpPr>
        <p:spPr>
          <a:ln/>
        </p:spPr>
      </p:sp>
      <p:sp>
        <p:nvSpPr>
          <p:cNvPr id="48131" name="Rectangle 3"/>
          <p:cNvSpPr>
            <a:spLocks noGrp="1"/>
          </p:cNvSpPr>
          <p:nvPr>
            <p:ph type="body" idx="1"/>
          </p:nvPr>
        </p:nvSpPr>
        <p:spPr/>
        <p:txBody>
          <a:bodyPr/>
          <a:lstStyle/>
          <a:p>
            <a:endParaRPr lang="en-US"/>
          </a:p>
        </p:txBody>
      </p:sp>
    </p:spTree>
    <p:extLst>
      <p:ext uri="{BB962C8B-B14F-4D97-AF65-F5344CB8AC3E}">
        <p14:creationId xmlns:p14="http://schemas.microsoft.com/office/powerpoint/2010/main" val="1743515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p:cNvSpPr>
          <p:nvPr>
            <p:ph type="sldNum" sz="quarter" idx="5"/>
          </p:nvPr>
        </p:nvSpPr>
        <p:spPr>
          <a:ln/>
        </p:spPr>
        <p:txBody>
          <a:bodyPr/>
          <a:lstStyle/>
          <a:p>
            <a:fld id="{432D0CB5-0EE6-40E8-BDC9-5A393CCBCCF5}" type="slidenum">
              <a:rPr lang="en-US"/>
              <a:pPr/>
              <a:t>21</a:t>
            </a:fld>
            <a:endParaRPr lang="en-US"/>
          </a:p>
        </p:txBody>
      </p:sp>
      <p:sp>
        <p:nvSpPr>
          <p:cNvPr id="49154" name="Rectangle 2"/>
          <p:cNvSpPr>
            <a:spLocks noGrp="1" noRot="1" noChangeAspect="1" noChangeArrowheads="1" noTextEdit="1"/>
          </p:cNvSpPr>
          <p:nvPr>
            <p:ph type="sldImg"/>
          </p:nvPr>
        </p:nvSpPr>
        <p:spPr>
          <a:ln/>
        </p:spPr>
      </p:sp>
      <p:sp>
        <p:nvSpPr>
          <p:cNvPr id="49155" name="Rectangle 3"/>
          <p:cNvSpPr>
            <a:spLocks noGrp="1"/>
          </p:cNvSpPr>
          <p:nvPr>
            <p:ph type="body" idx="1"/>
          </p:nvPr>
        </p:nvSpPr>
        <p:spPr/>
        <p:txBody>
          <a:bodyPr/>
          <a:lstStyle/>
          <a:p>
            <a:endParaRPr lang="en-US"/>
          </a:p>
        </p:txBody>
      </p:sp>
    </p:spTree>
    <p:extLst>
      <p:ext uri="{BB962C8B-B14F-4D97-AF65-F5344CB8AC3E}">
        <p14:creationId xmlns:p14="http://schemas.microsoft.com/office/powerpoint/2010/main" val="3299694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p:cNvSpPr>
          <p:nvPr>
            <p:ph type="sldNum" sz="quarter" idx="5"/>
          </p:nvPr>
        </p:nvSpPr>
        <p:spPr>
          <a:ln/>
        </p:spPr>
        <p:txBody>
          <a:bodyPr/>
          <a:lstStyle/>
          <a:p>
            <a:fld id="{322D3688-6299-4C60-939C-4C06D429898A}" type="slidenum">
              <a:rPr lang="en-US"/>
              <a:pPr/>
              <a:t>24</a:t>
            </a:fld>
            <a:endParaRPr lang="en-US"/>
          </a:p>
        </p:txBody>
      </p:sp>
      <p:sp>
        <p:nvSpPr>
          <p:cNvPr id="50178" name="Rectangle 2"/>
          <p:cNvSpPr>
            <a:spLocks noGrp="1" noRot="1" noChangeAspect="1" noChangeArrowheads="1" noTextEdit="1"/>
          </p:cNvSpPr>
          <p:nvPr>
            <p:ph type="sldImg"/>
          </p:nvPr>
        </p:nvSpPr>
        <p:spPr>
          <a:ln/>
        </p:spPr>
      </p:sp>
      <p:sp>
        <p:nvSpPr>
          <p:cNvPr id="50179" name="Rectangle 3"/>
          <p:cNvSpPr>
            <a:spLocks noGrp="1"/>
          </p:cNvSpPr>
          <p:nvPr>
            <p:ph type="body" idx="1"/>
          </p:nvPr>
        </p:nvSpPr>
        <p:spPr/>
        <p:txBody>
          <a:bodyPr/>
          <a:lstStyle/>
          <a:p>
            <a:endParaRPr lang="en-US"/>
          </a:p>
        </p:txBody>
      </p:sp>
    </p:spTree>
    <p:extLst>
      <p:ext uri="{BB962C8B-B14F-4D97-AF65-F5344CB8AC3E}">
        <p14:creationId xmlns:p14="http://schemas.microsoft.com/office/powerpoint/2010/main" val="1101507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p:cNvSpPr>
          <p:nvPr>
            <p:ph type="sldNum" sz="quarter" idx="5"/>
          </p:nvPr>
        </p:nvSpPr>
        <p:spPr>
          <a:ln/>
        </p:spPr>
        <p:txBody>
          <a:bodyPr/>
          <a:lstStyle/>
          <a:p>
            <a:fld id="{2E2AD20E-153D-49F9-B04C-B0D863178723}" type="slidenum">
              <a:rPr lang="en-US"/>
              <a:pPr/>
              <a:t>25</a:t>
            </a:fld>
            <a:endParaRPr lang="en-US"/>
          </a:p>
        </p:txBody>
      </p:sp>
      <p:sp>
        <p:nvSpPr>
          <p:cNvPr id="51202" name="Rectangle 2"/>
          <p:cNvSpPr>
            <a:spLocks noGrp="1" noRot="1" noChangeAspect="1" noChangeArrowheads="1" noTextEdit="1"/>
          </p:cNvSpPr>
          <p:nvPr>
            <p:ph type="sldImg"/>
          </p:nvPr>
        </p:nvSpPr>
        <p:spPr>
          <a:ln/>
        </p:spPr>
      </p:sp>
      <p:sp>
        <p:nvSpPr>
          <p:cNvPr id="51203" name="Rectangle 3"/>
          <p:cNvSpPr>
            <a:spLocks noGrp="1"/>
          </p:cNvSpPr>
          <p:nvPr>
            <p:ph type="body" idx="1"/>
          </p:nvPr>
        </p:nvSpPr>
        <p:spPr/>
        <p:txBody>
          <a:bodyPr/>
          <a:lstStyle/>
          <a:p>
            <a:endParaRPr lang="en-US"/>
          </a:p>
        </p:txBody>
      </p:sp>
    </p:spTree>
    <p:extLst>
      <p:ext uri="{BB962C8B-B14F-4D97-AF65-F5344CB8AC3E}">
        <p14:creationId xmlns:p14="http://schemas.microsoft.com/office/powerpoint/2010/main" val="205911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9C9A2F-F6D2-46CF-8941-645F7DE4668B}" type="slidenum">
              <a:rPr lang="en-US" altLang="zh-TW"/>
              <a:pPr/>
              <a:t>29</a:t>
            </a:fld>
            <a:endParaRPr lang="en-US" altLang="zh-TW"/>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BDE532-6651-48E3-A871-DA825A1BB5D5}" type="slidenum">
              <a:rPr lang="en-US" altLang="zh-TW"/>
              <a:pPr/>
              <a:t>30</a:t>
            </a:fld>
            <a:endParaRPr lang="en-US" altLang="zh-TW"/>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43568E-575F-4A81-8D1B-5432D5E220F6}" type="slidenum">
              <a:rPr lang="en-US" altLang="zh-TW"/>
              <a:pPr/>
              <a:t>35</a:t>
            </a:fld>
            <a:endParaRPr lang="en-US" altLang="zh-TW"/>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5"/>
            <a:ext cx="8420100" cy="1470025"/>
          </a:xfrm>
        </p:spPr>
        <p:txBody>
          <a:bodyPr/>
          <a:lstStyle/>
          <a:p>
            <a:r>
              <a:rPr lang="en-US"/>
              <a:t>Click to edit Master title style</a:t>
            </a:r>
          </a:p>
        </p:txBody>
      </p:sp>
      <p:sp>
        <p:nvSpPr>
          <p:cNvPr id="3" name="Subtitle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Text Box 3"/>
          <p:cNvSpPr txBox="1">
            <a:spLocks noGrp="1" noChangeArrowheads="1"/>
          </p:cNvSpPr>
          <p:nvPr>
            <p:ph type="sldNum" sz="quarter" idx="10"/>
          </p:nvPr>
        </p:nvSpPr>
        <p:spPr>
          <a:ln/>
        </p:spPr>
        <p:txBody>
          <a:bodyPr/>
          <a:lstStyle>
            <a:lvl1pPr>
              <a:defRPr/>
            </a:lvl1pPr>
          </a:lstStyle>
          <a:p>
            <a:pPr>
              <a:defRPr/>
            </a:pPr>
            <a:fld id="{5709B8BE-E130-474A-92D9-D19527EE2534}" type="slidenum">
              <a:rPr lang="en-US"/>
              <a:pPr>
                <a:defRPr/>
              </a:pPr>
              <a:t>‹#›</a:t>
            </a:fld>
            <a:endParaRPr lang="en-US"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F32EB3DC-3217-4749-8AB2-254645BF1EBF}" type="slidenum">
              <a:rPr lang="en-US"/>
              <a:pPr>
                <a:defRPr/>
              </a:pPr>
              <a:t>‹#›</a:t>
            </a:fld>
            <a:endParaRPr lang="en-US"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26288" y="0"/>
            <a:ext cx="2228850" cy="6858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39738" y="0"/>
            <a:ext cx="6534150" cy="685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0E7D1B19-5ECE-4447-8B90-60EA05E274B9}" type="slidenum">
              <a:rPr lang="en-US"/>
              <a:pPr>
                <a:defRPr/>
              </a:pPr>
              <a:t>‹#›</a:t>
            </a:fld>
            <a:endParaRPr lang="en-US"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3AF5D15A-566C-409F-A413-E42E3117F28C}" type="slidenum">
              <a:rPr lang="en-US"/>
              <a:pPr>
                <a:defRPr/>
              </a:pPr>
              <a:t>‹#›</a:t>
            </a:fld>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Text Box 3"/>
          <p:cNvSpPr txBox="1">
            <a:spLocks noGrp="1" noChangeArrowheads="1"/>
          </p:cNvSpPr>
          <p:nvPr>
            <p:ph type="sldNum" sz="quarter" idx="10"/>
          </p:nvPr>
        </p:nvSpPr>
        <p:spPr>
          <a:ln/>
        </p:spPr>
        <p:txBody>
          <a:bodyPr/>
          <a:lstStyle>
            <a:lvl1pPr>
              <a:defRPr/>
            </a:lvl1pPr>
          </a:lstStyle>
          <a:p>
            <a:pPr>
              <a:defRPr/>
            </a:pPr>
            <a:fld id="{5AE97B65-F663-445B-9CC4-956BA4843BD2}" type="slidenum">
              <a:rPr lang="en-US"/>
              <a:pPr>
                <a:defRPr/>
              </a:pPr>
              <a:t>‹#›</a:t>
            </a:fld>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95300" y="1447800"/>
            <a:ext cx="4352925"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00625" y="1447800"/>
            <a:ext cx="4354513"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Box 3"/>
          <p:cNvSpPr txBox="1">
            <a:spLocks noGrp="1" noChangeArrowheads="1"/>
          </p:cNvSpPr>
          <p:nvPr>
            <p:ph type="sldNum" sz="quarter" idx="10"/>
          </p:nvPr>
        </p:nvSpPr>
        <p:spPr>
          <a:ln/>
        </p:spPr>
        <p:txBody>
          <a:bodyPr/>
          <a:lstStyle>
            <a:lvl1pPr>
              <a:defRPr/>
            </a:lvl1pPr>
          </a:lstStyle>
          <a:p>
            <a:pPr>
              <a:defRPr/>
            </a:pPr>
            <a:fld id="{4090AD05-34FA-4B34-8264-3E52B12D4B23}" type="slidenum">
              <a:rPr lang="en-US"/>
              <a:pPr>
                <a:defRPr/>
              </a:pPr>
              <a:t>‹#›</a:t>
            </a:fld>
            <a:endParaRPr 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Box 3"/>
          <p:cNvSpPr txBox="1">
            <a:spLocks noGrp="1" noChangeArrowheads="1"/>
          </p:cNvSpPr>
          <p:nvPr>
            <p:ph type="sldNum" sz="quarter" idx="10"/>
          </p:nvPr>
        </p:nvSpPr>
        <p:spPr>
          <a:ln/>
        </p:spPr>
        <p:txBody>
          <a:bodyPr/>
          <a:lstStyle>
            <a:lvl1pPr>
              <a:defRPr/>
            </a:lvl1pPr>
          </a:lstStyle>
          <a:p>
            <a:pPr>
              <a:defRPr/>
            </a:pPr>
            <a:fld id="{8D8B23A1-A650-411B-8B99-65FD1625D25F}" type="slidenum">
              <a:rPr lang="en-US"/>
              <a:pPr>
                <a:defRPr/>
              </a:pPr>
              <a:t>‹#›</a:t>
            </a:fld>
            <a:endParaRPr 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Box 3"/>
          <p:cNvSpPr txBox="1">
            <a:spLocks noGrp="1" noChangeArrowheads="1"/>
          </p:cNvSpPr>
          <p:nvPr>
            <p:ph type="sldNum" sz="quarter" idx="10"/>
          </p:nvPr>
        </p:nvSpPr>
        <p:spPr>
          <a:ln/>
        </p:spPr>
        <p:txBody>
          <a:bodyPr/>
          <a:lstStyle>
            <a:lvl1pPr>
              <a:defRPr/>
            </a:lvl1pPr>
          </a:lstStyle>
          <a:p>
            <a:pPr>
              <a:defRPr/>
            </a:pPr>
            <a:fld id="{D492D7F9-0184-4227-BDE4-1EC9DB2F5BD7}" type="slidenum">
              <a:rPr lang="en-US"/>
              <a:pPr>
                <a:defRPr/>
              </a:pPr>
              <a:t>‹#›</a:t>
            </a:fld>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a:ln/>
        </p:spPr>
        <p:txBody>
          <a:bodyPr/>
          <a:lstStyle>
            <a:lvl1pPr>
              <a:defRPr/>
            </a:lvl1pPr>
          </a:lstStyle>
          <a:p>
            <a:pPr>
              <a:defRPr/>
            </a:pPr>
            <a:fld id="{4FCCFDA6-D51E-45CF-9D39-207A00A477BC}" type="slidenum">
              <a:rPr lang="en-US"/>
              <a:pPr>
                <a:defRPr/>
              </a:pPr>
              <a:t>‹#›</a:t>
            </a:fld>
            <a:endParaRPr lang="en-US"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00F6ECE2-A173-4390-B5B4-734B153CD2D5}" type="slidenum">
              <a:rPr lang="en-US"/>
              <a:pPr>
                <a:defRPr/>
              </a:pPr>
              <a:t>‹#›</a:t>
            </a:fld>
            <a:endParaRPr lang="en-US"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Arial" charset="0"/>
            </a:endParaRPr>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8ABC7F1F-3EE3-4A85-8BF3-9C4C29534595}" type="slidenum">
              <a:rPr lang="en-US"/>
              <a:pPr>
                <a:defRPr/>
              </a:pPr>
              <a:t>‹#›</a:t>
            </a:fld>
            <a:endParaRPr lang="en-US"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0" y="0"/>
            <a:ext cx="9906000" cy="914400"/>
          </a:xfrm>
          <a:prstGeom prst="rect">
            <a:avLst/>
          </a:prstGeom>
          <a:noFill/>
          <a:ln w="12700">
            <a:noFill/>
            <a:miter lim="800000"/>
            <a:headEnd/>
            <a:tailEnd/>
          </a:ln>
        </p:spPr>
        <p:txBody>
          <a:bodyPr vert="horz" wrap="square" lIns="50800" tIns="50800" rIns="91440" bIns="50800" numCol="1" anchor="b" anchorCtr="0" compatLnSpc="1">
            <a:prstTxWarp prst="textNoShape">
              <a:avLst/>
            </a:prstTxWarp>
          </a:bodyPr>
          <a:lstStyle/>
          <a:p>
            <a:pPr lvl="0"/>
            <a:r>
              <a:rPr lang="en-US">
                <a:sym typeface="Arial" charset="0"/>
              </a:rPr>
              <a:t>Click to edit Master title style</a:t>
            </a:r>
          </a:p>
        </p:txBody>
      </p:sp>
      <p:sp>
        <p:nvSpPr>
          <p:cNvPr id="1027" name="Rectangle 2"/>
          <p:cNvSpPr>
            <a:spLocks noGrp="1" noChangeArrowheads="1"/>
          </p:cNvSpPr>
          <p:nvPr>
            <p:ph type="body" idx="1"/>
          </p:nvPr>
        </p:nvSpPr>
        <p:spPr bwMode="auto">
          <a:xfrm>
            <a:off x="0" y="914400"/>
            <a:ext cx="9906000" cy="5638800"/>
          </a:xfrm>
          <a:prstGeom prst="rect">
            <a:avLst/>
          </a:prstGeom>
          <a:noFill/>
          <a:ln w="12700">
            <a:noFill/>
            <a:miter lim="800000"/>
            <a:headEnd/>
            <a:tailEnd/>
          </a:ln>
        </p:spPr>
        <p:txBody>
          <a:bodyPr vert="horz" wrap="square" lIns="50800" tIns="50800" rIns="91440" bIns="50800" numCol="1" anchor="t" anchorCtr="0" compatLnSpc="1">
            <a:prstTxWarp prst="textNoShape">
              <a:avLst/>
            </a:prstTxWarp>
          </a:bodyPr>
          <a:lstStyle/>
          <a:p>
            <a:pPr lvl="0"/>
            <a:r>
              <a:rPr lang="en-US">
                <a:sym typeface="Arial" charset="0"/>
              </a:rPr>
              <a:t>Click to edit Master text styles</a:t>
            </a:r>
          </a:p>
          <a:p>
            <a:pPr lvl="1"/>
            <a:r>
              <a:rPr lang="en-US">
                <a:sym typeface="Arial" charset="0"/>
              </a:rPr>
              <a:t>Second level</a:t>
            </a:r>
          </a:p>
          <a:p>
            <a:pPr lvl="2"/>
            <a:r>
              <a:rPr lang="en-US">
                <a:sym typeface="Arial" charset="0"/>
              </a:rPr>
              <a:t>Third level</a:t>
            </a:r>
          </a:p>
          <a:p>
            <a:pPr lvl="3"/>
            <a:r>
              <a:rPr lang="en-US">
                <a:sym typeface="Arial" charset="0"/>
              </a:rPr>
              <a:t>Fourth level</a:t>
            </a:r>
          </a:p>
          <a:p>
            <a:pPr lvl="4"/>
            <a:r>
              <a:rPr lang="en-US">
                <a:sym typeface="Arial" charset="0"/>
              </a:rPr>
              <a:t>Fifth level</a:t>
            </a:r>
          </a:p>
        </p:txBody>
      </p:sp>
      <p:sp>
        <p:nvSpPr>
          <p:cNvPr id="2" name="Text Box 3"/>
          <p:cNvSpPr txBox="1">
            <a:spLocks noGrp="1" noChangeArrowheads="1"/>
          </p:cNvSpPr>
          <p:nvPr>
            <p:ph type="sldNum" sz="quarter" idx="4"/>
          </p:nvPr>
        </p:nvSpPr>
        <p:spPr bwMode="auto">
          <a:xfrm>
            <a:off x="9594850" y="6553200"/>
            <a:ext cx="311150" cy="304800"/>
          </a:xfrm>
          <a:prstGeom prst="rect">
            <a:avLst/>
          </a:prstGeom>
          <a:noFill/>
          <a:ln w="12700">
            <a:noFill/>
            <a:miter lim="800000"/>
            <a:headEnd/>
            <a:tailEnd/>
          </a:ln>
          <a:effectLst/>
        </p:spPr>
        <p:txBody>
          <a:bodyPr vert="horz" wrap="none" lIns="91440" tIns="45720" rIns="91440" bIns="45720" numCol="1" anchor="b" anchorCtr="0" compatLnSpc="1">
            <a:prstTxWarp prst="textNoShape">
              <a:avLst/>
            </a:prstTxWarp>
          </a:bodyPr>
          <a:lstStyle>
            <a:lvl1pPr algn="ctr">
              <a:defRPr sz="1400">
                <a:solidFill>
                  <a:srgbClr val="5E574E"/>
                </a:solidFill>
                <a:latin typeface="+mn-lt"/>
                <a:ea typeface="ヒラギノ明朝 ProN W3" pitchFamily="60" charset="-128"/>
                <a:cs typeface="Arial" charset="0"/>
                <a:sym typeface="Arial" charset="0"/>
              </a:defRPr>
            </a:lvl1pPr>
          </a:lstStyle>
          <a:p>
            <a:pPr>
              <a:defRPr/>
            </a:pPr>
            <a:fld id="{D33A8486-D6E3-473D-83F1-F6F059D5F437}"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p:hf hdr="0" ftr="0" dt="0"/>
  <p:txStyles>
    <p:titleStyle>
      <a:lvl1pPr marL="39688" algn="l" rtl="0" eaLnBrk="0" fontAlgn="base" hangingPunct="0">
        <a:spcBef>
          <a:spcPct val="0"/>
        </a:spcBef>
        <a:spcAft>
          <a:spcPct val="0"/>
        </a:spcAft>
        <a:defRPr sz="2800">
          <a:solidFill>
            <a:srgbClr val="FF3300"/>
          </a:solidFill>
          <a:latin typeface="+mj-lt"/>
          <a:ea typeface="+mj-ea"/>
          <a:cs typeface="ヒラギノ角ゴ ProN W3"/>
          <a:sym typeface="Arial" charset="0"/>
        </a:defRPr>
      </a:lvl1pPr>
      <a:lvl2pPr marL="39688" algn="l" rtl="0" eaLnBrk="0" fontAlgn="base" hangingPunct="0">
        <a:spcBef>
          <a:spcPct val="0"/>
        </a:spcBef>
        <a:spcAft>
          <a:spcPct val="0"/>
        </a:spcAft>
        <a:defRPr sz="2800">
          <a:solidFill>
            <a:srgbClr val="FF3300"/>
          </a:solidFill>
          <a:latin typeface="Arial" charset="0"/>
          <a:ea typeface="ヒラギノ角ゴ ProN W3" pitchFamily="60" charset="-128"/>
          <a:cs typeface="ヒラギノ角ゴ ProN W3"/>
          <a:sym typeface="Arial" charset="0"/>
        </a:defRPr>
      </a:lvl2pPr>
      <a:lvl3pPr marL="39688" algn="l" rtl="0" eaLnBrk="0" fontAlgn="base" hangingPunct="0">
        <a:spcBef>
          <a:spcPct val="0"/>
        </a:spcBef>
        <a:spcAft>
          <a:spcPct val="0"/>
        </a:spcAft>
        <a:defRPr sz="2800">
          <a:solidFill>
            <a:srgbClr val="FF3300"/>
          </a:solidFill>
          <a:latin typeface="Arial" charset="0"/>
          <a:ea typeface="ヒラギノ角ゴ ProN W3" pitchFamily="60" charset="-128"/>
          <a:cs typeface="ヒラギノ角ゴ ProN W3"/>
          <a:sym typeface="Arial" charset="0"/>
        </a:defRPr>
      </a:lvl3pPr>
      <a:lvl4pPr marL="39688" algn="l" rtl="0" eaLnBrk="0" fontAlgn="base" hangingPunct="0">
        <a:spcBef>
          <a:spcPct val="0"/>
        </a:spcBef>
        <a:spcAft>
          <a:spcPct val="0"/>
        </a:spcAft>
        <a:defRPr sz="2800">
          <a:solidFill>
            <a:srgbClr val="FF3300"/>
          </a:solidFill>
          <a:latin typeface="Arial" charset="0"/>
          <a:ea typeface="ヒラギノ角ゴ ProN W3" pitchFamily="60" charset="-128"/>
          <a:cs typeface="ヒラギノ角ゴ ProN W3"/>
          <a:sym typeface="Arial" charset="0"/>
        </a:defRPr>
      </a:lvl4pPr>
      <a:lvl5pPr marL="39688" algn="l" rtl="0" eaLnBrk="0" fontAlgn="base" hangingPunct="0">
        <a:spcBef>
          <a:spcPct val="0"/>
        </a:spcBef>
        <a:spcAft>
          <a:spcPct val="0"/>
        </a:spcAft>
        <a:defRPr sz="2800">
          <a:solidFill>
            <a:srgbClr val="FF3300"/>
          </a:solidFill>
          <a:latin typeface="Arial" charset="0"/>
          <a:ea typeface="ヒラギノ角ゴ ProN W3" pitchFamily="60" charset="-128"/>
          <a:cs typeface="ヒラギノ角ゴ ProN W3"/>
          <a:sym typeface="Arial" charset="0"/>
        </a:defRPr>
      </a:lvl5pPr>
      <a:lvl6pPr marL="496888" algn="l" rtl="0" fontAlgn="base">
        <a:spcBef>
          <a:spcPct val="0"/>
        </a:spcBef>
        <a:spcAft>
          <a:spcPct val="0"/>
        </a:spcAft>
        <a:defRPr sz="2000">
          <a:solidFill>
            <a:srgbClr val="FF3300"/>
          </a:solidFill>
          <a:latin typeface="Arial" charset="0"/>
          <a:ea typeface="ヒラギノ角ゴ ProN W3" pitchFamily="60" charset="-128"/>
          <a:sym typeface="Arial" charset="0"/>
        </a:defRPr>
      </a:lvl6pPr>
      <a:lvl7pPr marL="954088" algn="l" rtl="0" fontAlgn="base">
        <a:spcBef>
          <a:spcPct val="0"/>
        </a:spcBef>
        <a:spcAft>
          <a:spcPct val="0"/>
        </a:spcAft>
        <a:defRPr sz="2000">
          <a:solidFill>
            <a:srgbClr val="FF3300"/>
          </a:solidFill>
          <a:latin typeface="Arial" charset="0"/>
          <a:ea typeface="ヒラギノ角ゴ ProN W3" pitchFamily="60" charset="-128"/>
          <a:sym typeface="Arial" charset="0"/>
        </a:defRPr>
      </a:lvl7pPr>
      <a:lvl8pPr marL="1411288" algn="l" rtl="0" fontAlgn="base">
        <a:spcBef>
          <a:spcPct val="0"/>
        </a:spcBef>
        <a:spcAft>
          <a:spcPct val="0"/>
        </a:spcAft>
        <a:defRPr sz="2000">
          <a:solidFill>
            <a:srgbClr val="FF3300"/>
          </a:solidFill>
          <a:latin typeface="Arial" charset="0"/>
          <a:ea typeface="ヒラギノ角ゴ ProN W3" pitchFamily="60" charset="-128"/>
          <a:sym typeface="Arial" charset="0"/>
        </a:defRPr>
      </a:lvl8pPr>
      <a:lvl9pPr marL="1868488" algn="l" rtl="0" fontAlgn="base">
        <a:spcBef>
          <a:spcPct val="0"/>
        </a:spcBef>
        <a:spcAft>
          <a:spcPct val="0"/>
        </a:spcAft>
        <a:defRPr sz="2000">
          <a:solidFill>
            <a:srgbClr val="FF3300"/>
          </a:solidFill>
          <a:latin typeface="Arial" charset="0"/>
          <a:ea typeface="ヒラギノ角ゴ ProN W3" pitchFamily="60" charset="-128"/>
          <a:sym typeface="Arial" charset="0"/>
        </a:defRPr>
      </a:lvl9pPr>
    </p:titleStyle>
    <p:bodyStyle>
      <a:lvl1pPr marL="342900" indent="-174625" algn="l" rtl="0" eaLnBrk="0" fontAlgn="base" hangingPunct="0">
        <a:spcBef>
          <a:spcPts val="600"/>
        </a:spcBef>
        <a:spcAft>
          <a:spcPct val="0"/>
        </a:spcAft>
        <a:buFont typeface="Arial" charset="0"/>
        <a:buChar char="•"/>
        <a:defRPr sz="2800">
          <a:solidFill>
            <a:srgbClr val="663300"/>
          </a:solidFill>
          <a:latin typeface="+mn-lt"/>
          <a:ea typeface="+mn-ea"/>
          <a:cs typeface="ヒラギノ角ゴ ProN W3"/>
          <a:sym typeface="Arial" charset="0"/>
        </a:defRPr>
      </a:lvl1pPr>
      <a:lvl2pPr marL="687388" indent="-174625" algn="l" rtl="0" eaLnBrk="0" fontAlgn="base" hangingPunct="0">
        <a:spcBef>
          <a:spcPts val="600"/>
        </a:spcBef>
        <a:spcAft>
          <a:spcPct val="0"/>
        </a:spcAft>
        <a:buFont typeface="Arial" charset="0"/>
        <a:buChar char="•"/>
        <a:defRPr sz="2400">
          <a:solidFill>
            <a:srgbClr val="663300"/>
          </a:solidFill>
          <a:latin typeface="+mn-lt"/>
          <a:ea typeface="+mn-ea"/>
          <a:cs typeface="ヒラギノ角ゴ ProN W3"/>
          <a:sym typeface="Arial" charset="0"/>
        </a:defRPr>
      </a:lvl2pPr>
      <a:lvl3pPr marL="1141413" indent="-109538" algn="l" rtl="0" eaLnBrk="0" fontAlgn="base" hangingPunct="0">
        <a:spcBef>
          <a:spcPts val="400"/>
        </a:spcBef>
        <a:spcAft>
          <a:spcPct val="0"/>
        </a:spcAft>
        <a:buFont typeface="Arial" charset="0"/>
        <a:buChar char="•"/>
        <a:defRPr sz="2000">
          <a:solidFill>
            <a:srgbClr val="663300"/>
          </a:solidFill>
          <a:latin typeface="+mn-lt"/>
          <a:ea typeface="+mn-ea"/>
          <a:cs typeface="ヒラギノ角ゴ ProN W3"/>
          <a:sym typeface="Arial" charset="0"/>
        </a:defRPr>
      </a:lvl3pPr>
      <a:lvl4pPr marL="228600" indent="-228600" algn="l" rtl="0" eaLnBrk="0" fontAlgn="base" hangingPunct="0">
        <a:spcBef>
          <a:spcPts val="400"/>
        </a:spcBef>
        <a:spcAft>
          <a:spcPct val="0"/>
        </a:spcAft>
        <a:buFont typeface="Arial" charset="0"/>
        <a:buChar char="•"/>
        <a:defRPr>
          <a:solidFill>
            <a:srgbClr val="663300"/>
          </a:solidFill>
          <a:latin typeface="+mn-lt"/>
          <a:ea typeface="+mn-ea"/>
          <a:cs typeface="ヒラギノ角ゴ ProN W3"/>
          <a:sym typeface="Arial" charset="0"/>
        </a:defRPr>
      </a:lvl4pPr>
      <a:lvl5pPr marL="228600" indent="-228600" algn="l" rtl="0" eaLnBrk="0" fontAlgn="base" hangingPunct="0">
        <a:spcBef>
          <a:spcPts val="400"/>
        </a:spcBef>
        <a:spcAft>
          <a:spcPct val="0"/>
        </a:spcAft>
        <a:buFont typeface="Arial" charset="0"/>
        <a:buChar char="•"/>
        <a:defRPr>
          <a:solidFill>
            <a:srgbClr val="663300"/>
          </a:solidFill>
          <a:latin typeface="+mn-lt"/>
          <a:ea typeface="+mn-ea"/>
          <a:cs typeface="ヒラギノ角ゴ ProN W3"/>
          <a:sym typeface="Arial" charset="0"/>
        </a:defRPr>
      </a:lvl5pPr>
      <a:lvl6pPr marL="685800" indent="-228600" algn="l" rtl="0" fontAlgn="base">
        <a:spcBef>
          <a:spcPts val="400"/>
        </a:spcBef>
        <a:spcAft>
          <a:spcPct val="0"/>
        </a:spcAft>
        <a:defRPr>
          <a:solidFill>
            <a:srgbClr val="663300"/>
          </a:solidFill>
          <a:latin typeface="+mn-lt"/>
          <a:ea typeface="+mn-ea"/>
          <a:sym typeface="Arial" charset="0"/>
        </a:defRPr>
      </a:lvl6pPr>
      <a:lvl7pPr marL="1143000" indent="-228600" algn="l" rtl="0" fontAlgn="base">
        <a:spcBef>
          <a:spcPts val="400"/>
        </a:spcBef>
        <a:spcAft>
          <a:spcPct val="0"/>
        </a:spcAft>
        <a:defRPr>
          <a:solidFill>
            <a:srgbClr val="663300"/>
          </a:solidFill>
          <a:latin typeface="+mn-lt"/>
          <a:ea typeface="+mn-ea"/>
          <a:sym typeface="Arial" charset="0"/>
        </a:defRPr>
      </a:lvl7pPr>
      <a:lvl8pPr marL="1600200" indent="-228600" algn="l" rtl="0" fontAlgn="base">
        <a:spcBef>
          <a:spcPts val="400"/>
        </a:spcBef>
        <a:spcAft>
          <a:spcPct val="0"/>
        </a:spcAft>
        <a:defRPr>
          <a:solidFill>
            <a:srgbClr val="663300"/>
          </a:solidFill>
          <a:latin typeface="+mn-lt"/>
          <a:ea typeface="+mn-ea"/>
          <a:sym typeface="Arial" charset="0"/>
        </a:defRPr>
      </a:lvl8pPr>
      <a:lvl9pPr marL="2057400" indent="-228600" algn="l" rtl="0" fontAlgn="base">
        <a:spcBef>
          <a:spcPts val="400"/>
        </a:spcBef>
        <a:spcAft>
          <a:spcPct val="0"/>
        </a:spcAft>
        <a:defRPr>
          <a:solidFill>
            <a:srgbClr val="663300"/>
          </a:solidFill>
          <a:latin typeface="+mn-lt"/>
          <a:ea typeface="+mn-ea"/>
          <a:sym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2.wmf" /><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3" Type="http://schemas.openxmlformats.org/officeDocument/2006/relationships/image" Target="../media/image4.wmf" /><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3" Type="http://schemas.openxmlformats.org/officeDocument/2006/relationships/hyperlink" Target="https://xebia.com/blog/microservices-coupling-vs-autonomy/" TargetMode="External" /><Relationship Id="rId2" Type="http://schemas.openxmlformats.org/officeDocument/2006/relationships/hyperlink" Target="https://docs.microsoft.com/en-us/dotnet/standard/microservices-architecture/multi-container-microservice-net-applications/integration-event-based-microservice-communications" TargetMode="External"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16.xml"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notesSlide" Target="../notesSlides/notesSlide17.xml"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notesSlide" Target="../notesSlides/notesSlide18.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1.jpeg" /><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notesSlide" Target="../notesSlides/notesSlide19.xml"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1.xml"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Relationship Id="rId3" Type="http://schemas.openxmlformats.org/officeDocument/2006/relationships/image" Target="../media/image13.jpeg" /><Relationship Id="rId2" Type="http://schemas.openxmlformats.org/officeDocument/2006/relationships/notesSlide" Target="../notesSlides/notesSlide22.xml"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Relationship Id="rId3" Type="http://schemas.openxmlformats.org/officeDocument/2006/relationships/image" Target="../media/image14.jpeg" /><Relationship Id="rId2" Type="http://schemas.openxmlformats.org/officeDocument/2006/relationships/notesSlide" Target="../notesSlides/notesSlide23.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p:cNvSpPr>
          <p:nvPr/>
        </p:nvSpPr>
        <p:spPr bwMode="auto">
          <a:xfrm>
            <a:off x="2298700" y="3467100"/>
            <a:ext cx="7073900" cy="2032000"/>
          </a:xfrm>
          <a:prstGeom prst="rect">
            <a:avLst/>
          </a:prstGeom>
          <a:noFill/>
          <a:ln w="12700">
            <a:noFill/>
            <a:miter lim="800000"/>
            <a:headEnd/>
            <a:tailEnd/>
          </a:ln>
        </p:spPr>
        <p:txBody>
          <a:bodyPr lIns="0" tIns="0" rIns="40639" bIns="0"/>
          <a:lstStyle/>
          <a:p>
            <a:pPr marL="39688">
              <a:lnSpc>
                <a:spcPct val="110000"/>
              </a:lnSpc>
              <a:spcBef>
                <a:spcPts val="800"/>
              </a:spcBef>
            </a:pPr>
            <a:endParaRPr lang="en-US" dirty="0">
              <a:solidFill>
                <a:srgbClr val="663300"/>
              </a:solidFill>
              <a:latin typeface="Arial" charset="0"/>
              <a:cs typeface="Arial" charset="0"/>
              <a:sym typeface="Arial" charset="0"/>
            </a:endParaRPr>
          </a:p>
        </p:txBody>
      </p:sp>
      <p:sp>
        <p:nvSpPr>
          <p:cNvPr id="7" name="Title 5"/>
          <p:cNvSpPr txBox="1">
            <a:spLocks/>
          </p:cNvSpPr>
          <p:nvPr/>
        </p:nvSpPr>
        <p:spPr bwMode="auto">
          <a:xfrm>
            <a:off x="2281238" y="0"/>
            <a:ext cx="7073900" cy="1828800"/>
          </a:xfrm>
          <a:prstGeom prst="rect">
            <a:avLst/>
          </a:prstGeom>
          <a:noFill/>
          <a:ln w="12700">
            <a:noFill/>
            <a:miter lim="800000"/>
            <a:headEnd/>
            <a:tailEnd/>
          </a:ln>
        </p:spPr>
        <p:txBody>
          <a:bodyPr lIns="50800" tIns="50800" bIns="50800" anchor="b"/>
          <a:lstStyle/>
          <a:p>
            <a:pPr marL="39688">
              <a:defRPr/>
            </a:pPr>
            <a:r>
              <a:rPr lang="en-US" sz="3200" kern="0" dirty="0">
                <a:solidFill>
                  <a:schemeClr val="tx1"/>
                </a:solidFill>
                <a:latin typeface="+mj-lt"/>
                <a:ea typeface="+mj-ea"/>
                <a:cs typeface="ヒラギノ角ゴ ProN W3"/>
                <a:sym typeface="Arial" pitchFamily="34" charset="0"/>
              </a:rPr>
              <a:t>Indirect Communication</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Group Communication </a:t>
            </a:r>
            <a:endParaRPr lang="en-US" dirty="0"/>
          </a:p>
        </p:txBody>
      </p:sp>
      <p:sp>
        <p:nvSpPr>
          <p:cNvPr id="3" name="Content Placeholder 2"/>
          <p:cNvSpPr>
            <a:spLocks noGrp="1"/>
          </p:cNvSpPr>
          <p:nvPr>
            <p:ph idx="1"/>
          </p:nvPr>
        </p:nvSpPr>
        <p:spPr/>
        <p:txBody>
          <a:bodyPr/>
          <a:lstStyle/>
          <a:p>
            <a:r>
              <a:rPr lang="en-US" dirty="0">
                <a:solidFill>
                  <a:schemeClr val="tx1"/>
                </a:solidFill>
              </a:rPr>
              <a:t>Adds a lot of value </a:t>
            </a:r>
          </a:p>
          <a:p>
            <a:pPr lvl="1"/>
            <a:r>
              <a:rPr lang="en-US" sz="2000" dirty="0">
                <a:solidFill>
                  <a:schemeClr val="tx1"/>
                </a:solidFill>
              </a:rPr>
              <a:t>Detecting failures</a:t>
            </a:r>
          </a:p>
          <a:p>
            <a:pPr lvl="1"/>
            <a:r>
              <a:rPr lang="en-US" sz="2000" dirty="0">
                <a:solidFill>
                  <a:schemeClr val="tx1"/>
                </a:solidFill>
              </a:rPr>
              <a:t>Managing group membership (processes in the group)</a:t>
            </a:r>
          </a:p>
          <a:p>
            <a:pPr lvl="1"/>
            <a:r>
              <a:rPr lang="en-US" sz="2000" dirty="0">
                <a:solidFill>
                  <a:schemeClr val="tx1"/>
                </a:solidFill>
              </a:rPr>
              <a:t>Reliability guarantees</a:t>
            </a:r>
          </a:p>
          <a:p>
            <a:pPr lvl="1"/>
            <a:r>
              <a:rPr lang="en-US" sz="2000" dirty="0">
                <a:solidFill>
                  <a:schemeClr val="tx1"/>
                </a:solidFill>
              </a:rPr>
              <a:t>Ordering guarantees</a:t>
            </a:r>
          </a:p>
          <a:p>
            <a:endParaRPr lang="en-US" dirty="0"/>
          </a:p>
        </p:txBody>
      </p:sp>
      <p:sp>
        <p:nvSpPr>
          <p:cNvPr id="4" name="Slide Number Placeholder 3"/>
          <p:cNvSpPr>
            <a:spLocks noGrp="1"/>
          </p:cNvSpPr>
          <p:nvPr>
            <p:ph type="sldNum" sz="quarter" idx="10"/>
          </p:nvPr>
        </p:nvSpPr>
        <p:spPr/>
        <p:txBody>
          <a:bodyPr/>
          <a:lstStyle/>
          <a:p>
            <a:pPr>
              <a:defRPr/>
            </a:pPr>
            <a:fld id="{3AF5D15A-566C-409F-A413-E42E3117F28C}" type="slidenum">
              <a:rPr lang="en-US" smtClean="0"/>
              <a:pPr>
                <a:defRPr/>
              </a:pPr>
              <a:t>10</a:t>
            </a:fld>
            <a:endParaRPr lang="en-US"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Group Communication (Cont.)</a:t>
            </a:r>
          </a:p>
        </p:txBody>
      </p:sp>
      <p:sp>
        <p:nvSpPr>
          <p:cNvPr id="3" name="Content Placeholder 2"/>
          <p:cNvSpPr>
            <a:spLocks noGrp="1"/>
          </p:cNvSpPr>
          <p:nvPr>
            <p:ph idx="1"/>
          </p:nvPr>
        </p:nvSpPr>
        <p:spPr/>
        <p:txBody>
          <a:bodyPr/>
          <a:lstStyle/>
          <a:p>
            <a:r>
              <a:rPr lang="en-US" dirty="0">
                <a:solidFill>
                  <a:schemeClr val="tx1"/>
                </a:solidFill>
              </a:rPr>
              <a:t>Very useful building block for DSs, esp. reliable ones</a:t>
            </a:r>
          </a:p>
          <a:p>
            <a:pPr lvl="1"/>
            <a:r>
              <a:rPr lang="en-US" dirty="0">
                <a:solidFill>
                  <a:schemeClr val="tx1"/>
                </a:solidFill>
              </a:rPr>
              <a:t>Reliable dissemination of info to large # “clients” (esp. finance)</a:t>
            </a:r>
          </a:p>
          <a:p>
            <a:pPr lvl="1"/>
            <a:r>
              <a:rPr lang="en-US" dirty="0">
                <a:solidFill>
                  <a:schemeClr val="tx1"/>
                </a:solidFill>
              </a:rPr>
              <a:t>Collaborative applications: multiple users with common view</a:t>
            </a:r>
          </a:p>
          <a:p>
            <a:pPr lvl="1"/>
            <a:r>
              <a:rPr lang="en-US" dirty="0">
                <a:solidFill>
                  <a:schemeClr val="tx1"/>
                </a:solidFill>
              </a:rPr>
              <a:t>Wide range of fault-tolerance building blocks</a:t>
            </a:r>
          </a:p>
          <a:p>
            <a:pPr lvl="2"/>
            <a:r>
              <a:rPr lang="en-US" dirty="0">
                <a:solidFill>
                  <a:schemeClr val="tx1"/>
                </a:solidFill>
              </a:rPr>
              <a:t>Consistent update of replicated data</a:t>
            </a:r>
          </a:p>
          <a:p>
            <a:pPr lvl="2"/>
            <a:r>
              <a:rPr lang="en-US" dirty="0">
                <a:solidFill>
                  <a:schemeClr val="tx1"/>
                </a:solidFill>
              </a:rPr>
              <a:t>Highly available (replicated) servers</a:t>
            </a:r>
          </a:p>
          <a:p>
            <a:r>
              <a:rPr lang="en-US" dirty="0">
                <a:solidFill>
                  <a:schemeClr val="tx1"/>
                </a:solidFill>
              </a:rPr>
              <a:t>More on group communications next:</a:t>
            </a:r>
          </a:p>
          <a:p>
            <a:pPr lvl="1"/>
            <a:r>
              <a:rPr lang="en-US" dirty="0">
                <a:solidFill>
                  <a:schemeClr val="tx1"/>
                </a:solidFill>
              </a:rPr>
              <a:t>Programming models</a:t>
            </a:r>
          </a:p>
          <a:p>
            <a:pPr lvl="1"/>
            <a:r>
              <a:rPr lang="en-US" dirty="0">
                <a:solidFill>
                  <a:schemeClr val="tx1"/>
                </a:solidFill>
              </a:rPr>
              <a:t>Implementation issues</a:t>
            </a:r>
          </a:p>
        </p:txBody>
      </p:sp>
      <p:sp>
        <p:nvSpPr>
          <p:cNvPr id="4" name="Slide Number Placeholder 3"/>
          <p:cNvSpPr>
            <a:spLocks noGrp="1"/>
          </p:cNvSpPr>
          <p:nvPr>
            <p:ph type="sldNum" sz="quarter" idx="10"/>
          </p:nvPr>
        </p:nvSpPr>
        <p:spPr/>
        <p:txBody>
          <a:bodyPr/>
          <a:lstStyle/>
          <a:p>
            <a:pPr>
              <a:defRPr/>
            </a:pPr>
            <a:fld id="{3AF5D15A-566C-409F-A413-E42E3117F28C}" type="slidenum">
              <a:rPr lang="en-US" smtClean="0"/>
              <a:pPr>
                <a:defRPr/>
              </a:pPr>
              <a:t>11</a:t>
            </a:fld>
            <a:endParaRPr lang="en-US" dirty="0"/>
          </a:p>
        </p:txBody>
      </p:sp>
    </p:spTree>
    <p:extLst>
      <p:ext uri="{BB962C8B-B14F-4D97-AF65-F5344CB8AC3E}">
        <p14:creationId xmlns:p14="http://schemas.microsoft.com/office/powerpoint/2010/main" val="422576074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Programming model </a:t>
            </a:r>
          </a:p>
        </p:txBody>
      </p:sp>
      <p:sp>
        <p:nvSpPr>
          <p:cNvPr id="3" name="Content Placeholder 2"/>
          <p:cNvSpPr>
            <a:spLocks noGrp="1"/>
          </p:cNvSpPr>
          <p:nvPr>
            <p:ph idx="1"/>
          </p:nvPr>
        </p:nvSpPr>
        <p:spPr/>
        <p:txBody>
          <a:bodyPr/>
          <a:lstStyle/>
          <a:p>
            <a:r>
              <a:rPr lang="en-US" dirty="0">
                <a:solidFill>
                  <a:schemeClr val="tx1"/>
                </a:solidFill>
              </a:rPr>
              <a:t>Central abstraction: group &amp; associated membership</a:t>
            </a:r>
          </a:p>
          <a:p>
            <a:pPr lvl="1"/>
            <a:r>
              <a:rPr lang="en-US" dirty="0">
                <a:solidFill>
                  <a:schemeClr val="tx1"/>
                </a:solidFill>
              </a:rPr>
              <a:t>Processes join (explicitly) or leave (explicitly or by failure)</a:t>
            </a:r>
          </a:p>
          <a:p>
            <a:pPr lvl="1"/>
            <a:r>
              <a:rPr lang="en-US" dirty="0">
                <a:solidFill>
                  <a:schemeClr val="tx1"/>
                </a:solidFill>
              </a:rPr>
              <a:t>Send single message to the group of N, not N unicast messages</a:t>
            </a:r>
          </a:p>
          <a:p>
            <a:r>
              <a:rPr lang="en-US" dirty="0">
                <a:solidFill>
                  <a:schemeClr val="tx1"/>
                </a:solidFill>
              </a:rPr>
              <a:t>Compare and contrast with IP multicast?</a:t>
            </a:r>
          </a:p>
          <a:p>
            <a:r>
              <a:rPr lang="en-US" dirty="0">
                <a:solidFill>
                  <a:schemeClr val="tx1"/>
                </a:solidFill>
              </a:rPr>
              <a:t>Early work started in the late 1980s, still going strong</a:t>
            </a:r>
          </a:p>
        </p:txBody>
      </p:sp>
      <p:sp>
        <p:nvSpPr>
          <p:cNvPr id="4" name="Slide Number Placeholder 3"/>
          <p:cNvSpPr>
            <a:spLocks noGrp="1"/>
          </p:cNvSpPr>
          <p:nvPr>
            <p:ph type="sldNum" sz="quarter" idx="10"/>
          </p:nvPr>
        </p:nvSpPr>
        <p:spPr/>
        <p:txBody>
          <a:bodyPr/>
          <a:lstStyle/>
          <a:p>
            <a:pPr>
              <a:defRPr/>
            </a:pPr>
            <a:fld id="{3AF5D15A-566C-409F-A413-E42E3117F28C}" type="slidenum">
              <a:rPr lang="en-US" smtClean="0"/>
              <a:pPr>
                <a:defRPr/>
              </a:pPr>
              <a:t>12</a:t>
            </a:fld>
            <a:endParaRPr lang="en-US" dirty="0"/>
          </a:p>
        </p:txBody>
      </p:sp>
    </p:spTree>
    <p:extLst>
      <p:ext uri="{BB962C8B-B14F-4D97-AF65-F5344CB8AC3E}">
        <p14:creationId xmlns:p14="http://schemas.microsoft.com/office/powerpoint/2010/main" val="246691984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Process groups and object groups</a:t>
            </a:r>
          </a:p>
        </p:txBody>
      </p:sp>
      <p:sp>
        <p:nvSpPr>
          <p:cNvPr id="3" name="Content Placeholder 2"/>
          <p:cNvSpPr>
            <a:spLocks noGrp="1"/>
          </p:cNvSpPr>
          <p:nvPr>
            <p:ph idx="1"/>
          </p:nvPr>
        </p:nvSpPr>
        <p:spPr/>
        <p:txBody>
          <a:bodyPr/>
          <a:lstStyle/>
          <a:p>
            <a:r>
              <a:rPr lang="en-US" dirty="0">
                <a:solidFill>
                  <a:schemeClr val="tx1"/>
                </a:solidFill>
              </a:rPr>
              <a:t>Most research on </a:t>
            </a:r>
            <a:r>
              <a:rPr lang="en-US" b="1" u="sng" dirty="0">
                <a:solidFill>
                  <a:schemeClr val="tx1"/>
                </a:solidFill>
              </a:rPr>
              <a:t>process groups</a:t>
            </a:r>
          </a:p>
          <a:p>
            <a:pPr lvl="1"/>
            <a:r>
              <a:rPr lang="en-US" dirty="0">
                <a:solidFill>
                  <a:schemeClr val="tx1"/>
                </a:solidFill>
              </a:rPr>
              <a:t>Abstraction: resilient process</a:t>
            </a:r>
          </a:p>
          <a:p>
            <a:pPr lvl="1"/>
            <a:r>
              <a:rPr lang="en-US" dirty="0">
                <a:solidFill>
                  <a:schemeClr val="tx1"/>
                </a:solidFill>
              </a:rPr>
              <a:t>Messages delivered to a process endpoint, no higher</a:t>
            </a:r>
          </a:p>
          <a:p>
            <a:pPr lvl="1"/>
            <a:r>
              <a:rPr lang="en-US" dirty="0">
                <a:solidFill>
                  <a:schemeClr val="tx1"/>
                </a:solidFill>
              </a:rPr>
              <a:t>Messages typically unstructured byte arrays, no </a:t>
            </a:r>
            <a:r>
              <a:rPr lang="en-US" dirty="0" err="1">
                <a:solidFill>
                  <a:schemeClr val="tx1"/>
                </a:solidFill>
              </a:rPr>
              <a:t>marshalling</a:t>
            </a:r>
            <a:r>
              <a:rPr lang="en-US" dirty="0">
                <a:solidFill>
                  <a:schemeClr val="tx1"/>
                </a:solidFill>
              </a:rPr>
              <a:t> </a:t>
            </a:r>
            <a:r>
              <a:rPr lang="en-US" dirty="0" err="1">
                <a:solidFill>
                  <a:schemeClr val="tx1"/>
                </a:solidFill>
              </a:rPr>
              <a:t>etc</a:t>
            </a:r>
            <a:endParaRPr lang="en-US" dirty="0">
              <a:solidFill>
                <a:schemeClr val="tx1"/>
              </a:solidFill>
            </a:endParaRPr>
          </a:p>
          <a:p>
            <a:pPr lvl="1"/>
            <a:r>
              <a:rPr lang="en-US" dirty="0">
                <a:solidFill>
                  <a:schemeClr val="tx1"/>
                </a:solidFill>
              </a:rPr>
              <a:t>Level of service ≈ socket</a:t>
            </a:r>
          </a:p>
          <a:p>
            <a:r>
              <a:rPr lang="en-US" b="1" u="sng" dirty="0">
                <a:solidFill>
                  <a:schemeClr val="tx1"/>
                </a:solidFill>
              </a:rPr>
              <a:t>Object group</a:t>
            </a:r>
            <a:r>
              <a:rPr lang="en-US" dirty="0">
                <a:solidFill>
                  <a:schemeClr val="tx1"/>
                </a:solidFill>
              </a:rPr>
              <a:t>: higher level approach</a:t>
            </a:r>
          </a:p>
          <a:p>
            <a:pPr lvl="1"/>
            <a:r>
              <a:rPr lang="en-US" dirty="0">
                <a:solidFill>
                  <a:schemeClr val="tx1"/>
                </a:solidFill>
              </a:rPr>
              <a:t>Collection of objects (same class!) process same invocations</a:t>
            </a:r>
          </a:p>
          <a:p>
            <a:pPr lvl="1"/>
            <a:r>
              <a:rPr lang="en-US" dirty="0">
                <a:solidFill>
                  <a:schemeClr val="tx1"/>
                </a:solidFill>
              </a:rPr>
              <a:t>Replication can be transparent to clients</a:t>
            </a:r>
          </a:p>
          <a:p>
            <a:pPr lvl="2"/>
            <a:r>
              <a:rPr lang="en-US" dirty="0">
                <a:solidFill>
                  <a:schemeClr val="tx1"/>
                </a:solidFill>
              </a:rPr>
              <a:t>Invoke on single object (proxy)</a:t>
            </a:r>
          </a:p>
          <a:p>
            <a:pPr lvl="2"/>
            <a:r>
              <a:rPr lang="en-US" dirty="0">
                <a:solidFill>
                  <a:schemeClr val="tx1"/>
                </a:solidFill>
              </a:rPr>
              <a:t>Requests sent by group communication</a:t>
            </a:r>
          </a:p>
          <a:p>
            <a:pPr lvl="2"/>
            <a:r>
              <a:rPr lang="en-US" dirty="0">
                <a:solidFill>
                  <a:schemeClr val="tx1"/>
                </a:solidFill>
              </a:rPr>
              <a:t>Voting in proxy usually</a:t>
            </a:r>
          </a:p>
        </p:txBody>
      </p:sp>
      <p:sp>
        <p:nvSpPr>
          <p:cNvPr id="4" name="Slide Number Placeholder 3"/>
          <p:cNvSpPr>
            <a:spLocks noGrp="1"/>
          </p:cNvSpPr>
          <p:nvPr>
            <p:ph type="sldNum" sz="quarter" idx="10"/>
          </p:nvPr>
        </p:nvSpPr>
        <p:spPr/>
        <p:txBody>
          <a:bodyPr/>
          <a:lstStyle/>
          <a:p>
            <a:pPr>
              <a:defRPr/>
            </a:pPr>
            <a:fld id="{3AF5D15A-566C-409F-A413-E42E3117F28C}" type="slidenum">
              <a:rPr lang="en-US" smtClean="0"/>
              <a:pPr>
                <a:defRPr/>
              </a:pPr>
              <a:t>13</a:t>
            </a:fld>
            <a:endParaRPr lang="en-US" dirty="0"/>
          </a:p>
        </p:txBody>
      </p:sp>
    </p:spTree>
    <p:extLst>
      <p:ext uri="{BB962C8B-B14F-4D97-AF65-F5344CB8AC3E}">
        <p14:creationId xmlns:p14="http://schemas.microsoft.com/office/powerpoint/2010/main" val="217554059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Other key distinctions in group comm. services</a:t>
            </a:r>
          </a:p>
        </p:txBody>
      </p:sp>
      <p:sp>
        <p:nvSpPr>
          <p:cNvPr id="3" name="Content Placeholder 2"/>
          <p:cNvSpPr>
            <a:spLocks noGrp="1"/>
          </p:cNvSpPr>
          <p:nvPr>
            <p:ph idx="1"/>
          </p:nvPr>
        </p:nvSpPr>
        <p:spPr/>
        <p:txBody>
          <a:bodyPr/>
          <a:lstStyle/>
          <a:p>
            <a:r>
              <a:rPr lang="en-US" b="1" u="sng" dirty="0">
                <a:solidFill>
                  <a:schemeClr val="tx1"/>
                </a:solidFill>
              </a:rPr>
              <a:t>Closed group</a:t>
            </a:r>
            <a:r>
              <a:rPr lang="en-US" dirty="0">
                <a:solidFill>
                  <a:schemeClr val="tx1"/>
                </a:solidFill>
              </a:rPr>
              <a:t>: only members may multicast to it</a:t>
            </a:r>
          </a:p>
          <a:p>
            <a:pPr lvl="1"/>
            <a:r>
              <a:rPr lang="en-US" dirty="0">
                <a:solidFill>
                  <a:schemeClr val="tx1"/>
                </a:solidFill>
              </a:rPr>
              <a:t>Useful: coordinating among cooperating servers (usually replicas)</a:t>
            </a:r>
          </a:p>
          <a:p>
            <a:r>
              <a:rPr lang="en-US" b="1" u="sng" dirty="0">
                <a:solidFill>
                  <a:schemeClr val="tx1"/>
                </a:solidFill>
              </a:rPr>
              <a:t>Open group</a:t>
            </a:r>
            <a:r>
              <a:rPr lang="en-US" dirty="0">
                <a:solidFill>
                  <a:schemeClr val="tx1"/>
                </a:solidFill>
              </a:rPr>
              <a:t>: a process outside group may send to it</a:t>
            </a:r>
          </a:p>
          <a:p>
            <a:pPr lvl="1"/>
            <a:r>
              <a:rPr lang="en-US" dirty="0">
                <a:solidFill>
                  <a:schemeClr val="tx1"/>
                </a:solidFill>
              </a:rPr>
              <a:t>Useful: delivering events to interested parties, client request to server replica group</a:t>
            </a:r>
          </a:p>
          <a:p>
            <a:r>
              <a:rPr lang="en-US" b="1" u="sng" dirty="0">
                <a:solidFill>
                  <a:schemeClr val="tx1"/>
                </a:solidFill>
              </a:rPr>
              <a:t>Overlapping groups</a:t>
            </a:r>
            <a:r>
              <a:rPr lang="en-US" dirty="0">
                <a:solidFill>
                  <a:schemeClr val="tx1"/>
                </a:solidFill>
              </a:rPr>
              <a:t>: entities may belong to &gt;1 group</a:t>
            </a:r>
          </a:p>
          <a:p>
            <a:r>
              <a:rPr lang="en-US" b="1" u="sng" dirty="0">
                <a:solidFill>
                  <a:schemeClr val="tx1"/>
                </a:solidFill>
              </a:rPr>
              <a:t>Non-overlapping groups</a:t>
            </a:r>
            <a:r>
              <a:rPr lang="en-US" dirty="0">
                <a:solidFill>
                  <a:schemeClr val="tx1"/>
                </a:solidFill>
              </a:rPr>
              <a:t>: 0 or 1 groups for an entity</a:t>
            </a:r>
          </a:p>
          <a:p>
            <a:r>
              <a:rPr lang="en-US" dirty="0">
                <a:solidFill>
                  <a:schemeClr val="tx1"/>
                </a:solidFill>
              </a:rPr>
              <a:t>Synchronous and asynchronous systems</a:t>
            </a:r>
          </a:p>
          <a:p>
            <a:r>
              <a:rPr lang="en-US" dirty="0">
                <a:solidFill>
                  <a:schemeClr val="tx1"/>
                </a:solidFill>
              </a:rPr>
              <a:t>Note: above has HUGE impact on multicast algorithms</a:t>
            </a:r>
          </a:p>
          <a:p>
            <a:pPr lvl="1"/>
            <a:r>
              <a:rPr lang="en-US" dirty="0">
                <a:solidFill>
                  <a:schemeClr val="tx1"/>
                </a:solidFill>
              </a:rPr>
              <a:t>Big reason why lots of research on this!</a:t>
            </a:r>
          </a:p>
          <a:p>
            <a:pPr lvl="1"/>
            <a:r>
              <a:rPr lang="en-US" dirty="0">
                <a:solidFill>
                  <a:schemeClr val="tx1"/>
                </a:solidFill>
              </a:rPr>
              <a:t>…. And that is even without Byzantine failure</a:t>
            </a:r>
          </a:p>
        </p:txBody>
      </p:sp>
      <p:sp>
        <p:nvSpPr>
          <p:cNvPr id="4" name="Slide Number Placeholder 3"/>
          <p:cNvSpPr>
            <a:spLocks noGrp="1"/>
          </p:cNvSpPr>
          <p:nvPr>
            <p:ph type="sldNum" sz="quarter" idx="10"/>
          </p:nvPr>
        </p:nvSpPr>
        <p:spPr/>
        <p:txBody>
          <a:bodyPr/>
          <a:lstStyle/>
          <a:p>
            <a:pPr>
              <a:defRPr/>
            </a:pPr>
            <a:fld id="{3AF5D15A-566C-409F-A413-E42E3117F28C}" type="slidenum">
              <a:rPr lang="en-US" smtClean="0"/>
              <a:pPr>
                <a:defRPr/>
              </a:pPr>
              <a:t>14</a:t>
            </a:fld>
            <a:endParaRPr lang="en-US" dirty="0"/>
          </a:p>
        </p:txBody>
      </p:sp>
    </p:spTree>
    <p:extLst>
      <p:ext uri="{BB962C8B-B14F-4D97-AF65-F5344CB8AC3E}">
        <p14:creationId xmlns:p14="http://schemas.microsoft.com/office/powerpoint/2010/main" val="390345048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Line 2"/>
          <p:cNvSpPr>
            <a:spLocks noChangeShapeType="1"/>
          </p:cNvSpPr>
          <p:nvPr/>
        </p:nvSpPr>
        <p:spPr bwMode="auto">
          <a:xfrm>
            <a:off x="495300" y="1143000"/>
            <a:ext cx="8839200" cy="1588"/>
          </a:xfrm>
          <a:prstGeom prst="line">
            <a:avLst/>
          </a:prstGeom>
          <a:noFill/>
          <a:ln w="127000">
            <a:solidFill>
              <a:srgbClr val="FFCC00"/>
            </a:solidFill>
            <a:round/>
            <a:headEnd/>
            <a:tailEnd/>
          </a:ln>
        </p:spPr>
        <p:txBody>
          <a:bodyPr lIns="0" tIns="0" rIns="0" bIns="0"/>
          <a:lstStyle/>
          <a:p>
            <a:endParaRPr lang="en-US"/>
          </a:p>
        </p:txBody>
      </p:sp>
      <p:sp>
        <p:nvSpPr>
          <p:cNvPr id="8195" name="Rectangle 3"/>
          <p:cNvSpPr>
            <a:spLocks noGrp="1" noChangeArrowheads="1"/>
          </p:cNvSpPr>
          <p:nvPr>
            <p:ph type="title"/>
          </p:nvPr>
        </p:nvSpPr>
        <p:spPr>
          <a:ln/>
        </p:spPr>
        <p:txBody>
          <a:bodyPr rIns="132080"/>
          <a:lstStyle/>
          <a:p>
            <a:br>
              <a:rPr lang="en-US" dirty="0"/>
            </a:br>
            <a:r>
              <a:rPr lang="en-US" b="1" dirty="0">
                <a:solidFill>
                  <a:schemeClr val="tx1"/>
                </a:solidFill>
              </a:rPr>
              <a:t>Open and closed groups</a:t>
            </a:r>
          </a:p>
        </p:txBody>
      </p:sp>
      <p:pic>
        <p:nvPicPr>
          <p:cNvPr id="8196" name="Picture 4"/>
          <p:cNvPicPr>
            <a:picLocks noChangeArrowheads="1"/>
          </p:cNvPicPr>
          <p:nvPr/>
        </p:nvPicPr>
        <p:blipFill>
          <a:blip r:embed="rId3" cstate="print"/>
          <a:srcRect/>
          <a:stretch>
            <a:fillRect/>
          </a:stretch>
        </p:blipFill>
        <p:spPr bwMode="auto">
          <a:xfrm>
            <a:off x="1095375" y="1938338"/>
            <a:ext cx="7943850" cy="3635375"/>
          </a:xfrm>
          <a:prstGeom prst="rect">
            <a:avLst/>
          </a:prstGeom>
          <a:noFill/>
          <a:ln w="9525">
            <a:noFill/>
            <a:miter lim="800000"/>
            <a:headEnd/>
            <a:tailEnd/>
          </a:ln>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Implementation issues </a:t>
            </a:r>
          </a:p>
        </p:txBody>
      </p:sp>
      <p:sp>
        <p:nvSpPr>
          <p:cNvPr id="3" name="Content Placeholder 2"/>
          <p:cNvSpPr>
            <a:spLocks noGrp="1"/>
          </p:cNvSpPr>
          <p:nvPr>
            <p:ph idx="1"/>
          </p:nvPr>
        </p:nvSpPr>
        <p:spPr/>
        <p:txBody>
          <a:bodyPr/>
          <a:lstStyle/>
          <a:p>
            <a:r>
              <a:rPr lang="en-US" dirty="0">
                <a:solidFill>
                  <a:schemeClr val="tx1"/>
                </a:solidFill>
              </a:rPr>
              <a:t>Reliable delivery</a:t>
            </a:r>
          </a:p>
          <a:p>
            <a:pPr lvl="1"/>
            <a:r>
              <a:rPr lang="en-US" dirty="0">
                <a:solidFill>
                  <a:schemeClr val="tx1"/>
                </a:solidFill>
              </a:rPr>
              <a:t>Unicast delivery reliability properties (note: not my favorite terms!)</a:t>
            </a:r>
          </a:p>
          <a:p>
            <a:pPr lvl="2"/>
            <a:r>
              <a:rPr lang="en-US" b="1" u="sng" dirty="0">
                <a:solidFill>
                  <a:schemeClr val="tx1"/>
                </a:solidFill>
              </a:rPr>
              <a:t>Delivery integrity</a:t>
            </a:r>
            <a:r>
              <a:rPr lang="en-US" dirty="0">
                <a:solidFill>
                  <a:schemeClr val="tx1"/>
                </a:solidFill>
              </a:rPr>
              <a:t>: message received same as sent, never delivered twice</a:t>
            </a:r>
          </a:p>
          <a:p>
            <a:pPr lvl="2"/>
            <a:r>
              <a:rPr lang="en-US" b="1" u="sng" dirty="0">
                <a:solidFill>
                  <a:schemeClr val="tx1"/>
                </a:solidFill>
              </a:rPr>
              <a:t>Delivery validity</a:t>
            </a:r>
            <a:r>
              <a:rPr lang="en-US" dirty="0">
                <a:solidFill>
                  <a:schemeClr val="tx1"/>
                </a:solidFill>
              </a:rPr>
              <a:t>: outgoing message eventually delivered</a:t>
            </a:r>
          </a:p>
          <a:p>
            <a:pPr lvl="1"/>
            <a:r>
              <a:rPr lang="en-US" dirty="0">
                <a:solidFill>
                  <a:schemeClr val="tx1"/>
                </a:solidFill>
              </a:rPr>
              <a:t>Group communication reliability properties build on this</a:t>
            </a:r>
          </a:p>
          <a:p>
            <a:pPr lvl="2"/>
            <a:r>
              <a:rPr lang="en-US" b="1" u="sng" dirty="0">
                <a:solidFill>
                  <a:schemeClr val="tx1"/>
                </a:solidFill>
              </a:rPr>
              <a:t>Delivery integrity</a:t>
            </a:r>
            <a:r>
              <a:rPr lang="en-US" dirty="0">
                <a:solidFill>
                  <a:schemeClr val="tx1"/>
                </a:solidFill>
              </a:rPr>
              <a:t>: deliver message correctly at most once to group members</a:t>
            </a:r>
          </a:p>
          <a:p>
            <a:pPr marL="1657350" lvl="7" indent="-285750">
              <a:buFont typeface="Arial" pitchFamily="34" charset="0"/>
              <a:buChar char="•"/>
            </a:pPr>
            <a:r>
              <a:rPr lang="en-US" dirty="0">
                <a:solidFill>
                  <a:schemeClr val="tx1"/>
                </a:solidFill>
              </a:rPr>
              <a:t>Note: stronger than  RPC delivery guarantees!</a:t>
            </a:r>
          </a:p>
          <a:p>
            <a:pPr lvl="2"/>
            <a:r>
              <a:rPr lang="en-US" b="1" u="sng" dirty="0">
                <a:solidFill>
                  <a:schemeClr val="tx1"/>
                </a:solidFill>
              </a:rPr>
              <a:t>Delivery validity</a:t>
            </a:r>
            <a:r>
              <a:rPr lang="en-US" dirty="0">
                <a:solidFill>
                  <a:schemeClr val="tx1"/>
                </a:solidFill>
              </a:rPr>
              <a:t>: message sent will be eventually delivered (if not all group members fail)</a:t>
            </a:r>
          </a:p>
          <a:p>
            <a:pPr lvl="2"/>
            <a:r>
              <a:rPr lang="en-US" b="1" u="sng" dirty="0">
                <a:solidFill>
                  <a:schemeClr val="tx1"/>
                </a:solidFill>
              </a:rPr>
              <a:t>Agreement/consensus</a:t>
            </a:r>
            <a:r>
              <a:rPr lang="en-US" dirty="0">
                <a:solidFill>
                  <a:schemeClr val="tx1"/>
                </a:solidFill>
              </a:rPr>
              <a:t>: Delivered to all or none of the group members</a:t>
            </a:r>
          </a:p>
          <a:p>
            <a:pPr marL="1657350" lvl="7" indent="-285750">
              <a:buFont typeface="Arial" pitchFamily="34" charset="0"/>
              <a:buChar char="•"/>
            </a:pPr>
            <a:r>
              <a:rPr lang="en-US" dirty="0">
                <a:solidFill>
                  <a:schemeClr val="tx1"/>
                </a:solidFill>
              </a:rPr>
              <a:t>Note: also called </a:t>
            </a:r>
            <a:r>
              <a:rPr lang="en-US" b="1" u="sng" dirty="0">
                <a:solidFill>
                  <a:schemeClr val="tx1"/>
                </a:solidFill>
              </a:rPr>
              <a:t>atomic delivery</a:t>
            </a:r>
          </a:p>
        </p:txBody>
      </p:sp>
      <p:sp>
        <p:nvSpPr>
          <p:cNvPr id="4" name="Slide Number Placeholder 3"/>
          <p:cNvSpPr>
            <a:spLocks noGrp="1"/>
          </p:cNvSpPr>
          <p:nvPr>
            <p:ph type="sldNum" sz="quarter" idx="10"/>
          </p:nvPr>
        </p:nvSpPr>
        <p:spPr/>
        <p:txBody>
          <a:bodyPr/>
          <a:lstStyle/>
          <a:p>
            <a:pPr>
              <a:defRPr/>
            </a:pPr>
            <a:fld id="{3AF5D15A-566C-409F-A413-E42E3117F28C}" type="slidenum">
              <a:rPr lang="en-US" smtClean="0"/>
              <a:pPr>
                <a:defRPr/>
              </a:pPr>
              <a:t>16</a:t>
            </a:fld>
            <a:endParaRPr lang="en-US" dirty="0"/>
          </a:p>
        </p:txBody>
      </p:sp>
    </p:spTree>
    <p:extLst>
      <p:ext uri="{BB962C8B-B14F-4D97-AF65-F5344CB8AC3E}">
        <p14:creationId xmlns:p14="http://schemas.microsoft.com/office/powerpoint/2010/main" val="149008783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Ordered delivery</a:t>
            </a:r>
          </a:p>
        </p:txBody>
      </p:sp>
      <p:sp>
        <p:nvSpPr>
          <p:cNvPr id="3" name="Content Placeholder 2"/>
          <p:cNvSpPr>
            <a:spLocks noGrp="1"/>
          </p:cNvSpPr>
          <p:nvPr>
            <p:ph idx="1"/>
          </p:nvPr>
        </p:nvSpPr>
        <p:spPr/>
        <p:txBody>
          <a:bodyPr/>
          <a:lstStyle/>
          <a:p>
            <a:r>
              <a:rPr lang="en-US" dirty="0">
                <a:solidFill>
                  <a:schemeClr val="tx1"/>
                </a:solidFill>
              </a:rPr>
              <a:t>Possible strengths of ordering</a:t>
            </a:r>
          </a:p>
          <a:p>
            <a:pPr lvl="1"/>
            <a:r>
              <a:rPr lang="en-US" b="1" u="sng" dirty="0">
                <a:solidFill>
                  <a:schemeClr val="tx1"/>
                </a:solidFill>
              </a:rPr>
              <a:t>FIFO ordering</a:t>
            </a:r>
            <a:r>
              <a:rPr lang="en-US" dirty="0">
                <a:solidFill>
                  <a:schemeClr val="tx1"/>
                </a:solidFill>
              </a:rPr>
              <a:t>: first-in-first-out from a single sender to the group</a:t>
            </a:r>
          </a:p>
          <a:p>
            <a:pPr lvl="1"/>
            <a:r>
              <a:rPr lang="en-US" b="1" u="sng" dirty="0">
                <a:solidFill>
                  <a:schemeClr val="tx1"/>
                </a:solidFill>
              </a:rPr>
              <a:t>Causal ordering</a:t>
            </a:r>
            <a:r>
              <a:rPr lang="en-US" dirty="0">
                <a:solidFill>
                  <a:schemeClr val="tx1"/>
                </a:solidFill>
              </a:rPr>
              <a:t>: preserves potential causality, happens before (Chap 14)</a:t>
            </a:r>
          </a:p>
          <a:p>
            <a:pPr lvl="1"/>
            <a:r>
              <a:rPr lang="en-US" b="1" u="sng" dirty="0">
                <a:solidFill>
                  <a:schemeClr val="tx1"/>
                </a:solidFill>
              </a:rPr>
              <a:t>Total ordering</a:t>
            </a:r>
            <a:r>
              <a:rPr lang="en-US" dirty="0">
                <a:solidFill>
                  <a:schemeClr val="tx1"/>
                </a:solidFill>
              </a:rPr>
              <a:t>: messages delivered in same order to all processes</a:t>
            </a:r>
          </a:p>
          <a:p>
            <a:r>
              <a:rPr lang="en-US" dirty="0">
                <a:solidFill>
                  <a:schemeClr val="tx1"/>
                </a:solidFill>
              </a:rPr>
              <a:t>Perspective (not testable unless later covered…)</a:t>
            </a:r>
          </a:p>
          <a:p>
            <a:pPr lvl="1"/>
            <a:r>
              <a:rPr lang="en-US" dirty="0">
                <a:solidFill>
                  <a:schemeClr val="tx1"/>
                </a:solidFill>
              </a:rPr>
              <a:t>Strong reliability and ordering is expensive: scale limited</a:t>
            </a:r>
          </a:p>
          <a:p>
            <a:pPr lvl="1"/>
            <a:r>
              <a:rPr lang="en-US" dirty="0">
                <a:solidFill>
                  <a:schemeClr val="tx1"/>
                </a:solidFill>
              </a:rPr>
              <a:t>More probabilistic approaches &amp; weaker delivery guarantees researched a lot last decade</a:t>
            </a:r>
          </a:p>
        </p:txBody>
      </p:sp>
      <p:sp>
        <p:nvSpPr>
          <p:cNvPr id="4" name="Slide Number Placeholder 3"/>
          <p:cNvSpPr>
            <a:spLocks noGrp="1"/>
          </p:cNvSpPr>
          <p:nvPr>
            <p:ph type="sldNum" sz="quarter" idx="10"/>
          </p:nvPr>
        </p:nvSpPr>
        <p:spPr/>
        <p:txBody>
          <a:bodyPr/>
          <a:lstStyle/>
          <a:p>
            <a:pPr>
              <a:defRPr/>
            </a:pPr>
            <a:fld id="{3AF5D15A-566C-409F-A413-E42E3117F28C}" type="slidenum">
              <a:rPr lang="en-US" smtClean="0"/>
              <a:pPr>
                <a:defRPr/>
              </a:pPr>
              <a:t>17</a:t>
            </a:fld>
            <a:endParaRPr lang="en-US" dirty="0"/>
          </a:p>
        </p:txBody>
      </p:sp>
    </p:spTree>
    <p:extLst>
      <p:ext uri="{BB962C8B-B14F-4D97-AF65-F5344CB8AC3E}">
        <p14:creationId xmlns:p14="http://schemas.microsoft.com/office/powerpoint/2010/main" val="66299010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Group membership management</a:t>
            </a:r>
          </a:p>
        </p:txBody>
      </p:sp>
      <p:sp>
        <p:nvSpPr>
          <p:cNvPr id="3" name="Content Placeholder 2"/>
          <p:cNvSpPr>
            <a:spLocks noGrp="1"/>
          </p:cNvSpPr>
          <p:nvPr>
            <p:ph idx="1"/>
          </p:nvPr>
        </p:nvSpPr>
        <p:spPr/>
        <p:txBody>
          <a:bodyPr/>
          <a:lstStyle/>
          <a:p>
            <a:r>
              <a:rPr lang="en-US" dirty="0">
                <a:solidFill>
                  <a:schemeClr val="tx1"/>
                </a:solidFill>
              </a:rPr>
              <a:t>Key elements</a:t>
            </a:r>
          </a:p>
          <a:p>
            <a:pPr lvl="1"/>
            <a:r>
              <a:rPr lang="en-US" dirty="0">
                <a:solidFill>
                  <a:schemeClr val="tx1"/>
                </a:solidFill>
              </a:rPr>
              <a:t>Provide interface for group membership changes</a:t>
            </a:r>
          </a:p>
          <a:p>
            <a:pPr lvl="1"/>
            <a:r>
              <a:rPr lang="en-US" dirty="0">
                <a:solidFill>
                  <a:schemeClr val="tx1"/>
                </a:solidFill>
              </a:rPr>
              <a:t>Failure detection</a:t>
            </a:r>
          </a:p>
          <a:p>
            <a:pPr lvl="1"/>
            <a:r>
              <a:rPr lang="en-US" dirty="0">
                <a:solidFill>
                  <a:schemeClr val="tx1"/>
                </a:solidFill>
              </a:rPr>
              <a:t>Notifying members of group membership changes</a:t>
            </a:r>
          </a:p>
          <a:p>
            <a:pPr lvl="2"/>
            <a:r>
              <a:rPr lang="en-US" dirty="0">
                <a:solidFill>
                  <a:schemeClr val="tx1"/>
                </a:solidFill>
              </a:rPr>
              <a:t>Sometimes with strong properties: virtual synchrony</a:t>
            </a:r>
          </a:p>
          <a:p>
            <a:pPr lvl="1"/>
            <a:r>
              <a:rPr lang="en-US" dirty="0">
                <a:solidFill>
                  <a:schemeClr val="tx1"/>
                </a:solidFill>
              </a:rPr>
              <a:t>Performing group address expansion</a:t>
            </a:r>
          </a:p>
          <a:p>
            <a:pPr>
              <a:buNone/>
            </a:pPr>
            <a:endParaRPr lang="en-US" dirty="0">
              <a:solidFill>
                <a:schemeClr val="tx1"/>
              </a:solidFill>
            </a:endParaRPr>
          </a:p>
        </p:txBody>
      </p:sp>
      <p:sp>
        <p:nvSpPr>
          <p:cNvPr id="4" name="Slide Number Placeholder 3"/>
          <p:cNvSpPr>
            <a:spLocks noGrp="1"/>
          </p:cNvSpPr>
          <p:nvPr>
            <p:ph type="sldNum" sz="quarter" idx="10"/>
          </p:nvPr>
        </p:nvSpPr>
        <p:spPr/>
        <p:txBody>
          <a:bodyPr/>
          <a:lstStyle/>
          <a:p>
            <a:pPr>
              <a:defRPr/>
            </a:pPr>
            <a:fld id="{3AF5D15A-566C-409F-A413-E42E3117F28C}" type="slidenum">
              <a:rPr lang="en-US" smtClean="0"/>
              <a:pPr>
                <a:defRPr/>
              </a:pPr>
              <a:t>18</a:t>
            </a:fld>
            <a:endParaRPr lang="en-US" dirty="0"/>
          </a:p>
        </p:txBody>
      </p:sp>
    </p:spTree>
    <p:extLst>
      <p:ext uri="{BB962C8B-B14F-4D97-AF65-F5344CB8AC3E}">
        <p14:creationId xmlns:p14="http://schemas.microsoft.com/office/powerpoint/2010/main" val="2212718626"/>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Line 2"/>
          <p:cNvSpPr>
            <a:spLocks noChangeShapeType="1"/>
          </p:cNvSpPr>
          <p:nvPr/>
        </p:nvSpPr>
        <p:spPr bwMode="auto">
          <a:xfrm>
            <a:off x="495300" y="1143000"/>
            <a:ext cx="8832850" cy="1588"/>
          </a:xfrm>
          <a:prstGeom prst="line">
            <a:avLst/>
          </a:prstGeom>
          <a:noFill/>
          <a:ln w="127000">
            <a:solidFill>
              <a:srgbClr val="FFCC00"/>
            </a:solidFill>
            <a:round/>
            <a:headEnd/>
            <a:tailEnd/>
          </a:ln>
        </p:spPr>
        <p:txBody>
          <a:bodyPr lIns="0" tIns="0" rIns="0" bIns="0"/>
          <a:lstStyle/>
          <a:p>
            <a:endParaRPr lang="en-US"/>
          </a:p>
        </p:txBody>
      </p:sp>
      <p:sp>
        <p:nvSpPr>
          <p:cNvPr id="9219" name="Rectangle 3"/>
          <p:cNvSpPr>
            <a:spLocks noGrp="1" noChangeArrowheads="1"/>
          </p:cNvSpPr>
          <p:nvPr>
            <p:ph type="title"/>
          </p:nvPr>
        </p:nvSpPr>
        <p:spPr>
          <a:ln/>
        </p:spPr>
        <p:txBody>
          <a:bodyPr rIns="132080"/>
          <a:lstStyle/>
          <a:p>
            <a:br>
              <a:rPr lang="en-US" dirty="0"/>
            </a:br>
            <a:r>
              <a:rPr lang="en-US" b="1" dirty="0">
                <a:solidFill>
                  <a:schemeClr val="tx1"/>
                </a:solidFill>
              </a:rPr>
              <a:t>The role of group membership management</a:t>
            </a:r>
          </a:p>
        </p:txBody>
      </p:sp>
      <p:grpSp>
        <p:nvGrpSpPr>
          <p:cNvPr id="2" name="Group 4"/>
          <p:cNvGrpSpPr>
            <a:grpSpLocks/>
          </p:cNvGrpSpPr>
          <p:nvPr/>
        </p:nvGrpSpPr>
        <p:grpSpPr bwMode="auto">
          <a:xfrm>
            <a:off x="969963" y="1311275"/>
            <a:ext cx="7794625" cy="4675188"/>
            <a:chOff x="0" y="0"/>
            <a:chExt cx="4910" cy="2945"/>
          </a:xfrm>
        </p:grpSpPr>
        <p:sp>
          <p:nvSpPr>
            <p:cNvPr id="9221" name="Oval 5"/>
            <p:cNvSpPr>
              <a:spLocks/>
            </p:cNvSpPr>
            <p:nvPr/>
          </p:nvSpPr>
          <p:spPr bwMode="auto">
            <a:xfrm>
              <a:off x="1538" y="0"/>
              <a:ext cx="1341" cy="2945"/>
            </a:xfrm>
            <a:prstGeom prst="ellipse">
              <a:avLst/>
            </a:prstGeom>
            <a:solidFill>
              <a:srgbClr val="FFDC99"/>
            </a:solidFill>
            <a:ln w="25400">
              <a:solidFill>
                <a:srgbClr val="FFDC99"/>
              </a:solidFill>
              <a:round/>
              <a:headEnd/>
              <a:tailEnd/>
            </a:ln>
          </p:spPr>
          <p:txBody>
            <a:bodyPr lIns="0" tIns="0" rIns="0" bIns="0"/>
            <a:lstStyle/>
            <a:p>
              <a:endParaRPr lang="en-US"/>
            </a:p>
          </p:txBody>
        </p:sp>
        <p:sp>
          <p:nvSpPr>
            <p:cNvPr id="9222" name="Rectangle 6"/>
            <p:cNvSpPr>
              <a:spLocks/>
            </p:cNvSpPr>
            <p:nvPr/>
          </p:nvSpPr>
          <p:spPr bwMode="auto">
            <a:xfrm>
              <a:off x="2527" y="2264"/>
              <a:ext cx="257" cy="152"/>
            </a:xfrm>
            <a:prstGeom prst="rect">
              <a:avLst/>
            </a:prstGeom>
            <a:noFill/>
            <a:ln w="25400">
              <a:noFill/>
              <a:miter lim="800000"/>
              <a:headEnd/>
              <a:tailEnd/>
            </a:ln>
          </p:spPr>
          <p:txBody>
            <a:bodyPr wrap="none" lIns="0" tIns="0" rIns="0" bIns="0">
              <a:spAutoFit/>
            </a:bodyPr>
            <a:lstStyle/>
            <a:p>
              <a:r>
                <a:rPr lang="en-US" sz="1700">
                  <a:solidFill>
                    <a:schemeClr val="tx1"/>
                  </a:solidFill>
                  <a:latin typeface="Arial" charset="0"/>
                  <a:cs typeface="Arial" charset="0"/>
                  <a:sym typeface="Arial" charset="0"/>
                </a:rPr>
                <a:t>Join</a:t>
              </a:r>
            </a:p>
          </p:txBody>
        </p:sp>
        <p:sp>
          <p:nvSpPr>
            <p:cNvPr id="9223" name="Rectangle 7"/>
            <p:cNvSpPr>
              <a:spLocks/>
            </p:cNvSpPr>
            <p:nvPr/>
          </p:nvSpPr>
          <p:spPr bwMode="auto">
            <a:xfrm>
              <a:off x="989" y="203"/>
              <a:ext cx="385" cy="152"/>
            </a:xfrm>
            <a:prstGeom prst="rect">
              <a:avLst/>
            </a:prstGeom>
            <a:noFill/>
            <a:ln w="25400">
              <a:noFill/>
              <a:miter lim="800000"/>
              <a:headEnd/>
              <a:tailEnd/>
            </a:ln>
          </p:spPr>
          <p:txBody>
            <a:bodyPr wrap="none" lIns="0" tIns="0" rIns="0" bIns="0">
              <a:spAutoFit/>
            </a:bodyPr>
            <a:lstStyle/>
            <a:p>
              <a:r>
                <a:rPr lang="en-US" sz="1700">
                  <a:solidFill>
                    <a:schemeClr val="tx1"/>
                  </a:solidFill>
                  <a:latin typeface="Arial" charset="0"/>
                  <a:cs typeface="Arial" charset="0"/>
                  <a:sym typeface="Arial" charset="0"/>
                </a:rPr>
                <a:t>Group</a:t>
              </a:r>
            </a:p>
          </p:txBody>
        </p:sp>
        <p:sp>
          <p:nvSpPr>
            <p:cNvPr id="9224" name="Rectangle 8"/>
            <p:cNvSpPr>
              <a:spLocks/>
            </p:cNvSpPr>
            <p:nvPr/>
          </p:nvSpPr>
          <p:spPr bwMode="auto">
            <a:xfrm>
              <a:off x="940" y="367"/>
              <a:ext cx="491" cy="152"/>
            </a:xfrm>
            <a:prstGeom prst="rect">
              <a:avLst/>
            </a:prstGeom>
            <a:noFill/>
            <a:ln w="25400">
              <a:noFill/>
              <a:miter lim="800000"/>
              <a:headEnd/>
              <a:tailEnd/>
            </a:ln>
          </p:spPr>
          <p:txBody>
            <a:bodyPr wrap="none" lIns="0" tIns="0" rIns="0" bIns="0">
              <a:spAutoFit/>
            </a:bodyPr>
            <a:lstStyle/>
            <a:p>
              <a:r>
                <a:rPr lang="en-US" sz="1700">
                  <a:solidFill>
                    <a:schemeClr val="tx1"/>
                  </a:solidFill>
                  <a:latin typeface="Arial" charset="0"/>
                  <a:cs typeface="Arial" charset="0"/>
                  <a:sym typeface="Arial" charset="0"/>
                </a:rPr>
                <a:t>address</a:t>
              </a:r>
            </a:p>
          </p:txBody>
        </p:sp>
        <p:sp>
          <p:nvSpPr>
            <p:cNvPr id="9225" name="Rectangle 9"/>
            <p:cNvSpPr>
              <a:spLocks/>
            </p:cNvSpPr>
            <p:nvPr/>
          </p:nvSpPr>
          <p:spPr bwMode="auto">
            <a:xfrm>
              <a:off x="858" y="530"/>
              <a:ext cx="628" cy="152"/>
            </a:xfrm>
            <a:prstGeom prst="rect">
              <a:avLst/>
            </a:prstGeom>
            <a:noFill/>
            <a:ln w="25400">
              <a:noFill/>
              <a:miter lim="800000"/>
              <a:headEnd/>
              <a:tailEnd/>
            </a:ln>
          </p:spPr>
          <p:txBody>
            <a:bodyPr wrap="none" lIns="0" tIns="0" rIns="0" bIns="0">
              <a:spAutoFit/>
            </a:bodyPr>
            <a:lstStyle/>
            <a:p>
              <a:r>
                <a:rPr lang="en-US" sz="1700">
                  <a:solidFill>
                    <a:schemeClr val="tx1"/>
                  </a:solidFill>
                  <a:latin typeface="Arial" charset="0"/>
                  <a:cs typeface="Arial" charset="0"/>
                  <a:sym typeface="Arial" charset="0"/>
                </a:rPr>
                <a:t>expansion</a:t>
              </a:r>
            </a:p>
          </p:txBody>
        </p:sp>
        <p:sp>
          <p:nvSpPr>
            <p:cNvPr id="9226" name="Line 10"/>
            <p:cNvSpPr>
              <a:spLocks noChangeShapeType="1"/>
            </p:cNvSpPr>
            <p:nvPr/>
          </p:nvSpPr>
          <p:spPr bwMode="auto">
            <a:xfrm>
              <a:off x="1267" y="677"/>
              <a:ext cx="229" cy="409"/>
            </a:xfrm>
            <a:prstGeom prst="line">
              <a:avLst/>
            </a:prstGeom>
            <a:noFill/>
            <a:ln w="12700">
              <a:solidFill>
                <a:srgbClr val="FF3300"/>
              </a:solidFill>
              <a:round/>
              <a:headEnd/>
              <a:tailEnd/>
            </a:ln>
          </p:spPr>
          <p:txBody>
            <a:bodyPr lIns="0" tIns="0" rIns="0" bIns="0"/>
            <a:lstStyle/>
            <a:p>
              <a:endParaRPr lang="en-US"/>
            </a:p>
          </p:txBody>
        </p:sp>
        <p:sp>
          <p:nvSpPr>
            <p:cNvPr id="9227" name="Rectangle 11"/>
            <p:cNvSpPr>
              <a:spLocks/>
            </p:cNvSpPr>
            <p:nvPr/>
          </p:nvSpPr>
          <p:spPr bwMode="auto">
            <a:xfrm>
              <a:off x="837" y="1528"/>
              <a:ext cx="544" cy="152"/>
            </a:xfrm>
            <a:prstGeom prst="rect">
              <a:avLst/>
            </a:prstGeom>
            <a:noFill/>
            <a:ln w="25400">
              <a:noFill/>
              <a:miter lim="800000"/>
              <a:headEnd/>
              <a:tailEnd/>
            </a:ln>
          </p:spPr>
          <p:txBody>
            <a:bodyPr wrap="none" lIns="0" tIns="0" rIns="0" bIns="0">
              <a:spAutoFit/>
            </a:bodyPr>
            <a:lstStyle/>
            <a:p>
              <a:r>
                <a:rPr lang="en-US" sz="1700">
                  <a:solidFill>
                    <a:schemeClr val="tx1"/>
                  </a:solidFill>
                  <a:latin typeface="Arial" charset="0"/>
                  <a:cs typeface="Arial" charset="0"/>
                  <a:sym typeface="Arial" charset="0"/>
                </a:rPr>
                <a:t>Multicast</a:t>
              </a:r>
            </a:p>
          </p:txBody>
        </p:sp>
        <p:sp>
          <p:nvSpPr>
            <p:cNvPr id="9228" name="Rectangle 12"/>
            <p:cNvSpPr>
              <a:spLocks/>
            </p:cNvSpPr>
            <p:nvPr/>
          </p:nvSpPr>
          <p:spPr bwMode="auto">
            <a:xfrm>
              <a:off x="624" y="1692"/>
              <a:ext cx="922" cy="152"/>
            </a:xfrm>
            <a:prstGeom prst="rect">
              <a:avLst/>
            </a:prstGeom>
            <a:noFill/>
            <a:ln w="25400">
              <a:noFill/>
              <a:miter lim="800000"/>
              <a:headEnd/>
              <a:tailEnd/>
            </a:ln>
          </p:spPr>
          <p:txBody>
            <a:bodyPr wrap="none" lIns="0" tIns="0" rIns="0" bIns="0">
              <a:spAutoFit/>
            </a:bodyPr>
            <a:lstStyle/>
            <a:p>
              <a:r>
                <a:rPr lang="en-US" sz="1700">
                  <a:solidFill>
                    <a:schemeClr val="tx1"/>
                  </a:solidFill>
                  <a:latin typeface="Arial" charset="0"/>
                  <a:cs typeface="Arial" charset="0"/>
                  <a:sym typeface="Arial" charset="0"/>
                </a:rPr>
                <a:t>communication</a:t>
              </a:r>
            </a:p>
          </p:txBody>
        </p:sp>
        <p:sp>
          <p:nvSpPr>
            <p:cNvPr id="9229" name="Rectangle 13"/>
            <p:cNvSpPr>
              <a:spLocks/>
            </p:cNvSpPr>
            <p:nvPr/>
          </p:nvSpPr>
          <p:spPr bwMode="auto">
            <a:xfrm>
              <a:off x="809" y="1022"/>
              <a:ext cx="50" cy="184"/>
            </a:xfrm>
            <a:prstGeom prst="rect">
              <a:avLst/>
            </a:prstGeom>
            <a:noFill/>
            <a:ln w="25400">
              <a:noFill/>
              <a:miter lim="800000"/>
              <a:headEnd/>
              <a:tailEnd/>
            </a:ln>
          </p:spPr>
          <p:txBody>
            <a:bodyPr wrap="none" lIns="0" tIns="0" rIns="0" bIns="0">
              <a:spAutoFit/>
            </a:bodyPr>
            <a:lstStyle/>
            <a:p>
              <a:r>
                <a:rPr lang="en-US" sz="1900" i="1">
                  <a:solidFill>
                    <a:schemeClr val="tx1"/>
                  </a:solidFill>
                  <a:latin typeface="Helvetica" pitchFamily="-116" charset="0"/>
                  <a:cs typeface="Helvetica" pitchFamily="-116" charset="0"/>
                  <a:sym typeface="Helvetica" pitchFamily="-116" charset="0"/>
                </a:rPr>
                <a:t> </a:t>
              </a:r>
            </a:p>
          </p:txBody>
        </p:sp>
        <p:sp>
          <p:nvSpPr>
            <p:cNvPr id="9230" name="Rectangle 14"/>
            <p:cNvSpPr>
              <a:spLocks/>
            </p:cNvSpPr>
            <p:nvPr/>
          </p:nvSpPr>
          <p:spPr bwMode="auto">
            <a:xfrm>
              <a:off x="850" y="1016"/>
              <a:ext cx="385" cy="152"/>
            </a:xfrm>
            <a:prstGeom prst="rect">
              <a:avLst/>
            </a:prstGeom>
            <a:noFill/>
            <a:ln w="25400">
              <a:noFill/>
              <a:miter lim="800000"/>
              <a:headEnd/>
              <a:tailEnd/>
            </a:ln>
          </p:spPr>
          <p:txBody>
            <a:bodyPr wrap="none" lIns="0" tIns="0" rIns="0" bIns="0">
              <a:spAutoFit/>
            </a:bodyPr>
            <a:lstStyle/>
            <a:p>
              <a:r>
                <a:rPr lang="en-US" sz="1700">
                  <a:solidFill>
                    <a:schemeClr val="tx1"/>
                  </a:solidFill>
                  <a:latin typeface="Arial" charset="0"/>
                  <a:cs typeface="Arial" charset="0"/>
                  <a:sym typeface="Arial" charset="0"/>
                </a:rPr>
                <a:t>Group</a:t>
              </a:r>
            </a:p>
          </p:txBody>
        </p:sp>
        <p:sp>
          <p:nvSpPr>
            <p:cNvPr id="9231" name="Rectangle 15"/>
            <p:cNvSpPr>
              <a:spLocks/>
            </p:cNvSpPr>
            <p:nvPr/>
          </p:nvSpPr>
          <p:spPr bwMode="auto">
            <a:xfrm>
              <a:off x="858" y="1218"/>
              <a:ext cx="302" cy="152"/>
            </a:xfrm>
            <a:prstGeom prst="rect">
              <a:avLst/>
            </a:prstGeom>
            <a:noFill/>
            <a:ln w="25400">
              <a:noFill/>
              <a:miter lim="800000"/>
              <a:headEnd/>
              <a:tailEnd/>
            </a:ln>
          </p:spPr>
          <p:txBody>
            <a:bodyPr wrap="none" lIns="0" tIns="0" rIns="0" bIns="0">
              <a:spAutoFit/>
            </a:bodyPr>
            <a:lstStyle/>
            <a:p>
              <a:r>
                <a:rPr lang="en-US" sz="1700">
                  <a:solidFill>
                    <a:schemeClr val="tx1"/>
                  </a:solidFill>
                  <a:latin typeface="Arial" charset="0"/>
                  <a:cs typeface="Arial" charset="0"/>
                  <a:sym typeface="Arial" charset="0"/>
                </a:rPr>
                <a:t>send</a:t>
              </a:r>
            </a:p>
          </p:txBody>
        </p:sp>
        <p:sp>
          <p:nvSpPr>
            <p:cNvPr id="9232" name="Rectangle 16"/>
            <p:cNvSpPr>
              <a:spLocks/>
            </p:cNvSpPr>
            <p:nvPr/>
          </p:nvSpPr>
          <p:spPr bwMode="auto">
            <a:xfrm>
              <a:off x="2642" y="1626"/>
              <a:ext cx="227" cy="152"/>
            </a:xfrm>
            <a:prstGeom prst="rect">
              <a:avLst/>
            </a:prstGeom>
            <a:noFill/>
            <a:ln w="25400">
              <a:noFill/>
              <a:miter lim="800000"/>
              <a:headEnd/>
              <a:tailEnd/>
            </a:ln>
          </p:spPr>
          <p:txBody>
            <a:bodyPr wrap="none" lIns="0" tIns="0" rIns="0" bIns="0">
              <a:spAutoFit/>
            </a:bodyPr>
            <a:lstStyle/>
            <a:p>
              <a:r>
                <a:rPr lang="en-US" sz="1700">
                  <a:solidFill>
                    <a:schemeClr val="tx1"/>
                  </a:solidFill>
                  <a:latin typeface="Arial" charset="0"/>
                  <a:cs typeface="Arial" charset="0"/>
                  <a:sym typeface="Arial" charset="0"/>
                </a:rPr>
                <a:t>Fail</a:t>
              </a:r>
            </a:p>
          </p:txBody>
        </p:sp>
        <p:sp>
          <p:nvSpPr>
            <p:cNvPr id="9233" name="Freeform 17"/>
            <p:cNvSpPr>
              <a:spLocks/>
            </p:cNvSpPr>
            <p:nvPr/>
          </p:nvSpPr>
          <p:spPr bwMode="auto">
            <a:xfrm>
              <a:off x="1832" y="1145"/>
              <a:ext cx="82" cy="49"/>
            </a:xfrm>
            <a:custGeom>
              <a:avLst/>
              <a:gdLst/>
              <a:ahLst/>
              <a:cxnLst>
                <a:cxn ang="0">
                  <a:pos x="0" y="14547"/>
                </a:cxn>
                <a:cxn ang="0">
                  <a:pos x="0" y="0"/>
                </a:cxn>
                <a:cxn ang="0">
                  <a:pos x="21600" y="14547"/>
                </a:cxn>
                <a:cxn ang="0">
                  <a:pos x="0" y="21600"/>
                </a:cxn>
                <a:cxn ang="0">
                  <a:pos x="0" y="14547"/>
                </a:cxn>
                <a:cxn ang="0">
                  <a:pos x="0" y="14547"/>
                </a:cxn>
              </a:cxnLst>
              <a:rect l="0" t="0" r="r" b="b"/>
              <a:pathLst>
                <a:path w="21600" h="21600">
                  <a:moveTo>
                    <a:pt x="0" y="14547"/>
                  </a:moveTo>
                  <a:lnTo>
                    <a:pt x="0" y="0"/>
                  </a:lnTo>
                  <a:lnTo>
                    <a:pt x="21600" y="14547"/>
                  </a:lnTo>
                  <a:lnTo>
                    <a:pt x="0" y="21600"/>
                  </a:lnTo>
                  <a:lnTo>
                    <a:pt x="0" y="14547"/>
                  </a:lnTo>
                  <a:close/>
                  <a:moveTo>
                    <a:pt x="0" y="14547"/>
                  </a:moveTo>
                </a:path>
              </a:pathLst>
            </a:custGeom>
            <a:solidFill>
              <a:srgbClr val="000000"/>
            </a:solidFill>
            <a:ln w="25400" cap="flat">
              <a:solidFill>
                <a:schemeClr val="tx1"/>
              </a:solidFill>
              <a:prstDash val="solid"/>
              <a:round/>
              <a:headEnd type="none" w="med" len="med"/>
              <a:tailEnd type="none" w="med" len="med"/>
            </a:ln>
          </p:spPr>
          <p:txBody>
            <a:bodyPr lIns="0" tIns="0" rIns="0" bIns="0"/>
            <a:lstStyle/>
            <a:p>
              <a:endParaRPr lang="en-US"/>
            </a:p>
          </p:txBody>
        </p:sp>
        <p:sp>
          <p:nvSpPr>
            <p:cNvPr id="9234" name="Line 18"/>
            <p:cNvSpPr>
              <a:spLocks noChangeShapeType="1"/>
            </p:cNvSpPr>
            <p:nvPr/>
          </p:nvSpPr>
          <p:spPr bwMode="auto">
            <a:xfrm>
              <a:off x="540" y="1178"/>
              <a:ext cx="1276" cy="1"/>
            </a:xfrm>
            <a:prstGeom prst="line">
              <a:avLst/>
            </a:prstGeom>
            <a:noFill/>
            <a:ln w="25400">
              <a:solidFill>
                <a:schemeClr val="tx1"/>
              </a:solidFill>
              <a:round/>
              <a:headEnd/>
              <a:tailEnd/>
            </a:ln>
          </p:spPr>
          <p:txBody>
            <a:bodyPr lIns="0" tIns="0" rIns="0" bIns="0"/>
            <a:lstStyle/>
            <a:p>
              <a:endParaRPr lang="en-US"/>
            </a:p>
          </p:txBody>
        </p:sp>
        <p:sp>
          <p:nvSpPr>
            <p:cNvPr id="9235" name="Freeform 19"/>
            <p:cNvSpPr>
              <a:spLocks/>
            </p:cNvSpPr>
            <p:nvPr/>
          </p:nvSpPr>
          <p:spPr bwMode="auto">
            <a:xfrm>
              <a:off x="1898" y="736"/>
              <a:ext cx="81" cy="82"/>
            </a:xfrm>
            <a:custGeom>
              <a:avLst/>
              <a:gdLst/>
              <a:ahLst/>
              <a:cxnLst>
                <a:cxn ang="0">
                  <a:pos x="4267" y="17385"/>
                </a:cxn>
                <a:cxn ang="0">
                  <a:pos x="0" y="12907"/>
                </a:cxn>
                <a:cxn ang="0">
                  <a:pos x="21600" y="0"/>
                </a:cxn>
                <a:cxn ang="0">
                  <a:pos x="8533" y="21600"/>
                </a:cxn>
                <a:cxn ang="0">
                  <a:pos x="4267" y="17385"/>
                </a:cxn>
                <a:cxn ang="0">
                  <a:pos x="4267" y="17385"/>
                </a:cxn>
              </a:cxnLst>
              <a:rect l="0" t="0" r="r" b="b"/>
              <a:pathLst>
                <a:path w="21600" h="21600">
                  <a:moveTo>
                    <a:pt x="4267" y="17385"/>
                  </a:moveTo>
                  <a:lnTo>
                    <a:pt x="0" y="12907"/>
                  </a:lnTo>
                  <a:lnTo>
                    <a:pt x="21600" y="0"/>
                  </a:lnTo>
                  <a:lnTo>
                    <a:pt x="8533" y="21600"/>
                  </a:lnTo>
                  <a:lnTo>
                    <a:pt x="4267" y="17385"/>
                  </a:lnTo>
                  <a:close/>
                  <a:moveTo>
                    <a:pt x="4267" y="17385"/>
                  </a:moveTo>
                </a:path>
              </a:pathLst>
            </a:custGeom>
            <a:solidFill>
              <a:srgbClr val="000000"/>
            </a:solidFill>
            <a:ln w="25400" cap="flat">
              <a:solidFill>
                <a:schemeClr val="tx1"/>
              </a:solidFill>
              <a:prstDash val="solid"/>
              <a:round/>
              <a:headEnd type="none" w="med" len="med"/>
              <a:tailEnd type="none" w="med" len="med"/>
            </a:ln>
          </p:spPr>
          <p:txBody>
            <a:bodyPr lIns="0" tIns="0" rIns="0" bIns="0"/>
            <a:lstStyle/>
            <a:p>
              <a:endParaRPr lang="en-US"/>
            </a:p>
          </p:txBody>
        </p:sp>
        <p:sp>
          <p:nvSpPr>
            <p:cNvPr id="9236" name="Line 20"/>
            <p:cNvSpPr>
              <a:spLocks noChangeShapeType="1"/>
            </p:cNvSpPr>
            <p:nvPr/>
          </p:nvSpPr>
          <p:spPr bwMode="auto">
            <a:xfrm rot="10800000" flipH="1">
              <a:off x="1538" y="802"/>
              <a:ext cx="376" cy="376"/>
            </a:xfrm>
            <a:prstGeom prst="line">
              <a:avLst/>
            </a:prstGeom>
            <a:noFill/>
            <a:ln w="25400">
              <a:solidFill>
                <a:schemeClr val="tx1"/>
              </a:solidFill>
              <a:round/>
              <a:headEnd/>
              <a:tailEnd/>
            </a:ln>
          </p:spPr>
          <p:txBody>
            <a:bodyPr lIns="0" tIns="0" rIns="0" bIns="0"/>
            <a:lstStyle/>
            <a:p>
              <a:endParaRPr lang="en-US"/>
            </a:p>
          </p:txBody>
        </p:sp>
        <p:sp>
          <p:nvSpPr>
            <p:cNvPr id="9237" name="Oval 21"/>
            <p:cNvSpPr>
              <a:spLocks/>
            </p:cNvSpPr>
            <p:nvPr/>
          </p:nvSpPr>
          <p:spPr bwMode="auto">
            <a:xfrm>
              <a:off x="0" y="900"/>
              <a:ext cx="556" cy="540"/>
            </a:xfrm>
            <a:prstGeom prst="ellipse">
              <a:avLst/>
            </a:prstGeom>
            <a:solidFill>
              <a:srgbClr val="FFFFFF"/>
            </a:solidFill>
            <a:ln w="25400">
              <a:solidFill>
                <a:schemeClr val="tx1"/>
              </a:solidFill>
              <a:round/>
              <a:headEnd/>
              <a:tailEnd/>
            </a:ln>
          </p:spPr>
          <p:txBody>
            <a:bodyPr lIns="0" tIns="0" rIns="0" bIns="0"/>
            <a:lstStyle/>
            <a:p>
              <a:endParaRPr lang="en-US"/>
            </a:p>
          </p:txBody>
        </p:sp>
        <p:sp>
          <p:nvSpPr>
            <p:cNvPr id="9238" name="Oval 22"/>
            <p:cNvSpPr>
              <a:spLocks/>
            </p:cNvSpPr>
            <p:nvPr/>
          </p:nvSpPr>
          <p:spPr bwMode="auto">
            <a:xfrm>
              <a:off x="1947" y="294"/>
              <a:ext cx="540" cy="540"/>
            </a:xfrm>
            <a:prstGeom prst="ellipse">
              <a:avLst/>
            </a:prstGeom>
            <a:solidFill>
              <a:srgbClr val="FFFFFF"/>
            </a:solidFill>
            <a:ln w="25400">
              <a:solidFill>
                <a:schemeClr val="tx1"/>
              </a:solidFill>
              <a:round/>
              <a:headEnd/>
              <a:tailEnd/>
            </a:ln>
          </p:spPr>
          <p:txBody>
            <a:bodyPr lIns="0" tIns="0" rIns="0" bIns="0"/>
            <a:lstStyle/>
            <a:p>
              <a:endParaRPr lang="en-US"/>
            </a:p>
          </p:txBody>
        </p:sp>
        <p:sp>
          <p:nvSpPr>
            <p:cNvPr id="9239" name="Oval 23"/>
            <p:cNvSpPr>
              <a:spLocks/>
            </p:cNvSpPr>
            <p:nvPr/>
          </p:nvSpPr>
          <p:spPr bwMode="auto">
            <a:xfrm>
              <a:off x="1947" y="900"/>
              <a:ext cx="540" cy="540"/>
            </a:xfrm>
            <a:prstGeom prst="ellipse">
              <a:avLst/>
            </a:prstGeom>
            <a:solidFill>
              <a:srgbClr val="FFFFFF"/>
            </a:solidFill>
            <a:ln w="25400">
              <a:solidFill>
                <a:schemeClr val="tx1"/>
              </a:solidFill>
              <a:round/>
              <a:headEnd/>
              <a:tailEnd/>
            </a:ln>
          </p:spPr>
          <p:txBody>
            <a:bodyPr lIns="0" tIns="0" rIns="0" bIns="0"/>
            <a:lstStyle/>
            <a:p>
              <a:endParaRPr lang="en-US"/>
            </a:p>
          </p:txBody>
        </p:sp>
        <p:sp>
          <p:nvSpPr>
            <p:cNvPr id="9240" name="Oval 24"/>
            <p:cNvSpPr>
              <a:spLocks/>
            </p:cNvSpPr>
            <p:nvPr/>
          </p:nvSpPr>
          <p:spPr bwMode="auto">
            <a:xfrm>
              <a:off x="1947" y="1521"/>
              <a:ext cx="540" cy="524"/>
            </a:xfrm>
            <a:prstGeom prst="ellipse">
              <a:avLst/>
            </a:prstGeom>
            <a:solidFill>
              <a:srgbClr val="FFFFFF"/>
            </a:solidFill>
            <a:ln w="25400">
              <a:solidFill>
                <a:schemeClr val="tx1"/>
              </a:solidFill>
              <a:round/>
              <a:headEnd/>
              <a:tailEnd/>
            </a:ln>
          </p:spPr>
          <p:txBody>
            <a:bodyPr lIns="0" tIns="0" rIns="0" bIns="0"/>
            <a:lstStyle/>
            <a:p>
              <a:endParaRPr lang="en-US"/>
            </a:p>
          </p:txBody>
        </p:sp>
        <p:sp>
          <p:nvSpPr>
            <p:cNvPr id="9241" name="Freeform 25"/>
            <p:cNvSpPr>
              <a:spLocks/>
            </p:cNvSpPr>
            <p:nvPr/>
          </p:nvSpPr>
          <p:spPr bwMode="auto">
            <a:xfrm>
              <a:off x="1914" y="1505"/>
              <a:ext cx="82" cy="65"/>
            </a:xfrm>
            <a:custGeom>
              <a:avLst/>
              <a:gdLst/>
              <a:ahLst/>
              <a:cxnLst>
                <a:cxn ang="0">
                  <a:pos x="4215" y="5317"/>
                </a:cxn>
                <a:cxn ang="0">
                  <a:pos x="8693" y="0"/>
                </a:cxn>
                <a:cxn ang="0">
                  <a:pos x="21600" y="21600"/>
                </a:cxn>
                <a:cxn ang="0">
                  <a:pos x="0" y="10966"/>
                </a:cxn>
                <a:cxn ang="0">
                  <a:pos x="4215" y="5317"/>
                </a:cxn>
                <a:cxn ang="0">
                  <a:pos x="4215" y="5317"/>
                </a:cxn>
              </a:cxnLst>
              <a:rect l="0" t="0" r="r" b="b"/>
              <a:pathLst>
                <a:path w="21600" h="21600">
                  <a:moveTo>
                    <a:pt x="4215" y="5317"/>
                  </a:moveTo>
                  <a:lnTo>
                    <a:pt x="8693" y="0"/>
                  </a:lnTo>
                  <a:lnTo>
                    <a:pt x="21600" y="21600"/>
                  </a:lnTo>
                  <a:lnTo>
                    <a:pt x="0" y="10966"/>
                  </a:lnTo>
                  <a:lnTo>
                    <a:pt x="4215" y="5317"/>
                  </a:lnTo>
                  <a:close/>
                  <a:moveTo>
                    <a:pt x="4215" y="5317"/>
                  </a:moveTo>
                </a:path>
              </a:pathLst>
            </a:custGeom>
            <a:solidFill>
              <a:srgbClr val="000000"/>
            </a:solidFill>
            <a:ln w="25400" cap="flat">
              <a:solidFill>
                <a:schemeClr val="tx1"/>
              </a:solidFill>
              <a:prstDash val="solid"/>
              <a:round/>
              <a:headEnd type="none" w="med" len="med"/>
              <a:tailEnd type="none" w="med" len="med"/>
            </a:ln>
          </p:spPr>
          <p:txBody>
            <a:bodyPr lIns="0" tIns="0" rIns="0" bIns="0"/>
            <a:lstStyle/>
            <a:p>
              <a:endParaRPr lang="en-US"/>
            </a:p>
          </p:txBody>
        </p:sp>
        <p:sp>
          <p:nvSpPr>
            <p:cNvPr id="9242" name="Line 26"/>
            <p:cNvSpPr>
              <a:spLocks noChangeShapeType="1"/>
            </p:cNvSpPr>
            <p:nvPr/>
          </p:nvSpPr>
          <p:spPr bwMode="auto">
            <a:xfrm>
              <a:off x="1554" y="1178"/>
              <a:ext cx="376" cy="327"/>
            </a:xfrm>
            <a:prstGeom prst="line">
              <a:avLst/>
            </a:prstGeom>
            <a:noFill/>
            <a:ln w="25400">
              <a:solidFill>
                <a:schemeClr val="tx1"/>
              </a:solidFill>
              <a:round/>
              <a:headEnd/>
              <a:tailEnd/>
            </a:ln>
          </p:spPr>
          <p:txBody>
            <a:bodyPr lIns="0" tIns="0" rIns="0" bIns="0"/>
            <a:lstStyle/>
            <a:p>
              <a:endParaRPr lang="en-US"/>
            </a:p>
          </p:txBody>
        </p:sp>
        <p:sp>
          <p:nvSpPr>
            <p:cNvPr id="9243" name="Oval 27"/>
            <p:cNvSpPr>
              <a:spLocks/>
            </p:cNvSpPr>
            <p:nvPr/>
          </p:nvSpPr>
          <p:spPr bwMode="auto">
            <a:xfrm>
              <a:off x="2912" y="2159"/>
              <a:ext cx="572" cy="540"/>
            </a:xfrm>
            <a:prstGeom prst="ellipse">
              <a:avLst/>
            </a:prstGeom>
            <a:solidFill>
              <a:srgbClr val="FFFFFF"/>
            </a:solidFill>
            <a:ln w="25400">
              <a:solidFill>
                <a:schemeClr val="tx1"/>
              </a:solidFill>
              <a:round/>
              <a:headEnd/>
              <a:tailEnd/>
            </a:ln>
          </p:spPr>
          <p:txBody>
            <a:bodyPr lIns="0" tIns="0" rIns="0" bIns="0"/>
            <a:lstStyle/>
            <a:p>
              <a:endParaRPr lang="en-US"/>
            </a:p>
          </p:txBody>
        </p:sp>
        <p:sp>
          <p:nvSpPr>
            <p:cNvPr id="9244" name="Freeform 28"/>
            <p:cNvSpPr>
              <a:spLocks/>
            </p:cNvSpPr>
            <p:nvPr/>
          </p:nvSpPr>
          <p:spPr bwMode="auto">
            <a:xfrm>
              <a:off x="2290" y="2405"/>
              <a:ext cx="82" cy="49"/>
            </a:xfrm>
            <a:custGeom>
              <a:avLst/>
              <a:gdLst/>
              <a:ahLst/>
              <a:cxnLst>
                <a:cxn ang="0">
                  <a:pos x="21600" y="14547"/>
                </a:cxn>
                <a:cxn ang="0">
                  <a:pos x="21600" y="21600"/>
                </a:cxn>
                <a:cxn ang="0">
                  <a:pos x="0" y="14547"/>
                </a:cxn>
                <a:cxn ang="0">
                  <a:pos x="21600" y="0"/>
                </a:cxn>
                <a:cxn ang="0">
                  <a:pos x="21600" y="14547"/>
                </a:cxn>
                <a:cxn ang="0">
                  <a:pos x="21600" y="14547"/>
                </a:cxn>
              </a:cxnLst>
              <a:rect l="0" t="0" r="r" b="b"/>
              <a:pathLst>
                <a:path w="21600" h="21600">
                  <a:moveTo>
                    <a:pt x="21600" y="14547"/>
                  </a:moveTo>
                  <a:lnTo>
                    <a:pt x="21600" y="21600"/>
                  </a:lnTo>
                  <a:lnTo>
                    <a:pt x="0" y="14547"/>
                  </a:lnTo>
                  <a:lnTo>
                    <a:pt x="21600" y="0"/>
                  </a:lnTo>
                  <a:lnTo>
                    <a:pt x="21600" y="14547"/>
                  </a:lnTo>
                  <a:close/>
                  <a:moveTo>
                    <a:pt x="21600" y="14547"/>
                  </a:moveTo>
                </a:path>
              </a:pathLst>
            </a:custGeom>
            <a:solidFill>
              <a:srgbClr val="000000"/>
            </a:solidFill>
            <a:ln w="25400" cap="flat">
              <a:solidFill>
                <a:schemeClr val="tx1"/>
              </a:solidFill>
              <a:prstDash val="solid"/>
              <a:round/>
              <a:headEnd type="none" w="med" len="med"/>
              <a:tailEnd type="none" w="med" len="med"/>
            </a:ln>
          </p:spPr>
          <p:txBody>
            <a:bodyPr lIns="0" tIns="0" rIns="0" bIns="0"/>
            <a:lstStyle/>
            <a:p>
              <a:endParaRPr lang="en-US"/>
            </a:p>
          </p:txBody>
        </p:sp>
        <p:sp>
          <p:nvSpPr>
            <p:cNvPr id="9245" name="Line 29"/>
            <p:cNvSpPr>
              <a:spLocks noChangeShapeType="1"/>
            </p:cNvSpPr>
            <p:nvPr/>
          </p:nvSpPr>
          <p:spPr bwMode="auto">
            <a:xfrm flipH="1">
              <a:off x="2797" y="2438"/>
              <a:ext cx="66" cy="1"/>
            </a:xfrm>
            <a:prstGeom prst="line">
              <a:avLst/>
            </a:prstGeom>
            <a:noFill/>
            <a:ln w="25400">
              <a:solidFill>
                <a:schemeClr val="tx1"/>
              </a:solidFill>
              <a:round/>
              <a:headEnd/>
              <a:tailEnd/>
            </a:ln>
          </p:spPr>
          <p:txBody>
            <a:bodyPr lIns="0" tIns="0" rIns="0" bIns="0"/>
            <a:lstStyle/>
            <a:p>
              <a:endParaRPr lang="en-US"/>
            </a:p>
          </p:txBody>
        </p:sp>
        <p:sp>
          <p:nvSpPr>
            <p:cNvPr id="9246" name="Line 30"/>
            <p:cNvSpPr>
              <a:spLocks noChangeShapeType="1"/>
            </p:cNvSpPr>
            <p:nvPr/>
          </p:nvSpPr>
          <p:spPr bwMode="auto">
            <a:xfrm flipH="1">
              <a:off x="2552" y="2438"/>
              <a:ext cx="147" cy="1"/>
            </a:xfrm>
            <a:prstGeom prst="line">
              <a:avLst/>
            </a:prstGeom>
            <a:noFill/>
            <a:ln w="25400">
              <a:solidFill>
                <a:schemeClr val="tx1"/>
              </a:solidFill>
              <a:round/>
              <a:headEnd/>
              <a:tailEnd/>
            </a:ln>
          </p:spPr>
          <p:txBody>
            <a:bodyPr lIns="0" tIns="0" rIns="0" bIns="0"/>
            <a:lstStyle/>
            <a:p>
              <a:endParaRPr lang="en-US"/>
            </a:p>
          </p:txBody>
        </p:sp>
        <p:sp>
          <p:nvSpPr>
            <p:cNvPr id="9247" name="Line 31"/>
            <p:cNvSpPr>
              <a:spLocks noChangeShapeType="1"/>
            </p:cNvSpPr>
            <p:nvPr/>
          </p:nvSpPr>
          <p:spPr bwMode="auto">
            <a:xfrm flipH="1">
              <a:off x="2388" y="2438"/>
              <a:ext cx="66" cy="1"/>
            </a:xfrm>
            <a:prstGeom prst="line">
              <a:avLst/>
            </a:prstGeom>
            <a:noFill/>
            <a:ln w="25400">
              <a:solidFill>
                <a:schemeClr val="tx1"/>
              </a:solidFill>
              <a:round/>
              <a:headEnd/>
              <a:tailEnd/>
            </a:ln>
          </p:spPr>
          <p:txBody>
            <a:bodyPr lIns="0" tIns="0" rIns="0" bIns="0"/>
            <a:lstStyle/>
            <a:p>
              <a:endParaRPr lang="en-US"/>
            </a:p>
          </p:txBody>
        </p:sp>
        <p:sp>
          <p:nvSpPr>
            <p:cNvPr id="9248" name="Freeform 32"/>
            <p:cNvSpPr>
              <a:spLocks/>
            </p:cNvSpPr>
            <p:nvPr/>
          </p:nvSpPr>
          <p:spPr bwMode="auto">
            <a:xfrm>
              <a:off x="3010" y="1750"/>
              <a:ext cx="82" cy="50"/>
            </a:xfrm>
            <a:custGeom>
              <a:avLst/>
              <a:gdLst/>
              <a:ahLst/>
              <a:cxnLst>
                <a:cxn ang="0">
                  <a:pos x="0" y="14256"/>
                </a:cxn>
                <a:cxn ang="0">
                  <a:pos x="0" y="0"/>
                </a:cxn>
                <a:cxn ang="0">
                  <a:pos x="21600" y="14256"/>
                </a:cxn>
                <a:cxn ang="0">
                  <a:pos x="0" y="21600"/>
                </a:cxn>
                <a:cxn ang="0">
                  <a:pos x="0" y="14256"/>
                </a:cxn>
                <a:cxn ang="0">
                  <a:pos x="0" y="14256"/>
                </a:cxn>
              </a:cxnLst>
              <a:rect l="0" t="0" r="r" b="b"/>
              <a:pathLst>
                <a:path w="21600" h="21600">
                  <a:moveTo>
                    <a:pt x="0" y="14256"/>
                  </a:moveTo>
                  <a:lnTo>
                    <a:pt x="0" y="0"/>
                  </a:lnTo>
                  <a:lnTo>
                    <a:pt x="21600" y="14256"/>
                  </a:lnTo>
                  <a:lnTo>
                    <a:pt x="0" y="21600"/>
                  </a:lnTo>
                  <a:lnTo>
                    <a:pt x="0" y="14256"/>
                  </a:lnTo>
                  <a:close/>
                  <a:moveTo>
                    <a:pt x="0" y="14256"/>
                  </a:moveTo>
                </a:path>
              </a:pathLst>
            </a:custGeom>
            <a:solidFill>
              <a:srgbClr val="000000"/>
            </a:solidFill>
            <a:ln w="25400" cap="flat">
              <a:solidFill>
                <a:schemeClr val="tx1"/>
              </a:solidFill>
              <a:prstDash val="solid"/>
              <a:round/>
              <a:headEnd type="none" w="med" len="med"/>
              <a:tailEnd type="none" w="med" len="med"/>
            </a:ln>
          </p:spPr>
          <p:txBody>
            <a:bodyPr lIns="0" tIns="0" rIns="0" bIns="0"/>
            <a:lstStyle/>
            <a:p>
              <a:endParaRPr lang="en-US"/>
            </a:p>
          </p:txBody>
        </p:sp>
        <p:sp>
          <p:nvSpPr>
            <p:cNvPr id="9249" name="Line 33"/>
            <p:cNvSpPr>
              <a:spLocks noChangeShapeType="1"/>
            </p:cNvSpPr>
            <p:nvPr/>
          </p:nvSpPr>
          <p:spPr bwMode="auto">
            <a:xfrm>
              <a:off x="2487" y="1783"/>
              <a:ext cx="65" cy="1"/>
            </a:xfrm>
            <a:prstGeom prst="line">
              <a:avLst/>
            </a:prstGeom>
            <a:noFill/>
            <a:ln w="25400">
              <a:solidFill>
                <a:schemeClr val="tx1"/>
              </a:solidFill>
              <a:round/>
              <a:headEnd/>
              <a:tailEnd/>
            </a:ln>
          </p:spPr>
          <p:txBody>
            <a:bodyPr lIns="0" tIns="0" rIns="0" bIns="0"/>
            <a:lstStyle/>
            <a:p>
              <a:endParaRPr lang="en-US"/>
            </a:p>
          </p:txBody>
        </p:sp>
        <p:sp>
          <p:nvSpPr>
            <p:cNvPr id="9250" name="Line 34"/>
            <p:cNvSpPr>
              <a:spLocks noChangeShapeType="1"/>
            </p:cNvSpPr>
            <p:nvPr/>
          </p:nvSpPr>
          <p:spPr bwMode="auto">
            <a:xfrm>
              <a:off x="2667" y="1783"/>
              <a:ext cx="163" cy="1"/>
            </a:xfrm>
            <a:prstGeom prst="line">
              <a:avLst/>
            </a:prstGeom>
            <a:noFill/>
            <a:ln w="25400">
              <a:solidFill>
                <a:schemeClr val="tx1"/>
              </a:solidFill>
              <a:round/>
              <a:headEnd/>
              <a:tailEnd/>
            </a:ln>
          </p:spPr>
          <p:txBody>
            <a:bodyPr lIns="0" tIns="0" rIns="0" bIns="0"/>
            <a:lstStyle/>
            <a:p>
              <a:endParaRPr lang="en-US"/>
            </a:p>
          </p:txBody>
        </p:sp>
        <p:sp>
          <p:nvSpPr>
            <p:cNvPr id="9251" name="Line 35"/>
            <p:cNvSpPr>
              <a:spLocks noChangeShapeType="1"/>
            </p:cNvSpPr>
            <p:nvPr/>
          </p:nvSpPr>
          <p:spPr bwMode="auto">
            <a:xfrm>
              <a:off x="2945" y="1783"/>
              <a:ext cx="65" cy="1"/>
            </a:xfrm>
            <a:prstGeom prst="line">
              <a:avLst/>
            </a:prstGeom>
            <a:noFill/>
            <a:ln w="25400">
              <a:solidFill>
                <a:schemeClr val="tx1"/>
              </a:solidFill>
              <a:round/>
              <a:headEnd/>
              <a:tailEnd/>
            </a:ln>
          </p:spPr>
          <p:txBody>
            <a:bodyPr lIns="0" tIns="0" rIns="0" bIns="0"/>
            <a:lstStyle/>
            <a:p>
              <a:endParaRPr lang="en-US"/>
            </a:p>
          </p:txBody>
        </p:sp>
        <p:sp>
          <p:nvSpPr>
            <p:cNvPr id="9252" name="Rectangle 36"/>
            <p:cNvSpPr>
              <a:spLocks/>
            </p:cNvSpPr>
            <p:nvPr/>
          </p:nvSpPr>
          <p:spPr bwMode="auto">
            <a:xfrm>
              <a:off x="3738" y="1549"/>
              <a:ext cx="1172" cy="152"/>
            </a:xfrm>
            <a:prstGeom prst="rect">
              <a:avLst/>
            </a:prstGeom>
            <a:noFill/>
            <a:ln w="25400">
              <a:noFill/>
              <a:miter lim="800000"/>
              <a:headEnd/>
              <a:tailEnd/>
            </a:ln>
          </p:spPr>
          <p:txBody>
            <a:bodyPr wrap="none" lIns="0" tIns="0" rIns="0" bIns="0">
              <a:spAutoFit/>
            </a:bodyPr>
            <a:lstStyle/>
            <a:p>
              <a:r>
                <a:rPr lang="en-US" sz="1700">
                  <a:solidFill>
                    <a:schemeClr val="tx1"/>
                  </a:solidFill>
                  <a:latin typeface="Arial" charset="0"/>
                  <a:cs typeface="Arial" charset="0"/>
                  <a:sym typeface="Arial" charset="0"/>
                </a:rPr>
                <a:t>Group membership</a:t>
              </a:r>
            </a:p>
          </p:txBody>
        </p:sp>
        <p:sp>
          <p:nvSpPr>
            <p:cNvPr id="9253" name="Rectangle 37"/>
            <p:cNvSpPr>
              <a:spLocks/>
            </p:cNvSpPr>
            <p:nvPr/>
          </p:nvSpPr>
          <p:spPr bwMode="auto">
            <a:xfrm>
              <a:off x="3934" y="1697"/>
              <a:ext cx="801" cy="152"/>
            </a:xfrm>
            <a:prstGeom prst="rect">
              <a:avLst/>
            </a:prstGeom>
            <a:noFill/>
            <a:ln w="25400">
              <a:noFill/>
              <a:miter lim="800000"/>
              <a:headEnd/>
              <a:tailEnd/>
            </a:ln>
          </p:spPr>
          <p:txBody>
            <a:bodyPr wrap="none" lIns="0" tIns="0" rIns="0" bIns="0">
              <a:spAutoFit/>
            </a:bodyPr>
            <a:lstStyle/>
            <a:p>
              <a:r>
                <a:rPr lang="en-US" sz="1700">
                  <a:solidFill>
                    <a:schemeClr val="tx1"/>
                  </a:solidFill>
                  <a:latin typeface="Arial" charset="0"/>
                  <a:cs typeface="Arial" charset="0"/>
                  <a:sym typeface="Arial" charset="0"/>
                </a:rPr>
                <a:t>management</a:t>
              </a:r>
            </a:p>
          </p:txBody>
        </p:sp>
        <p:sp>
          <p:nvSpPr>
            <p:cNvPr id="9254" name="Rectangle 38"/>
            <p:cNvSpPr>
              <a:spLocks/>
            </p:cNvSpPr>
            <p:nvPr/>
          </p:nvSpPr>
          <p:spPr bwMode="auto">
            <a:xfrm>
              <a:off x="2511" y="972"/>
              <a:ext cx="378" cy="152"/>
            </a:xfrm>
            <a:prstGeom prst="rect">
              <a:avLst/>
            </a:prstGeom>
            <a:noFill/>
            <a:ln w="25400">
              <a:noFill/>
              <a:miter lim="800000"/>
              <a:headEnd/>
              <a:tailEnd/>
            </a:ln>
          </p:spPr>
          <p:txBody>
            <a:bodyPr wrap="none" lIns="0" tIns="0" rIns="0" bIns="0">
              <a:spAutoFit/>
            </a:bodyPr>
            <a:lstStyle/>
            <a:p>
              <a:r>
                <a:rPr lang="en-US" sz="1700">
                  <a:solidFill>
                    <a:schemeClr val="tx1"/>
                  </a:solidFill>
                  <a:latin typeface="Arial" charset="0"/>
                  <a:cs typeface="Arial" charset="0"/>
                  <a:sym typeface="Arial" charset="0"/>
                </a:rPr>
                <a:t>Leave</a:t>
              </a:r>
            </a:p>
          </p:txBody>
        </p:sp>
        <p:sp>
          <p:nvSpPr>
            <p:cNvPr id="9255" name="Freeform 39"/>
            <p:cNvSpPr>
              <a:spLocks/>
            </p:cNvSpPr>
            <p:nvPr/>
          </p:nvSpPr>
          <p:spPr bwMode="auto">
            <a:xfrm>
              <a:off x="3010" y="1112"/>
              <a:ext cx="82" cy="49"/>
            </a:xfrm>
            <a:custGeom>
              <a:avLst/>
              <a:gdLst/>
              <a:ahLst/>
              <a:cxnLst>
                <a:cxn ang="0">
                  <a:pos x="0" y="14547"/>
                </a:cxn>
                <a:cxn ang="0">
                  <a:pos x="0" y="0"/>
                </a:cxn>
                <a:cxn ang="0">
                  <a:pos x="21600" y="14547"/>
                </a:cxn>
                <a:cxn ang="0">
                  <a:pos x="0" y="21600"/>
                </a:cxn>
                <a:cxn ang="0">
                  <a:pos x="0" y="14547"/>
                </a:cxn>
                <a:cxn ang="0">
                  <a:pos x="0" y="14547"/>
                </a:cxn>
              </a:cxnLst>
              <a:rect l="0" t="0" r="r" b="b"/>
              <a:pathLst>
                <a:path w="21600" h="21600">
                  <a:moveTo>
                    <a:pt x="0" y="14547"/>
                  </a:moveTo>
                  <a:lnTo>
                    <a:pt x="0" y="0"/>
                  </a:lnTo>
                  <a:lnTo>
                    <a:pt x="21600" y="14547"/>
                  </a:lnTo>
                  <a:lnTo>
                    <a:pt x="0" y="21600"/>
                  </a:lnTo>
                  <a:lnTo>
                    <a:pt x="0" y="14547"/>
                  </a:lnTo>
                  <a:close/>
                  <a:moveTo>
                    <a:pt x="0" y="14547"/>
                  </a:moveTo>
                </a:path>
              </a:pathLst>
            </a:custGeom>
            <a:solidFill>
              <a:srgbClr val="000000"/>
            </a:solidFill>
            <a:ln w="25400" cap="flat">
              <a:solidFill>
                <a:schemeClr val="tx1"/>
              </a:solidFill>
              <a:prstDash val="solid"/>
              <a:round/>
              <a:headEnd type="none" w="med" len="med"/>
              <a:tailEnd type="none" w="med" len="med"/>
            </a:ln>
          </p:spPr>
          <p:txBody>
            <a:bodyPr lIns="0" tIns="0" rIns="0" bIns="0"/>
            <a:lstStyle/>
            <a:p>
              <a:endParaRPr lang="en-US"/>
            </a:p>
          </p:txBody>
        </p:sp>
        <p:sp>
          <p:nvSpPr>
            <p:cNvPr id="9256" name="Line 40"/>
            <p:cNvSpPr>
              <a:spLocks noChangeShapeType="1"/>
            </p:cNvSpPr>
            <p:nvPr/>
          </p:nvSpPr>
          <p:spPr bwMode="auto">
            <a:xfrm>
              <a:off x="2487" y="1145"/>
              <a:ext cx="65" cy="1"/>
            </a:xfrm>
            <a:prstGeom prst="line">
              <a:avLst/>
            </a:prstGeom>
            <a:noFill/>
            <a:ln w="25400">
              <a:solidFill>
                <a:schemeClr val="tx1"/>
              </a:solidFill>
              <a:round/>
              <a:headEnd/>
              <a:tailEnd/>
            </a:ln>
          </p:spPr>
          <p:txBody>
            <a:bodyPr lIns="0" tIns="0" rIns="0" bIns="0"/>
            <a:lstStyle/>
            <a:p>
              <a:endParaRPr lang="en-US"/>
            </a:p>
          </p:txBody>
        </p:sp>
        <p:sp>
          <p:nvSpPr>
            <p:cNvPr id="9257" name="Line 41"/>
            <p:cNvSpPr>
              <a:spLocks noChangeShapeType="1"/>
            </p:cNvSpPr>
            <p:nvPr/>
          </p:nvSpPr>
          <p:spPr bwMode="auto">
            <a:xfrm>
              <a:off x="2667" y="1145"/>
              <a:ext cx="163" cy="1"/>
            </a:xfrm>
            <a:prstGeom prst="line">
              <a:avLst/>
            </a:prstGeom>
            <a:noFill/>
            <a:ln w="25400">
              <a:solidFill>
                <a:schemeClr val="tx1"/>
              </a:solidFill>
              <a:round/>
              <a:headEnd/>
              <a:tailEnd/>
            </a:ln>
          </p:spPr>
          <p:txBody>
            <a:bodyPr lIns="0" tIns="0" rIns="0" bIns="0"/>
            <a:lstStyle/>
            <a:p>
              <a:endParaRPr lang="en-US"/>
            </a:p>
          </p:txBody>
        </p:sp>
        <p:sp>
          <p:nvSpPr>
            <p:cNvPr id="9258" name="Line 42"/>
            <p:cNvSpPr>
              <a:spLocks noChangeShapeType="1"/>
            </p:cNvSpPr>
            <p:nvPr/>
          </p:nvSpPr>
          <p:spPr bwMode="auto">
            <a:xfrm>
              <a:off x="2945" y="1145"/>
              <a:ext cx="65" cy="1"/>
            </a:xfrm>
            <a:prstGeom prst="line">
              <a:avLst/>
            </a:prstGeom>
            <a:noFill/>
            <a:ln w="25400">
              <a:solidFill>
                <a:schemeClr val="tx1"/>
              </a:solidFill>
              <a:round/>
              <a:headEnd/>
              <a:tailEnd/>
            </a:ln>
          </p:spPr>
          <p:txBody>
            <a:bodyPr lIns="0" tIns="0" rIns="0" bIns="0"/>
            <a:lstStyle/>
            <a:p>
              <a:endParaRPr lang="en-US"/>
            </a:p>
          </p:txBody>
        </p:sp>
        <p:sp>
          <p:nvSpPr>
            <p:cNvPr id="9259" name="Line 43"/>
            <p:cNvSpPr>
              <a:spLocks noChangeShapeType="1"/>
            </p:cNvSpPr>
            <p:nvPr/>
          </p:nvSpPr>
          <p:spPr bwMode="auto">
            <a:xfrm rot="10800000">
              <a:off x="3010" y="1217"/>
              <a:ext cx="687" cy="442"/>
            </a:xfrm>
            <a:prstGeom prst="line">
              <a:avLst/>
            </a:prstGeom>
            <a:noFill/>
            <a:ln w="12700">
              <a:solidFill>
                <a:srgbClr val="FF3300"/>
              </a:solidFill>
              <a:round/>
              <a:headEnd/>
              <a:tailEnd/>
            </a:ln>
          </p:spPr>
          <p:txBody>
            <a:bodyPr lIns="0" tIns="0" rIns="0" bIns="0"/>
            <a:lstStyle/>
            <a:p>
              <a:endParaRPr lang="en-US"/>
            </a:p>
          </p:txBody>
        </p:sp>
        <p:sp>
          <p:nvSpPr>
            <p:cNvPr id="9260" name="Line 44"/>
            <p:cNvSpPr>
              <a:spLocks noChangeShapeType="1"/>
            </p:cNvSpPr>
            <p:nvPr/>
          </p:nvSpPr>
          <p:spPr bwMode="auto">
            <a:xfrm flipH="1">
              <a:off x="2879" y="1669"/>
              <a:ext cx="818" cy="16"/>
            </a:xfrm>
            <a:prstGeom prst="line">
              <a:avLst/>
            </a:prstGeom>
            <a:noFill/>
            <a:ln w="12700">
              <a:solidFill>
                <a:srgbClr val="FF3300"/>
              </a:solidFill>
              <a:round/>
              <a:headEnd/>
              <a:tailEnd/>
            </a:ln>
          </p:spPr>
          <p:txBody>
            <a:bodyPr lIns="0" tIns="0" rIns="0" bIns="0"/>
            <a:lstStyle/>
            <a:p>
              <a:endParaRPr lang="en-US"/>
            </a:p>
          </p:txBody>
        </p:sp>
        <p:sp>
          <p:nvSpPr>
            <p:cNvPr id="9261" name="Line 45"/>
            <p:cNvSpPr>
              <a:spLocks noChangeShapeType="1"/>
            </p:cNvSpPr>
            <p:nvPr/>
          </p:nvSpPr>
          <p:spPr bwMode="auto">
            <a:xfrm rot="10800000" flipH="1">
              <a:off x="2797" y="1669"/>
              <a:ext cx="900" cy="621"/>
            </a:xfrm>
            <a:prstGeom prst="line">
              <a:avLst/>
            </a:prstGeom>
            <a:noFill/>
            <a:ln w="12700">
              <a:solidFill>
                <a:srgbClr val="FF3300"/>
              </a:solidFill>
              <a:round/>
              <a:headEnd/>
              <a:tailEnd/>
            </a:ln>
          </p:spPr>
          <p:txBody>
            <a:bodyPr lIns="0" tIns="0" rIns="0" bIns="0"/>
            <a:lstStyle/>
            <a:p>
              <a:endParaRPr lang="en-US"/>
            </a:p>
          </p:txBody>
        </p:sp>
        <p:sp>
          <p:nvSpPr>
            <p:cNvPr id="9262" name="Line 46"/>
            <p:cNvSpPr>
              <a:spLocks noChangeShapeType="1"/>
            </p:cNvSpPr>
            <p:nvPr/>
          </p:nvSpPr>
          <p:spPr bwMode="auto">
            <a:xfrm flipH="1">
              <a:off x="1456" y="1413"/>
              <a:ext cx="360" cy="229"/>
            </a:xfrm>
            <a:prstGeom prst="line">
              <a:avLst/>
            </a:prstGeom>
            <a:noFill/>
            <a:ln w="12700">
              <a:solidFill>
                <a:srgbClr val="FF3300"/>
              </a:solidFill>
              <a:round/>
              <a:headEnd/>
              <a:tailEnd/>
            </a:ln>
          </p:spPr>
          <p:txBody>
            <a:bodyPr lIns="0" tIns="0" rIns="0" bIns="0"/>
            <a:lstStyle/>
            <a:p>
              <a:endParaRPr lang="en-US"/>
            </a:p>
          </p:txBody>
        </p:sp>
        <p:sp>
          <p:nvSpPr>
            <p:cNvPr id="9263" name="Line 47"/>
            <p:cNvSpPr>
              <a:spLocks noChangeShapeType="1"/>
            </p:cNvSpPr>
            <p:nvPr/>
          </p:nvSpPr>
          <p:spPr bwMode="auto">
            <a:xfrm flipH="1">
              <a:off x="1456" y="1168"/>
              <a:ext cx="311" cy="474"/>
            </a:xfrm>
            <a:prstGeom prst="line">
              <a:avLst/>
            </a:prstGeom>
            <a:noFill/>
            <a:ln w="12700">
              <a:solidFill>
                <a:srgbClr val="FF3300"/>
              </a:solidFill>
              <a:round/>
              <a:headEnd/>
              <a:tailEnd/>
            </a:ln>
          </p:spPr>
          <p:txBody>
            <a:bodyPr lIns="0" tIns="0" rIns="0" bIns="0"/>
            <a:lstStyle/>
            <a:p>
              <a:endParaRPr lang="en-US"/>
            </a:p>
          </p:txBody>
        </p:sp>
        <p:sp>
          <p:nvSpPr>
            <p:cNvPr id="9264" name="Line 48"/>
            <p:cNvSpPr>
              <a:spLocks noChangeShapeType="1"/>
            </p:cNvSpPr>
            <p:nvPr/>
          </p:nvSpPr>
          <p:spPr bwMode="auto">
            <a:xfrm flipH="1">
              <a:off x="1447" y="972"/>
              <a:ext cx="278" cy="670"/>
            </a:xfrm>
            <a:prstGeom prst="line">
              <a:avLst/>
            </a:prstGeom>
            <a:noFill/>
            <a:ln w="12700">
              <a:solidFill>
                <a:srgbClr val="FF3300"/>
              </a:solidFill>
              <a:round/>
              <a:headEnd/>
              <a:tailEnd/>
            </a:ln>
          </p:spPr>
          <p:txBody>
            <a:bodyPr lIns="0" tIns="0" rIns="0" bIns="0"/>
            <a:lstStyle/>
            <a:p>
              <a:endParaRPr lang="en-US"/>
            </a:p>
          </p:txBody>
        </p:sp>
        <p:sp>
          <p:nvSpPr>
            <p:cNvPr id="9265" name="Rectangle 49"/>
            <p:cNvSpPr>
              <a:spLocks/>
            </p:cNvSpPr>
            <p:nvPr/>
          </p:nvSpPr>
          <p:spPr bwMode="auto">
            <a:xfrm>
              <a:off x="646" y="2602"/>
              <a:ext cx="884" cy="152"/>
            </a:xfrm>
            <a:prstGeom prst="rect">
              <a:avLst/>
            </a:prstGeom>
            <a:noFill/>
            <a:ln w="25400">
              <a:noFill/>
              <a:miter lim="800000"/>
              <a:headEnd/>
              <a:tailEnd/>
            </a:ln>
          </p:spPr>
          <p:txBody>
            <a:bodyPr wrap="none" lIns="0" tIns="0" rIns="0" bIns="0">
              <a:spAutoFit/>
            </a:bodyPr>
            <a:lstStyle/>
            <a:p>
              <a:r>
                <a:rPr lang="en-US" sz="1700">
                  <a:solidFill>
                    <a:schemeClr val="tx1"/>
                  </a:solidFill>
                  <a:latin typeface="Arial" charset="0"/>
                  <a:cs typeface="Arial" charset="0"/>
                  <a:sym typeface="Arial" charset="0"/>
                </a:rPr>
                <a:t>Process group</a:t>
              </a:r>
            </a:p>
          </p:txBody>
        </p:sp>
        <p:sp>
          <p:nvSpPr>
            <p:cNvPr id="9266" name="Line 50"/>
            <p:cNvSpPr>
              <a:spLocks noChangeShapeType="1"/>
            </p:cNvSpPr>
            <p:nvPr/>
          </p:nvSpPr>
          <p:spPr bwMode="auto">
            <a:xfrm>
              <a:off x="1570" y="2699"/>
              <a:ext cx="279" cy="1"/>
            </a:xfrm>
            <a:prstGeom prst="line">
              <a:avLst/>
            </a:prstGeom>
            <a:noFill/>
            <a:ln w="12700">
              <a:solidFill>
                <a:srgbClr val="FF3300"/>
              </a:solidFill>
              <a:round/>
              <a:headEnd/>
              <a:tailEnd/>
            </a:ln>
          </p:spPr>
          <p:txBody>
            <a:bodyPr lIns="0" tIns="0" rIns="0" bIns="0"/>
            <a:lstStyle/>
            <a:p>
              <a:endParaRPr lang="en-US"/>
            </a:p>
          </p:txBody>
        </p:sp>
      </p:gr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906000" cy="6629400"/>
          </a:xfrm>
        </p:spPr>
        <p:txBody>
          <a:bodyPr/>
          <a:lstStyle/>
          <a:p>
            <a:r>
              <a:rPr lang="en-US" dirty="0"/>
              <a:t>The chapter examines a range of indirect communication techniques:</a:t>
            </a:r>
          </a:p>
          <a:p>
            <a:r>
              <a:rPr lang="en-US" dirty="0"/>
              <a:t> group communication, in which communication is via a group abstraction with the sender unaware of the identity of the recipients;</a:t>
            </a:r>
          </a:p>
          <a:p>
            <a:r>
              <a:rPr lang="en-US" dirty="0"/>
              <a:t>publish-subscribe systems, a family of approaches that all share the common characteristic of disseminating events to multiple recipients through an intermediary;</a:t>
            </a:r>
          </a:p>
          <a:p>
            <a:r>
              <a:rPr lang="en-US" dirty="0"/>
              <a:t>message queue systems, wherein messages are directed to the familiar abstraction of a queue with receivers extracting messages from such queues;</a:t>
            </a:r>
          </a:p>
          <a:p>
            <a:r>
              <a:rPr lang="en-US" dirty="0"/>
              <a:t> shared memory–based approaches, including distributed shared memory and </a:t>
            </a:r>
            <a:r>
              <a:rPr lang="en-US" dirty="0" err="1"/>
              <a:t>tuple</a:t>
            </a:r>
            <a:r>
              <a:rPr lang="en-US" dirty="0"/>
              <a:t> space approaches, which present an abstraction of a global shared memory to programmers.</a:t>
            </a:r>
          </a:p>
        </p:txBody>
      </p:sp>
      <p:sp>
        <p:nvSpPr>
          <p:cNvPr id="4" name="Slide Number Placeholder 3"/>
          <p:cNvSpPr>
            <a:spLocks noGrp="1"/>
          </p:cNvSpPr>
          <p:nvPr>
            <p:ph type="sldNum" sz="quarter" idx="10"/>
          </p:nvPr>
        </p:nvSpPr>
        <p:spPr/>
        <p:txBody>
          <a:bodyPr/>
          <a:lstStyle/>
          <a:p>
            <a:pPr>
              <a:defRPr/>
            </a:pPr>
            <a:fld id="{3AF5D15A-566C-409F-A413-E42E3117F28C}" type="slidenum">
              <a:rPr lang="en-US" smtClean="0"/>
              <a:pPr>
                <a:defRPr/>
              </a:pPr>
              <a:t>2</a:t>
            </a:fld>
            <a:endParaRPr lang="en-US"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Case study: </a:t>
            </a:r>
            <a:r>
              <a:rPr lang="en-US" b="1" dirty="0" err="1">
                <a:solidFill>
                  <a:schemeClr val="tx1"/>
                </a:solidFill>
              </a:rPr>
              <a:t>JGroups</a:t>
            </a:r>
            <a:r>
              <a:rPr lang="en-US" b="1" dirty="0">
                <a:solidFill>
                  <a:schemeClr val="tx1"/>
                </a:solidFill>
              </a:rPr>
              <a:t> toolkit</a:t>
            </a:r>
          </a:p>
        </p:txBody>
      </p:sp>
      <p:sp>
        <p:nvSpPr>
          <p:cNvPr id="3" name="Content Placeholder 2"/>
          <p:cNvSpPr>
            <a:spLocks noGrp="1"/>
          </p:cNvSpPr>
          <p:nvPr>
            <p:ph idx="1"/>
          </p:nvPr>
        </p:nvSpPr>
        <p:spPr/>
        <p:txBody>
          <a:bodyPr/>
          <a:lstStyle/>
          <a:p>
            <a:r>
              <a:rPr lang="en-US" dirty="0"/>
              <a:t>Java API for reliable messages exchange. </a:t>
            </a:r>
          </a:p>
          <a:p>
            <a:r>
              <a:rPr lang="en-US" dirty="0"/>
              <a:t>It features a simple interface that provides:</a:t>
            </a:r>
          </a:p>
          <a:p>
            <a:pPr lvl="1"/>
            <a:r>
              <a:rPr lang="en-US" dirty="0"/>
              <a:t>a flexible protocol stack, including TCP and UDP</a:t>
            </a:r>
          </a:p>
          <a:p>
            <a:pPr lvl="1"/>
            <a:r>
              <a:rPr lang="en-US" dirty="0"/>
              <a:t>fragmentation and reassembly of large messages</a:t>
            </a:r>
          </a:p>
          <a:p>
            <a:pPr lvl="1"/>
            <a:r>
              <a:rPr lang="en-US" dirty="0"/>
              <a:t>reliable </a:t>
            </a:r>
            <a:r>
              <a:rPr lang="en-US" dirty="0" err="1"/>
              <a:t>unicast</a:t>
            </a:r>
            <a:r>
              <a:rPr lang="en-US" dirty="0"/>
              <a:t> and multicast</a:t>
            </a:r>
          </a:p>
          <a:p>
            <a:pPr lvl="1"/>
            <a:r>
              <a:rPr lang="en-US" dirty="0"/>
              <a:t>failure detection</a:t>
            </a:r>
          </a:p>
          <a:p>
            <a:pPr lvl="1"/>
            <a:r>
              <a:rPr lang="en-US" dirty="0"/>
              <a:t>flow control</a:t>
            </a:r>
          </a:p>
          <a:p>
            <a:r>
              <a:rPr lang="en-US" dirty="0"/>
              <a:t>Architecture</a:t>
            </a:r>
          </a:p>
          <a:p>
            <a:pPr lvl="1"/>
            <a:r>
              <a:rPr lang="en-US" dirty="0"/>
              <a:t>Channel: most primitive API</a:t>
            </a:r>
          </a:p>
          <a:p>
            <a:pPr lvl="1"/>
            <a:r>
              <a:rPr lang="en-US" dirty="0"/>
              <a:t>Building blocks: higher-level APIs built on top of channels</a:t>
            </a:r>
          </a:p>
          <a:p>
            <a:pPr lvl="1"/>
            <a:r>
              <a:rPr lang="en-US" dirty="0"/>
              <a:t>Protocol stack:</a:t>
            </a:r>
          </a:p>
        </p:txBody>
      </p:sp>
      <p:sp>
        <p:nvSpPr>
          <p:cNvPr id="4" name="Slide Number Placeholder 3"/>
          <p:cNvSpPr>
            <a:spLocks noGrp="1"/>
          </p:cNvSpPr>
          <p:nvPr>
            <p:ph type="sldNum" sz="quarter" idx="10"/>
          </p:nvPr>
        </p:nvSpPr>
        <p:spPr/>
        <p:txBody>
          <a:bodyPr/>
          <a:lstStyle/>
          <a:p>
            <a:pPr>
              <a:defRPr/>
            </a:pPr>
            <a:fld id="{3AF5D15A-566C-409F-A413-E42E3117F28C}" type="slidenum">
              <a:rPr lang="en-US" smtClean="0"/>
              <a:pPr>
                <a:defRPr/>
              </a:pPr>
              <a:t>20</a:t>
            </a:fld>
            <a:endParaRPr lang="en-US" dirty="0"/>
          </a:p>
        </p:txBody>
      </p:sp>
    </p:spTree>
    <p:extLst>
      <p:ext uri="{BB962C8B-B14F-4D97-AF65-F5344CB8AC3E}">
        <p14:creationId xmlns:p14="http://schemas.microsoft.com/office/powerpoint/2010/main" val="325356357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DA5BDC3B-D0B3-40BA-A12B-E5C3A1A7447E}" type="slidenum">
              <a:rPr lang="en-US"/>
              <a:pPr/>
              <a:t>21</a:t>
            </a:fld>
            <a:endParaRPr lang="en-US"/>
          </a:p>
        </p:txBody>
      </p:sp>
      <p:sp>
        <p:nvSpPr>
          <p:cNvPr id="10242" name="Line 2"/>
          <p:cNvSpPr>
            <a:spLocks noChangeShapeType="1"/>
          </p:cNvSpPr>
          <p:nvPr/>
        </p:nvSpPr>
        <p:spPr bwMode="auto">
          <a:xfrm>
            <a:off x="495300" y="1143000"/>
            <a:ext cx="8832850" cy="1588"/>
          </a:xfrm>
          <a:prstGeom prst="line">
            <a:avLst/>
          </a:prstGeom>
          <a:noFill/>
          <a:ln w="127000">
            <a:solidFill>
              <a:srgbClr val="FFCC00"/>
            </a:solidFill>
            <a:round/>
            <a:headEnd/>
            <a:tailEnd/>
          </a:ln>
        </p:spPr>
        <p:txBody>
          <a:bodyPr lIns="0" tIns="0" rIns="0" bIns="0"/>
          <a:lstStyle/>
          <a:p>
            <a:endParaRPr lang="en-US"/>
          </a:p>
        </p:txBody>
      </p:sp>
      <p:sp>
        <p:nvSpPr>
          <p:cNvPr id="10243" name="Rectangle 3"/>
          <p:cNvSpPr>
            <a:spLocks noGrp="1" noChangeArrowheads="1"/>
          </p:cNvSpPr>
          <p:nvPr>
            <p:ph type="title"/>
          </p:nvPr>
        </p:nvSpPr>
        <p:spPr>
          <a:ln/>
        </p:spPr>
        <p:txBody>
          <a:bodyPr rIns="132080"/>
          <a:lstStyle/>
          <a:p>
            <a:br>
              <a:rPr lang="en-US" dirty="0"/>
            </a:br>
            <a:r>
              <a:rPr lang="en-US" b="1" dirty="0">
                <a:solidFill>
                  <a:schemeClr val="tx1"/>
                </a:solidFill>
              </a:rPr>
              <a:t>The architecture of </a:t>
            </a:r>
            <a:r>
              <a:rPr lang="en-US" b="1" dirty="0" err="1">
                <a:solidFill>
                  <a:schemeClr val="tx1"/>
                </a:solidFill>
              </a:rPr>
              <a:t>JGroups</a:t>
            </a:r>
            <a:endParaRPr lang="en-US" b="1" dirty="0">
              <a:solidFill>
                <a:schemeClr val="tx1"/>
              </a:solidFill>
            </a:endParaRPr>
          </a:p>
        </p:txBody>
      </p:sp>
      <p:pic>
        <p:nvPicPr>
          <p:cNvPr id="10244" name="Picture 4"/>
          <p:cNvPicPr>
            <a:picLocks noChangeAspect="1" noChangeArrowheads="1"/>
          </p:cNvPicPr>
          <p:nvPr/>
        </p:nvPicPr>
        <p:blipFill>
          <a:blip r:embed="rId3" cstate="print"/>
          <a:srcRect/>
          <a:stretch>
            <a:fillRect/>
          </a:stretch>
        </p:blipFill>
        <p:spPr bwMode="auto">
          <a:xfrm>
            <a:off x="2819400" y="1270000"/>
            <a:ext cx="4267200" cy="4838700"/>
          </a:xfrm>
          <a:prstGeom prst="rect">
            <a:avLst/>
          </a:prstGeom>
          <a:noFill/>
          <a:ln w="9525">
            <a:noFill/>
            <a:round/>
            <a:headEnd/>
            <a:tailEnd/>
          </a:ln>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chemeClr val="tx1"/>
                </a:solidFill>
              </a:rPr>
              <a:t>JGroups</a:t>
            </a:r>
            <a:r>
              <a:rPr lang="en-US" b="1" dirty="0">
                <a:solidFill>
                  <a:schemeClr val="tx1"/>
                </a:solidFill>
              </a:rPr>
              <a:t> channels</a:t>
            </a:r>
          </a:p>
        </p:txBody>
      </p:sp>
      <p:sp>
        <p:nvSpPr>
          <p:cNvPr id="3" name="Content Placeholder 2"/>
          <p:cNvSpPr>
            <a:spLocks noGrp="1"/>
          </p:cNvSpPr>
          <p:nvPr>
            <p:ph idx="1"/>
          </p:nvPr>
        </p:nvSpPr>
        <p:spPr/>
        <p:txBody>
          <a:bodyPr/>
          <a:lstStyle/>
          <a:p>
            <a:r>
              <a:rPr lang="en-US" b="1" u="sng" dirty="0"/>
              <a:t>Channel object</a:t>
            </a:r>
            <a:r>
              <a:rPr lang="en-US" dirty="0"/>
              <a:t>: handle/reference for a group</a:t>
            </a:r>
          </a:p>
          <a:p>
            <a:pPr lvl="1"/>
            <a:r>
              <a:rPr lang="en-US" dirty="0"/>
              <a:t>Note: different from channel-based publish-subscribe (6.3.1)</a:t>
            </a:r>
          </a:p>
          <a:p>
            <a:r>
              <a:rPr lang="en-US" dirty="0"/>
              <a:t>Sends messages with some form of reliable multicast</a:t>
            </a:r>
          </a:p>
          <a:p>
            <a:r>
              <a:rPr lang="en-US" dirty="0"/>
              <a:t>Basic operations</a:t>
            </a:r>
          </a:p>
          <a:p>
            <a:pPr lvl="1"/>
            <a:r>
              <a:rPr lang="en-US" dirty="0">
                <a:latin typeface="Courier New" pitchFamily="49" charset="0"/>
                <a:cs typeface="Courier New" pitchFamily="49" charset="0"/>
              </a:rPr>
              <a:t>connect</a:t>
            </a:r>
            <a:r>
              <a:rPr lang="en-US" dirty="0"/>
              <a:t> to a named group</a:t>
            </a:r>
          </a:p>
          <a:p>
            <a:pPr lvl="1"/>
            <a:r>
              <a:rPr lang="en-US" dirty="0"/>
              <a:t>Leave a group: </a:t>
            </a:r>
            <a:r>
              <a:rPr lang="en-US" dirty="0">
                <a:latin typeface="Courier New" pitchFamily="49" charset="0"/>
                <a:cs typeface="Courier New" pitchFamily="49" charset="0"/>
              </a:rPr>
              <a:t>disconnect</a:t>
            </a:r>
            <a:r>
              <a:rPr lang="en-US" dirty="0"/>
              <a:t> operation</a:t>
            </a:r>
          </a:p>
          <a:p>
            <a:pPr lvl="1"/>
            <a:r>
              <a:rPr lang="en-US" dirty="0">
                <a:latin typeface="Courier New" pitchFamily="49" charset="0"/>
                <a:cs typeface="Courier New" pitchFamily="49" charset="0"/>
              </a:rPr>
              <a:t>close</a:t>
            </a:r>
            <a:r>
              <a:rPr lang="en-US" dirty="0"/>
              <a:t>: shut down channel object</a:t>
            </a:r>
          </a:p>
          <a:p>
            <a:r>
              <a:rPr lang="en-US" dirty="0"/>
              <a:t>Other operations (admin stuff)</a:t>
            </a:r>
          </a:p>
          <a:p>
            <a:pPr lvl="1"/>
            <a:r>
              <a:rPr lang="en-US" dirty="0" err="1">
                <a:latin typeface="Courier New" pitchFamily="49" charset="0"/>
                <a:cs typeface="Courier New" pitchFamily="49" charset="0"/>
              </a:rPr>
              <a:t>getView</a:t>
            </a:r>
            <a:r>
              <a:rPr lang="en-US" dirty="0"/>
              <a:t> returns current member list</a:t>
            </a:r>
          </a:p>
          <a:p>
            <a:pPr lvl="1"/>
            <a:r>
              <a:rPr lang="en-US" dirty="0" err="1">
                <a:latin typeface="Courier New" pitchFamily="49" charset="0"/>
                <a:cs typeface="Courier New" pitchFamily="49" charset="0"/>
              </a:rPr>
              <a:t>getState</a:t>
            </a:r>
            <a:r>
              <a:rPr lang="en-US" dirty="0"/>
              <a:t> returns app state history</a:t>
            </a:r>
          </a:p>
          <a:p>
            <a:endParaRPr lang="en-US" dirty="0"/>
          </a:p>
        </p:txBody>
      </p:sp>
      <p:sp>
        <p:nvSpPr>
          <p:cNvPr id="4" name="Slide Number Placeholder 3"/>
          <p:cNvSpPr>
            <a:spLocks noGrp="1"/>
          </p:cNvSpPr>
          <p:nvPr>
            <p:ph type="sldNum" sz="quarter" idx="10"/>
          </p:nvPr>
        </p:nvSpPr>
        <p:spPr/>
        <p:txBody>
          <a:bodyPr/>
          <a:lstStyle/>
          <a:p>
            <a:pPr>
              <a:defRPr/>
            </a:pPr>
            <a:fld id="{3AF5D15A-566C-409F-A413-E42E3117F28C}" type="slidenum">
              <a:rPr lang="en-US" smtClean="0"/>
              <a:pPr>
                <a:defRPr/>
              </a:pPr>
              <a:t>22</a:t>
            </a:fld>
            <a:endParaRPr lang="en-US" dirty="0"/>
          </a:p>
        </p:txBody>
      </p:sp>
    </p:spTree>
    <p:extLst>
      <p:ext uri="{BB962C8B-B14F-4D97-AF65-F5344CB8AC3E}">
        <p14:creationId xmlns:p14="http://schemas.microsoft.com/office/powerpoint/2010/main" val="2915431832"/>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chemeClr val="tx1"/>
                </a:solidFill>
              </a:rPr>
              <a:t>JGroups</a:t>
            </a:r>
            <a:r>
              <a:rPr lang="en-US" b="1" dirty="0">
                <a:solidFill>
                  <a:schemeClr val="tx1"/>
                </a:solidFill>
              </a:rPr>
              <a:t> example</a:t>
            </a:r>
          </a:p>
        </p:txBody>
      </p:sp>
      <p:sp>
        <p:nvSpPr>
          <p:cNvPr id="3" name="Content Placeholder 2"/>
          <p:cNvSpPr>
            <a:spLocks noGrp="1"/>
          </p:cNvSpPr>
          <p:nvPr>
            <p:ph idx="1"/>
          </p:nvPr>
        </p:nvSpPr>
        <p:spPr/>
        <p:txBody>
          <a:bodyPr/>
          <a:lstStyle/>
          <a:p>
            <a:r>
              <a:rPr lang="en-US" dirty="0"/>
              <a:t>Simple example: intelligent fire alarm sends “Fire!” message to group </a:t>
            </a:r>
          </a:p>
          <a:p>
            <a:r>
              <a:rPr lang="en-US" dirty="0"/>
              <a:t>To raise the alarm:</a:t>
            </a:r>
          </a:p>
          <a:p>
            <a:pPr marL="512763" lvl="1" inden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i="1" dirty="0" err="1">
                <a:solidFill>
                  <a:schemeClr val="tx1"/>
                </a:solidFill>
                <a:latin typeface="Times New Roman" pitchFamily="-116" charset="0"/>
                <a:cs typeface="Times New Roman" pitchFamily="-116" charset="0"/>
                <a:sym typeface="Times New Roman" pitchFamily="-116" charset="0"/>
              </a:rPr>
              <a:t>FireAlarmJG</a:t>
            </a:r>
            <a:r>
              <a:rPr lang="en-US" i="1" dirty="0">
                <a:solidFill>
                  <a:schemeClr val="tx1"/>
                </a:solidFill>
                <a:latin typeface="Times New Roman" pitchFamily="-116" charset="0"/>
                <a:cs typeface="Times New Roman" pitchFamily="-116" charset="0"/>
                <a:sym typeface="Times New Roman" pitchFamily="-116" charset="0"/>
              </a:rPr>
              <a:t> alarm = </a:t>
            </a:r>
            <a:r>
              <a:rPr lang="en-US" b="1" i="1" dirty="0">
                <a:solidFill>
                  <a:schemeClr val="tx1"/>
                </a:solidFill>
                <a:latin typeface="Times New Roman" pitchFamily="-116" charset="0"/>
                <a:cs typeface="Times New Roman" pitchFamily="-116" charset="0"/>
                <a:sym typeface="Times New Roman" pitchFamily="-116" charset="0"/>
              </a:rPr>
              <a:t>new</a:t>
            </a:r>
            <a:r>
              <a:rPr lang="en-US" i="1" dirty="0">
                <a:solidFill>
                  <a:schemeClr val="tx1"/>
                </a:solidFill>
                <a:latin typeface="Times New Roman" pitchFamily="-116" charset="0"/>
                <a:cs typeface="Times New Roman" pitchFamily="-116" charset="0"/>
                <a:sym typeface="Times New Roman" pitchFamily="-116" charset="0"/>
              </a:rPr>
              <a:t> </a:t>
            </a:r>
            <a:r>
              <a:rPr lang="en-US" i="1" dirty="0" err="1">
                <a:solidFill>
                  <a:schemeClr val="tx1"/>
                </a:solidFill>
                <a:latin typeface="Times New Roman" pitchFamily="-116" charset="0"/>
                <a:cs typeface="Times New Roman" pitchFamily="-116" charset="0"/>
                <a:sym typeface="Times New Roman" pitchFamily="-116" charset="0"/>
              </a:rPr>
              <a:t>FireAlarmJG</a:t>
            </a:r>
            <a:r>
              <a:rPr lang="en-US" i="1" dirty="0">
                <a:solidFill>
                  <a:schemeClr val="tx1"/>
                </a:solidFill>
                <a:latin typeface="Times New Roman" pitchFamily="-116" charset="0"/>
                <a:cs typeface="Times New Roman" pitchFamily="-116" charset="0"/>
                <a:sym typeface="Times New Roman" pitchFamily="-116" charset="0"/>
              </a:rPr>
              <a:t>();</a:t>
            </a:r>
          </a:p>
          <a:p>
            <a:pPr marL="512763" lvl="1" inden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i="1" dirty="0" err="1">
                <a:solidFill>
                  <a:schemeClr val="tx1"/>
                </a:solidFill>
                <a:latin typeface="Times New Roman" pitchFamily="-116" charset="0"/>
                <a:cs typeface="Times New Roman" pitchFamily="-116" charset="0"/>
                <a:sym typeface="Times New Roman" pitchFamily="-116" charset="0"/>
              </a:rPr>
              <a:t>Alarm.raise</a:t>
            </a:r>
            <a:r>
              <a:rPr lang="en-US" i="1" dirty="0">
                <a:solidFill>
                  <a:schemeClr val="tx1"/>
                </a:solidFill>
                <a:latin typeface="Times New Roman" pitchFamily="-116" charset="0"/>
                <a:cs typeface="Times New Roman" pitchFamily="-116" charset="0"/>
                <a:sym typeface="Times New Roman" pitchFamily="-116" charset="0"/>
              </a:rPr>
              <a:t>();</a:t>
            </a:r>
          </a:p>
          <a:p>
            <a:r>
              <a:rPr lang="en-US" dirty="0"/>
              <a:t>To receive the alarm:</a:t>
            </a:r>
          </a:p>
          <a:p>
            <a:pPr marL="512763" lvl="1" indent="0">
              <a:buNone/>
            </a:pPr>
            <a:r>
              <a:rPr lang="en-US" i="1" dirty="0" err="1">
                <a:solidFill>
                  <a:schemeClr val="tx1"/>
                </a:solidFill>
                <a:latin typeface="Times New Roman" pitchFamily="-116" charset="0"/>
                <a:cs typeface="Times New Roman" pitchFamily="-116" charset="0"/>
              </a:rPr>
              <a:t>FireAlarmConsumerJG</a:t>
            </a:r>
            <a:r>
              <a:rPr lang="en-US" i="1" dirty="0">
                <a:solidFill>
                  <a:schemeClr val="tx1"/>
                </a:solidFill>
                <a:latin typeface="Times New Roman" pitchFamily="-116" charset="0"/>
                <a:cs typeface="Times New Roman" pitchFamily="-116" charset="0"/>
              </a:rPr>
              <a:t> </a:t>
            </a:r>
            <a:r>
              <a:rPr lang="en-US" i="1" dirty="0" err="1">
                <a:solidFill>
                  <a:schemeClr val="tx1"/>
                </a:solidFill>
                <a:latin typeface="Times New Roman" pitchFamily="-116" charset="0"/>
                <a:cs typeface="Times New Roman" pitchFamily="-116" charset="0"/>
              </a:rPr>
              <a:t>alarmCall</a:t>
            </a:r>
            <a:r>
              <a:rPr lang="en-US" i="1" dirty="0">
                <a:solidFill>
                  <a:schemeClr val="tx1"/>
                </a:solidFill>
                <a:latin typeface="Times New Roman" pitchFamily="-116" charset="0"/>
                <a:cs typeface="Times New Roman" pitchFamily="-116" charset="0"/>
              </a:rPr>
              <a:t> = </a:t>
            </a:r>
            <a:r>
              <a:rPr lang="en-US" b="1" i="1" dirty="0">
                <a:solidFill>
                  <a:schemeClr val="tx1"/>
                </a:solidFill>
                <a:latin typeface="Times New Roman" pitchFamily="-116" charset="0"/>
                <a:cs typeface="Times New Roman" pitchFamily="-116" charset="0"/>
              </a:rPr>
              <a:t>new</a:t>
            </a:r>
            <a:r>
              <a:rPr lang="en-US" i="1" dirty="0">
                <a:solidFill>
                  <a:schemeClr val="tx1"/>
                </a:solidFill>
                <a:latin typeface="Times New Roman" pitchFamily="-116" charset="0"/>
                <a:cs typeface="Times New Roman" pitchFamily="-116" charset="0"/>
              </a:rPr>
              <a:t> </a:t>
            </a:r>
            <a:r>
              <a:rPr lang="en-US" i="1" dirty="0" err="1">
                <a:solidFill>
                  <a:schemeClr val="tx1"/>
                </a:solidFill>
                <a:latin typeface="Times New Roman" pitchFamily="-116" charset="0"/>
                <a:cs typeface="Times New Roman" pitchFamily="-116" charset="0"/>
              </a:rPr>
              <a:t>FireAlarmConsumerJG</a:t>
            </a:r>
            <a:r>
              <a:rPr lang="en-US" i="1" dirty="0">
                <a:solidFill>
                  <a:schemeClr val="tx1"/>
                </a:solidFill>
                <a:latin typeface="Times New Roman" pitchFamily="-116" charset="0"/>
                <a:cs typeface="Times New Roman" pitchFamily="-116" charset="0"/>
              </a:rPr>
              <a:t>();</a:t>
            </a:r>
          </a:p>
          <a:p>
            <a:pPr marL="512763" lvl="1" indent="0">
              <a:buNone/>
            </a:pPr>
            <a:r>
              <a:rPr lang="en-US" b="1" i="1" dirty="0">
                <a:solidFill>
                  <a:schemeClr val="tx1"/>
                </a:solidFill>
                <a:latin typeface="Times New Roman" pitchFamily="-116" charset="0"/>
                <a:cs typeface="Times New Roman" pitchFamily="-116" charset="0"/>
              </a:rPr>
              <a:t>String</a:t>
            </a:r>
            <a:r>
              <a:rPr lang="en-US" i="1" dirty="0">
                <a:solidFill>
                  <a:schemeClr val="tx1"/>
                </a:solidFill>
                <a:latin typeface="Times New Roman" pitchFamily="-116" charset="0"/>
                <a:cs typeface="Times New Roman" pitchFamily="-116" charset="0"/>
              </a:rPr>
              <a:t> </a:t>
            </a:r>
            <a:r>
              <a:rPr lang="en-US" i="1" dirty="0" err="1">
                <a:solidFill>
                  <a:schemeClr val="tx1"/>
                </a:solidFill>
                <a:latin typeface="Times New Roman" pitchFamily="-116" charset="0"/>
                <a:cs typeface="Times New Roman" pitchFamily="-116" charset="0"/>
              </a:rPr>
              <a:t>msg</a:t>
            </a:r>
            <a:r>
              <a:rPr lang="en-US" i="1" dirty="0">
                <a:solidFill>
                  <a:schemeClr val="tx1"/>
                </a:solidFill>
                <a:latin typeface="Times New Roman" pitchFamily="-116" charset="0"/>
                <a:cs typeface="Times New Roman" pitchFamily="-116" charset="0"/>
              </a:rPr>
              <a:t> = </a:t>
            </a:r>
            <a:r>
              <a:rPr lang="en-US" i="1" dirty="0" err="1">
                <a:solidFill>
                  <a:schemeClr val="tx1"/>
                </a:solidFill>
                <a:latin typeface="Times New Roman" pitchFamily="-116" charset="0"/>
                <a:cs typeface="Times New Roman" pitchFamily="-116" charset="0"/>
              </a:rPr>
              <a:t>alarmCall.await</a:t>
            </a:r>
            <a:r>
              <a:rPr lang="en-US" i="1" dirty="0">
                <a:solidFill>
                  <a:schemeClr val="tx1"/>
                </a:solidFill>
                <a:latin typeface="Times New Roman" pitchFamily="-116" charset="0"/>
                <a:cs typeface="Times New Roman" pitchFamily="-116" charset="0"/>
              </a:rPr>
              <a:t>();</a:t>
            </a:r>
          </a:p>
          <a:p>
            <a:pPr marL="512763" lvl="1" indent="0">
              <a:buNone/>
            </a:pPr>
            <a:r>
              <a:rPr lang="en-US" i="1" dirty="0" err="1">
                <a:solidFill>
                  <a:schemeClr val="tx1"/>
                </a:solidFill>
                <a:latin typeface="Times New Roman" pitchFamily="-116" charset="0"/>
                <a:cs typeface="Times New Roman" pitchFamily="-116" charset="0"/>
              </a:rPr>
              <a:t>System.out.println</a:t>
            </a:r>
            <a:r>
              <a:rPr lang="en-US" i="1" dirty="0">
                <a:solidFill>
                  <a:schemeClr val="tx1"/>
                </a:solidFill>
                <a:latin typeface="Times New Roman" pitchFamily="-116" charset="0"/>
                <a:cs typeface="Times New Roman" pitchFamily="-116" charset="0"/>
              </a:rPr>
              <a:t>(“Alarm received: “ + </a:t>
            </a:r>
            <a:r>
              <a:rPr lang="en-US" i="1" dirty="0" err="1">
                <a:solidFill>
                  <a:schemeClr val="tx1"/>
                </a:solidFill>
                <a:latin typeface="Times New Roman" pitchFamily="-116" charset="0"/>
                <a:cs typeface="Times New Roman" pitchFamily="-116" charset="0"/>
              </a:rPr>
              <a:t>msg</a:t>
            </a:r>
            <a:r>
              <a:rPr lang="en-US" i="1" dirty="0">
                <a:solidFill>
                  <a:schemeClr val="tx1"/>
                </a:solidFill>
                <a:latin typeface="Times New Roman" pitchFamily="-116" charset="0"/>
                <a:cs typeface="Times New Roman" pitchFamily="-116" charset="0"/>
              </a:rPr>
              <a:t>);</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endParaRPr lang="en-US" i="1" dirty="0">
              <a:solidFill>
                <a:schemeClr val="tx1"/>
              </a:solidFill>
              <a:latin typeface="Times New Roman" pitchFamily="-116" charset="0"/>
              <a:cs typeface="Times New Roman" pitchFamily="-116" charset="0"/>
              <a:sym typeface="Times New Roman" pitchFamily="-116" charset="0"/>
            </a:endParaRPr>
          </a:p>
          <a:p>
            <a:endParaRPr lang="en-US" dirty="0"/>
          </a:p>
        </p:txBody>
      </p:sp>
      <p:sp>
        <p:nvSpPr>
          <p:cNvPr id="4" name="Slide Number Placeholder 3"/>
          <p:cNvSpPr>
            <a:spLocks noGrp="1"/>
          </p:cNvSpPr>
          <p:nvPr>
            <p:ph type="sldNum" sz="quarter" idx="10"/>
          </p:nvPr>
        </p:nvSpPr>
        <p:spPr/>
        <p:txBody>
          <a:bodyPr/>
          <a:lstStyle/>
          <a:p>
            <a:pPr>
              <a:defRPr/>
            </a:pPr>
            <a:fld id="{3AF5D15A-566C-409F-A413-E42E3117F28C}" type="slidenum">
              <a:rPr lang="en-US" smtClean="0"/>
              <a:pPr>
                <a:defRPr/>
              </a:pPr>
              <a:t>23</a:t>
            </a:fld>
            <a:endParaRPr lang="en-US" dirty="0"/>
          </a:p>
        </p:txBody>
      </p:sp>
    </p:spTree>
    <p:extLst>
      <p:ext uri="{BB962C8B-B14F-4D97-AF65-F5344CB8AC3E}">
        <p14:creationId xmlns:p14="http://schemas.microsoft.com/office/powerpoint/2010/main" val="2734010791"/>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31319A25-7293-4540-8FBC-F46FCEAE8CDE}" type="slidenum">
              <a:rPr lang="en-US"/>
              <a:pPr/>
              <a:t>24</a:t>
            </a:fld>
            <a:endParaRPr lang="en-US"/>
          </a:p>
        </p:txBody>
      </p:sp>
      <p:sp>
        <p:nvSpPr>
          <p:cNvPr id="11266" name="Line 2"/>
          <p:cNvSpPr>
            <a:spLocks noChangeShapeType="1"/>
          </p:cNvSpPr>
          <p:nvPr/>
        </p:nvSpPr>
        <p:spPr bwMode="auto">
          <a:xfrm>
            <a:off x="495300" y="1143000"/>
            <a:ext cx="8832850" cy="1588"/>
          </a:xfrm>
          <a:prstGeom prst="line">
            <a:avLst/>
          </a:prstGeom>
          <a:noFill/>
          <a:ln w="127000">
            <a:solidFill>
              <a:srgbClr val="FFCC00"/>
            </a:solidFill>
            <a:round/>
            <a:headEnd/>
            <a:tailEnd/>
          </a:ln>
        </p:spPr>
        <p:txBody>
          <a:bodyPr lIns="0" tIns="0" rIns="0" bIns="0"/>
          <a:lstStyle/>
          <a:p>
            <a:endParaRPr lang="en-US"/>
          </a:p>
        </p:txBody>
      </p:sp>
      <p:sp>
        <p:nvSpPr>
          <p:cNvPr id="11267" name="Rectangle 3"/>
          <p:cNvSpPr>
            <a:spLocks noGrp="1" noChangeArrowheads="1"/>
          </p:cNvSpPr>
          <p:nvPr>
            <p:ph type="title"/>
          </p:nvPr>
        </p:nvSpPr>
        <p:spPr>
          <a:ln/>
        </p:spPr>
        <p:txBody>
          <a:bodyPr rIns="132080"/>
          <a:lstStyle/>
          <a:p>
            <a:r>
              <a:rPr lang="en-US" b="1" dirty="0">
                <a:solidFill>
                  <a:schemeClr val="tx1"/>
                </a:solidFill>
              </a:rPr>
              <a:t>Java class </a:t>
            </a:r>
            <a:r>
              <a:rPr lang="en-US" b="1" i="1" dirty="0" err="1">
                <a:solidFill>
                  <a:schemeClr val="tx1"/>
                </a:solidFill>
              </a:rPr>
              <a:t>FireAlarmJG</a:t>
            </a:r>
            <a:endParaRPr lang="en-US" b="1" i="1" dirty="0">
              <a:solidFill>
                <a:schemeClr val="tx1"/>
              </a:solidFill>
            </a:endParaRPr>
          </a:p>
        </p:txBody>
      </p:sp>
      <p:sp>
        <p:nvSpPr>
          <p:cNvPr id="11268" name="Rectangle 4"/>
          <p:cNvSpPr>
            <a:spLocks/>
          </p:cNvSpPr>
          <p:nvPr/>
        </p:nvSpPr>
        <p:spPr bwMode="auto">
          <a:xfrm>
            <a:off x="419100" y="1295400"/>
            <a:ext cx="9067800" cy="4699000"/>
          </a:xfrm>
          <a:prstGeom prst="rect">
            <a:avLst/>
          </a:prstGeom>
          <a:noFill/>
          <a:ln w="12700">
            <a:noFill/>
            <a:miter lim="800000"/>
            <a:headEnd/>
            <a:tailEnd/>
          </a:ln>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i="1" dirty="0">
                <a:solidFill>
                  <a:schemeClr val="tx1"/>
                </a:solidFill>
                <a:latin typeface="Times New Roman" pitchFamily="-116" charset="0"/>
                <a:cs typeface="Times New Roman" pitchFamily="-116" charset="0"/>
                <a:sym typeface="Times New Roman" pitchFamily="-116" charset="0"/>
              </a:rPr>
              <a:t>=====================================</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b="1" i="1" dirty="0">
                <a:solidFill>
                  <a:schemeClr val="tx1"/>
                </a:solidFill>
                <a:latin typeface="Times New Roman" pitchFamily="-116" charset="0"/>
                <a:cs typeface="Times New Roman" pitchFamily="-116" charset="0"/>
                <a:sym typeface="Times New Roman" pitchFamily="-116" charset="0"/>
              </a:rPr>
              <a:t>import</a:t>
            </a:r>
            <a:r>
              <a:rPr lang="en-US" i="1" dirty="0">
                <a:solidFill>
                  <a:schemeClr val="tx1"/>
                </a:solidFill>
                <a:latin typeface="Times New Roman" pitchFamily="-116" charset="0"/>
                <a:cs typeface="Times New Roman" pitchFamily="-116" charset="0"/>
                <a:sym typeface="Times New Roman" pitchFamily="-116" charset="0"/>
              </a:rPr>
              <a:t> </a:t>
            </a:r>
            <a:r>
              <a:rPr lang="en-US" i="1" dirty="0" err="1">
                <a:solidFill>
                  <a:schemeClr val="tx1"/>
                </a:solidFill>
                <a:latin typeface="Times New Roman" pitchFamily="-116" charset="0"/>
                <a:cs typeface="Times New Roman" pitchFamily="-116" charset="0"/>
                <a:sym typeface="Times New Roman" pitchFamily="-116" charset="0"/>
              </a:rPr>
              <a:t>org.jgroups.JChannel</a:t>
            </a:r>
            <a:r>
              <a:rPr lang="en-US" i="1" dirty="0">
                <a:solidFill>
                  <a:schemeClr val="tx1"/>
                </a:solidFill>
                <a:latin typeface="Times New Roman" pitchFamily="-116" charset="0"/>
                <a:cs typeface="Times New Roman" pitchFamily="-116" charset="0"/>
                <a:sym typeface="Times New Roman" pitchFamily="-116" charset="0"/>
              </a:rPr>
              <a:t>;</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b="1" i="1" dirty="0">
                <a:solidFill>
                  <a:schemeClr val="tx1"/>
                </a:solidFill>
                <a:latin typeface="Times New Roman" pitchFamily="-116" charset="0"/>
                <a:cs typeface="Times New Roman" pitchFamily="-116" charset="0"/>
                <a:sym typeface="Times New Roman" pitchFamily="-116" charset="0"/>
              </a:rPr>
              <a:t>public class</a:t>
            </a:r>
            <a:r>
              <a:rPr lang="en-US" i="1" dirty="0">
                <a:solidFill>
                  <a:schemeClr val="tx1"/>
                </a:solidFill>
                <a:latin typeface="Times New Roman" pitchFamily="-116" charset="0"/>
                <a:cs typeface="Times New Roman" pitchFamily="-116" charset="0"/>
                <a:sym typeface="Times New Roman" pitchFamily="-116" charset="0"/>
              </a:rPr>
              <a:t> </a:t>
            </a:r>
            <a:r>
              <a:rPr lang="en-US" i="1" dirty="0" err="1">
                <a:solidFill>
                  <a:schemeClr val="tx1"/>
                </a:solidFill>
                <a:latin typeface="Times New Roman" pitchFamily="-116" charset="0"/>
                <a:cs typeface="Times New Roman" pitchFamily="-116" charset="0"/>
                <a:sym typeface="Times New Roman" pitchFamily="-116" charset="0"/>
              </a:rPr>
              <a:t>FireAlarmJG</a:t>
            </a:r>
            <a:r>
              <a:rPr lang="en-US" i="1" dirty="0">
                <a:solidFill>
                  <a:schemeClr val="tx1"/>
                </a:solidFill>
                <a:latin typeface="Times New Roman" pitchFamily="-116" charset="0"/>
                <a:cs typeface="Times New Roman" pitchFamily="-116" charset="0"/>
                <a:sym typeface="Times New Roman" pitchFamily="-116" charset="0"/>
              </a:rPr>
              <a:t> { </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b="1" i="1" dirty="0">
                <a:solidFill>
                  <a:schemeClr val="tx1"/>
                </a:solidFill>
                <a:latin typeface="Times New Roman" pitchFamily="-116" charset="0"/>
                <a:cs typeface="Times New Roman" pitchFamily="-116" charset="0"/>
                <a:sym typeface="Times New Roman" pitchFamily="-116" charset="0"/>
              </a:rPr>
              <a:t>public void </a:t>
            </a:r>
            <a:r>
              <a:rPr lang="en-US" i="1" dirty="0">
                <a:solidFill>
                  <a:schemeClr val="tx1"/>
                </a:solidFill>
                <a:latin typeface="Times New Roman" pitchFamily="-116" charset="0"/>
                <a:cs typeface="Times New Roman" pitchFamily="-116" charset="0"/>
                <a:sym typeface="Times New Roman" pitchFamily="-116" charset="0"/>
              </a:rPr>
              <a:t>raise() { // raise alarm, i.e. send “Fire!” message</a:t>
            </a:r>
          </a:p>
          <a:p>
            <a:pPr marL="0" lvl="1">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i="1" dirty="0">
                <a:solidFill>
                  <a:schemeClr val="tx1"/>
                </a:solidFill>
                <a:latin typeface="Times New Roman" pitchFamily="-116" charset="0"/>
                <a:cs typeface="Times New Roman" pitchFamily="-116" charset="0"/>
                <a:sym typeface="Times New Roman" pitchFamily="-116" charset="0"/>
              </a:rPr>
              <a:t>	</a:t>
            </a:r>
            <a:r>
              <a:rPr lang="en-US" b="1" i="1" dirty="0">
                <a:solidFill>
                  <a:schemeClr val="tx1"/>
                </a:solidFill>
                <a:latin typeface="Times New Roman" pitchFamily="-116" charset="0"/>
                <a:cs typeface="Times New Roman" pitchFamily="-116" charset="0"/>
                <a:sym typeface="Times New Roman" pitchFamily="-116" charset="0"/>
              </a:rPr>
              <a:t>try</a:t>
            </a:r>
            <a:r>
              <a:rPr lang="en-US" i="1" dirty="0">
                <a:solidFill>
                  <a:schemeClr val="tx1"/>
                </a:solidFill>
                <a:latin typeface="Times New Roman" pitchFamily="-116" charset="0"/>
                <a:cs typeface="Times New Roman" pitchFamily="-116" charset="0"/>
                <a:sym typeface="Times New Roman" pitchFamily="-116" charset="0"/>
              </a:rPr>
              <a:t> {</a:t>
            </a:r>
          </a:p>
          <a:p>
            <a:pPr marL="0" lvl="2">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i="1" dirty="0">
                <a:solidFill>
                  <a:schemeClr val="tx1"/>
                </a:solidFill>
                <a:latin typeface="Times New Roman" pitchFamily="-116" charset="0"/>
                <a:cs typeface="Times New Roman" pitchFamily="-116" charset="0"/>
                <a:sym typeface="Times New Roman" pitchFamily="-116" charset="0"/>
              </a:rPr>
              <a:t>		</a:t>
            </a:r>
            <a:r>
              <a:rPr lang="en-US" i="1" dirty="0" err="1">
                <a:solidFill>
                  <a:schemeClr val="tx1"/>
                </a:solidFill>
                <a:latin typeface="Times New Roman" pitchFamily="-116" charset="0"/>
                <a:cs typeface="Times New Roman" pitchFamily="-116" charset="0"/>
                <a:sym typeface="Times New Roman" pitchFamily="-116" charset="0"/>
              </a:rPr>
              <a:t>JChannel</a:t>
            </a:r>
            <a:r>
              <a:rPr lang="en-US" i="1" dirty="0">
                <a:solidFill>
                  <a:schemeClr val="tx1"/>
                </a:solidFill>
                <a:latin typeface="Times New Roman" pitchFamily="-116" charset="0"/>
                <a:cs typeface="Times New Roman" pitchFamily="-116" charset="0"/>
                <a:sym typeface="Times New Roman" pitchFamily="-116" charset="0"/>
              </a:rPr>
              <a:t> channel = </a:t>
            </a:r>
            <a:r>
              <a:rPr lang="en-US" b="1" i="1" dirty="0">
                <a:solidFill>
                  <a:schemeClr val="tx1"/>
                </a:solidFill>
                <a:latin typeface="Times New Roman" pitchFamily="-116" charset="0"/>
                <a:cs typeface="Times New Roman" pitchFamily="-116" charset="0"/>
                <a:sym typeface="Times New Roman" pitchFamily="-116" charset="0"/>
              </a:rPr>
              <a:t>new</a:t>
            </a:r>
            <a:r>
              <a:rPr lang="en-US" i="1" dirty="0">
                <a:solidFill>
                  <a:schemeClr val="tx1"/>
                </a:solidFill>
                <a:latin typeface="Times New Roman" pitchFamily="-116" charset="0"/>
                <a:cs typeface="Times New Roman" pitchFamily="-116" charset="0"/>
                <a:sym typeface="Times New Roman" pitchFamily="-116" charset="0"/>
              </a:rPr>
              <a:t> </a:t>
            </a:r>
            <a:r>
              <a:rPr lang="en-US" i="1" dirty="0" err="1">
                <a:solidFill>
                  <a:schemeClr val="tx1"/>
                </a:solidFill>
                <a:latin typeface="Times New Roman" pitchFamily="-116" charset="0"/>
                <a:cs typeface="Times New Roman" pitchFamily="-116" charset="0"/>
                <a:sym typeface="Times New Roman" pitchFamily="-116" charset="0"/>
              </a:rPr>
              <a:t>JChannel</a:t>
            </a:r>
            <a:r>
              <a:rPr lang="en-US" i="1" dirty="0">
                <a:solidFill>
                  <a:schemeClr val="tx1"/>
                </a:solidFill>
                <a:latin typeface="Times New Roman" pitchFamily="-116" charset="0"/>
                <a:cs typeface="Times New Roman" pitchFamily="-116" charset="0"/>
                <a:sym typeface="Times New Roman" pitchFamily="-116" charset="0"/>
              </a:rPr>
              <a:t>();</a:t>
            </a:r>
          </a:p>
          <a:p>
            <a:pPr marL="0" lvl="2">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i="1" dirty="0">
                <a:solidFill>
                  <a:schemeClr val="tx1"/>
                </a:solidFill>
                <a:latin typeface="Times New Roman" pitchFamily="-116" charset="0"/>
                <a:cs typeface="Times New Roman" pitchFamily="-116" charset="0"/>
                <a:sym typeface="Times New Roman" pitchFamily="-116" charset="0"/>
              </a:rPr>
              <a:t>	 	</a:t>
            </a:r>
            <a:r>
              <a:rPr lang="en-US" i="1" dirty="0" err="1">
                <a:solidFill>
                  <a:schemeClr val="tx1"/>
                </a:solidFill>
                <a:latin typeface="Times New Roman" pitchFamily="-116" charset="0"/>
                <a:cs typeface="Times New Roman" pitchFamily="-116" charset="0"/>
                <a:sym typeface="Times New Roman" pitchFamily="-116" charset="0"/>
              </a:rPr>
              <a:t>channel.connect</a:t>
            </a:r>
            <a:r>
              <a:rPr lang="en-US" i="1" dirty="0">
                <a:solidFill>
                  <a:schemeClr val="tx1"/>
                </a:solidFill>
                <a:latin typeface="Times New Roman" pitchFamily="-116" charset="0"/>
                <a:cs typeface="Times New Roman" pitchFamily="-116" charset="0"/>
                <a:sym typeface="Times New Roman" pitchFamily="-116" charset="0"/>
              </a:rPr>
              <a:t>("</a:t>
            </a:r>
            <a:r>
              <a:rPr lang="en-US" i="1" dirty="0" err="1">
                <a:solidFill>
                  <a:schemeClr val="tx1"/>
                </a:solidFill>
                <a:latin typeface="Times New Roman" pitchFamily="-116" charset="0"/>
                <a:cs typeface="Times New Roman" pitchFamily="-116" charset="0"/>
                <a:sym typeface="Times New Roman" pitchFamily="-116" charset="0"/>
              </a:rPr>
              <a:t>AlarmChannel</a:t>
            </a:r>
            <a:r>
              <a:rPr lang="en-US" i="1" dirty="0">
                <a:solidFill>
                  <a:schemeClr val="tx1"/>
                </a:solidFill>
                <a:latin typeface="Times New Roman" pitchFamily="-116" charset="0"/>
                <a:cs typeface="Times New Roman" pitchFamily="-116" charset="0"/>
                <a:sym typeface="Times New Roman" pitchFamily="-116" charset="0"/>
              </a:rPr>
              <a:t>");  // can create group</a:t>
            </a:r>
          </a:p>
          <a:p>
            <a:pPr marL="0" lvl="2">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i="1" dirty="0">
                <a:solidFill>
                  <a:schemeClr val="tx1"/>
                </a:solidFill>
                <a:latin typeface="Times New Roman" pitchFamily="-116" charset="0"/>
                <a:cs typeface="Times New Roman" pitchFamily="-116" charset="0"/>
                <a:sym typeface="Times New Roman" pitchFamily="-116" charset="0"/>
              </a:rPr>
              <a:t>		Message </a:t>
            </a:r>
            <a:r>
              <a:rPr lang="en-US" i="1" dirty="0" err="1">
                <a:solidFill>
                  <a:schemeClr val="tx1"/>
                </a:solidFill>
                <a:latin typeface="Times New Roman" pitchFamily="-116" charset="0"/>
                <a:cs typeface="Times New Roman" pitchFamily="-116" charset="0"/>
                <a:sym typeface="Times New Roman" pitchFamily="-116" charset="0"/>
              </a:rPr>
              <a:t>msg</a:t>
            </a:r>
            <a:r>
              <a:rPr lang="en-US" i="1" dirty="0">
                <a:solidFill>
                  <a:schemeClr val="tx1"/>
                </a:solidFill>
                <a:latin typeface="Times New Roman" pitchFamily="-116" charset="0"/>
                <a:cs typeface="Times New Roman" pitchFamily="-116" charset="0"/>
                <a:sym typeface="Times New Roman" pitchFamily="-116" charset="0"/>
              </a:rPr>
              <a:t> = new Message(null, null, "Fire!"); 				</a:t>
            </a:r>
            <a:r>
              <a:rPr lang="en-US" i="1" dirty="0" err="1">
                <a:solidFill>
                  <a:schemeClr val="tx1"/>
                </a:solidFill>
                <a:latin typeface="Times New Roman" pitchFamily="-116" charset="0"/>
                <a:cs typeface="Times New Roman" pitchFamily="-116" charset="0"/>
                <a:sym typeface="Times New Roman" pitchFamily="-116" charset="0"/>
              </a:rPr>
              <a:t>channel.send</a:t>
            </a:r>
            <a:r>
              <a:rPr lang="en-US" i="1" dirty="0">
                <a:solidFill>
                  <a:schemeClr val="tx1"/>
                </a:solidFill>
                <a:latin typeface="Times New Roman" pitchFamily="-116" charset="0"/>
                <a:cs typeface="Times New Roman" pitchFamily="-116" charset="0"/>
                <a:sym typeface="Times New Roman" pitchFamily="-116" charset="0"/>
              </a:rPr>
              <a:t>(</a:t>
            </a:r>
            <a:r>
              <a:rPr lang="en-US" i="1" dirty="0" err="1">
                <a:solidFill>
                  <a:schemeClr val="tx1"/>
                </a:solidFill>
                <a:latin typeface="Times New Roman" pitchFamily="-116" charset="0"/>
                <a:cs typeface="Times New Roman" pitchFamily="-116" charset="0"/>
                <a:sym typeface="Times New Roman" pitchFamily="-116" charset="0"/>
              </a:rPr>
              <a:t>msg</a:t>
            </a:r>
            <a:r>
              <a:rPr lang="en-US" i="1" dirty="0">
                <a:solidFill>
                  <a:schemeClr val="tx1"/>
                </a:solidFill>
                <a:latin typeface="Times New Roman" pitchFamily="-116" charset="0"/>
                <a:cs typeface="Times New Roman" pitchFamily="-116" charset="0"/>
                <a:sym typeface="Times New Roman" pitchFamily="-116" charset="0"/>
              </a:rPr>
              <a:t>);</a:t>
            </a:r>
          </a:p>
          <a:p>
            <a:pPr marL="0" lvl="1">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i="1" dirty="0">
                <a:solidFill>
                  <a:schemeClr val="tx1"/>
                </a:solidFill>
                <a:latin typeface="Times New Roman" pitchFamily="-116" charset="0"/>
                <a:cs typeface="Times New Roman" pitchFamily="-116" charset="0"/>
                <a:sym typeface="Times New Roman" pitchFamily="-116" charset="0"/>
              </a:rPr>
              <a:t>	} </a:t>
            </a:r>
          </a:p>
          <a:p>
            <a:pPr marL="0" lvl="1">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i="1" dirty="0">
                <a:solidFill>
                  <a:schemeClr val="tx1"/>
                </a:solidFill>
                <a:latin typeface="Times New Roman" pitchFamily="-116" charset="0"/>
                <a:cs typeface="Times New Roman" pitchFamily="-116" charset="0"/>
                <a:sym typeface="Times New Roman" pitchFamily="-116" charset="0"/>
              </a:rPr>
              <a:t>	</a:t>
            </a:r>
            <a:r>
              <a:rPr lang="en-US" b="1" i="1" dirty="0">
                <a:solidFill>
                  <a:schemeClr val="tx1"/>
                </a:solidFill>
                <a:latin typeface="Times New Roman" pitchFamily="-116" charset="0"/>
                <a:cs typeface="Times New Roman" pitchFamily="-116" charset="0"/>
                <a:sym typeface="Times New Roman" pitchFamily="-116" charset="0"/>
              </a:rPr>
              <a:t>catch</a:t>
            </a:r>
            <a:r>
              <a:rPr lang="en-US" i="1" dirty="0">
                <a:solidFill>
                  <a:schemeClr val="tx1"/>
                </a:solidFill>
                <a:latin typeface="Times New Roman" pitchFamily="-116" charset="0"/>
                <a:cs typeface="Times New Roman" pitchFamily="-116" charset="0"/>
                <a:sym typeface="Times New Roman" pitchFamily="-116" charset="0"/>
              </a:rPr>
              <a:t>(</a:t>
            </a:r>
            <a:r>
              <a:rPr lang="en-US" b="1" i="1" dirty="0">
                <a:solidFill>
                  <a:schemeClr val="tx1"/>
                </a:solidFill>
                <a:latin typeface="Times New Roman" pitchFamily="-116" charset="0"/>
                <a:cs typeface="Times New Roman" pitchFamily="-116" charset="0"/>
                <a:sym typeface="Times New Roman" pitchFamily="-116" charset="0"/>
              </a:rPr>
              <a:t>Exception</a:t>
            </a:r>
            <a:r>
              <a:rPr lang="en-US" i="1" dirty="0">
                <a:solidFill>
                  <a:schemeClr val="tx1"/>
                </a:solidFill>
                <a:latin typeface="Times New Roman" pitchFamily="-116" charset="0"/>
                <a:cs typeface="Times New Roman" pitchFamily="-116" charset="0"/>
                <a:sym typeface="Times New Roman" pitchFamily="-116" charset="0"/>
              </a:rPr>
              <a:t> e) { </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i="1" dirty="0">
                <a:solidFill>
                  <a:schemeClr val="tx1"/>
                </a:solidFill>
                <a:latin typeface="Times New Roman" pitchFamily="-116" charset="0"/>
                <a:cs typeface="Times New Roman" pitchFamily="-116" charset="0"/>
                <a:sym typeface="Times New Roman" pitchFamily="-116" charset="0"/>
              </a:rPr>
              <a:t>	}</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i="1" dirty="0">
                <a:solidFill>
                  <a:schemeClr val="tx1"/>
                </a:solidFill>
                <a:latin typeface="Times New Roman" pitchFamily="-116" charset="0"/>
                <a:cs typeface="Times New Roman" pitchFamily="-116" charset="0"/>
                <a:sym typeface="Times New Roman" pitchFamily="-116" charset="0"/>
              </a:rPr>
              <a:t>}</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9AC5FD7E-18E2-4BFF-A888-233F1CB49F14}" type="slidenum">
              <a:rPr lang="en-US"/>
              <a:pPr/>
              <a:t>25</a:t>
            </a:fld>
            <a:endParaRPr lang="en-US"/>
          </a:p>
        </p:txBody>
      </p:sp>
      <p:sp>
        <p:nvSpPr>
          <p:cNvPr id="12290" name="Line 2"/>
          <p:cNvSpPr>
            <a:spLocks noChangeShapeType="1"/>
          </p:cNvSpPr>
          <p:nvPr/>
        </p:nvSpPr>
        <p:spPr bwMode="auto">
          <a:xfrm>
            <a:off x="495300" y="1143000"/>
            <a:ext cx="8832850" cy="1588"/>
          </a:xfrm>
          <a:prstGeom prst="line">
            <a:avLst/>
          </a:prstGeom>
          <a:noFill/>
          <a:ln w="127000">
            <a:solidFill>
              <a:srgbClr val="FFCC00"/>
            </a:solidFill>
            <a:round/>
            <a:headEnd/>
            <a:tailEnd/>
          </a:ln>
        </p:spPr>
        <p:txBody>
          <a:bodyPr lIns="0" tIns="0" rIns="0" bIns="0"/>
          <a:lstStyle/>
          <a:p>
            <a:endParaRPr lang="en-US"/>
          </a:p>
        </p:txBody>
      </p:sp>
      <p:sp>
        <p:nvSpPr>
          <p:cNvPr id="12291" name="Rectangle 3"/>
          <p:cNvSpPr>
            <a:spLocks noGrp="1" noChangeArrowheads="1"/>
          </p:cNvSpPr>
          <p:nvPr>
            <p:ph type="title"/>
          </p:nvPr>
        </p:nvSpPr>
        <p:spPr>
          <a:ln/>
        </p:spPr>
        <p:txBody>
          <a:bodyPr rIns="132080"/>
          <a:lstStyle/>
          <a:p>
            <a:br>
              <a:rPr lang="en-US" dirty="0"/>
            </a:br>
            <a:r>
              <a:rPr lang="en-US" b="1" dirty="0">
                <a:solidFill>
                  <a:schemeClr val="tx1"/>
                </a:solidFill>
              </a:rPr>
              <a:t>Java class </a:t>
            </a:r>
            <a:r>
              <a:rPr lang="en-US" b="1" i="1" dirty="0" err="1">
                <a:solidFill>
                  <a:schemeClr val="tx1"/>
                </a:solidFill>
              </a:rPr>
              <a:t>FireAlarmConsumerJG</a:t>
            </a:r>
            <a:endParaRPr lang="en-US" b="1" i="1" dirty="0">
              <a:solidFill>
                <a:schemeClr val="tx1"/>
              </a:solidFill>
            </a:endParaRPr>
          </a:p>
        </p:txBody>
      </p:sp>
      <p:sp>
        <p:nvSpPr>
          <p:cNvPr id="12292" name="Rectangle 4"/>
          <p:cNvSpPr>
            <a:spLocks/>
          </p:cNvSpPr>
          <p:nvPr/>
        </p:nvSpPr>
        <p:spPr bwMode="auto">
          <a:xfrm>
            <a:off x="444500" y="1384300"/>
            <a:ext cx="8013700" cy="4711700"/>
          </a:xfrm>
          <a:prstGeom prst="rect">
            <a:avLst/>
          </a:prstGeom>
          <a:noFill/>
          <a:ln w="12700">
            <a:noFill/>
            <a:miter lim="800000"/>
            <a:headEnd/>
            <a:tailEnd/>
          </a:ln>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2200" b="1" i="1" dirty="0">
                <a:solidFill>
                  <a:schemeClr val="tx1"/>
                </a:solidFill>
                <a:latin typeface="Times New Roman" pitchFamily="-116" charset="0"/>
                <a:cs typeface="Times New Roman" pitchFamily="-116" charset="0"/>
                <a:sym typeface="Times New Roman" pitchFamily="-116" charset="0"/>
              </a:rPr>
              <a:t>import</a:t>
            </a:r>
            <a:r>
              <a:rPr lang="en-US" sz="2200" i="1" dirty="0">
                <a:solidFill>
                  <a:schemeClr val="tx1"/>
                </a:solidFill>
                <a:latin typeface="Times New Roman" pitchFamily="-116" charset="0"/>
                <a:cs typeface="Times New Roman" pitchFamily="-116" charset="0"/>
                <a:sym typeface="Times New Roman" pitchFamily="-116" charset="0"/>
              </a:rPr>
              <a:t> </a:t>
            </a:r>
            <a:r>
              <a:rPr lang="en-US" sz="2200" i="1" dirty="0" err="1">
                <a:solidFill>
                  <a:schemeClr val="tx1"/>
                </a:solidFill>
                <a:latin typeface="Times New Roman" pitchFamily="-116" charset="0"/>
                <a:cs typeface="Times New Roman" pitchFamily="-116" charset="0"/>
                <a:sym typeface="Times New Roman" pitchFamily="-116" charset="0"/>
              </a:rPr>
              <a:t>org.jgroups.JChannel</a:t>
            </a:r>
            <a:r>
              <a:rPr lang="en-US" sz="2200" i="1" dirty="0">
                <a:solidFill>
                  <a:schemeClr val="tx1"/>
                </a:solidFill>
                <a:latin typeface="Times New Roman" pitchFamily="-116" charset="0"/>
                <a:cs typeface="Times New Roman" pitchFamily="-116" charset="0"/>
                <a:sym typeface="Times New Roman" pitchFamily="-116" charset="0"/>
              </a:rPr>
              <a:t>;</a:t>
            </a:r>
          </a:p>
          <a:p>
            <a:pPr marL="0" lvl="3">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endParaRPr lang="en-US" sz="2200" i="1" dirty="0">
              <a:solidFill>
                <a:schemeClr val="tx1"/>
              </a:solidFill>
              <a:latin typeface="Times New Roman" pitchFamily="-116" charset="0"/>
              <a:cs typeface="Times New Roman" pitchFamily="-116" charset="0"/>
              <a:sym typeface="Times New Roman" pitchFamily="-116" charset="0"/>
            </a:endParaRPr>
          </a:p>
          <a:p>
            <a:pPr marL="0" lvl="3">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2200" i="1" dirty="0">
                <a:solidFill>
                  <a:schemeClr val="tx1"/>
                </a:solidFill>
                <a:latin typeface="Times New Roman" pitchFamily="-116" charset="0"/>
                <a:cs typeface="Times New Roman" pitchFamily="-116" charset="0"/>
                <a:sym typeface="Times New Roman" pitchFamily="-116" charset="0"/>
              </a:rPr>
              <a:t>    </a:t>
            </a:r>
            <a:r>
              <a:rPr lang="en-US" sz="2200" b="1" i="1" dirty="0">
                <a:solidFill>
                  <a:schemeClr val="tx1"/>
                </a:solidFill>
                <a:latin typeface="Times New Roman" pitchFamily="-116" charset="0"/>
                <a:cs typeface="Times New Roman" pitchFamily="-116" charset="0"/>
                <a:sym typeface="Times New Roman" pitchFamily="-116" charset="0"/>
              </a:rPr>
              <a:t>public class </a:t>
            </a:r>
            <a:r>
              <a:rPr lang="en-US" sz="2200" i="1" dirty="0" err="1">
                <a:solidFill>
                  <a:schemeClr val="tx1"/>
                </a:solidFill>
                <a:latin typeface="Times New Roman" pitchFamily="-116" charset="0"/>
                <a:cs typeface="Times New Roman" pitchFamily="-116" charset="0"/>
                <a:sym typeface="Times New Roman" pitchFamily="-116" charset="0"/>
              </a:rPr>
              <a:t>FireAlarmConsumerJG</a:t>
            </a:r>
            <a:r>
              <a:rPr lang="en-US" sz="2200" i="1" dirty="0">
                <a:solidFill>
                  <a:schemeClr val="tx1"/>
                </a:solidFill>
                <a:latin typeface="Times New Roman" pitchFamily="-116" charset="0"/>
                <a:cs typeface="Times New Roman" pitchFamily="-116" charset="0"/>
                <a:sym typeface="Times New Roman" pitchFamily="-116" charset="0"/>
              </a:rPr>
              <a:t> { </a:t>
            </a:r>
          </a:p>
          <a:p>
            <a:pPr marL="0" lvl="4">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2200" i="1" dirty="0">
                <a:solidFill>
                  <a:schemeClr val="tx1"/>
                </a:solidFill>
                <a:latin typeface="Times New Roman" pitchFamily="-116" charset="0"/>
                <a:cs typeface="Times New Roman" pitchFamily="-116" charset="0"/>
                <a:sym typeface="Times New Roman" pitchFamily="-116" charset="0"/>
              </a:rPr>
              <a:t>         </a:t>
            </a:r>
            <a:r>
              <a:rPr lang="en-US" sz="2200" b="1" i="1" dirty="0">
                <a:solidFill>
                  <a:schemeClr val="tx1"/>
                </a:solidFill>
                <a:latin typeface="Times New Roman" pitchFamily="-116" charset="0"/>
                <a:cs typeface="Times New Roman" pitchFamily="-116" charset="0"/>
                <a:sym typeface="Times New Roman" pitchFamily="-116" charset="0"/>
              </a:rPr>
              <a:t>public String </a:t>
            </a:r>
            <a:r>
              <a:rPr lang="en-US" sz="2200" i="1" dirty="0">
                <a:solidFill>
                  <a:schemeClr val="tx1"/>
                </a:solidFill>
                <a:latin typeface="Times New Roman" pitchFamily="-116" charset="0"/>
                <a:cs typeface="Times New Roman" pitchFamily="-116" charset="0"/>
                <a:sym typeface="Times New Roman" pitchFamily="-116" charset="0"/>
              </a:rPr>
              <a:t>await() {</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2200" i="1" dirty="0">
                <a:solidFill>
                  <a:schemeClr val="tx1"/>
                </a:solidFill>
                <a:latin typeface="Times New Roman" pitchFamily="-116" charset="0"/>
                <a:cs typeface="Times New Roman" pitchFamily="-116" charset="0"/>
                <a:sym typeface="Times New Roman" pitchFamily="-116" charset="0"/>
              </a:rPr>
              <a:t>        </a:t>
            </a:r>
            <a:r>
              <a:rPr lang="en-US" sz="2200" b="1" i="1" dirty="0">
                <a:solidFill>
                  <a:schemeClr val="tx1"/>
                </a:solidFill>
                <a:latin typeface="Times New Roman" pitchFamily="-116" charset="0"/>
                <a:cs typeface="Times New Roman" pitchFamily="-116" charset="0"/>
                <a:sym typeface="Times New Roman" pitchFamily="-116" charset="0"/>
              </a:rPr>
              <a:t>try</a:t>
            </a:r>
            <a:r>
              <a:rPr lang="en-US" sz="2200" i="1" dirty="0">
                <a:solidFill>
                  <a:schemeClr val="tx1"/>
                </a:solidFill>
                <a:latin typeface="Times New Roman" pitchFamily="-116" charset="0"/>
                <a:cs typeface="Times New Roman" pitchFamily="-116" charset="0"/>
                <a:sym typeface="Times New Roman" pitchFamily="-116" charset="0"/>
              </a:rPr>
              <a:t> {</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2200" i="1" dirty="0">
                <a:solidFill>
                  <a:schemeClr val="tx1"/>
                </a:solidFill>
                <a:latin typeface="Times New Roman" pitchFamily="-116" charset="0"/>
                <a:cs typeface="Times New Roman" pitchFamily="-116" charset="0"/>
                <a:sym typeface="Times New Roman" pitchFamily="-116" charset="0"/>
              </a:rPr>
              <a:t>                </a:t>
            </a:r>
            <a:r>
              <a:rPr lang="en-US" sz="2200" i="1" dirty="0" err="1">
                <a:solidFill>
                  <a:schemeClr val="tx1"/>
                </a:solidFill>
                <a:latin typeface="Times New Roman" pitchFamily="-116" charset="0"/>
                <a:cs typeface="Times New Roman" pitchFamily="-116" charset="0"/>
                <a:sym typeface="Times New Roman" pitchFamily="-116" charset="0"/>
              </a:rPr>
              <a:t>JChannel</a:t>
            </a:r>
            <a:r>
              <a:rPr lang="en-US" sz="2200" i="1" dirty="0">
                <a:solidFill>
                  <a:schemeClr val="tx1"/>
                </a:solidFill>
                <a:latin typeface="Times New Roman" pitchFamily="-116" charset="0"/>
                <a:cs typeface="Times New Roman" pitchFamily="-116" charset="0"/>
                <a:sym typeface="Times New Roman" pitchFamily="-116" charset="0"/>
              </a:rPr>
              <a:t> channel = </a:t>
            </a:r>
            <a:r>
              <a:rPr lang="en-US" sz="2200" b="1" i="1" dirty="0">
                <a:solidFill>
                  <a:schemeClr val="tx1"/>
                </a:solidFill>
                <a:latin typeface="Times New Roman" pitchFamily="-116" charset="0"/>
                <a:cs typeface="Times New Roman" pitchFamily="-116" charset="0"/>
                <a:sym typeface="Times New Roman" pitchFamily="-116" charset="0"/>
              </a:rPr>
              <a:t>new</a:t>
            </a:r>
            <a:r>
              <a:rPr lang="en-US" sz="2200" i="1" dirty="0">
                <a:solidFill>
                  <a:schemeClr val="tx1"/>
                </a:solidFill>
                <a:latin typeface="Times New Roman" pitchFamily="-116" charset="0"/>
                <a:cs typeface="Times New Roman" pitchFamily="-116" charset="0"/>
                <a:sym typeface="Times New Roman" pitchFamily="-116" charset="0"/>
              </a:rPr>
              <a:t> </a:t>
            </a:r>
            <a:r>
              <a:rPr lang="en-US" sz="2200" i="1" dirty="0" err="1">
                <a:solidFill>
                  <a:schemeClr val="tx1"/>
                </a:solidFill>
                <a:latin typeface="Times New Roman" pitchFamily="-116" charset="0"/>
                <a:cs typeface="Times New Roman" pitchFamily="-116" charset="0"/>
                <a:sym typeface="Times New Roman" pitchFamily="-116" charset="0"/>
              </a:rPr>
              <a:t>JChannel</a:t>
            </a:r>
            <a:r>
              <a:rPr lang="en-US" sz="2200" i="1" dirty="0">
                <a:solidFill>
                  <a:schemeClr val="tx1"/>
                </a:solidFill>
                <a:latin typeface="Times New Roman" pitchFamily="-116" charset="0"/>
                <a:cs typeface="Times New Roman" pitchFamily="-116" charset="0"/>
                <a:sym typeface="Times New Roman" pitchFamily="-116" charset="0"/>
              </a:rPr>
              <a:t>(); </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2200" i="1" dirty="0">
                <a:solidFill>
                  <a:schemeClr val="tx1"/>
                </a:solidFill>
                <a:latin typeface="Times New Roman" pitchFamily="-116" charset="0"/>
                <a:cs typeface="Times New Roman" pitchFamily="-116" charset="0"/>
                <a:sym typeface="Times New Roman" pitchFamily="-116" charset="0"/>
              </a:rPr>
              <a:t>                </a:t>
            </a:r>
            <a:r>
              <a:rPr lang="en-US" sz="2200" i="1" dirty="0" err="1">
                <a:solidFill>
                  <a:schemeClr val="tx1"/>
                </a:solidFill>
                <a:latin typeface="Times New Roman" pitchFamily="-116" charset="0"/>
                <a:cs typeface="Times New Roman" pitchFamily="-116" charset="0"/>
                <a:sym typeface="Times New Roman" pitchFamily="-116" charset="0"/>
              </a:rPr>
              <a:t>channel.connect</a:t>
            </a:r>
            <a:r>
              <a:rPr lang="en-US" sz="2200" i="1" dirty="0">
                <a:solidFill>
                  <a:schemeClr val="tx1"/>
                </a:solidFill>
                <a:latin typeface="Times New Roman" pitchFamily="-116" charset="0"/>
                <a:cs typeface="Times New Roman" pitchFamily="-116" charset="0"/>
                <a:sym typeface="Times New Roman" pitchFamily="-116" charset="0"/>
              </a:rPr>
              <a:t>("</a:t>
            </a:r>
            <a:r>
              <a:rPr lang="en-US" sz="2200" i="1" dirty="0" err="1">
                <a:solidFill>
                  <a:schemeClr val="tx1"/>
                </a:solidFill>
                <a:latin typeface="Times New Roman" pitchFamily="-116" charset="0"/>
                <a:cs typeface="Times New Roman" pitchFamily="-116" charset="0"/>
                <a:sym typeface="Times New Roman" pitchFamily="-116" charset="0"/>
              </a:rPr>
              <a:t>AlarmChannel</a:t>
            </a:r>
            <a:r>
              <a:rPr lang="en-US" sz="2200" i="1" dirty="0">
                <a:solidFill>
                  <a:schemeClr val="tx1"/>
                </a:solidFill>
                <a:latin typeface="Times New Roman" pitchFamily="-116" charset="0"/>
                <a:cs typeface="Times New Roman" pitchFamily="-116" charset="0"/>
                <a:sym typeface="Times New Roman" pitchFamily="-116" charset="0"/>
              </a:rPr>
              <a:t>"); </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2200" i="1" dirty="0">
                <a:solidFill>
                  <a:schemeClr val="tx1"/>
                </a:solidFill>
                <a:latin typeface="Times New Roman" pitchFamily="-116" charset="0"/>
                <a:cs typeface="Times New Roman" pitchFamily="-116" charset="0"/>
                <a:sym typeface="Times New Roman" pitchFamily="-116" charset="0"/>
              </a:rPr>
              <a:t>                Message </a:t>
            </a:r>
            <a:r>
              <a:rPr lang="en-US" sz="2200" b="1" i="1" dirty="0" err="1">
                <a:solidFill>
                  <a:schemeClr val="tx1"/>
                </a:solidFill>
                <a:latin typeface="Times New Roman" pitchFamily="-116" charset="0"/>
                <a:cs typeface="Times New Roman" pitchFamily="-116" charset="0"/>
                <a:sym typeface="Times New Roman" pitchFamily="-116" charset="0"/>
              </a:rPr>
              <a:t>msg</a:t>
            </a:r>
            <a:r>
              <a:rPr lang="en-US" sz="2200" i="1" dirty="0">
                <a:solidFill>
                  <a:schemeClr val="tx1"/>
                </a:solidFill>
                <a:latin typeface="Times New Roman" pitchFamily="-116" charset="0"/>
                <a:cs typeface="Times New Roman" pitchFamily="-116" charset="0"/>
                <a:sym typeface="Times New Roman" pitchFamily="-116" charset="0"/>
              </a:rPr>
              <a:t> = (Message) </a:t>
            </a:r>
            <a:r>
              <a:rPr lang="en-US" sz="2200" i="1" dirty="0" err="1">
                <a:solidFill>
                  <a:schemeClr val="tx1"/>
                </a:solidFill>
                <a:latin typeface="Times New Roman" pitchFamily="-116" charset="0"/>
                <a:cs typeface="Times New Roman" pitchFamily="-116" charset="0"/>
                <a:sym typeface="Times New Roman" pitchFamily="-116" charset="0"/>
              </a:rPr>
              <a:t>channel.receive</a:t>
            </a:r>
            <a:r>
              <a:rPr lang="en-US" sz="2200" i="1" dirty="0">
                <a:solidFill>
                  <a:schemeClr val="tx1"/>
                </a:solidFill>
                <a:latin typeface="Times New Roman" pitchFamily="-116" charset="0"/>
                <a:cs typeface="Times New Roman" pitchFamily="-116" charset="0"/>
                <a:sym typeface="Times New Roman" pitchFamily="-116" charset="0"/>
              </a:rPr>
              <a:t>(0); </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2200" i="1" dirty="0">
                <a:solidFill>
                  <a:schemeClr val="tx1"/>
                </a:solidFill>
                <a:latin typeface="Times New Roman" pitchFamily="-116" charset="0"/>
                <a:cs typeface="Times New Roman" pitchFamily="-116" charset="0"/>
                <a:sym typeface="Times New Roman" pitchFamily="-116" charset="0"/>
              </a:rPr>
              <a:t>                </a:t>
            </a:r>
            <a:r>
              <a:rPr lang="en-US" sz="2200" b="1" i="1" dirty="0">
                <a:solidFill>
                  <a:schemeClr val="tx1"/>
                </a:solidFill>
                <a:latin typeface="Times New Roman" pitchFamily="-116" charset="0"/>
                <a:cs typeface="Times New Roman" pitchFamily="-116" charset="0"/>
                <a:sym typeface="Times New Roman" pitchFamily="-116" charset="0"/>
              </a:rPr>
              <a:t>return</a:t>
            </a:r>
            <a:r>
              <a:rPr lang="en-US" sz="2200" i="1" dirty="0">
                <a:solidFill>
                  <a:schemeClr val="tx1"/>
                </a:solidFill>
                <a:latin typeface="Times New Roman" pitchFamily="-116" charset="0"/>
                <a:cs typeface="Times New Roman" pitchFamily="-116" charset="0"/>
                <a:sym typeface="Times New Roman" pitchFamily="-116" charset="0"/>
              </a:rPr>
              <a:t> (</a:t>
            </a:r>
            <a:r>
              <a:rPr lang="en-US" sz="2200" b="1" i="1" dirty="0">
                <a:solidFill>
                  <a:schemeClr val="tx1"/>
                </a:solidFill>
                <a:latin typeface="Times New Roman" pitchFamily="-116" charset="0"/>
                <a:cs typeface="Times New Roman" pitchFamily="-116" charset="0"/>
                <a:sym typeface="Times New Roman" pitchFamily="-116" charset="0"/>
              </a:rPr>
              <a:t>String</a:t>
            </a:r>
            <a:r>
              <a:rPr lang="en-US" sz="2200" i="1" dirty="0">
                <a:solidFill>
                  <a:schemeClr val="tx1"/>
                </a:solidFill>
                <a:latin typeface="Times New Roman" pitchFamily="-116" charset="0"/>
                <a:cs typeface="Times New Roman" pitchFamily="-116" charset="0"/>
                <a:sym typeface="Times New Roman" pitchFamily="-116" charset="0"/>
              </a:rPr>
              <a:t>) </a:t>
            </a:r>
            <a:r>
              <a:rPr lang="en-US" sz="2200" i="1" dirty="0" err="1">
                <a:solidFill>
                  <a:schemeClr val="tx1"/>
                </a:solidFill>
                <a:latin typeface="Times New Roman" pitchFamily="-116" charset="0"/>
                <a:cs typeface="Times New Roman" pitchFamily="-116" charset="0"/>
                <a:sym typeface="Times New Roman" pitchFamily="-116" charset="0"/>
              </a:rPr>
              <a:t>msg.GetObject</a:t>
            </a:r>
            <a:r>
              <a:rPr lang="en-US" sz="2200" i="1" dirty="0">
                <a:solidFill>
                  <a:schemeClr val="tx1"/>
                </a:solidFill>
                <a:latin typeface="Times New Roman" pitchFamily="-116" charset="0"/>
                <a:cs typeface="Times New Roman" pitchFamily="-116" charset="0"/>
                <a:sym typeface="Times New Roman" pitchFamily="-116" charset="0"/>
              </a:rPr>
              <a:t>();</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2200" i="1" dirty="0">
                <a:solidFill>
                  <a:schemeClr val="tx1"/>
                </a:solidFill>
                <a:latin typeface="Times New Roman" pitchFamily="-116" charset="0"/>
                <a:cs typeface="Times New Roman" pitchFamily="-116" charset="0"/>
                <a:sym typeface="Times New Roman" pitchFamily="-116" charset="0"/>
              </a:rPr>
              <a:t>        } </a:t>
            </a:r>
            <a:r>
              <a:rPr lang="en-US" sz="2200" b="1" i="1" dirty="0">
                <a:solidFill>
                  <a:schemeClr val="tx1"/>
                </a:solidFill>
                <a:latin typeface="Times New Roman" pitchFamily="-116" charset="0"/>
                <a:cs typeface="Times New Roman" pitchFamily="-116" charset="0"/>
                <a:sym typeface="Times New Roman" pitchFamily="-116" charset="0"/>
              </a:rPr>
              <a:t>catch</a:t>
            </a:r>
            <a:r>
              <a:rPr lang="en-US" sz="2200" i="1" dirty="0">
                <a:solidFill>
                  <a:schemeClr val="tx1"/>
                </a:solidFill>
                <a:latin typeface="Times New Roman" pitchFamily="-116" charset="0"/>
                <a:cs typeface="Times New Roman" pitchFamily="-116" charset="0"/>
                <a:sym typeface="Times New Roman" pitchFamily="-116" charset="0"/>
              </a:rPr>
              <a:t>(</a:t>
            </a:r>
            <a:r>
              <a:rPr lang="en-US" sz="2200" b="1" i="1" dirty="0">
                <a:solidFill>
                  <a:schemeClr val="tx1"/>
                </a:solidFill>
                <a:latin typeface="Times New Roman" pitchFamily="-116" charset="0"/>
                <a:cs typeface="Times New Roman" pitchFamily="-116" charset="0"/>
                <a:sym typeface="Times New Roman" pitchFamily="-116" charset="0"/>
              </a:rPr>
              <a:t>Exception</a:t>
            </a:r>
            <a:r>
              <a:rPr lang="en-US" sz="2200" i="1" dirty="0">
                <a:solidFill>
                  <a:schemeClr val="tx1"/>
                </a:solidFill>
                <a:latin typeface="Times New Roman" pitchFamily="-116" charset="0"/>
                <a:cs typeface="Times New Roman" pitchFamily="-116" charset="0"/>
                <a:sym typeface="Times New Roman" pitchFamily="-116" charset="0"/>
              </a:rPr>
              <a:t> e) {</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2200" i="1" dirty="0">
                <a:solidFill>
                  <a:schemeClr val="tx1"/>
                </a:solidFill>
                <a:latin typeface="Times New Roman" pitchFamily="-116" charset="0"/>
                <a:cs typeface="Times New Roman" pitchFamily="-116" charset="0"/>
                <a:sym typeface="Times New Roman" pitchFamily="-116" charset="0"/>
              </a:rPr>
              <a:t>                return null;</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2200" i="1" dirty="0">
                <a:solidFill>
                  <a:schemeClr val="tx1"/>
                </a:solidFill>
                <a:latin typeface="Times New Roman" pitchFamily="-116" charset="0"/>
                <a:cs typeface="Times New Roman" pitchFamily="-116" charset="0"/>
                <a:sym typeface="Times New Roman" pitchFamily="-116" charset="0"/>
              </a:rPr>
              <a:t>        }</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2200" i="1" dirty="0">
                <a:solidFill>
                  <a:schemeClr val="tx1"/>
                </a:solidFill>
                <a:latin typeface="Times New Roman" pitchFamily="-116" charset="0"/>
                <a:cs typeface="Times New Roman" pitchFamily="-116" charset="0"/>
                <a:sym typeface="Times New Roman" pitchFamily="-116" charset="0"/>
              </a:rPr>
              <a:t>    }</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2200" i="1" dirty="0">
                <a:solidFill>
                  <a:schemeClr val="tx1"/>
                </a:solidFill>
                <a:latin typeface="Times New Roman" pitchFamily="-116" charset="0"/>
                <a:cs typeface="Times New Roman" pitchFamily="-116" charset="0"/>
                <a:sym typeface="Times New Roman" pitchFamily="-116" charset="0"/>
              </a:rPr>
              <a:t>}</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chemeClr val="tx1"/>
                </a:solidFill>
              </a:rPr>
              <a:t>JGroups</a:t>
            </a:r>
            <a:r>
              <a:rPr lang="en-US" b="1" dirty="0">
                <a:solidFill>
                  <a:schemeClr val="tx1"/>
                </a:solidFill>
              </a:rPr>
              <a:t> building blocks &amp; protocol stack</a:t>
            </a:r>
          </a:p>
        </p:txBody>
      </p:sp>
      <p:sp>
        <p:nvSpPr>
          <p:cNvPr id="3" name="Content Placeholder 2"/>
          <p:cNvSpPr>
            <a:spLocks noGrp="1"/>
          </p:cNvSpPr>
          <p:nvPr>
            <p:ph idx="1"/>
          </p:nvPr>
        </p:nvSpPr>
        <p:spPr/>
        <p:txBody>
          <a:bodyPr/>
          <a:lstStyle/>
          <a:p>
            <a:r>
              <a:rPr lang="en-US" dirty="0"/>
              <a:t>Building blocks examples</a:t>
            </a:r>
          </a:p>
          <a:p>
            <a:pPr lvl="1"/>
            <a:r>
              <a:rPr lang="en-US" dirty="0" err="1">
                <a:latin typeface="Courier New" pitchFamily="49" charset="0"/>
                <a:cs typeface="Courier New" pitchFamily="49" charset="0"/>
              </a:rPr>
              <a:t>MessageDispatcher</a:t>
            </a:r>
            <a:r>
              <a:rPr lang="en-US" dirty="0"/>
              <a:t>: sends </a:t>
            </a:r>
            <a:r>
              <a:rPr lang="en-US" dirty="0" err="1"/>
              <a:t>msg</a:t>
            </a:r>
            <a:r>
              <a:rPr lang="en-US" dirty="0"/>
              <a:t>, waits for (some) replies</a:t>
            </a:r>
          </a:p>
          <a:p>
            <a:pPr lvl="1"/>
            <a:r>
              <a:rPr lang="en-US" dirty="0" err="1">
                <a:latin typeface="Courier New" pitchFamily="49" charset="0"/>
                <a:cs typeface="Courier New" pitchFamily="49" charset="0"/>
              </a:rPr>
              <a:t>RpcDispatcher</a:t>
            </a:r>
            <a:r>
              <a:rPr lang="en-US" dirty="0"/>
              <a:t>: invokes a method on all objects, wait for replies</a:t>
            </a:r>
          </a:p>
          <a:p>
            <a:pPr lvl="1"/>
            <a:r>
              <a:rPr lang="en-US" dirty="0" err="1">
                <a:latin typeface="Courier New" pitchFamily="49" charset="0"/>
                <a:cs typeface="Courier New" pitchFamily="49" charset="0"/>
              </a:rPr>
              <a:t>NotificationBus</a:t>
            </a:r>
            <a:r>
              <a:rPr lang="en-US" dirty="0"/>
              <a:t>: </a:t>
            </a:r>
            <a:r>
              <a:rPr lang="en-US" dirty="0" err="1"/>
              <a:t>distribited</a:t>
            </a:r>
            <a:r>
              <a:rPr lang="en-US" dirty="0"/>
              <a:t> event bus, with any </a:t>
            </a:r>
            <a:r>
              <a:rPr lang="en-US" dirty="0" err="1"/>
              <a:t>serializable</a:t>
            </a:r>
            <a:r>
              <a:rPr lang="en-US" dirty="0"/>
              <a:t> Java object</a:t>
            </a:r>
          </a:p>
          <a:p>
            <a:r>
              <a:rPr lang="en-US" dirty="0"/>
              <a:t>Protocol stack (some,):</a:t>
            </a:r>
          </a:p>
          <a:p>
            <a:pPr lvl="1"/>
            <a:r>
              <a:rPr lang="en-US" dirty="0"/>
              <a:t>UDP: obvious, but uses IP multicast with UDP</a:t>
            </a:r>
          </a:p>
          <a:p>
            <a:pPr lvl="1"/>
            <a:r>
              <a:rPr lang="en-US" dirty="0"/>
              <a:t>FRAG: message fragmentation and reassembly</a:t>
            </a:r>
          </a:p>
          <a:p>
            <a:pPr lvl="1"/>
            <a:r>
              <a:rPr lang="en-US" dirty="0"/>
              <a:t>MERGE: deals with network partitioning (multiple versions)</a:t>
            </a:r>
          </a:p>
          <a:p>
            <a:pPr lvl="1"/>
            <a:r>
              <a:rPr lang="en-US" dirty="0"/>
              <a:t>GMS: group membership</a:t>
            </a:r>
          </a:p>
          <a:p>
            <a:pPr lvl="1"/>
            <a:r>
              <a:rPr lang="en-US" dirty="0"/>
              <a:t>CAUSAL: causal ordering</a:t>
            </a:r>
          </a:p>
          <a:p>
            <a:pPr lvl="1"/>
            <a:r>
              <a:rPr lang="en-US" dirty="0"/>
              <a:t>(lots of other protocols available: FIFO, total, discover, failure detection, encryption, flow-control, … &amp; layers stack in any order)</a:t>
            </a:r>
          </a:p>
        </p:txBody>
      </p:sp>
      <p:sp>
        <p:nvSpPr>
          <p:cNvPr id="4" name="Slide Number Placeholder 3"/>
          <p:cNvSpPr>
            <a:spLocks noGrp="1"/>
          </p:cNvSpPr>
          <p:nvPr>
            <p:ph type="sldNum" sz="quarter" idx="10"/>
          </p:nvPr>
        </p:nvSpPr>
        <p:spPr/>
        <p:txBody>
          <a:bodyPr/>
          <a:lstStyle/>
          <a:p>
            <a:pPr>
              <a:defRPr/>
            </a:pPr>
            <a:fld id="{3AF5D15A-566C-409F-A413-E42E3117F28C}" type="slidenum">
              <a:rPr lang="en-US" smtClean="0"/>
              <a:pPr>
                <a:defRPr/>
              </a:pPr>
              <a:t>26</a:t>
            </a:fld>
            <a:endParaRPr lang="en-US" dirty="0"/>
          </a:p>
        </p:txBody>
      </p:sp>
    </p:spTree>
    <p:extLst>
      <p:ext uri="{BB962C8B-B14F-4D97-AF65-F5344CB8AC3E}">
        <p14:creationId xmlns:p14="http://schemas.microsoft.com/office/powerpoint/2010/main" val="2598835964"/>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Public-subscribe systems </a:t>
            </a:r>
            <a:endParaRPr lang="en-US" dirty="0"/>
          </a:p>
        </p:txBody>
      </p:sp>
      <p:sp>
        <p:nvSpPr>
          <p:cNvPr id="3" name="Content Placeholder 2"/>
          <p:cNvSpPr>
            <a:spLocks noGrp="1"/>
          </p:cNvSpPr>
          <p:nvPr>
            <p:ph idx="1"/>
          </p:nvPr>
        </p:nvSpPr>
        <p:spPr/>
        <p:txBody>
          <a:bodyPr/>
          <a:lstStyle/>
          <a:p>
            <a:r>
              <a:rPr lang="en-US" dirty="0"/>
              <a:t> </a:t>
            </a:r>
            <a:r>
              <a:rPr lang="en-US" b="1" dirty="0">
                <a:solidFill>
                  <a:schemeClr val="tx1"/>
                </a:solidFill>
              </a:rPr>
              <a:t>publish–subscribe</a:t>
            </a:r>
            <a:r>
              <a:rPr lang="en-US" dirty="0">
                <a:solidFill>
                  <a:schemeClr val="tx1"/>
                </a:solidFill>
              </a:rPr>
              <a:t> is a messaging pattern where senders is called publishers, do not program the messages to be sent directly to specific receivers, called subscribers, but instead categorize published messages into classes without knowledge of which subscribers, if any, there may be. </a:t>
            </a:r>
          </a:p>
          <a:p>
            <a:r>
              <a:rPr lang="en-US" dirty="0">
                <a:solidFill>
                  <a:schemeClr val="tx1"/>
                </a:solidFill>
              </a:rPr>
              <a:t>Similarly, subscribers express interest in one or more classes and only receive messages that are of interest, without knowledge of which publishers, if any, there are.</a:t>
            </a:r>
          </a:p>
          <a:p>
            <a:r>
              <a:rPr lang="en-US" u="sng" dirty="0">
                <a:solidFill>
                  <a:schemeClr val="tx1"/>
                </a:solidFill>
              </a:rPr>
              <a:t> </a:t>
            </a:r>
            <a:r>
              <a:rPr lang="en-US" dirty="0">
                <a:solidFill>
                  <a:schemeClr val="tx1"/>
                </a:solidFill>
              </a:rPr>
              <a:t>Message-oriented Middleware.</a:t>
            </a:r>
          </a:p>
          <a:p>
            <a:r>
              <a:rPr lang="en-US" dirty="0"/>
              <a:t>Most messaging systems support both the pub/sub and message queue models in their API, Example: Java Message Service</a:t>
            </a:r>
            <a:endParaRPr lang="en-US" dirty="0">
              <a:solidFill>
                <a:schemeClr val="tx1"/>
              </a:solidFill>
            </a:endParaRPr>
          </a:p>
          <a:p>
            <a:endParaRPr lang="en-US" dirty="0">
              <a:solidFill>
                <a:schemeClr val="tx1"/>
              </a:solidFill>
            </a:endParaRPr>
          </a:p>
        </p:txBody>
      </p:sp>
      <p:sp>
        <p:nvSpPr>
          <p:cNvPr id="4" name="Slide Number Placeholder 3"/>
          <p:cNvSpPr>
            <a:spLocks noGrp="1"/>
          </p:cNvSpPr>
          <p:nvPr>
            <p:ph type="sldNum" sz="quarter" idx="10"/>
          </p:nvPr>
        </p:nvSpPr>
        <p:spPr/>
        <p:txBody>
          <a:bodyPr/>
          <a:lstStyle/>
          <a:p>
            <a:pPr>
              <a:defRPr/>
            </a:pPr>
            <a:fld id="{3AF5D15A-566C-409F-A413-E42E3117F28C}" type="slidenum">
              <a:rPr lang="en-US" smtClean="0"/>
              <a:pPr>
                <a:defRPr/>
              </a:pPr>
              <a:t>27</a:t>
            </a:fld>
            <a:endParaRPr lang="en-US"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Public-subscribe systems</a:t>
            </a:r>
            <a:endParaRPr lang="en-US" dirty="0"/>
          </a:p>
        </p:txBody>
      </p:sp>
      <p:sp>
        <p:nvSpPr>
          <p:cNvPr id="3" name="Content Placeholder 2"/>
          <p:cNvSpPr>
            <a:spLocks noGrp="1"/>
          </p:cNvSpPr>
          <p:nvPr>
            <p:ph idx="1"/>
          </p:nvPr>
        </p:nvSpPr>
        <p:spPr/>
        <p:txBody>
          <a:bodyPr/>
          <a:lstStyle/>
          <a:p>
            <a:r>
              <a:rPr lang="en-US" dirty="0"/>
              <a:t>Publishers post messages to an intermediary message broker or event bus.</a:t>
            </a:r>
          </a:p>
          <a:p>
            <a:r>
              <a:rPr lang="en-US" dirty="0"/>
              <a:t>Subscribers register subscriptions with that broker, letting the broker perform the filtering. The broker normally performs a  store and forward function to route messages from publishers to subscribers. </a:t>
            </a:r>
          </a:p>
          <a:p>
            <a:r>
              <a:rPr lang="en-US" dirty="0"/>
              <a:t>In addition, the broker may prioritize messages in a queue before routing.</a:t>
            </a:r>
          </a:p>
          <a:p>
            <a:r>
              <a:rPr lang="en-US" dirty="0"/>
              <a:t>Subscribers may register for specific messages at build time, initialization time or runtime. </a:t>
            </a:r>
          </a:p>
          <a:p>
            <a:r>
              <a:rPr lang="en-US" dirty="0"/>
              <a:t>Publisher and the subscriber rely on a message broker.</a:t>
            </a:r>
          </a:p>
        </p:txBody>
      </p:sp>
      <p:sp>
        <p:nvSpPr>
          <p:cNvPr id="4" name="Slide Number Placeholder 3"/>
          <p:cNvSpPr>
            <a:spLocks noGrp="1"/>
          </p:cNvSpPr>
          <p:nvPr>
            <p:ph type="sldNum" sz="quarter" idx="10"/>
          </p:nvPr>
        </p:nvSpPr>
        <p:spPr/>
        <p:txBody>
          <a:bodyPr/>
          <a:lstStyle/>
          <a:p>
            <a:pPr>
              <a:defRPr/>
            </a:pPr>
            <a:fld id="{3AF5D15A-566C-409F-A413-E42E3117F28C}" type="slidenum">
              <a:rPr lang="en-US" smtClean="0"/>
              <a:pPr>
                <a:defRPr/>
              </a:pPr>
              <a:t>28</a:t>
            </a:fld>
            <a:endParaRPr lang="en-US"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zh-TW" sz="4000" dirty="0">
                <a:solidFill>
                  <a:schemeClr val="tx1"/>
                </a:solidFill>
              </a:rPr>
              <a:t>Key components of Pub/Sub System</a:t>
            </a:r>
          </a:p>
        </p:txBody>
      </p:sp>
      <p:sp>
        <p:nvSpPr>
          <p:cNvPr id="24579" name="Rectangle 3"/>
          <p:cNvSpPr>
            <a:spLocks noGrp="1" noChangeArrowheads="1"/>
          </p:cNvSpPr>
          <p:nvPr>
            <p:ph type="body" idx="1"/>
          </p:nvPr>
        </p:nvSpPr>
        <p:spPr/>
        <p:txBody>
          <a:bodyPr/>
          <a:lstStyle/>
          <a:p>
            <a:pPr>
              <a:lnSpc>
                <a:spcPct val="90000"/>
              </a:lnSpc>
            </a:pPr>
            <a:r>
              <a:rPr lang="en-GB" dirty="0"/>
              <a:t>Publishers : Publishers generate event data and publishes them</a:t>
            </a:r>
            <a:r>
              <a:rPr lang="en-GB" altLang="zh-TW" dirty="0"/>
              <a:t>.</a:t>
            </a:r>
            <a:endParaRPr lang="en-GB" dirty="0"/>
          </a:p>
          <a:p>
            <a:pPr>
              <a:lnSpc>
                <a:spcPct val="90000"/>
              </a:lnSpc>
            </a:pPr>
            <a:r>
              <a:rPr lang="en-GB" dirty="0"/>
              <a:t>Subscribers : Subscribers submit their subscriptions and  process the events received</a:t>
            </a:r>
          </a:p>
          <a:p>
            <a:pPr>
              <a:lnSpc>
                <a:spcPct val="90000"/>
              </a:lnSpc>
            </a:pPr>
            <a:r>
              <a:rPr lang="en-GB" dirty="0"/>
              <a:t>P/S service: It’s the mediator/broker that </a:t>
            </a:r>
            <a:r>
              <a:rPr lang="en-GB" altLang="zh-TW" dirty="0"/>
              <a:t>filters and </a:t>
            </a:r>
            <a:r>
              <a:rPr lang="en-GB" dirty="0"/>
              <a:t>routes events from publishers to interested subscribers</a:t>
            </a:r>
            <a:r>
              <a:rPr lang="en-GB" altLang="zh-TW" dirty="0"/>
              <a:t>. </a:t>
            </a:r>
            <a:endParaRPr lang="en-GB" dirty="0"/>
          </a:p>
          <a:p>
            <a:pPr>
              <a:lnSpc>
                <a:spcPct val="90000"/>
              </a:lnSpc>
            </a:pPr>
            <a:endParaRPr lang="en-US" altLang="zh-TW"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Introduction  </a:t>
            </a:r>
          </a:p>
        </p:txBody>
      </p:sp>
      <p:sp>
        <p:nvSpPr>
          <p:cNvPr id="3" name="Content Placeholder 2"/>
          <p:cNvSpPr>
            <a:spLocks noGrp="1"/>
          </p:cNvSpPr>
          <p:nvPr>
            <p:ph idx="1"/>
          </p:nvPr>
        </p:nvSpPr>
        <p:spPr>
          <a:xfrm>
            <a:off x="0" y="914400"/>
            <a:ext cx="9906000" cy="5943600"/>
          </a:xfrm>
        </p:spPr>
        <p:txBody>
          <a:bodyPr/>
          <a:lstStyle/>
          <a:p>
            <a:r>
              <a:rPr lang="en-US" dirty="0">
                <a:solidFill>
                  <a:schemeClr val="tx1"/>
                </a:solidFill>
              </a:rPr>
              <a:t>Researchers observed that</a:t>
            </a:r>
          </a:p>
          <a:p>
            <a:pPr lvl="2"/>
            <a:r>
              <a:rPr lang="en-US" dirty="0">
                <a:solidFill>
                  <a:schemeClr val="tx1"/>
                </a:solidFill>
              </a:rPr>
              <a:t>“All problems in computer science can be solved by another level of indirection.”</a:t>
            </a:r>
          </a:p>
          <a:p>
            <a:pPr lvl="2"/>
            <a:r>
              <a:rPr lang="en-US" dirty="0">
                <a:solidFill>
                  <a:schemeClr val="tx1"/>
                </a:solidFill>
              </a:rPr>
              <a:t>“There is no performance problem that cannot be solved by eliminating a level of indirection.”</a:t>
            </a:r>
          </a:p>
          <a:p>
            <a:r>
              <a:rPr lang="en-US" b="1" u="sng" dirty="0">
                <a:solidFill>
                  <a:schemeClr val="tx1"/>
                </a:solidFill>
              </a:rPr>
              <a:t>Indirect communication</a:t>
            </a:r>
            <a:r>
              <a:rPr lang="en-US" dirty="0">
                <a:solidFill>
                  <a:schemeClr val="tx1"/>
                </a:solidFill>
              </a:rPr>
              <a:t>: communication between entities in a DS through an intermediary with no direct coupling between sender and receiver(s).</a:t>
            </a:r>
          </a:p>
          <a:p>
            <a:r>
              <a:rPr lang="en-US" dirty="0">
                <a:solidFill>
                  <a:schemeClr val="tx1"/>
                </a:solidFill>
              </a:rPr>
              <a:t>it builds on our studies of inter process communication and remote invocation</a:t>
            </a:r>
          </a:p>
          <a:p>
            <a:r>
              <a:rPr lang="en-US" dirty="0">
                <a:solidFill>
                  <a:schemeClr val="tx1"/>
                </a:solidFill>
              </a:rPr>
              <a:t>Lots of variations in</a:t>
            </a:r>
          </a:p>
          <a:p>
            <a:pPr lvl="1"/>
            <a:r>
              <a:rPr lang="en-US" dirty="0">
                <a:solidFill>
                  <a:schemeClr val="tx1"/>
                </a:solidFill>
              </a:rPr>
              <a:t>Intermediary</a:t>
            </a:r>
          </a:p>
          <a:p>
            <a:pPr lvl="1"/>
            <a:r>
              <a:rPr lang="en-US" dirty="0">
                <a:solidFill>
                  <a:schemeClr val="tx1"/>
                </a:solidFill>
              </a:rPr>
              <a:t>Coupling</a:t>
            </a:r>
          </a:p>
          <a:p>
            <a:pPr lvl="1"/>
            <a:r>
              <a:rPr lang="en-US" dirty="0">
                <a:solidFill>
                  <a:schemeClr val="tx1"/>
                </a:solidFill>
              </a:rPr>
              <a:t>Implementation details and tradeoffs therein</a:t>
            </a:r>
          </a:p>
        </p:txBody>
      </p:sp>
      <p:sp>
        <p:nvSpPr>
          <p:cNvPr id="4" name="Slide Number Placeholder 3"/>
          <p:cNvSpPr>
            <a:spLocks noGrp="1"/>
          </p:cNvSpPr>
          <p:nvPr>
            <p:ph type="sldNum" sz="quarter" idx="10"/>
          </p:nvPr>
        </p:nvSpPr>
        <p:spPr/>
        <p:txBody>
          <a:bodyPr/>
          <a:lstStyle/>
          <a:p>
            <a:pPr>
              <a:defRPr/>
            </a:pPr>
            <a:fld id="{3AF5D15A-566C-409F-A413-E42E3117F28C}" type="slidenum">
              <a:rPr lang="en-US" smtClean="0"/>
              <a:pPr>
                <a:defRPr/>
              </a:pPr>
              <a:t>3</a:t>
            </a:fld>
            <a:endParaRPr lang="en-US"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zh-TW" dirty="0">
                <a:solidFill>
                  <a:schemeClr val="tx1"/>
                </a:solidFill>
              </a:rPr>
              <a:t>Publish/Subscribe System </a:t>
            </a:r>
          </a:p>
        </p:txBody>
      </p:sp>
      <p:pic>
        <p:nvPicPr>
          <p:cNvPr id="31748" name="Picture 4"/>
          <p:cNvPicPr>
            <a:picLocks noChangeAspect="1" noChangeArrowheads="1"/>
          </p:cNvPicPr>
          <p:nvPr/>
        </p:nvPicPr>
        <p:blipFill>
          <a:blip r:embed="rId3"/>
          <a:srcRect/>
          <a:stretch>
            <a:fillRect/>
          </a:stretch>
        </p:blipFill>
        <p:spPr bwMode="auto">
          <a:xfrm>
            <a:off x="381001" y="1295400"/>
            <a:ext cx="8382000" cy="4953000"/>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Public-subscribe systems</a:t>
            </a:r>
            <a:endParaRPr lang="en-US" dirty="0"/>
          </a:p>
        </p:txBody>
      </p:sp>
      <p:sp>
        <p:nvSpPr>
          <p:cNvPr id="3" name="Content Placeholder 2"/>
          <p:cNvSpPr>
            <a:spLocks noGrp="1"/>
          </p:cNvSpPr>
          <p:nvPr>
            <p:ph idx="1"/>
          </p:nvPr>
        </p:nvSpPr>
        <p:spPr/>
        <p:txBody>
          <a:bodyPr/>
          <a:lstStyle/>
          <a:p>
            <a:r>
              <a:rPr lang="en-US" dirty="0"/>
              <a:t>Though  Pub/Sub is based on earlier design patterns like message queuing and event brokers, it is more flexible and scalable. </a:t>
            </a:r>
          </a:p>
          <a:p>
            <a:r>
              <a:rPr lang="en-US" dirty="0"/>
              <a:t>The key to this is the fact Pub/Sub enables the movement of messages between different components of the system without the components being aware of each other’s identity.</a:t>
            </a:r>
          </a:p>
        </p:txBody>
      </p:sp>
      <p:sp>
        <p:nvSpPr>
          <p:cNvPr id="4" name="Slide Number Placeholder 3"/>
          <p:cNvSpPr>
            <a:spLocks noGrp="1"/>
          </p:cNvSpPr>
          <p:nvPr>
            <p:ph type="sldNum" sz="quarter" idx="10"/>
          </p:nvPr>
        </p:nvSpPr>
        <p:spPr/>
        <p:txBody>
          <a:bodyPr/>
          <a:lstStyle/>
          <a:p>
            <a:pPr>
              <a:defRPr/>
            </a:pPr>
            <a:fld id="{3AF5D15A-566C-409F-A413-E42E3117F28C}" type="slidenum">
              <a:rPr lang="en-US" smtClean="0"/>
              <a:pPr>
                <a:defRPr/>
              </a:pPr>
              <a:t>31</a:t>
            </a:fld>
            <a:endParaRPr lang="en-US" dirty="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Public-subscribe systems</a:t>
            </a:r>
            <a:endParaRPr lang="en-US" dirty="0"/>
          </a:p>
        </p:txBody>
      </p:sp>
      <p:sp>
        <p:nvSpPr>
          <p:cNvPr id="3" name="Content Placeholder 2"/>
          <p:cNvSpPr>
            <a:spLocks noGrp="1"/>
          </p:cNvSpPr>
          <p:nvPr>
            <p:ph idx="1"/>
          </p:nvPr>
        </p:nvSpPr>
        <p:spPr/>
        <p:txBody>
          <a:bodyPr/>
          <a:lstStyle/>
          <a:p>
            <a:r>
              <a:rPr lang="en-US" dirty="0"/>
              <a:t>In publish-subscribe, messages are not directed towards individual services, but towards generalized subjects. </a:t>
            </a:r>
          </a:p>
          <a:p>
            <a:r>
              <a:rPr lang="en-US" dirty="0"/>
              <a:t>In other words: publishing components or services can evolve separately from their subscribing counterparts and both are only coupled to the event bus responsible for delivering published event to interested subscribers. </a:t>
            </a:r>
          </a:p>
          <a:p>
            <a:r>
              <a:rPr lang="en-US" dirty="0"/>
              <a:t>Publish-subscribe could be the first step of a </a:t>
            </a:r>
            <a:r>
              <a:rPr lang="en-US" b="1" dirty="0">
                <a:solidFill>
                  <a:schemeClr val="tx1"/>
                </a:solidFill>
                <a:hlinkClick r:id="rId2"/>
              </a:rPr>
              <a:t>decoupled, message-driven architecture</a:t>
            </a:r>
            <a:r>
              <a:rPr lang="en-US" dirty="0">
                <a:solidFill>
                  <a:schemeClr val="tx1"/>
                </a:solidFill>
              </a:rPr>
              <a:t> and could aid in increasing </a:t>
            </a:r>
            <a:r>
              <a:rPr lang="en-US" b="1" dirty="0">
                <a:solidFill>
                  <a:schemeClr val="tx1"/>
                </a:solidFill>
                <a:hlinkClick r:id="rId3"/>
              </a:rPr>
              <a:t>(micro)service autonomy</a:t>
            </a:r>
            <a:r>
              <a:rPr lang="en-US" dirty="0">
                <a:solidFill>
                  <a:schemeClr val="tx1"/>
                </a:solidFill>
              </a:rPr>
              <a:t>.</a:t>
            </a:r>
          </a:p>
        </p:txBody>
      </p:sp>
      <p:sp>
        <p:nvSpPr>
          <p:cNvPr id="4" name="Slide Number Placeholder 3"/>
          <p:cNvSpPr>
            <a:spLocks noGrp="1"/>
          </p:cNvSpPr>
          <p:nvPr>
            <p:ph type="sldNum" sz="quarter" idx="10"/>
          </p:nvPr>
        </p:nvSpPr>
        <p:spPr/>
        <p:txBody>
          <a:bodyPr/>
          <a:lstStyle/>
          <a:p>
            <a:pPr>
              <a:defRPr/>
            </a:pPr>
            <a:fld id="{3AF5D15A-566C-409F-A413-E42E3117F28C}" type="slidenum">
              <a:rPr lang="en-US" smtClean="0"/>
              <a:pPr>
                <a:defRPr/>
              </a:pPr>
              <a:t>32</a:t>
            </a:fld>
            <a:endParaRPr lang="en-US" dirty="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Public-subscribe systems </a:t>
            </a:r>
          </a:p>
        </p:txBody>
      </p:sp>
      <p:sp>
        <p:nvSpPr>
          <p:cNvPr id="3" name="Content Placeholder 2"/>
          <p:cNvSpPr>
            <a:spLocks noGrp="1"/>
          </p:cNvSpPr>
          <p:nvPr>
            <p:ph idx="1"/>
          </p:nvPr>
        </p:nvSpPr>
        <p:spPr/>
        <p:txBody>
          <a:bodyPr/>
          <a:lstStyle/>
          <a:p>
            <a:r>
              <a:rPr lang="en-US" dirty="0">
                <a:solidFill>
                  <a:schemeClr val="tx1"/>
                </a:solidFill>
              </a:rPr>
              <a:t>Pub-sub AKA distributed event systems</a:t>
            </a:r>
          </a:p>
          <a:p>
            <a:pPr lvl="1"/>
            <a:r>
              <a:rPr lang="en-US" dirty="0">
                <a:solidFill>
                  <a:schemeClr val="tx1"/>
                </a:solidFill>
              </a:rPr>
              <a:t>Most widely used from this chapter</a:t>
            </a:r>
          </a:p>
          <a:p>
            <a:pPr lvl="1"/>
            <a:r>
              <a:rPr lang="en-US" dirty="0">
                <a:solidFill>
                  <a:schemeClr val="tx1"/>
                </a:solidFill>
              </a:rPr>
              <a:t>Publishers publish </a:t>
            </a:r>
            <a:r>
              <a:rPr lang="en-US" b="1" u="sng" dirty="0">
                <a:solidFill>
                  <a:schemeClr val="tx1"/>
                </a:solidFill>
              </a:rPr>
              <a:t>structured events </a:t>
            </a:r>
            <a:r>
              <a:rPr lang="en-US" dirty="0">
                <a:solidFill>
                  <a:schemeClr val="tx1"/>
                </a:solidFill>
              </a:rPr>
              <a:t>to event service (ES)</a:t>
            </a:r>
          </a:p>
          <a:p>
            <a:pPr lvl="1"/>
            <a:r>
              <a:rPr lang="en-US" dirty="0">
                <a:solidFill>
                  <a:schemeClr val="tx1"/>
                </a:solidFill>
              </a:rPr>
              <a:t>Subscribers </a:t>
            </a:r>
            <a:r>
              <a:rPr lang="en-US" b="1" u="sng" dirty="0">
                <a:solidFill>
                  <a:schemeClr val="tx1"/>
                </a:solidFill>
              </a:rPr>
              <a:t>express interest </a:t>
            </a:r>
            <a:r>
              <a:rPr lang="en-US" dirty="0">
                <a:solidFill>
                  <a:schemeClr val="tx1"/>
                </a:solidFill>
              </a:rPr>
              <a:t>in particular events</a:t>
            </a:r>
          </a:p>
          <a:p>
            <a:pPr lvl="1"/>
            <a:r>
              <a:rPr lang="en-US" dirty="0">
                <a:solidFill>
                  <a:schemeClr val="tx1"/>
                </a:solidFill>
              </a:rPr>
              <a:t>ES matches published events to subscriptions</a:t>
            </a:r>
          </a:p>
          <a:p>
            <a:r>
              <a:rPr lang="en-US" dirty="0">
                <a:solidFill>
                  <a:schemeClr val="tx1"/>
                </a:solidFill>
              </a:rPr>
              <a:t>Applications (lots…)</a:t>
            </a:r>
          </a:p>
          <a:p>
            <a:pPr lvl="1"/>
            <a:r>
              <a:rPr lang="en-US" dirty="0">
                <a:solidFill>
                  <a:schemeClr val="tx1"/>
                </a:solidFill>
              </a:rPr>
              <a:t>Financial info systems</a:t>
            </a:r>
          </a:p>
          <a:p>
            <a:pPr lvl="1"/>
            <a:r>
              <a:rPr lang="en-US" dirty="0">
                <a:solidFill>
                  <a:schemeClr val="tx1"/>
                </a:solidFill>
              </a:rPr>
              <a:t>Other live feeds of real-time data (including RSS)</a:t>
            </a:r>
          </a:p>
          <a:p>
            <a:pPr lvl="1"/>
            <a:r>
              <a:rPr lang="en-US" dirty="0">
                <a:solidFill>
                  <a:schemeClr val="tx1"/>
                </a:solidFill>
              </a:rPr>
              <a:t>Cooperative working (events of shared interest)</a:t>
            </a:r>
          </a:p>
          <a:p>
            <a:pPr lvl="1"/>
            <a:r>
              <a:rPr lang="en-US" dirty="0">
                <a:solidFill>
                  <a:schemeClr val="tx1"/>
                </a:solidFill>
              </a:rPr>
              <a:t>Ubiquitous computing (location events, .... from infrastructure)</a:t>
            </a:r>
          </a:p>
          <a:p>
            <a:pPr lvl="1"/>
            <a:r>
              <a:rPr lang="en-US" dirty="0">
                <a:solidFill>
                  <a:schemeClr val="tx1"/>
                </a:solidFill>
              </a:rPr>
              <a:t>Lots of monitoring applications, including internet net. </a:t>
            </a:r>
            <a:r>
              <a:rPr lang="en-US" dirty="0" err="1">
                <a:solidFill>
                  <a:schemeClr val="tx1"/>
                </a:solidFill>
              </a:rPr>
              <a:t>mon</a:t>
            </a:r>
            <a:r>
              <a:rPr lang="en-US" dirty="0">
                <a:solidFill>
                  <a:schemeClr val="tx1"/>
                </a:solidFill>
              </a:rPr>
              <a:t>.</a:t>
            </a:r>
          </a:p>
          <a:p>
            <a:pPr lvl="1"/>
            <a:r>
              <a:rPr lang="en-US" dirty="0">
                <a:solidFill>
                  <a:schemeClr val="tx1"/>
                </a:solidFill>
              </a:rPr>
              <a:t>Key part of Google infrastructure (chap 21)</a:t>
            </a:r>
          </a:p>
        </p:txBody>
      </p:sp>
      <p:sp>
        <p:nvSpPr>
          <p:cNvPr id="4" name="Slide Number Placeholder 3"/>
          <p:cNvSpPr>
            <a:spLocks noGrp="1"/>
          </p:cNvSpPr>
          <p:nvPr>
            <p:ph type="sldNum" sz="quarter" idx="10"/>
          </p:nvPr>
        </p:nvSpPr>
        <p:spPr/>
        <p:txBody>
          <a:bodyPr/>
          <a:lstStyle/>
          <a:p>
            <a:pPr>
              <a:defRPr/>
            </a:pPr>
            <a:fld id="{3AF5D15A-566C-409F-A413-E42E3117F28C}" type="slidenum">
              <a:rPr lang="en-US" smtClean="0"/>
              <a:pPr>
                <a:defRPr/>
              </a:pPr>
              <a:t>33</a:t>
            </a:fld>
            <a:endParaRPr lang="en-US" dirty="0"/>
          </a:p>
        </p:txBody>
      </p:sp>
    </p:spTree>
    <p:extLst>
      <p:ext uri="{BB962C8B-B14F-4D97-AF65-F5344CB8AC3E}">
        <p14:creationId xmlns:p14="http://schemas.microsoft.com/office/powerpoint/2010/main" val="3319817766"/>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Public-subscribe systems</a:t>
            </a:r>
            <a:endParaRPr lang="en-US" dirty="0"/>
          </a:p>
        </p:txBody>
      </p:sp>
      <p:pic>
        <p:nvPicPr>
          <p:cNvPr id="5" name="Content Placeholder 4" descr="publish-subscribe.png"/>
          <p:cNvPicPr>
            <a:picLocks noGrp="1" noChangeAspect="1"/>
          </p:cNvPicPr>
          <p:nvPr>
            <p:ph idx="1"/>
          </p:nvPr>
        </p:nvPicPr>
        <p:blipFill>
          <a:blip r:embed="rId2"/>
          <a:stretch>
            <a:fillRect/>
          </a:stretch>
        </p:blipFill>
        <p:spPr>
          <a:xfrm>
            <a:off x="56378" y="1267963"/>
            <a:ext cx="9793244" cy="4931674"/>
          </a:xfrm>
        </p:spPr>
      </p:pic>
      <p:sp>
        <p:nvSpPr>
          <p:cNvPr id="4" name="Slide Number Placeholder 3"/>
          <p:cNvSpPr>
            <a:spLocks noGrp="1"/>
          </p:cNvSpPr>
          <p:nvPr>
            <p:ph type="sldNum" sz="quarter" idx="10"/>
          </p:nvPr>
        </p:nvSpPr>
        <p:spPr/>
        <p:txBody>
          <a:bodyPr/>
          <a:lstStyle/>
          <a:p>
            <a:pPr>
              <a:defRPr/>
            </a:pPr>
            <a:fld id="{3AF5D15A-566C-409F-A413-E42E3117F28C}" type="slidenum">
              <a:rPr lang="en-US" smtClean="0"/>
              <a:pPr>
                <a:defRPr/>
              </a:pPr>
              <a:t>34</a:t>
            </a:fld>
            <a:endParaRPr lang="en-US" dirty="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AutoShape 2"/>
          <p:cNvSpPr>
            <a:spLocks noGrp="1" noChangeAspect="1" noChangeArrowheads="1"/>
          </p:cNvSpPr>
          <p:nvPr>
            <p:ph type="title"/>
          </p:nvPr>
        </p:nvSpPr>
        <p:spPr/>
        <p:txBody>
          <a:bodyPr/>
          <a:lstStyle/>
          <a:p>
            <a:r>
              <a:rPr lang="en-GB" sz="3200" dirty="0">
                <a:solidFill>
                  <a:schemeClr val="tx1"/>
                </a:solidFill>
              </a:rPr>
              <a:t>Key functions implemented by   P/S</a:t>
            </a:r>
            <a:br>
              <a:rPr lang="en-GB" sz="3200" dirty="0">
                <a:solidFill>
                  <a:schemeClr val="tx1"/>
                </a:solidFill>
              </a:rPr>
            </a:br>
            <a:r>
              <a:rPr lang="en-GB" sz="3200" dirty="0">
                <a:solidFill>
                  <a:schemeClr val="tx1"/>
                </a:solidFill>
              </a:rPr>
              <a:t>middleware service</a:t>
            </a:r>
            <a:endParaRPr lang="en-US" altLang="zh-TW" sz="3200" dirty="0">
              <a:solidFill>
                <a:schemeClr val="tx1"/>
              </a:solidFill>
            </a:endParaRPr>
          </a:p>
        </p:txBody>
      </p:sp>
      <p:sp>
        <p:nvSpPr>
          <p:cNvPr id="22531" name="Rectangle 3"/>
          <p:cNvSpPr>
            <a:spLocks noGrp="1" noChangeArrowheads="1"/>
          </p:cNvSpPr>
          <p:nvPr>
            <p:ph type="body" idx="1"/>
          </p:nvPr>
        </p:nvSpPr>
        <p:spPr/>
        <p:txBody>
          <a:bodyPr/>
          <a:lstStyle/>
          <a:p>
            <a:r>
              <a:rPr lang="en-GB" sz="2800" dirty="0"/>
              <a:t>Event filtering (event selection)</a:t>
            </a:r>
            <a:endParaRPr lang="en-GB" altLang="zh-TW" sz="2800" dirty="0"/>
          </a:p>
          <a:p>
            <a:pPr lvl="1"/>
            <a:r>
              <a:rPr lang="en-GB" sz="2400" dirty="0"/>
              <a:t>The process which selects the set of subscribers that have shown interest in a given event</a:t>
            </a:r>
            <a:r>
              <a:rPr lang="en-GB" altLang="zh-TW" sz="2400" dirty="0"/>
              <a:t>. Subscriptions are stored in memory and searched when a publisher publishes a new event. </a:t>
            </a:r>
            <a:endParaRPr lang="en-GB" sz="2400" dirty="0"/>
          </a:p>
          <a:p>
            <a:r>
              <a:rPr lang="en-GB" sz="2800" dirty="0"/>
              <a:t>Event routing (event delivery) </a:t>
            </a:r>
            <a:endParaRPr lang="en-GB" altLang="zh-TW" sz="2800" dirty="0"/>
          </a:p>
          <a:p>
            <a:pPr lvl="1"/>
            <a:r>
              <a:rPr lang="en-GB" sz="2400" dirty="0"/>
              <a:t>The process of routing the published events from the publisher to all interested subscribers   </a:t>
            </a:r>
          </a:p>
          <a:p>
            <a:endParaRPr lang="en-US" altLang="zh-TW" sz="28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Example: dealing room system</a:t>
            </a:r>
          </a:p>
        </p:txBody>
      </p:sp>
      <p:sp>
        <p:nvSpPr>
          <p:cNvPr id="3" name="Content Placeholder 2"/>
          <p:cNvSpPr>
            <a:spLocks noGrp="1"/>
          </p:cNvSpPr>
          <p:nvPr>
            <p:ph idx="1"/>
          </p:nvPr>
        </p:nvSpPr>
        <p:spPr/>
        <p:txBody>
          <a:bodyPr/>
          <a:lstStyle/>
          <a:p>
            <a:r>
              <a:rPr lang="en-US" dirty="0"/>
              <a:t>Example: dealing room for stock trading</a:t>
            </a:r>
          </a:p>
          <a:p>
            <a:pPr lvl="1"/>
            <a:r>
              <a:rPr lang="en-US" dirty="0"/>
              <a:t>Let users see latest market prices of stock they care about</a:t>
            </a:r>
          </a:p>
          <a:p>
            <a:pPr lvl="1"/>
            <a:r>
              <a:rPr lang="en-US" dirty="0"/>
              <a:t>Info for a given stock arrives from multiple sources</a:t>
            </a:r>
          </a:p>
          <a:p>
            <a:pPr lvl="1"/>
            <a:r>
              <a:rPr lang="en-US" dirty="0"/>
              <a:t>Dealers only care about stocks they own (or might)</a:t>
            </a:r>
          </a:p>
          <a:p>
            <a:pPr lvl="1"/>
            <a:r>
              <a:rPr lang="en-US" dirty="0"/>
              <a:t>May only care to know above some threshold, in addition</a:t>
            </a:r>
          </a:p>
          <a:p>
            <a:r>
              <a:rPr lang="en-US" dirty="0"/>
              <a:t>Possible structure: two (kinds of) tasks</a:t>
            </a:r>
          </a:p>
          <a:p>
            <a:pPr lvl="1"/>
            <a:r>
              <a:rPr lang="en-US" dirty="0"/>
              <a:t>Info provider process receives updates (events) from a single external source</a:t>
            </a:r>
          </a:p>
          <a:p>
            <a:pPr lvl="1"/>
            <a:r>
              <a:rPr lang="en-US" dirty="0"/>
              <a:t>Dealer process creates subscription for each stock its user(s) express interest in</a:t>
            </a:r>
          </a:p>
        </p:txBody>
      </p:sp>
      <p:sp>
        <p:nvSpPr>
          <p:cNvPr id="4" name="Slide Number Placeholder 3"/>
          <p:cNvSpPr>
            <a:spLocks noGrp="1"/>
          </p:cNvSpPr>
          <p:nvPr>
            <p:ph type="sldNum" sz="quarter" idx="10"/>
          </p:nvPr>
        </p:nvSpPr>
        <p:spPr/>
        <p:txBody>
          <a:bodyPr/>
          <a:lstStyle/>
          <a:p>
            <a:pPr>
              <a:defRPr/>
            </a:pPr>
            <a:fld id="{3AF5D15A-566C-409F-A413-E42E3117F28C}" type="slidenum">
              <a:rPr lang="en-US" smtClean="0"/>
              <a:pPr>
                <a:defRPr/>
              </a:pPr>
              <a:t>36</a:t>
            </a:fld>
            <a:endParaRPr lang="en-US" dirty="0"/>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Line 2"/>
          <p:cNvSpPr>
            <a:spLocks noChangeShapeType="1"/>
          </p:cNvSpPr>
          <p:nvPr/>
        </p:nvSpPr>
        <p:spPr bwMode="auto">
          <a:xfrm>
            <a:off x="495300" y="1143000"/>
            <a:ext cx="8832850" cy="1588"/>
          </a:xfrm>
          <a:prstGeom prst="line">
            <a:avLst/>
          </a:prstGeom>
          <a:noFill/>
          <a:ln w="127000">
            <a:solidFill>
              <a:srgbClr val="FFCC00"/>
            </a:solidFill>
            <a:round/>
            <a:headEnd/>
            <a:tailEnd/>
          </a:ln>
        </p:spPr>
        <p:txBody>
          <a:bodyPr lIns="0" tIns="0" rIns="0" bIns="0"/>
          <a:lstStyle/>
          <a:p>
            <a:endParaRPr lang="en-US"/>
          </a:p>
        </p:txBody>
      </p:sp>
      <p:sp>
        <p:nvSpPr>
          <p:cNvPr id="13315" name="Rectangle 3"/>
          <p:cNvSpPr>
            <a:spLocks noGrp="1" noChangeArrowheads="1"/>
          </p:cNvSpPr>
          <p:nvPr>
            <p:ph type="title"/>
          </p:nvPr>
        </p:nvSpPr>
        <p:spPr>
          <a:ln/>
        </p:spPr>
        <p:txBody>
          <a:bodyPr rIns="132080"/>
          <a:lstStyle/>
          <a:p>
            <a:br>
              <a:rPr lang="en-US" dirty="0"/>
            </a:br>
            <a:r>
              <a:rPr lang="en-US" dirty="0">
                <a:solidFill>
                  <a:schemeClr val="tx1"/>
                </a:solidFill>
              </a:rPr>
              <a:t>Dealing room system</a:t>
            </a:r>
          </a:p>
        </p:txBody>
      </p:sp>
      <p:grpSp>
        <p:nvGrpSpPr>
          <p:cNvPr id="2" name="Group 4"/>
          <p:cNvGrpSpPr>
            <a:grpSpLocks/>
          </p:cNvGrpSpPr>
          <p:nvPr/>
        </p:nvGrpSpPr>
        <p:grpSpPr bwMode="auto">
          <a:xfrm>
            <a:off x="1495425" y="1373188"/>
            <a:ext cx="6797675" cy="4610100"/>
            <a:chOff x="0" y="0"/>
            <a:chExt cx="4282" cy="2904"/>
          </a:xfrm>
        </p:grpSpPr>
        <p:sp>
          <p:nvSpPr>
            <p:cNvPr id="13317" name="Rectangle 5"/>
            <p:cNvSpPr>
              <a:spLocks/>
            </p:cNvSpPr>
            <p:nvPr/>
          </p:nvSpPr>
          <p:spPr bwMode="auto">
            <a:xfrm>
              <a:off x="1649" y="249"/>
              <a:ext cx="1063" cy="1003"/>
            </a:xfrm>
            <a:prstGeom prst="rect">
              <a:avLst/>
            </a:prstGeom>
            <a:solidFill>
              <a:srgbClr val="D9AA73"/>
            </a:solidFill>
            <a:ln w="9525">
              <a:noFill/>
              <a:miter lim="800000"/>
              <a:headEnd/>
              <a:tailEnd/>
            </a:ln>
          </p:spPr>
          <p:txBody>
            <a:bodyPr lIns="0" tIns="0" rIns="0" bIns="0"/>
            <a:lstStyle/>
            <a:p>
              <a:endParaRPr lang="en-US"/>
            </a:p>
          </p:txBody>
        </p:sp>
        <p:sp>
          <p:nvSpPr>
            <p:cNvPr id="13318" name="Rectangle 6"/>
            <p:cNvSpPr>
              <a:spLocks/>
            </p:cNvSpPr>
            <p:nvPr/>
          </p:nvSpPr>
          <p:spPr bwMode="auto">
            <a:xfrm>
              <a:off x="1649" y="1602"/>
              <a:ext cx="1063" cy="1003"/>
            </a:xfrm>
            <a:prstGeom prst="rect">
              <a:avLst/>
            </a:prstGeom>
            <a:solidFill>
              <a:srgbClr val="D9AA73"/>
            </a:solidFill>
            <a:ln w="9525">
              <a:noFill/>
              <a:miter lim="800000"/>
              <a:headEnd/>
              <a:tailEnd/>
            </a:ln>
          </p:spPr>
          <p:txBody>
            <a:bodyPr lIns="0" tIns="0" rIns="0" bIns="0"/>
            <a:lstStyle/>
            <a:p>
              <a:endParaRPr lang="en-US"/>
            </a:p>
          </p:txBody>
        </p:sp>
        <p:sp>
          <p:nvSpPr>
            <p:cNvPr id="13319" name="Rectangle 7"/>
            <p:cNvSpPr>
              <a:spLocks/>
            </p:cNvSpPr>
            <p:nvPr/>
          </p:nvSpPr>
          <p:spPr bwMode="auto">
            <a:xfrm>
              <a:off x="1649" y="1602"/>
              <a:ext cx="1075" cy="1015"/>
            </a:xfrm>
            <a:prstGeom prst="rect">
              <a:avLst/>
            </a:prstGeom>
            <a:noFill/>
            <a:ln w="28575">
              <a:solidFill>
                <a:srgbClr val="D9AA73"/>
              </a:solidFill>
              <a:miter lim="800000"/>
              <a:headEnd/>
              <a:tailEnd/>
            </a:ln>
          </p:spPr>
          <p:txBody>
            <a:bodyPr lIns="0" tIns="0" rIns="0" bIns="0"/>
            <a:lstStyle/>
            <a:p>
              <a:endParaRPr lang="en-US"/>
            </a:p>
          </p:txBody>
        </p:sp>
        <p:sp>
          <p:nvSpPr>
            <p:cNvPr id="13320" name="Oval 8"/>
            <p:cNvSpPr>
              <a:spLocks/>
            </p:cNvSpPr>
            <p:nvPr/>
          </p:nvSpPr>
          <p:spPr bwMode="auto">
            <a:xfrm>
              <a:off x="1733" y="1650"/>
              <a:ext cx="882" cy="882"/>
            </a:xfrm>
            <a:prstGeom prst="ellipse">
              <a:avLst/>
            </a:prstGeom>
            <a:solidFill>
              <a:srgbClr val="FFFFFF"/>
            </a:solidFill>
            <a:ln w="28575">
              <a:solidFill>
                <a:schemeClr val="tx1"/>
              </a:solidFill>
              <a:round/>
              <a:headEnd/>
              <a:tailEnd/>
            </a:ln>
          </p:spPr>
          <p:txBody>
            <a:bodyPr lIns="0" tIns="0" rIns="0" bIns="0"/>
            <a:lstStyle/>
            <a:p>
              <a:endParaRPr lang="en-US"/>
            </a:p>
          </p:txBody>
        </p:sp>
        <p:sp>
          <p:nvSpPr>
            <p:cNvPr id="13321" name="Rectangle 9"/>
            <p:cNvSpPr>
              <a:spLocks/>
            </p:cNvSpPr>
            <p:nvPr/>
          </p:nvSpPr>
          <p:spPr bwMode="auto">
            <a:xfrm>
              <a:off x="3255" y="1771"/>
              <a:ext cx="1027" cy="1027"/>
            </a:xfrm>
            <a:prstGeom prst="rect">
              <a:avLst/>
            </a:prstGeom>
            <a:solidFill>
              <a:srgbClr val="D9AA73"/>
            </a:solidFill>
            <a:ln w="9525">
              <a:noFill/>
              <a:miter lim="800000"/>
              <a:headEnd/>
              <a:tailEnd/>
            </a:ln>
          </p:spPr>
          <p:txBody>
            <a:bodyPr lIns="0" tIns="0" rIns="0" bIns="0"/>
            <a:lstStyle/>
            <a:p>
              <a:endParaRPr lang="en-US"/>
            </a:p>
          </p:txBody>
        </p:sp>
        <p:sp>
          <p:nvSpPr>
            <p:cNvPr id="13322" name="Rectangle 10"/>
            <p:cNvSpPr>
              <a:spLocks/>
            </p:cNvSpPr>
            <p:nvPr/>
          </p:nvSpPr>
          <p:spPr bwMode="auto">
            <a:xfrm>
              <a:off x="78" y="1771"/>
              <a:ext cx="1027" cy="1027"/>
            </a:xfrm>
            <a:prstGeom prst="rect">
              <a:avLst/>
            </a:prstGeom>
            <a:solidFill>
              <a:srgbClr val="D9AA73"/>
            </a:solidFill>
            <a:ln w="9525">
              <a:noFill/>
              <a:miter lim="800000"/>
              <a:headEnd/>
              <a:tailEnd/>
            </a:ln>
          </p:spPr>
          <p:txBody>
            <a:bodyPr lIns="0" tIns="0" rIns="0" bIns="0"/>
            <a:lstStyle/>
            <a:p>
              <a:endParaRPr lang="en-US"/>
            </a:p>
          </p:txBody>
        </p:sp>
        <p:sp>
          <p:nvSpPr>
            <p:cNvPr id="13323" name="Rectangle 11"/>
            <p:cNvSpPr>
              <a:spLocks/>
            </p:cNvSpPr>
            <p:nvPr/>
          </p:nvSpPr>
          <p:spPr bwMode="auto">
            <a:xfrm>
              <a:off x="77" y="164"/>
              <a:ext cx="1016" cy="1027"/>
            </a:xfrm>
            <a:prstGeom prst="rect">
              <a:avLst/>
            </a:prstGeom>
            <a:solidFill>
              <a:srgbClr val="D9AA73"/>
            </a:solidFill>
            <a:ln w="9525">
              <a:noFill/>
              <a:miter lim="800000"/>
              <a:headEnd/>
              <a:tailEnd/>
            </a:ln>
          </p:spPr>
          <p:txBody>
            <a:bodyPr lIns="0" tIns="0" rIns="0" bIns="0"/>
            <a:lstStyle/>
            <a:p>
              <a:endParaRPr lang="en-US"/>
            </a:p>
          </p:txBody>
        </p:sp>
        <p:sp>
          <p:nvSpPr>
            <p:cNvPr id="13324" name="Oval 12"/>
            <p:cNvSpPr>
              <a:spLocks/>
            </p:cNvSpPr>
            <p:nvPr/>
          </p:nvSpPr>
          <p:spPr bwMode="auto">
            <a:xfrm>
              <a:off x="1733" y="309"/>
              <a:ext cx="882" cy="882"/>
            </a:xfrm>
            <a:prstGeom prst="ellipse">
              <a:avLst/>
            </a:prstGeom>
            <a:solidFill>
              <a:srgbClr val="FFFFFF"/>
            </a:solidFill>
            <a:ln w="28575">
              <a:solidFill>
                <a:schemeClr val="tx1"/>
              </a:solidFill>
              <a:round/>
              <a:headEnd/>
              <a:tailEnd/>
            </a:ln>
          </p:spPr>
          <p:txBody>
            <a:bodyPr lIns="0" tIns="0" rIns="0" bIns="0"/>
            <a:lstStyle/>
            <a:p>
              <a:endParaRPr lang="en-US"/>
            </a:p>
          </p:txBody>
        </p:sp>
        <p:sp>
          <p:nvSpPr>
            <p:cNvPr id="13325" name="Rectangle 13"/>
            <p:cNvSpPr>
              <a:spLocks/>
            </p:cNvSpPr>
            <p:nvPr/>
          </p:nvSpPr>
          <p:spPr bwMode="auto">
            <a:xfrm>
              <a:off x="3244" y="164"/>
              <a:ext cx="1027" cy="1027"/>
            </a:xfrm>
            <a:prstGeom prst="rect">
              <a:avLst/>
            </a:prstGeom>
            <a:solidFill>
              <a:srgbClr val="D9AA73"/>
            </a:solidFill>
            <a:ln w="9525">
              <a:noFill/>
              <a:miter lim="800000"/>
              <a:headEnd/>
              <a:tailEnd/>
            </a:ln>
          </p:spPr>
          <p:txBody>
            <a:bodyPr lIns="0" tIns="0" rIns="0" bIns="0"/>
            <a:lstStyle/>
            <a:p>
              <a:endParaRPr lang="en-US"/>
            </a:p>
          </p:txBody>
        </p:sp>
        <p:sp>
          <p:nvSpPr>
            <p:cNvPr id="13326" name="Rectangle 14"/>
            <p:cNvSpPr>
              <a:spLocks/>
            </p:cNvSpPr>
            <p:nvPr/>
          </p:nvSpPr>
          <p:spPr bwMode="auto">
            <a:xfrm>
              <a:off x="120" y="15"/>
              <a:ext cx="844" cy="125"/>
            </a:xfrm>
            <a:prstGeom prst="rect">
              <a:avLst/>
            </a:prstGeom>
            <a:noFill/>
            <a:ln w="12700">
              <a:noFill/>
              <a:miter lim="800000"/>
              <a:headEnd/>
              <a:tailEnd/>
            </a:ln>
          </p:spPr>
          <p:txBody>
            <a:bodyPr wrap="none" lIns="0" tIns="0" rIns="0" bIns="0">
              <a:spAutoFit/>
            </a:bodyPr>
            <a:lstStyle/>
            <a:p>
              <a:r>
                <a:rPr lang="en-US" sz="1300">
                  <a:solidFill>
                    <a:schemeClr val="tx1"/>
                  </a:solidFill>
                  <a:latin typeface="Arial" charset="0"/>
                  <a:cs typeface="Arial" charset="0"/>
                  <a:sym typeface="Arial" charset="0"/>
                </a:rPr>
                <a:t>Dealer’s computer</a:t>
              </a:r>
            </a:p>
          </p:txBody>
        </p:sp>
        <p:sp>
          <p:nvSpPr>
            <p:cNvPr id="13327" name="Rectangle 15"/>
            <p:cNvSpPr>
              <a:spLocks/>
            </p:cNvSpPr>
            <p:nvPr/>
          </p:nvSpPr>
          <p:spPr bwMode="auto">
            <a:xfrm>
              <a:off x="1811" y="1973"/>
              <a:ext cx="520" cy="125"/>
            </a:xfrm>
            <a:prstGeom prst="rect">
              <a:avLst/>
            </a:prstGeom>
            <a:noFill/>
            <a:ln w="12700">
              <a:noFill/>
              <a:miter lim="800000"/>
              <a:headEnd/>
              <a:tailEnd/>
            </a:ln>
          </p:spPr>
          <p:txBody>
            <a:bodyPr wrap="none" lIns="0" tIns="0" rIns="0" bIns="0">
              <a:spAutoFit/>
            </a:bodyPr>
            <a:lstStyle/>
            <a:p>
              <a:r>
                <a:rPr lang="en-US" sz="1300">
                  <a:solidFill>
                    <a:schemeClr val="tx1"/>
                  </a:solidFill>
                  <a:latin typeface="Arial" charset="0"/>
                  <a:cs typeface="Arial" charset="0"/>
                  <a:sym typeface="Arial" charset="0"/>
                </a:rPr>
                <a:t>Information</a:t>
              </a:r>
            </a:p>
          </p:txBody>
        </p:sp>
        <p:sp>
          <p:nvSpPr>
            <p:cNvPr id="13328" name="Rectangle 16"/>
            <p:cNvSpPr>
              <a:spLocks/>
            </p:cNvSpPr>
            <p:nvPr/>
          </p:nvSpPr>
          <p:spPr bwMode="auto">
            <a:xfrm>
              <a:off x="1836" y="2082"/>
              <a:ext cx="376" cy="125"/>
            </a:xfrm>
            <a:prstGeom prst="rect">
              <a:avLst/>
            </a:prstGeom>
            <a:noFill/>
            <a:ln w="12700">
              <a:noFill/>
              <a:miter lim="800000"/>
              <a:headEnd/>
              <a:tailEnd/>
            </a:ln>
          </p:spPr>
          <p:txBody>
            <a:bodyPr wrap="none" lIns="0" tIns="0" rIns="0" bIns="0">
              <a:spAutoFit/>
            </a:bodyPr>
            <a:lstStyle/>
            <a:p>
              <a:r>
                <a:rPr lang="en-US" sz="1300">
                  <a:solidFill>
                    <a:schemeClr val="tx1"/>
                  </a:solidFill>
                  <a:latin typeface="Arial" charset="0"/>
                  <a:cs typeface="Arial" charset="0"/>
                  <a:sym typeface="Arial" charset="0"/>
                </a:rPr>
                <a:t>provider</a:t>
              </a:r>
            </a:p>
          </p:txBody>
        </p:sp>
        <p:sp>
          <p:nvSpPr>
            <p:cNvPr id="13329" name="Oval 17"/>
            <p:cNvSpPr>
              <a:spLocks/>
            </p:cNvSpPr>
            <p:nvPr/>
          </p:nvSpPr>
          <p:spPr bwMode="auto">
            <a:xfrm>
              <a:off x="3449" y="285"/>
              <a:ext cx="713" cy="713"/>
            </a:xfrm>
            <a:prstGeom prst="ellipse">
              <a:avLst/>
            </a:prstGeom>
            <a:solidFill>
              <a:srgbClr val="FFFFFF"/>
            </a:solidFill>
            <a:ln w="28575">
              <a:solidFill>
                <a:schemeClr val="tx1"/>
              </a:solidFill>
              <a:round/>
              <a:headEnd/>
              <a:tailEnd/>
            </a:ln>
          </p:spPr>
          <p:txBody>
            <a:bodyPr lIns="0" tIns="0" rIns="0" bIns="0"/>
            <a:lstStyle/>
            <a:p>
              <a:endParaRPr lang="en-US"/>
            </a:p>
          </p:txBody>
        </p:sp>
        <p:sp>
          <p:nvSpPr>
            <p:cNvPr id="13330" name="Rectangle 18"/>
            <p:cNvSpPr>
              <a:spLocks/>
            </p:cNvSpPr>
            <p:nvPr/>
          </p:nvSpPr>
          <p:spPr bwMode="auto">
            <a:xfrm>
              <a:off x="3709" y="355"/>
              <a:ext cx="306" cy="125"/>
            </a:xfrm>
            <a:prstGeom prst="rect">
              <a:avLst/>
            </a:prstGeom>
            <a:noFill/>
            <a:ln w="12700">
              <a:noFill/>
              <a:miter lim="800000"/>
              <a:headEnd/>
              <a:tailEnd/>
            </a:ln>
          </p:spPr>
          <p:txBody>
            <a:bodyPr wrap="none" lIns="0" tIns="0" rIns="0" bIns="0">
              <a:spAutoFit/>
            </a:bodyPr>
            <a:lstStyle/>
            <a:p>
              <a:r>
                <a:rPr lang="en-US" sz="1300">
                  <a:solidFill>
                    <a:schemeClr val="tx1"/>
                  </a:solidFill>
                  <a:latin typeface="Arial" charset="0"/>
                  <a:cs typeface="Arial" charset="0"/>
                  <a:sym typeface="Arial" charset="0"/>
                </a:rPr>
                <a:t>Dealer</a:t>
              </a:r>
            </a:p>
          </p:txBody>
        </p:sp>
        <p:sp>
          <p:nvSpPr>
            <p:cNvPr id="13331" name="Freeform 19"/>
            <p:cNvSpPr>
              <a:spLocks/>
            </p:cNvSpPr>
            <p:nvPr/>
          </p:nvSpPr>
          <p:spPr bwMode="auto">
            <a:xfrm>
              <a:off x="2108" y="2327"/>
              <a:ext cx="48" cy="97"/>
            </a:xfrm>
            <a:custGeom>
              <a:avLst/>
              <a:gdLst/>
              <a:ahLst/>
              <a:cxnLst>
                <a:cxn ang="0">
                  <a:pos x="10800" y="21600"/>
                </a:cxn>
                <a:cxn ang="0">
                  <a:pos x="0" y="21600"/>
                </a:cxn>
                <a:cxn ang="0">
                  <a:pos x="10800" y="0"/>
                </a:cxn>
                <a:cxn ang="0">
                  <a:pos x="21600" y="21600"/>
                </a:cxn>
                <a:cxn ang="0">
                  <a:pos x="10800" y="21600"/>
                </a:cxn>
                <a:cxn ang="0">
                  <a:pos x="10800" y="21600"/>
                </a:cxn>
              </a:cxnLst>
              <a:rect l="0" t="0" r="r" b="b"/>
              <a:pathLst>
                <a:path w="21600" h="21600">
                  <a:moveTo>
                    <a:pt x="10800" y="21600"/>
                  </a:moveTo>
                  <a:lnTo>
                    <a:pt x="0" y="21600"/>
                  </a:lnTo>
                  <a:lnTo>
                    <a:pt x="10800" y="0"/>
                  </a:lnTo>
                  <a:lnTo>
                    <a:pt x="21600" y="21600"/>
                  </a:lnTo>
                  <a:lnTo>
                    <a:pt x="10800" y="21600"/>
                  </a:lnTo>
                  <a:close/>
                  <a:moveTo>
                    <a:pt x="10800" y="21600"/>
                  </a:moveTo>
                </a:path>
              </a:pathLst>
            </a:custGeom>
            <a:solidFill>
              <a:srgbClr val="000000"/>
            </a:solidFill>
            <a:ln w="28575" cap="flat">
              <a:solidFill>
                <a:schemeClr val="tx1"/>
              </a:solidFill>
              <a:prstDash val="solid"/>
              <a:round/>
              <a:headEnd type="none" w="med" len="med"/>
              <a:tailEnd type="none" w="med" len="med"/>
            </a:ln>
          </p:spPr>
          <p:txBody>
            <a:bodyPr lIns="0" tIns="0" rIns="0" bIns="0"/>
            <a:lstStyle/>
            <a:p>
              <a:endParaRPr lang="en-US"/>
            </a:p>
          </p:txBody>
        </p:sp>
        <p:sp>
          <p:nvSpPr>
            <p:cNvPr id="13332" name="Line 20"/>
            <p:cNvSpPr>
              <a:spLocks noChangeShapeType="1"/>
            </p:cNvSpPr>
            <p:nvPr/>
          </p:nvSpPr>
          <p:spPr bwMode="auto">
            <a:xfrm>
              <a:off x="2132" y="2424"/>
              <a:ext cx="1" cy="423"/>
            </a:xfrm>
            <a:prstGeom prst="line">
              <a:avLst/>
            </a:prstGeom>
            <a:noFill/>
            <a:ln w="28575">
              <a:solidFill>
                <a:schemeClr val="tx1"/>
              </a:solidFill>
              <a:round/>
              <a:headEnd/>
              <a:tailEnd/>
            </a:ln>
          </p:spPr>
          <p:txBody>
            <a:bodyPr lIns="0" tIns="0" rIns="0" bIns="0"/>
            <a:lstStyle/>
            <a:p>
              <a:endParaRPr lang="en-US"/>
            </a:p>
          </p:txBody>
        </p:sp>
        <p:sp>
          <p:nvSpPr>
            <p:cNvPr id="13333" name="Freeform 21"/>
            <p:cNvSpPr>
              <a:spLocks/>
            </p:cNvSpPr>
            <p:nvPr/>
          </p:nvSpPr>
          <p:spPr bwMode="auto">
            <a:xfrm>
              <a:off x="2132" y="370"/>
              <a:ext cx="48" cy="60"/>
            </a:xfrm>
            <a:custGeom>
              <a:avLst/>
              <a:gdLst/>
              <a:ahLst/>
              <a:cxnLst>
                <a:cxn ang="0">
                  <a:pos x="10800" y="0"/>
                </a:cxn>
                <a:cxn ang="0">
                  <a:pos x="21600" y="0"/>
                </a:cxn>
                <a:cxn ang="0">
                  <a:pos x="10800" y="21600"/>
                </a:cxn>
                <a:cxn ang="0">
                  <a:pos x="0" y="0"/>
                </a:cxn>
                <a:cxn ang="0">
                  <a:pos x="10800" y="0"/>
                </a:cxn>
                <a:cxn ang="0">
                  <a:pos x="10800" y="0"/>
                </a:cxn>
              </a:cxnLst>
              <a:rect l="0" t="0" r="r" b="b"/>
              <a:pathLst>
                <a:path w="21600" h="21600">
                  <a:moveTo>
                    <a:pt x="10800" y="0"/>
                  </a:moveTo>
                  <a:lnTo>
                    <a:pt x="21600" y="0"/>
                  </a:lnTo>
                  <a:lnTo>
                    <a:pt x="10800" y="21600"/>
                  </a:lnTo>
                  <a:lnTo>
                    <a:pt x="0" y="0"/>
                  </a:lnTo>
                  <a:lnTo>
                    <a:pt x="10800" y="0"/>
                  </a:lnTo>
                  <a:close/>
                  <a:moveTo>
                    <a:pt x="10800" y="0"/>
                  </a:moveTo>
                </a:path>
              </a:pathLst>
            </a:custGeom>
            <a:solidFill>
              <a:srgbClr val="000000"/>
            </a:solidFill>
            <a:ln w="28575" cap="flat">
              <a:solidFill>
                <a:schemeClr val="tx1"/>
              </a:solidFill>
              <a:prstDash val="solid"/>
              <a:round/>
              <a:headEnd type="none" w="med" len="med"/>
              <a:tailEnd type="none" w="med" len="med"/>
            </a:ln>
          </p:spPr>
          <p:txBody>
            <a:bodyPr lIns="0" tIns="0" rIns="0" bIns="0"/>
            <a:lstStyle/>
            <a:p>
              <a:endParaRPr lang="en-US"/>
            </a:p>
          </p:txBody>
        </p:sp>
        <p:sp>
          <p:nvSpPr>
            <p:cNvPr id="13334" name="Line 22"/>
            <p:cNvSpPr>
              <a:spLocks noChangeShapeType="1"/>
            </p:cNvSpPr>
            <p:nvPr/>
          </p:nvSpPr>
          <p:spPr bwMode="auto">
            <a:xfrm rot="10800000">
              <a:off x="2156" y="21"/>
              <a:ext cx="1" cy="337"/>
            </a:xfrm>
            <a:prstGeom prst="line">
              <a:avLst/>
            </a:prstGeom>
            <a:noFill/>
            <a:ln w="28575">
              <a:solidFill>
                <a:schemeClr val="tx1"/>
              </a:solidFill>
              <a:round/>
              <a:headEnd/>
              <a:tailEnd/>
            </a:ln>
          </p:spPr>
          <p:txBody>
            <a:bodyPr lIns="0" tIns="0" rIns="0" bIns="0"/>
            <a:lstStyle/>
            <a:p>
              <a:endParaRPr lang="en-US"/>
            </a:p>
          </p:txBody>
        </p:sp>
        <p:sp>
          <p:nvSpPr>
            <p:cNvPr id="13335" name="Rectangle 23"/>
            <p:cNvSpPr>
              <a:spLocks/>
            </p:cNvSpPr>
            <p:nvPr/>
          </p:nvSpPr>
          <p:spPr bwMode="auto">
            <a:xfrm>
              <a:off x="2162" y="2658"/>
              <a:ext cx="382" cy="125"/>
            </a:xfrm>
            <a:prstGeom prst="rect">
              <a:avLst/>
            </a:prstGeom>
            <a:noFill/>
            <a:ln w="12700">
              <a:noFill/>
              <a:miter lim="800000"/>
              <a:headEnd/>
              <a:tailEnd/>
            </a:ln>
          </p:spPr>
          <p:txBody>
            <a:bodyPr wrap="none" lIns="0" tIns="0" rIns="0" bIns="0">
              <a:spAutoFit/>
            </a:bodyPr>
            <a:lstStyle/>
            <a:p>
              <a:r>
                <a:rPr lang="en-US" sz="1300">
                  <a:solidFill>
                    <a:schemeClr val="tx1"/>
                  </a:solidFill>
                  <a:latin typeface="Arial" charset="0"/>
                  <a:cs typeface="Arial" charset="0"/>
                  <a:sym typeface="Arial" charset="0"/>
                </a:rPr>
                <a:t>External</a:t>
              </a:r>
            </a:p>
          </p:txBody>
        </p:sp>
        <p:sp>
          <p:nvSpPr>
            <p:cNvPr id="13336" name="Rectangle 24"/>
            <p:cNvSpPr>
              <a:spLocks/>
            </p:cNvSpPr>
            <p:nvPr/>
          </p:nvSpPr>
          <p:spPr bwMode="auto">
            <a:xfrm>
              <a:off x="2162" y="2779"/>
              <a:ext cx="312" cy="125"/>
            </a:xfrm>
            <a:prstGeom prst="rect">
              <a:avLst/>
            </a:prstGeom>
            <a:noFill/>
            <a:ln w="12700">
              <a:noFill/>
              <a:miter lim="800000"/>
              <a:headEnd/>
              <a:tailEnd/>
            </a:ln>
          </p:spPr>
          <p:txBody>
            <a:bodyPr wrap="none" lIns="0" tIns="0" rIns="0" bIns="0">
              <a:spAutoFit/>
            </a:bodyPr>
            <a:lstStyle/>
            <a:p>
              <a:r>
                <a:rPr lang="en-US" sz="1300">
                  <a:solidFill>
                    <a:schemeClr val="tx1"/>
                  </a:solidFill>
                  <a:latin typeface="Arial" charset="0"/>
                  <a:cs typeface="Arial" charset="0"/>
                  <a:sym typeface="Arial" charset="0"/>
                </a:rPr>
                <a:t>source</a:t>
              </a:r>
            </a:p>
          </p:txBody>
        </p:sp>
        <p:sp>
          <p:nvSpPr>
            <p:cNvPr id="13337" name="Rectangle 25"/>
            <p:cNvSpPr>
              <a:spLocks/>
            </p:cNvSpPr>
            <p:nvPr/>
          </p:nvSpPr>
          <p:spPr bwMode="auto">
            <a:xfrm>
              <a:off x="2222" y="0"/>
              <a:ext cx="382" cy="125"/>
            </a:xfrm>
            <a:prstGeom prst="rect">
              <a:avLst/>
            </a:prstGeom>
            <a:noFill/>
            <a:ln w="12700">
              <a:noFill/>
              <a:miter lim="800000"/>
              <a:headEnd/>
              <a:tailEnd/>
            </a:ln>
          </p:spPr>
          <p:txBody>
            <a:bodyPr wrap="none" lIns="0" tIns="0" rIns="0" bIns="0">
              <a:spAutoFit/>
            </a:bodyPr>
            <a:lstStyle/>
            <a:p>
              <a:r>
                <a:rPr lang="en-US" sz="1300">
                  <a:solidFill>
                    <a:schemeClr val="tx1"/>
                  </a:solidFill>
                  <a:latin typeface="Arial" charset="0"/>
                  <a:cs typeface="Arial" charset="0"/>
                  <a:sym typeface="Arial" charset="0"/>
                </a:rPr>
                <a:t>External</a:t>
              </a:r>
            </a:p>
          </p:txBody>
        </p:sp>
        <p:sp>
          <p:nvSpPr>
            <p:cNvPr id="13338" name="Rectangle 26"/>
            <p:cNvSpPr>
              <a:spLocks/>
            </p:cNvSpPr>
            <p:nvPr/>
          </p:nvSpPr>
          <p:spPr bwMode="auto">
            <a:xfrm>
              <a:off x="2222" y="121"/>
              <a:ext cx="312" cy="125"/>
            </a:xfrm>
            <a:prstGeom prst="rect">
              <a:avLst/>
            </a:prstGeom>
            <a:noFill/>
            <a:ln w="12700">
              <a:noFill/>
              <a:miter lim="800000"/>
              <a:headEnd/>
              <a:tailEnd/>
            </a:ln>
          </p:spPr>
          <p:txBody>
            <a:bodyPr wrap="none" lIns="0" tIns="0" rIns="0" bIns="0">
              <a:spAutoFit/>
            </a:bodyPr>
            <a:lstStyle/>
            <a:p>
              <a:r>
                <a:rPr lang="en-US" sz="1300">
                  <a:solidFill>
                    <a:schemeClr val="tx1"/>
                  </a:solidFill>
                  <a:latin typeface="Arial" charset="0"/>
                  <a:cs typeface="Arial" charset="0"/>
                  <a:sym typeface="Arial" charset="0"/>
                </a:rPr>
                <a:t>source</a:t>
              </a:r>
            </a:p>
          </p:txBody>
        </p:sp>
        <p:sp>
          <p:nvSpPr>
            <p:cNvPr id="13339" name="Rectangle 27"/>
            <p:cNvSpPr>
              <a:spLocks/>
            </p:cNvSpPr>
            <p:nvPr/>
          </p:nvSpPr>
          <p:spPr bwMode="auto">
            <a:xfrm>
              <a:off x="2068" y="693"/>
              <a:ext cx="520" cy="125"/>
            </a:xfrm>
            <a:prstGeom prst="rect">
              <a:avLst/>
            </a:prstGeom>
            <a:noFill/>
            <a:ln w="12700">
              <a:noFill/>
              <a:miter lim="800000"/>
              <a:headEnd/>
              <a:tailEnd/>
            </a:ln>
          </p:spPr>
          <p:txBody>
            <a:bodyPr wrap="none" lIns="0" tIns="0" rIns="0" bIns="0">
              <a:spAutoFit/>
            </a:bodyPr>
            <a:lstStyle/>
            <a:p>
              <a:r>
                <a:rPr lang="en-US" sz="1300">
                  <a:solidFill>
                    <a:schemeClr val="tx1"/>
                  </a:solidFill>
                  <a:latin typeface="Arial" charset="0"/>
                  <a:cs typeface="Arial" charset="0"/>
                  <a:sym typeface="Arial" charset="0"/>
                </a:rPr>
                <a:t>Information</a:t>
              </a:r>
            </a:p>
          </p:txBody>
        </p:sp>
        <p:sp>
          <p:nvSpPr>
            <p:cNvPr id="13340" name="Rectangle 28"/>
            <p:cNvSpPr>
              <a:spLocks/>
            </p:cNvSpPr>
            <p:nvPr/>
          </p:nvSpPr>
          <p:spPr bwMode="auto">
            <a:xfrm>
              <a:off x="2256" y="802"/>
              <a:ext cx="376" cy="125"/>
            </a:xfrm>
            <a:prstGeom prst="rect">
              <a:avLst/>
            </a:prstGeom>
            <a:noFill/>
            <a:ln w="12700">
              <a:noFill/>
              <a:miter lim="800000"/>
              <a:headEnd/>
              <a:tailEnd/>
            </a:ln>
          </p:spPr>
          <p:txBody>
            <a:bodyPr wrap="none" lIns="0" tIns="0" rIns="0" bIns="0">
              <a:spAutoFit/>
            </a:bodyPr>
            <a:lstStyle/>
            <a:p>
              <a:r>
                <a:rPr lang="en-US" sz="1300">
                  <a:solidFill>
                    <a:schemeClr val="tx1"/>
                  </a:solidFill>
                  <a:latin typeface="Arial" charset="0"/>
                  <a:cs typeface="Arial" charset="0"/>
                  <a:sym typeface="Arial" charset="0"/>
                </a:rPr>
                <a:t>provider</a:t>
              </a:r>
            </a:p>
          </p:txBody>
        </p:sp>
        <p:sp>
          <p:nvSpPr>
            <p:cNvPr id="13341" name="Oval 29"/>
            <p:cNvSpPr>
              <a:spLocks/>
            </p:cNvSpPr>
            <p:nvPr/>
          </p:nvSpPr>
          <p:spPr bwMode="auto">
            <a:xfrm>
              <a:off x="235" y="285"/>
              <a:ext cx="713" cy="713"/>
            </a:xfrm>
            <a:prstGeom prst="ellipse">
              <a:avLst/>
            </a:prstGeom>
            <a:solidFill>
              <a:srgbClr val="FFFFFF"/>
            </a:solidFill>
            <a:ln w="28575">
              <a:solidFill>
                <a:schemeClr val="tx1"/>
              </a:solidFill>
              <a:round/>
              <a:headEnd/>
              <a:tailEnd/>
            </a:ln>
          </p:spPr>
          <p:txBody>
            <a:bodyPr lIns="0" tIns="0" rIns="0" bIns="0"/>
            <a:lstStyle/>
            <a:p>
              <a:endParaRPr lang="en-US"/>
            </a:p>
          </p:txBody>
        </p:sp>
        <p:sp>
          <p:nvSpPr>
            <p:cNvPr id="13342" name="Rectangle 30"/>
            <p:cNvSpPr>
              <a:spLocks/>
            </p:cNvSpPr>
            <p:nvPr/>
          </p:nvSpPr>
          <p:spPr bwMode="auto">
            <a:xfrm>
              <a:off x="443" y="363"/>
              <a:ext cx="306" cy="125"/>
            </a:xfrm>
            <a:prstGeom prst="rect">
              <a:avLst/>
            </a:prstGeom>
            <a:noFill/>
            <a:ln w="12700">
              <a:noFill/>
              <a:miter lim="800000"/>
              <a:headEnd/>
              <a:tailEnd/>
            </a:ln>
          </p:spPr>
          <p:txBody>
            <a:bodyPr wrap="none" lIns="0" tIns="0" rIns="0" bIns="0">
              <a:spAutoFit/>
            </a:bodyPr>
            <a:lstStyle/>
            <a:p>
              <a:r>
                <a:rPr lang="en-US" sz="1300">
                  <a:solidFill>
                    <a:schemeClr val="tx1"/>
                  </a:solidFill>
                  <a:latin typeface="Arial" charset="0"/>
                  <a:cs typeface="Arial" charset="0"/>
                  <a:sym typeface="Arial" charset="0"/>
                </a:rPr>
                <a:t>Dealer</a:t>
              </a:r>
            </a:p>
          </p:txBody>
        </p:sp>
        <p:sp>
          <p:nvSpPr>
            <p:cNvPr id="13343" name="Oval 31"/>
            <p:cNvSpPr>
              <a:spLocks/>
            </p:cNvSpPr>
            <p:nvPr/>
          </p:nvSpPr>
          <p:spPr bwMode="auto">
            <a:xfrm>
              <a:off x="187" y="1916"/>
              <a:ext cx="833" cy="774"/>
            </a:xfrm>
            <a:prstGeom prst="ellipse">
              <a:avLst/>
            </a:prstGeom>
            <a:solidFill>
              <a:srgbClr val="FFFFFF"/>
            </a:solidFill>
            <a:ln w="28575">
              <a:solidFill>
                <a:schemeClr val="tx1"/>
              </a:solidFill>
              <a:round/>
              <a:headEnd/>
              <a:tailEnd/>
            </a:ln>
          </p:spPr>
          <p:txBody>
            <a:bodyPr lIns="0" tIns="0" rIns="0" bIns="0"/>
            <a:lstStyle/>
            <a:p>
              <a:endParaRPr lang="en-US"/>
            </a:p>
          </p:txBody>
        </p:sp>
        <p:sp>
          <p:nvSpPr>
            <p:cNvPr id="13344" name="Rectangle 32"/>
            <p:cNvSpPr>
              <a:spLocks/>
            </p:cNvSpPr>
            <p:nvPr/>
          </p:nvSpPr>
          <p:spPr bwMode="auto">
            <a:xfrm>
              <a:off x="256" y="2329"/>
              <a:ext cx="306" cy="125"/>
            </a:xfrm>
            <a:prstGeom prst="rect">
              <a:avLst/>
            </a:prstGeom>
            <a:noFill/>
            <a:ln w="12700">
              <a:noFill/>
              <a:miter lim="800000"/>
              <a:headEnd/>
              <a:tailEnd/>
            </a:ln>
          </p:spPr>
          <p:txBody>
            <a:bodyPr wrap="none" lIns="0" tIns="0" rIns="0" bIns="0">
              <a:spAutoFit/>
            </a:bodyPr>
            <a:lstStyle/>
            <a:p>
              <a:r>
                <a:rPr lang="en-US" sz="1300">
                  <a:solidFill>
                    <a:schemeClr val="tx1"/>
                  </a:solidFill>
                  <a:latin typeface="Arial" charset="0"/>
                  <a:cs typeface="Arial" charset="0"/>
                  <a:sym typeface="Arial" charset="0"/>
                </a:rPr>
                <a:t>Dealer</a:t>
              </a:r>
            </a:p>
          </p:txBody>
        </p:sp>
        <p:sp>
          <p:nvSpPr>
            <p:cNvPr id="13345" name="Oval 33"/>
            <p:cNvSpPr>
              <a:spLocks/>
            </p:cNvSpPr>
            <p:nvPr/>
          </p:nvSpPr>
          <p:spPr bwMode="auto">
            <a:xfrm>
              <a:off x="3353" y="1868"/>
              <a:ext cx="833" cy="773"/>
            </a:xfrm>
            <a:prstGeom prst="ellipse">
              <a:avLst/>
            </a:prstGeom>
            <a:solidFill>
              <a:srgbClr val="FFFFFF"/>
            </a:solidFill>
            <a:ln w="28575">
              <a:solidFill>
                <a:schemeClr val="tx1"/>
              </a:solidFill>
              <a:round/>
              <a:headEnd/>
              <a:tailEnd/>
            </a:ln>
          </p:spPr>
          <p:txBody>
            <a:bodyPr lIns="0" tIns="0" rIns="0" bIns="0"/>
            <a:lstStyle/>
            <a:p>
              <a:endParaRPr lang="en-US"/>
            </a:p>
          </p:txBody>
        </p:sp>
        <p:sp>
          <p:nvSpPr>
            <p:cNvPr id="13346" name="Rectangle 34"/>
            <p:cNvSpPr>
              <a:spLocks/>
            </p:cNvSpPr>
            <p:nvPr/>
          </p:nvSpPr>
          <p:spPr bwMode="auto">
            <a:xfrm>
              <a:off x="3639" y="2485"/>
              <a:ext cx="306" cy="125"/>
            </a:xfrm>
            <a:prstGeom prst="rect">
              <a:avLst/>
            </a:prstGeom>
            <a:noFill/>
            <a:ln w="12700">
              <a:noFill/>
              <a:miter lim="800000"/>
              <a:headEnd/>
              <a:tailEnd/>
            </a:ln>
          </p:spPr>
          <p:txBody>
            <a:bodyPr wrap="none" lIns="0" tIns="0" rIns="0" bIns="0">
              <a:spAutoFit/>
            </a:bodyPr>
            <a:lstStyle/>
            <a:p>
              <a:r>
                <a:rPr lang="en-US" sz="1300">
                  <a:solidFill>
                    <a:schemeClr val="tx1"/>
                  </a:solidFill>
                  <a:latin typeface="Arial" charset="0"/>
                  <a:cs typeface="Arial" charset="0"/>
                  <a:sym typeface="Arial" charset="0"/>
                </a:rPr>
                <a:t>Dealer</a:t>
              </a:r>
            </a:p>
          </p:txBody>
        </p:sp>
        <p:sp>
          <p:nvSpPr>
            <p:cNvPr id="13347" name="Rectangle 35"/>
            <p:cNvSpPr>
              <a:spLocks/>
            </p:cNvSpPr>
            <p:nvPr/>
          </p:nvSpPr>
          <p:spPr bwMode="auto">
            <a:xfrm>
              <a:off x="1129" y="356"/>
              <a:ext cx="514" cy="125"/>
            </a:xfrm>
            <a:prstGeom prst="rect">
              <a:avLst/>
            </a:prstGeom>
            <a:noFill/>
            <a:ln w="12700">
              <a:noFill/>
              <a:miter lim="800000"/>
              <a:headEnd/>
              <a:tailEnd/>
            </a:ln>
          </p:spPr>
          <p:txBody>
            <a:bodyPr wrap="none" lIns="0" tIns="0" rIns="0" bIns="0">
              <a:spAutoFit/>
            </a:bodyPr>
            <a:lstStyle/>
            <a:p>
              <a:r>
                <a:rPr lang="en-US" sz="1300">
                  <a:solidFill>
                    <a:schemeClr val="tx1"/>
                  </a:solidFill>
                  <a:latin typeface="Arial" charset="0"/>
                  <a:cs typeface="Arial" charset="0"/>
                  <a:sym typeface="Arial" charset="0"/>
                </a:rPr>
                <a:t>Notification</a:t>
              </a:r>
            </a:p>
          </p:txBody>
        </p:sp>
        <p:sp>
          <p:nvSpPr>
            <p:cNvPr id="13348" name="Rectangle 36"/>
            <p:cNvSpPr>
              <a:spLocks/>
            </p:cNvSpPr>
            <p:nvPr/>
          </p:nvSpPr>
          <p:spPr bwMode="auto">
            <a:xfrm>
              <a:off x="1135" y="726"/>
              <a:ext cx="514" cy="125"/>
            </a:xfrm>
            <a:prstGeom prst="rect">
              <a:avLst/>
            </a:prstGeom>
            <a:noFill/>
            <a:ln w="12700">
              <a:noFill/>
              <a:miter lim="800000"/>
              <a:headEnd/>
              <a:tailEnd/>
            </a:ln>
          </p:spPr>
          <p:txBody>
            <a:bodyPr wrap="none" lIns="0" tIns="0" rIns="0" bIns="0">
              <a:spAutoFit/>
            </a:bodyPr>
            <a:lstStyle/>
            <a:p>
              <a:r>
                <a:rPr lang="en-US" sz="1300">
                  <a:solidFill>
                    <a:schemeClr val="tx1"/>
                  </a:solidFill>
                  <a:latin typeface="Arial" charset="0"/>
                  <a:cs typeface="Arial" charset="0"/>
                  <a:sym typeface="Arial" charset="0"/>
                </a:rPr>
                <a:t>Notification</a:t>
              </a:r>
            </a:p>
          </p:txBody>
        </p:sp>
        <p:sp>
          <p:nvSpPr>
            <p:cNvPr id="13349" name="Rectangle 37"/>
            <p:cNvSpPr>
              <a:spLocks/>
            </p:cNvSpPr>
            <p:nvPr/>
          </p:nvSpPr>
          <p:spPr bwMode="auto">
            <a:xfrm>
              <a:off x="2730" y="356"/>
              <a:ext cx="514" cy="125"/>
            </a:xfrm>
            <a:prstGeom prst="rect">
              <a:avLst/>
            </a:prstGeom>
            <a:noFill/>
            <a:ln w="12700">
              <a:noFill/>
              <a:miter lim="800000"/>
              <a:headEnd/>
              <a:tailEnd/>
            </a:ln>
          </p:spPr>
          <p:txBody>
            <a:bodyPr wrap="none" lIns="0" tIns="0" rIns="0" bIns="0">
              <a:spAutoFit/>
            </a:bodyPr>
            <a:lstStyle/>
            <a:p>
              <a:r>
                <a:rPr lang="en-US" sz="1300">
                  <a:solidFill>
                    <a:schemeClr val="tx1"/>
                  </a:solidFill>
                  <a:latin typeface="Arial" charset="0"/>
                  <a:cs typeface="Arial" charset="0"/>
                  <a:sym typeface="Arial" charset="0"/>
                </a:rPr>
                <a:t>Notification</a:t>
              </a:r>
            </a:p>
          </p:txBody>
        </p:sp>
        <p:sp>
          <p:nvSpPr>
            <p:cNvPr id="13350" name="Rectangle 38"/>
            <p:cNvSpPr>
              <a:spLocks/>
            </p:cNvSpPr>
            <p:nvPr/>
          </p:nvSpPr>
          <p:spPr bwMode="auto">
            <a:xfrm>
              <a:off x="2732" y="787"/>
              <a:ext cx="514" cy="125"/>
            </a:xfrm>
            <a:prstGeom prst="rect">
              <a:avLst/>
            </a:prstGeom>
            <a:noFill/>
            <a:ln w="12700">
              <a:noFill/>
              <a:miter lim="800000"/>
              <a:headEnd/>
              <a:tailEnd/>
            </a:ln>
          </p:spPr>
          <p:txBody>
            <a:bodyPr wrap="none" lIns="0" tIns="0" rIns="0" bIns="0">
              <a:spAutoFit/>
            </a:bodyPr>
            <a:lstStyle/>
            <a:p>
              <a:r>
                <a:rPr lang="en-US" sz="1300">
                  <a:solidFill>
                    <a:schemeClr val="tx1"/>
                  </a:solidFill>
                  <a:latin typeface="Arial" charset="0"/>
                  <a:cs typeface="Arial" charset="0"/>
                  <a:sym typeface="Arial" charset="0"/>
                </a:rPr>
                <a:t>Notification</a:t>
              </a:r>
            </a:p>
          </p:txBody>
        </p:sp>
        <p:sp>
          <p:nvSpPr>
            <p:cNvPr id="13351" name="Rectangle 39"/>
            <p:cNvSpPr>
              <a:spLocks/>
            </p:cNvSpPr>
            <p:nvPr/>
          </p:nvSpPr>
          <p:spPr bwMode="auto">
            <a:xfrm>
              <a:off x="1141" y="2190"/>
              <a:ext cx="514" cy="125"/>
            </a:xfrm>
            <a:prstGeom prst="rect">
              <a:avLst/>
            </a:prstGeom>
            <a:noFill/>
            <a:ln w="12700">
              <a:noFill/>
              <a:miter lim="800000"/>
              <a:headEnd/>
              <a:tailEnd/>
            </a:ln>
          </p:spPr>
          <p:txBody>
            <a:bodyPr wrap="none" lIns="0" tIns="0" rIns="0" bIns="0">
              <a:spAutoFit/>
            </a:bodyPr>
            <a:lstStyle/>
            <a:p>
              <a:r>
                <a:rPr lang="en-US" sz="1300">
                  <a:solidFill>
                    <a:schemeClr val="tx1"/>
                  </a:solidFill>
                  <a:latin typeface="Arial" charset="0"/>
                  <a:cs typeface="Arial" charset="0"/>
                  <a:sym typeface="Arial" charset="0"/>
                </a:rPr>
                <a:t>Notification</a:t>
              </a:r>
            </a:p>
          </p:txBody>
        </p:sp>
        <p:sp>
          <p:nvSpPr>
            <p:cNvPr id="13352" name="Rectangle 40"/>
            <p:cNvSpPr>
              <a:spLocks/>
            </p:cNvSpPr>
            <p:nvPr/>
          </p:nvSpPr>
          <p:spPr bwMode="auto">
            <a:xfrm>
              <a:off x="2736" y="2286"/>
              <a:ext cx="514" cy="125"/>
            </a:xfrm>
            <a:prstGeom prst="rect">
              <a:avLst/>
            </a:prstGeom>
            <a:noFill/>
            <a:ln w="12700">
              <a:noFill/>
              <a:miter lim="800000"/>
              <a:headEnd/>
              <a:tailEnd/>
            </a:ln>
          </p:spPr>
          <p:txBody>
            <a:bodyPr wrap="none" lIns="0" tIns="0" rIns="0" bIns="0">
              <a:spAutoFit/>
            </a:bodyPr>
            <a:lstStyle/>
            <a:p>
              <a:r>
                <a:rPr lang="en-US" sz="1300">
                  <a:solidFill>
                    <a:schemeClr val="tx1"/>
                  </a:solidFill>
                  <a:latin typeface="Arial" charset="0"/>
                  <a:cs typeface="Arial" charset="0"/>
                  <a:sym typeface="Arial" charset="0"/>
                </a:rPr>
                <a:t>Notification</a:t>
              </a:r>
            </a:p>
          </p:txBody>
        </p:sp>
        <p:sp>
          <p:nvSpPr>
            <p:cNvPr id="13353" name="Rectangle 41"/>
            <p:cNvSpPr>
              <a:spLocks/>
            </p:cNvSpPr>
            <p:nvPr/>
          </p:nvSpPr>
          <p:spPr bwMode="auto">
            <a:xfrm>
              <a:off x="2748" y="1783"/>
              <a:ext cx="514" cy="125"/>
            </a:xfrm>
            <a:prstGeom prst="rect">
              <a:avLst/>
            </a:prstGeom>
            <a:noFill/>
            <a:ln w="12700">
              <a:noFill/>
              <a:miter lim="800000"/>
              <a:headEnd/>
              <a:tailEnd/>
            </a:ln>
          </p:spPr>
          <p:txBody>
            <a:bodyPr wrap="none" lIns="0" tIns="0" rIns="0" bIns="0">
              <a:spAutoFit/>
            </a:bodyPr>
            <a:lstStyle/>
            <a:p>
              <a:r>
                <a:rPr lang="en-US" sz="1300">
                  <a:solidFill>
                    <a:schemeClr val="tx1"/>
                  </a:solidFill>
                  <a:latin typeface="Arial" charset="0"/>
                  <a:cs typeface="Arial" charset="0"/>
                  <a:sym typeface="Arial" charset="0"/>
                </a:rPr>
                <a:t>Notification</a:t>
              </a:r>
            </a:p>
          </p:txBody>
        </p:sp>
        <p:sp>
          <p:nvSpPr>
            <p:cNvPr id="13354" name="Rectangle 42"/>
            <p:cNvSpPr>
              <a:spLocks/>
            </p:cNvSpPr>
            <p:nvPr/>
          </p:nvSpPr>
          <p:spPr bwMode="auto">
            <a:xfrm>
              <a:off x="682" y="1293"/>
              <a:ext cx="514" cy="125"/>
            </a:xfrm>
            <a:prstGeom prst="rect">
              <a:avLst/>
            </a:prstGeom>
            <a:noFill/>
            <a:ln w="12700">
              <a:noFill/>
              <a:miter lim="800000"/>
              <a:headEnd/>
              <a:tailEnd/>
            </a:ln>
          </p:spPr>
          <p:txBody>
            <a:bodyPr wrap="none" lIns="0" tIns="0" rIns="0" bIns="0">
              <a:spAutoFit/>
            </a:bodyPr>
            <a:lstStyle/>
            <a:p>
              <a:r>
                <a:rPr lang="en-US" sz="1300">
                  <a:solidFill>
                    <a:schemeClr val="tx1"/>
                  </a:solidFill>
                  <a:latin typeface="Arial" charset="0"/>
                  <a:cs typeface="Arial" charset="0"/>
                  <a:sym typeface="Arial" charset="0"/>
                </a:rPr>
                <a:t>Notification</a:t>
              </a:r>
            </a:p>
          </p:txBody>
        </p:sp>
        <p:sp>
          <p:nvSpPr>
            <p:cNvPr id="13355" name="Rectangle 43"/>
            <p:cNvSpPr>
              <a:spLocks/>
            </p:cNvSpPr>
            <p:nvPr/>
          </p:nvSpPr>
          <p:spPr bwMode="auto">
            <a:xfrm>
              <a:off x="3378" y="15"/>
              <a:ext cx="844" cy="125"/>
            </a:xfrm>
            <a:prstGeom prst="rect">
              <a:avLst/>
            </a:prstGeom>
            <a:noFill/>
            <a:ln w="12700">
              <a:noFill/>
              <a:miter lim="800000"/>
              <a:headEnd/>
              <a:tailEnd/>
            </a:ln>
          </p:spPr>
          <p:txBody>
            <a:bodyPr wrap="none" lIns="0" tIns="0" rIns="0" bIns="0">
              <a:spAutoFit/>
            </a:bodyPr>
            <a:lstStyle/>
            <a:p>
              <a:r>
                <a:rPr lang="en-US" sz="1300">
                  <a:solidFill>
                    <a:schemeClr val="tx1"/>
                  </a:solidFill>
                  <a:latin typeface="Arial" charset="0"/>
                  <a:cs typeface="Arial" charset="0"/>
                  <a:sym typeface="Arial" charset="0"/>
                </a:rPr>
                <a:t>Dealer’s computer</a:t>
              </a:r>
            </a:p>
          </p:txBody>
        </p:sp>
        <p:sp>
          <p:nvSpPr>
            <p:cNvPr id="13356" name="Rectangle 44"/>
            <p:cNvSpPr>
              <a:spLocks/>
            </p:cNvSpPr>
            <p:nvPr/>
          </p:nvSpPr>
          <p:spPr bwMode="auto">
            <a:xfrm>
              <a:off x="3437" y="1624"/>
              <a:ext cx="844" cy="125"/>
            </a:xfrm>
            <a:prstGeom prst="rect">
              <a:avLst/>
            </a:prstGeom>
            <a:noFill/>
            <a:ln w="12700">
              <a:noFill/>
              <a:miter lim="800000"/>
              <a:headEnd/>
              <a:tailEnd/>
            </a:ln>
          </p:spPr>
          <p:txBody>
            <a:bodyPr wrap="none" lIns="0" tIns="0" rIns="0" bIns="0">
              <a:spAutoFit/>
            </a:bodyPr>
            <a:lstStyle/>
            <a:p>
              <a:r>
                <a:rPr lang="en-US" sz="1300">
                  <a:solidFill>
                    <a:schemeClr val="tx1"/>
                  </a:solidFill>
                  <a:latin typeface="Arial" charset="0"/>
                  <a:cs typeface="Arial" charset="0"/>
                  <a:sym typeface="Arial" charset="0"/>
                </a:rPr>
                <a:t>Dealer’s computer</a:t>
              </a:r>
            </a:p>
          </p:txBody>
        </p:sp>
        <p:sp>
          <p:nvSpPr>
            <p:cNvPr id="13357" name="Rectangle 45"/>
            <p:cNvSpPr>
              <a:spLocks/>
            </p:cNvSpPr>
            <p:nvPr/>
          </p:nvSpPr>
          <p:spPr bwMode="auto">
            <a:xfrm>
              <a:off x="0" y="1590"/>
              <a:ext cx="844" cy="125"/>
            </a:xfrm>
            <a:prstGeom prst="rect">
              <a:avLst/>
            </a:prstGeom>
            <a:noFill/>
            <a:ln w="12700">
              <a:noFill/>
              <a:miter lim="800000"/>
              <a:headEnd/>
              <a:tailEnd/>
            </a:ln>
          </p:spPr>
          <p:txBody>
            <a:bodyPr wrap="none" lIns="0" tIns="0" rIns="0" bIns="0">
              <a:spAutoFit/>
            </a:bodyPr>
            <a:lstStyle/>
            <a:p>
              <a:r>
                <a:rPr lang="en-US" sz="1300">
                  <a:solidFill>
                    <a:schemeClr val="tx1"/>
                  </a:solidFill>
                  <a:latin typeface="Arial" charset="0"/>
                  <a:cs typeface="Arial" charset="0"/>
                  <a:sym typeface="Arial" charset="0"/>
                </a:rPr>
                <a:t>Dealer’s computer</a:t>
              </a:r>
            </a:p>
          </p:txBody>
        </p:sp>
        <p:sp>
          <p:nvSpPr>
            <p:cNvPr id="13358" name="AutoShape 46"/>
            <p:cNvSpPr>
              <a:spLocks/>
            </p:cNvSpPr>
            <p:nvPr/>
          </p:nvSpPr>
          <p:spPr bwMode="auto">
            <a:xfrm>
              <a:off x="416" y="454"/>
              <a:ext cx="169" cy="242"/>
            </a:xfrm>
            <a:prstGeom prst="roundRect">
              <a:avLst>
                <a:gd name="adj" fmla="val 30171"/>
              </a:avLst>
            </a:prstGeom>
            <a:solidFill>
              <a:srgbClr val="FFDC99"/>
            </a:solidFill>
            <a:ln w="9525">
              <a:noFill/>
              <a:round/>
              <a:headEnd/>
              <a:tailEnd/>
            </a:ln>
          </p:spPr>
          <p:txBody>
            <a:bodyPr lIns="0" tIns="0" rIns="0" bIns="0"/>
            <a:lstStyle/>
            <a:p>
              <a:endParaRPr lang="en-US"/>
            </a:p>
          </p:txBody>
        </p:sp>
        <p:sp>
          <p:nvSpPr>
            <p:cNvPr id="13359" name="AutoShape 47"/>
            <p:cNvSpPr>
              <a:spLocks/>
            </p:cNvSpPr>
            <p:nvPr/>
          </p:nvSpPr>
          <p:spPr bwMode="auto">
            <a:xfrm>
              <a:off x="416" y="454"/>
              <a:ext cx="182" cy="254"/>
            </a:xfrm>
            <a:prstGeom prst="roundRect">
              <a:avLst>
                <a:gd name="adj" fmla="val 28019"/>
              </a:avLst>
            </a:prstGeom>
            <a:noFill/>
            <a:ln w="28575">
              <a:solidFill>
                <a:srgbClr val="FFDC99"/>
              </a:solidFill>
              <a:round/>
              <a:headEnd/>
              <a:tailEnd/>
            </a:ln>
          </p:spPr>
          <p:txBody>
            <a:bodyPr lIns="0" tIns="0" rIns="0" bIns="0"/>
            <a:lstStyle/>
            <a:p>
              <a:endParaRPr lang="en-US"/>
            </a:p>
          </p:txBody>
        </p:sp>
        <p:sp>
          <p:nvSpPr>
            <p:cNvPr id="13360" name="Rectangle 48"/>
            <p:cNvSpPr>
              <a:spLocks/>
            </p:cNvSpPr>
            <p:nvPr/>
          </p:nvSpPr>
          <p:spPr bwMode="auto">
            <a:xfrm>
              <a:off x="428" y="454"/>
              <a:ext cx="157" cy="121"/>
            </a:xfrm>
            <a:prstGeom prst="rect">
              <a:avLst/>
            </a:prstGeom>
            <a:solidFill>
              <a:srgbClr val="FFFFFF"/>
            </a:solidFill>
            <a:ln w="9525">
              <a:noFill/>
              <a:miter lim="800000"/>
              <a:headEnd/>
              <a:tailEnd/>
            </a:ln>
          </p:spPr>
          <p:txBody>
            <a:bodyPr lIns="0" tIns="0" rIns="0" bIns="0"/>
            <a:lstStyle/>
            <a:p>
              <a:endParaRPr lang="en-US"/>
            </a:p>
          </p:txBody>
        </p:sp>
        <p:sp>
          <p:nvSpPr>
            <p:cNvPr id="13361" name="Rectangle 49"/>
            <p:cNvSpPr>
              <a:spLocks/>
            </p:cNvSpPr>
            <p:nvPr/>
          </p:nvSpPr>
          <p:spPr bwMode="auto">
            <a:xfrm>
              <a:off x="428" y="454"/>
              <a:ext cx="170" cy="133"/>
            </a:xfrm>
            <a:prstGeom prst="rect">
              <a:avLst/>
            </a:prstGeom>
            <a:noFill/>
            <a:ln w="28575">
              <a:solidFill>
                <a:srgbClr val="FFFFFF"/>
              </a:solidFill>
              <a:miter lim="800000"/>
              <a:headEnd/>
              <a:tailEnd/>
            </a:ln>
          </p:spPr>
          <p:txBody>
            <a:bodyPr lIns="0" tIns="0" rIns="0" bIns="0"/>
            <a:lstStyle/>
            <a:p>
              <a:endParaRPr lang="en-US"/>
            </a:p>
          </p:txBody>
        </p:sp>
        <p:sp>
          <p:nvSpPr>
            <p:cNvPr id="13362" name="AutoShape 50"/>
            <p:cNvSpPr>
              <a:spLocks/>
            </p:cNvSpPr>
            <p:nvPr/>
          </p:nvSpPr>
          <p:spPr bwMode="auto">
            <a:xfrm>
              <a:off x="416" y="454"/>
              <a:ext cx="182" cy="254"/>
            </a:xfrm>
            <a:prstGeom prst="roundRect">
              <a:avLst>
                <a:gd name="adj" fmla="val 28019"/>
              </a:avLst>
            </a:prstGeom>
            <a:noFill/>
            <a:ln w="28575">
              <a:solidFill>
                <a:schemeClr val="tx1"/>
              </a:solidFill>
              <a:round/>
              <a:headEnd/>
              <a:tailEnd/>
            </a:ln>
          </p:spPr>
          <p:txBody>
            <a:bodyPr lIns="0" tIns="0" rIns="0" bIns="0"/>
            <a:lstStyle/>
            <a:p>
              <a:endParaRPr lang="en-US"/>
            </a:p>
          </p:txBody>
        </p:sp>
        <p:sp>
          <p:nvSpPr>
            <p:cNvPr id="13363" name="Line 51"/>
            <p:cNvSpPr>
              <a:spLocks noChangeShapeType="1"/>
            </p:cNvSpPr>
            <p:nvPr/>
          </p:nvSpPr>
          <p:spPr bwMode="auto">
            <a:xfrm>
              <a:off x="416" y="575"/>
              <a:ext cx="169" cy="1"/>
            </a:xfrm>
            <a:prstGeom prst="line">
              <a:avLst/>
            </a:prstGeom>
            <a:noFill/>
            <a:ln w="28575">
              <a:solidFill>
                <a:schemeClr val="tx1"/>
              </a:solidFill>
              <a:round/>
              <a:headEnd/>
              <a:tailEnd/>
            </a:ln>
          </p:spPr>
          <p:txBody>
            <a:bodyPr lIns="0" tIns="0" rIns="0" bIns="0"/>
            <a:lstStyle/>
            <a:p>
              <a:endParaRPr lang="en-US"/>
            </a:p>
          </p:txBody>
        </p:sp>
        <p:sp>
          <p:nvSpPr>
            <p:cNvPr id="13364" name="AutoShape 52"/>
            <p:cNvSpPr>
              <a:spLocks/>
            </p:cNvSpPr>
            <p:nvPr/>
          </p:nvSpPr>
          <p:spPr bwMode="auto">
            <a:xfrm>
              <a:off x="634" y="648"/>
              <a:ext cx="157" cy="241"/>
            </a:xfrm>
            <a:prstGeom prst="roundRect">
              <a:avLst>
                <a:gd name="adj" fmla="val 32481"/>
              </a:avLst>
            </a:prstGeom>
            <a:solidFill>
              <a:srgbClr val="FFDC99"/>
            </a:solidFill>
            <a:ln w="9525">
              <a:noFill/>
              <a:round/>
              <a:headEnd/>
              <a:tailEnd/>
            </a:ln>
          </p:spPr>
          <p:txBody>
            <a:bodyPr lIns="0" tIns="0" rIns="0" bIns="0"/>
            <a:lstStyle/>
            <a:p>
              <a:endParaRPr lang="en-US"/>
            </a:p>
          </p:txBody>
        </p:sp>
        <p:sp>
          <p:nvSpPr>
            <p:cNvPr id="13365" name="AutoShape 53"/>
            <p:cNvSpPr>
              <a:spLocks/>
            </p:cNvSpPr>
            <p:nvPr/>
          </p:nvSpPr>
          <p:spPr bwMode="auto">
            <a:xfrm>
              <a:off x="634" y="648"/>
              <a:ext cx="169" cy="253"/>
            </a:xfrm>
            <a:prstGeom prst="roundRect">
              <a:avLst>
                <a:gd name="adj" fmla="val 30171"/>
              </a:avLst>
            </a:prstGeom>
            <a:noFill/>
            <a:ln w="28575">
              <a:solidFill>
                <a:srgbClr val="FFDC99"/>
              </a:solidFill>
              <a:round/>
              <a:headEnd/>
              <a:tailEnd/>
            </a:ln>
          </p:spPr>
          <p:txBody>
            <a:bodyPr lIns="0" tIns="0" rIns="0" bIns="0"/>
            <a:lstStyle/>
            <a:p>
              <a:endParaRPr lang="en-US"/>
            </a:p>
          </p:txBody>
        </p:sp>
        <p:sp>
          <p:nvSpPr>
            <p:cNvPr id="13366" name="Rectangle 54"/>
            <p:cNvSpPr>
              <a:spLocks/>
            </p:cNvSpPr>
            <p:nvPr/>
          </p:nvSpPr>
          <p:spPr bwMode="auto">
            <a:xfrm>
              <a:off x="634" y="648"/>
              <a:ext cx="157" cy="120"/>
            </a:xfrm>
            <a:prstGeom prst="rect">
              <a:avLst/>
            </a:prstGeom>
            <a:solidFill>
              <a:srgbClr val="FFFFFF"/>
            </a:solidFill>
            <a:ln w="9525">
              <a:noFill/>
              <a:miter lim="800000"/>
              <a:headEnd/>
              <a:tailEnd/>
            </a:ln>
          </p:spPr>
          <p:txBody>
            <a:bodyPr lIns="0" tIns="0" rIns="0" bIns="0"/>
            <a:lstStyle/>
            <a:p>
              <a:endParaRPr lang="en-US"/>
            </a:p>
          </p:txBody>
        </p:sp>
        <p:sp>
          <p:nvSpPr>
            <p:cNvPr id="13367" name="Rectangle 55"/>
            <p:cNvSpPr>
              <a:spLocks/>
            </p:cNvSpPr>
            <p:nvPr/>
          </p:nvSpPr>
          <p:spPr bwMode="auto">
            <a:xfrm>
              <a:off x="634" y="648"/>
              <a:ext cx="169" cy="133"/>
            </a:xfrm>
            <a:prstGeom prst="rect">
              <a:avLst/>
            </a:prstGeom>
            <a:noFill/>
            <a:ln w="28575">
              <a:solidFill>
                <a:srgbClr val="FFFFFF"/>
              </a:solidFill>
              <a:miter lim="800000"/>
              <a:headEnd/>
              <a:tailEnd/>
            </a:ln>
          </p:spPr>
          <p:txBody>
            <a:bodyPr lIns="0" tIns="0" rIns="0" bIns="0"/>
            <a:lstStyle/>
            <a:p>
              <a:endParaRPr lang="en-US"/>
            </a:p>
          </p:txBody>
        </p:sp>
        <p:sp>
          <p:nvSpPr>
            <p:cNvPr id="13368" name="AutoShape 56"/>
            <p:cNvSpPr>
              <a:spLocks/>
            </p:cNvSpPr>
            <p:nvPr/>
          </p:nvSpPr>
          <p:spPr bwMode="auto">
            <a:xfrm>
              <a:off x="634" y="648"/>
              <a:ext cx="169" cy="253"/>
            </a:xfrm>
            <a:prstGeom prst="roundRect">
              <a:avLst>
                <a:gd name="adj" fmla="val 30171"/>
              </a:avLst>
            </a:prstGeom>
            <a:noFill/>
            <a:ln w="28575">
              <a:solidFill>
                <a:schemeClr val="tx1"/>
              </a:solidFill>
              <a:round/>
              <a:headEnd/>
              <a:tailEnd/>
            </a:ln>
          </p:spPr>
          <p:txBody>
            <a:bodyPr lIns="0" tIns="0" rIns="0" bIns="0"/>
            <a:lstStyle/>
            <a:p>
              <a:endParaRPr lang="en-US"/>
            </a:p>
          </p:txBody>
        </p:sp>
        <p:sp>
          <p:nvSpPr>
            <p:cNvPr id="13369" name="Line 57"/>
            <p:cNvSpPr>
              <a:spLocks noChangeShapeType="1"/>
            </p:cNvSpPr>
            <p:nvPr/>
          </p:nvSpPr>
          <p:spPr bwMode="auto">
            <a:xfrm>
              <a:off x="634" y="768"/>
              <a:ext cx="157" cy="1"/>
            </a:xfrm>
            <a:prstGeom prst="line">
              <a:avLst/>
            </a:prstGeom>
            <a:noFill/>
            <a:ln w="28575">
              <a:solidFill>
                <a:schemeClr val="tx1"/>
              </a:solidFill>
              <a:round/>
              <a:headEnd/>
              <a:tailEnd/>
            </a:ln>
          </p:spPr>
          <p:txBody>
            <a:bodyPr lIns="0" tIns="0" rIns="0" bIns="0"/>
            <a:lstStyle/>
            <a:p>
              <a:endParaRPr lang="en-US"/>
            </a:p>
          </p:txBody>
        </p:sp>
        <p:sp>
          <p:nvSpPr>
            <p:cNvPr id="13370" name="AutoShape 58"/>
            <p:cNvSpPr>
              <a:spLocks/>
            </p:cNvSpPr>
            <p:nvPr/>
          </p:nvSpPr>
          <p:spPr bwMode="auto">
            <a:xfrm>
              <a:off x="2048" y="877"/>
              <a:ext cx="169" cy="242"/>
            </a:xfrm>
            <a:prstGeom prst="roundRect">
              <a:avLst>
                <a:gd name="adj" fmla="val 30171"/>
              </a:avLst>
            </a:prstGeom>
            <a:solidFill>
              <a:srgbClr val="FFDC99"/>
            </a:solidFill>
            <a:ln w="9525">
              <a:noFill/>
              <a:round/>
              <a:headEnd/>
              <a:tailEnd/>
            </a:ln>
          </p:spPr>
          <p:txBody>
            <a:bodyPr lIns="0" tIns="0" rIns="0" bIns="0"/>
            <a:lstStyle/>
            <a:p>
              <a:endParaRPr lang="en-US"/>
            </a:p>
          </p:txBody>
        </p:sp>
        <p:sp>
          <p:nvSpPr>
            <p:cNvPr id="13371" name="AutoShape 59"/>
            <p:cNvSpPr>
              <a:spLocks/>
            </p:cNvSpPr>
            <p:nvPr/>
          </p:nvSpPr>
          <p:spPr bwMode="auto">
            <a:xfrm>
              <a:off x="2048" y="877"/>
              <a:ext cx="181" cy="254"/>
            </a:xfrm>
            <a:prstGeom prst="roundRect">
              <a:avLst>
                <a:gd name="adj" fmla="val 28176"/>
              </a:avLst>
            </a:prstGeom>
            <a:noFill/>
            <a:ln w="28575">
              <a:solidFill>
                <a:srgbClr val="FFDC99"/>
              </a:solidFill>
              <a:round/>
              <a:headEnd/>
              <a:tailEnd/>
            </a:ln>
          </p:spPr>
          <p:txBody>
            <a:bodyPr lIns="0" tIns="0" rIns="0" bIns="0"/>
            <a:lstStyle/>
            <a:p>
              <a:endParaRPr lang="en-US"/>
            </a:p>
          </p:txBody>
        </p:sp>
        <p:sp>
          <p:nvSpPr>
            <p:cNvPr id="13372" name="Rectangle 60"/>
            <p:cNvSpPr>
              <a:spLocks/>
            </p:cNvSpPr>
            <p:nvPr/>
          </p:nvSpPr>
          <p:spPr bwMode="auto">
            <a:xfrm>
              <a:off x="2060" y="877"/>
              <a:ext cx="157" cy="121"/>
            </a:xfrm>
            <a:prstGeom prst="rect">
              <a:avLst/>
            </a:prstGeom>
            <a:solidFill>
              <a:srgbClr val="FFFFFF"/>
            </a:solidFill>
            <a:ln w="9525">
              <a:noFill/>
              <a:miter lim="800000"/>
              <a:headEnd/>
              <a:tailEnd/>
            </a:ln>
          </p:spPr>
          <p:txBody>
            <a:bodyPr lIns="0" tIns="0" rIns="0" bIns="0"/>
            <a:lstStyle/>
            <a:p>
              <a:endParaRPr lang="en-US"/>
            </a:p>
          </p:txBody>
        </p:sp>
        <p:sp>
          <p:nvSpPr>
            <p:cNvPr id="13373" name="Rectangle 61"/>
            <p:cNvSpPr>
              <a:spLocks/>
            </p:cNvSpPr>
            <p:nvPr/>
          </p:nvSpPr>
          <p:spPr bwMode="auto">
            <a:xfrm>
              <a:off x="2060" y="877"/>
              <a:ext cx="169" cy="133"/>
            </a:xfrm>
            <a:prstGeom prst="rect">
              <a:avLst/>
            </a:prstGeom>
            <a:noFill/>
            <a:ln w="28575">
              <a:solidFill>
                <a:srgbClr val="FFFFFF"/>
              </a:solidFill>
              <a:miter lim="800000"/>
              <a:headEnd/>
              <a:tailEnd/>
            </a:ln>
          </p:spPr>
          <p:txBody>
            <a:bodyPr lIns="0" tIns="0" rIns="0" bIns="0"/>
            <a:lstStyle/>
            <a:p>
              <a:endParaRPr lang="en-US"/>
            </a:p>
          </p:txBody>
        </p:sp>
        <p:sp>
          <p:nvSpPr>
            <p:cNvPr id="13374" name="AutoShape 62"/>
            <p:cNvSpPr>
              <a:spLocks/>
            </p:cNvSpPr>
            <p:nvPr/>
          </p:nvSpPr>
          <p:spPr bwMode="auto">
            <a:xfrm>
              <a:off x="2048" y="877"/>
              <a:ext cx="181" cy="254"/>
            </a:xfrm>
            <a:prstGeom prst="roundRect">
              <a:avLst>
                <a:gd name="adj" fmla="val 28176"/>
              </a:avLst>
            </a:prstGeom>
            <a:noFill/>
            <a:ln w="28575">
              <a:solidFill>
                <a:schemeClr val="tx1"/>
              </a:solidFill>
              <a:round/>
              <a:headEnd/>
              <a:tailEnd/>
            </a:ln>
          </p:spPr>
          <p:txBody>
            <a:bodyPr lIns="0" tIns="0" rIns="0" bIns="0"/>
            <a:lstStyle/>
            <a:p>
              <a:endParaRPr lang="en-US"/>
            </a:p>
          </p:txBody>
        </p:sp>
        <p:sp>
          <p:nvSpPr>
            <p:cNvPr id="13375" name="Line 63"/>
            <p:cNvSpPr>
              <a:spLocks noChangeShapeType="1"/>
            </p:cNvSpPr>
            <p:nvPr/>
          </p:nvSpPr>
          <p:spPr bwMode="auto">
            <a:xfrm>
              <a:off x="2048" y="998"/>
              <a:ext cx="169" cy="1"/>
            </a:xfrm>
            <a:prstGeom prst="line">
              <a:avLst/>
            </a:prstGeom>
            <a:noFill/>
            <a:ln w="28575">
              <a:solidFill>
                <a:schemeClr val="tx1"/>
              </a:solidFill>
              <a:round/>
              <a:headEnd/>
              <a:tailEnd/>
            </a:ln>
          </p:spPr>
          <p:txBody>
            <a:bodyPr lIns="0" tIns="0" rIns="0" bIns="0"/>
            <a:lstStyle/>
            <a:p>
              <a:endParaRPr lang="en-US"/>
            </a:p>
          </p:txBody>
        </p:sp>
        <p:sp>
          <p:nvSpPr>
            <p:cNvPr id="13376" name="AutoShape 64"/>
            <p:cNvSpPr>
              <a:spLocks/>
            </p:cNvSpPr>
            <p:nvPr/>
          </p:nvSpPr>
          <p:spPr bwMode="auto">
            <a:xfrm>
              <a:off x="1806" y="623"/>
              <a:ext cx="157" cy="242"/>
            </a:xfrm>
            <a:prstGeom prst="roundRect">
              <a:avLst>
                <a:gd name="adj" fmla="val 32481"/>
              </a:avLst>
            </a:prstGeom>
            <a:solidFill>
              <a:srgbClr val="FFDC99"/>
            </a:solidFill>
            <a:ln w="9525">
              <a:noFill/>
              <a:round/>
              <a:headEnd/>
              <a:tailEnd/>
            </a:ln>
          </p:spPr>
          <p:txBody>
            <a:bodyPr lIns="0" tIns="0" rIns="0" bIns="0"/>
            <a:lstStyle/>
            <a:p>
              <a:endParaRPr lang="en-US"/>
            </a:p>
          </p:txBody>
        </p:sp>
        <p:sp>
          <p:nvSpPr>
            <p:cNvPr id="13377" name="AutoShape 65"/>
            <p:cNvSpPr>
              <a:spLocks/>
            </p:cNvSpPr>
            <p:nvPr/>
          </p:nvSpPr>
          <p:spPr bwMode="auto">
            <a:xfrm>
              <a:off x="1806" y="623"/>
              <a:ext cx="169" cy="254"/>
            </a:xfrm>
            <a:prstGeom prst="roundRect">
              <a:avLst>
                <a:gd name="adj" fmla="val 30171"/>
              </a:avLst>
            </a:prstGeom>
            <a:noFill/>
            <a:ln w="28575">
              <a:solidFill>
                <a:srgbClr val="FFDC99"/>
              </a:solidFill>
              <a:round/>
              <a:headEnd/>
              <a:tailEnd/>
            </a:ln>
          </p:spPr>
          <p:txBody>
            <a:bodyPr lIns="0" tIns="0" rIns="0" bIns="0"/>
            <a:lstStyle/>
            <a:p>
              <a:endParaRPr lang="en-US"/>
            </a:p>
          </p:txBody>
        </p:sp>
        <p:sp>
          <p:nvSpPr>
            <p:cNvPr id="13378" name="Rectangle 66"/>
            <p:cNvSpPr>
              <a:spLocks/>
            </p:cNvSpPr>
            <p:nvPr/>
          </p:nvSpPr>
          <p:spPr bwMode="auto">
            <a:xfrm>
              <a:off x="1806" y="623"/>
              <a:ext cx="157" cy="121"/>
            </a:xfrm>
            <a:prstGeom prst="rect">
              <a:avLst/>
            </a:prstGeom>
            <a:solidFill>
              <a:srgbClr val="FFFFFF"/>
            </a:solidFill>
            <a:ln w="9525">
              <a:noFill/>
              <a:miter lim="800000"/>
              <a:headEnd/>
              <a:tailEnd/>
            </a:ln>
          </p:spPr>
          <p:txBody>
            <a:bodyPr lIns="0" tIns="0" rIns="0" bIns="0"/>
            <a:lstStyle/>
            <a:p>
              <a:endParaRPr lang="en-US"/>
            </a:p>
          </p:txBody>
        </p:sp>
        <p:sp>
          <p:nvSpPr>
            <p:cNvPr id="13379" name="Rectangle 67"/>
            <p:cNvSpPr>
              <a:spLocks/>
            </p:cNvSpPr>
            <p:nvPr/>
          </p:nvSpPr>
          <p:spPr bwMode="auto">
            <a:xfrm>
              <a:off x="1806" y="623"/>
              <a:ext cx="169" cy="133"/>
            </a:xfrm>
            <a:prstGeom prst="rect">
              <a:avLst/>
            </a:prstGeom>
            <a:noFill/>
            <a:ln w="28575">
              <a:solidFill>
                <a:srgbClr val="FFFFFF"/>
              </a:solidFill>
              <a:miter lim="800000"/>
              <a:headEnd/>
              <a:tailEnd/>
            </a:ln>
          </p:spPr>
          <p:txBody>
            <a:bodyPr lIns="0" tIns="0" rIns="0" bIns="0"/>
            <a:lstStyle/>
            <a:p>
              <a:endParaRPr lang="en-US"/>
            </a:p>
          </p:txBody>
        </p:sp>
        <p:sp>
          <p:nvSpPr>
            <p:cNvPr id="13380" name="AutoShape 68"/>
            <p:cNvSpPr>
              <a:spLocks/>
            </p:cNvSpPr>
            <p:nvPr/>
          </p:nvSpPr>
          <p:spPr bwMode="auto">
            <a:xfrm>
              <a:off x="1806" y="623"/>
              <a:ext cx="169" cy="254"/>
            </a:xfrm>
            <a:prstGeom prst="roundRect">
              <a:avLst>
                <a:gd name="adj" fmla="val 30171"/>
              </a:avLst>
            </a:prstGeom>
            <a:noFill/>
            <a:ln w="28575">
              <a:solidFill>
                <a:schemeClr val="tx1"/>
              </a:solidFill>
              <a:round/>
              <a:headEnd/>
              <a:tailEnd/>
            </a:ln>
          </p:spPr>
          <p:txBody>
            <a:bodyPr lIns="0" tIns="0" rIns="0" bIns="0"/>
            <a:lstStyle/>
            <a:p>
              <a:endParaRPr lang="en-US"/>
            </a:p>
          </p:txBody>
        </p:sp>
        <p:sp>
          <p:nvSpPr>
            <p:cNvPr id="13381" name="Line 69"/>
            <p:cNvSpPr>
              <a:spLocks noChangeShapeType="1"/>
            </p:cNvSpPr>
            <p:nvPr/>
          </p:nvSpPr>
          <p:spPr bwMode="auto">
            <a:xfrm>
              <a:off x="1806" y="744"/>
              <a:ext cx="157" cy="1"/>
            </a:xfrm>
            <a:prstGeom prst="line">
              <a:avLst/>
            </a:prstGeom>
            <a:noFill/>
            <a:ln w="28575">
              <a:solidFill>
                <a:schemeClr val="tx1"/>
              </a:solidFill>
              <a:round/>
              <a:headEnd/>
              <a:tailEnd/>
            </a:ln>
          </p:spPr>
          <p:txBody>
            <a:bodyPr lIns="0" tIns="0" rIns="0" bIns="0"/>
            <a:lstStyle/>
            <a:p>
              <a:endParaRPr lang="en-US"/>
            </a:p>
          </p:txBody>
        </p:sp>
        <p:sp>
          <p:nvSpPr>
            <p:cNvPr id="13382" name="AutoShape 70"/>
            <p:cNvSpPr>
              <a:spLocks/>
            </p:cNvSpPr>
            <p:nvPr/>
          </p:nvSpPr>
          <p:spPr bwMode="auto">
            <a:xfrm>
              <a:off x="2229" y="394"/>
              <a:ext cx="169" cy="242"/>
            </a:xfrm>
            <a:prstGeom prst="roundRect">
              <a:avLst>
                <a:gd name="adj" fmla="val 30171"/>
              </a:avLst>
            </a:prstGeom>
            <a:solidFill>
              <a:srgbClr val="FFDC99"/>
            </a:solidFill>
            <a:ln w="9525">
              <a:noFill/>
              <a:round/>
              <a:headEnd/>
              <a:tailEnd/>
            </a:ln>
          </p:spPr>
          <p:txBody>
            <a:bodyPr lIns="0" tIns="0" rIns="0" bIns="0"/>
            <a:lstStyle/>
            <a:p>
              <a:endParaRPr lang="en-US"/>
            </a:p>
          </p:txBody>
        </p:sp>
        <p:sp>
          <p:nvSpPr>
            <p:cNvPr id="13383" name="AutoShape 71"/>
            <p:cNvSpPr>
              <a:spLocks/>
            </p:cNvSpPr>
            <p:nvPr/>
          </p:nvSpPr>
          <p:spPr bwMode="auto">
            <a:xfrm>
              <a:off x="2229" y="394"/>
              <a:ext cx="181" cy="254"/>
            </a:xfrm>
            <a:prstGeom prst="roundRect">
              <a:avLst>
                <a:gd name="adj" fmla="val 28176"/>
              </a:avLst>
            </a:prstGeom>
            <a:noFill/>
            <a:ln w="28575">
              <a:solidFill>
                <a:srgbClr val="FFDC99"/>
              </a:solidFill>
              <a:round/>
              <a:headEnd/>
              <a:tailEnd/>
            </a:ln>
          </p:spPr>
          <p:txBody>
            <a:bodyPr lIns="0" tIns="0" rIns="0" bIns="0"/>
            <a:lstStyle/>
            <a:p>
              <a:endParaRPr lang="en-US"/>
            </a:p>
          </p:txBody>
        </p:sp>
        <p:sp>
          <p:nvSpPr>
            <p:cNvPr id="13384" name="Rectangle 72"/>
            <p:cNvSpPr>
              <a:spLocks/>
            </p:cNvSpPr>
            <p:nvPr/>
          </p:nvSpPr>
          <p:spPr bwMode="auto">
            <a:xfrm>
              <a:off x="2241" y="394"/>
              <a:ext cx="157" cy="121"/>
            </a:xfrm>
            <a:prstGeom prst="rect">
              <a:avLst/>
            </a:prstGeom>
            <a:solidFill>
              <a:srgbClr val="FFFFFF"/>
            </a:solidFill>
            <a:ln w="9525">
              <a:noFill/>
              <a:miter lim="800000"/>
              <a:headEnd/>
              <a:tailEnd/>
            </a:ln>
          </p:spPr>
          <p:txBody>
            <a:bodyPr lIns="0" tIns="0" rIns="0" bIns="0"/>
            <a:lstStyle/>
            <a:p>
              <a:endParaRPr lang="en-US"/>
            </a:p>
          </p:txBody>
        </p:sp>
        <p:sp>
          <p:nvSpPr>
            <p:cNvPr id="13385" name="Rectangle 73"/>
            <p:cNvSpPr>
              <a:spLocks/>
            </p:cNvSpPr>
            <p:nvPr/>
          </p:nvSpPr>
          <p:spPr bwMode="auto">
            <a:xfrm>
              <a:off x="2241" y="394"/>
              <a:ext cx="169" cy="133"/>
            </a:xfrm>
            <a:prstGeom prst="rect">
              <a:avLst/>
            </a:prstGeom>
            <a:noFill/>
            <a:ln w="28575">
              <a:solidFill>
                <a:srgbClr val="FFFFFF"/>
              </a:solidFill>
              <a:miter lim="800000"/>
              <a:headEnd/>
              <a:tailEnd/>
            </a:ln>
          </p:spPr>
          <p:txBody>
            <a:bodyPr lIns="0" tIns="0" rIns="0" bIns="0"/>
            <a:lstStyle/>
            <a:p>
              <a:endParaRPr lang="en-US"/>
            </a:p>
          </p:txBody>
        </p:sp>
        <p:sp>
          <p:nvSpPr>
            <p:cNvPr id="13386" name="AutoShape 74"/>
            <p:cNvSpPr>
              <a:spLocks/>
            </p:cNvSpPr>
            <p:nvPr/>
          </p:nvSpPr>
          <p:spPr bwMode="auto">
            <a:xfrm>
              <a:off x="2229" y="394"/>
              <a:ext cx="181" cy="254"/>
            </a:xfrm>
            <a:prstGeom prst="roundRect">
              <a:avLst>
                <a:gd name="adj" fmla="val 28176"/>
              </a:avLst>
            </a:prstGeom>
            <a:noFill/>
            <a:ln w="28575">
              <a:solidFill>
                <a:schemeClr val="tx1"/>
              </a:solidFill>
              <a:round/>
              <a:headEnd/>
              <a:tailEnd/>
            </a:ln>
          </p:spPr>
          <p:txBody>
            <a:bodyPr lIns="0" tIns="0" rIns="0" bIns="0"/>
            <a:lstStyle/>
            <a:p>
              <a:endParaRPr lang="en-US"/>
            </a:p>
          </p:txBody>
        </p:sp>
        <p:sp>
          <p:nvSpPr>
            <p:cNvPr id="13387" name="Line 75"/>
            <p:cNvSpPr>
              <a:spLocks noChangeShapeType="1"/>
            </p:cNvSpPr>
            <p:nvPr/>
          </p:nvSpPr>
          <p:spPr bwMode="auto">
            <a:xfrm>
              <a:off x="2229" y="515"/>
              <a:ext cx="169" cy="1"/>
            </a:xfrm>
            <a:prstGeom prst="line">
              <a:avLst/>
            </a:prstGeom>
            <a:noFill/>
            <a:ln w="28575">
              <a:solidFill>
                <a:schemeClr val="tx1"/>
              </a:solidFill>
              <a:round/>
              <a:headEnd/>
              <a:tailEnd/>
            </a:ln>
          </p:spPr>
          <p:txBody>
            <a:bodyPr lIns="0" tIns="0" rIns="0" bIns="0"/>
            <a:lstStyle/>
            <a:p>
              <a:endParaRPr lang="en-US"/>
            </a:p>
          </p:txBody>
        </p:sp>
        <p:sp>
          <p:nvSpPr>
            <p:cNvPr id="13388" name="Freeform 76"/>
            <p:cNvSpPr>
              <a:spLocks/>
            </p:cNvSpPr>
            <p:nvPr/>
          </p:nvSpPr>
          <p:spPr bwMode="auto">
            <a:xfrm>
              <a:off x="3715" y="1940"/>
              <a:ext cx="73" cy="61"/>
            </a:xfrm>
            <a:custGeom>
              <a:avLst/>
              <a:gdLst/>
              <a:ahLst/>
              <a:cxnLst>
                <a:cxn ang="0">
                  <a:pos x="3551" y="4249"/>
                </a:cxn>
                <a:cxn ang="0">
                  <a:pos x="7101" y="0"/>
                </a:cxn>
                <a:cxn ang="0">
                  <a:pos x="21600" y="21600"/>
                </a:cxn>
                <a:cxn ang="0">
                  <a:pos x="0" y="13102"/>
                </a:cxn>
                <a:cxn ang="0">
                  <a:pos x="3551" y="4249"/>
                </a:cxn>
                <a:cxn ang="0">
                  <a:pos x="3551" y="4249"/>
                </a:cxn>
              </a:cxnLst>
              <a:rect l="0" t="0" r="r" b="b"/>
              <a:pathLst>
                <a:path w="21600" h="21600">
                  <a:moveTo>
                    <a:pt x="3551" y="4249"/>
                  </a:moveTo>
                  <a:lnTo>
                    <a:pt x="7101" y="0"/>
                  </a:lnTo>
                  <a:lnTo>
                    <a:pt x="21600" y="21600"/>
                  </a:lnTo>
                  <a:lnTo>
                    <a:pt x="0" y="13102"/>
                  </a:lnTo>
                  <a:lnTo>
                    <a:pt x="3551" y="4249"/>
                  </a:lnTo>
                  <a:close/>
                  <a:moveTo>
                    <a:pt x="3551" y="4249"/>
                  </a:moveTo>
                </a:path>
              </a:pathLst>
            </a:custGeom>
            <a:solidFill>
              <a:srgbClr val="000000"/>
            </a:solidFill>
            <a:ln w="28575" cap="flat">
              <a:solidFill>
                <a:schemeClr val="tx1"/>
              </a:solidFill>
              <a:prstDash val="solid"/>
              <a:round/>
              <a:headEnd type="none" w="med" len="med"/>
              <a:tailEnd type="none" w="med" len="med"/>
            </a:ln>
          </p:spPr>
          <p:txBody>
            <a:bodyPr lIns="0" tIns="0" rIns="0" bIns="0"/>
            <a:lstStyle/>
            <a:p>
              <a:endParaRPr lang="en-US"/>
            </a:p>
          </p:txBody>
        </p:sp>
        <p:sp>
          <p:nvSpPr>
            <p:cNvPr id="13389" name="Line 77"/>
            <p:cNvSpPr>
              <a:spLocks noChangeShapeType="1"/>
            </p:cNvSpPr>
            <p:nvPr/>
          </p:nvSpPr>
          <p:spPr bwMode="auto">
            <a:xfrm>
              <a:off x="2168" y="974"/>
              <a:ext cx="1559" cy="978"/>
            </a:xfrm>
            <a:prstGeom prst="line">
              <a:avLst/>
            </a:prstGeom>
            <a:noFill/>
            <a:ln w="28575">
              <a:solidFill>
                <a:schemeClr val="tx1"/>
              </a:solidFill>
              <a:round/>
              <a:headEnd/>
              <a:tailEnd/>
            </a:ln>
          </p:spPr>
          <p:txBody>
            <a:bodyPr lIns="0" tIns="0" rIns="0" bIns="0"/>
            <a:lstStyle/>
            <a:p>
              <a:endParaRPr lang="en-US"/>
            </a:p>
          </p:txBody>
        </p:sp>
        <p:sp>
          <p:nvSpPr>
            <p:cNvPr id="13390" name="Freeform 78"/>
            <p:cNvSpPr>
              <a:spLocks/>
            </p:cNvSpPr>
            <p:nvPr/>
          </p:nvSpPr>
          <p:spPr bwMode="auto">
            <a:xfrm>
              <a:off x="839" y="1965"/>
              <a:ext cx="73" cy="60"/>
            </a:xfrm>
            <a:custGeom>
              <a:avLst/>
              <a:gdLst/>
              <a:ahLst/>
              <a:cxnLst>
                <a:cxn ang="0">
                  <a:pos x="18049" y="4320"/>
                </a:cxn>
                <a:cxn ang="0">
                  <a:pos x="21600" y="12960"/>
                </a:cxn>
                <a:cxn ang="0">
                  <a:pos x="0" y="21600"/>
                </a:cxn>
                <a:cxn ang="0">
                  <a:pos x="10652" y="0"/>
                </a:cxn>
                <a:cxn ang="0">
                  <a:pos x="18049" y="4320"/>
                </a:cxn>
                <a:cxn ang="0">
                  <a:pos x="18049" y="4320"/>
                </a:cxn>
              </a:cxnLst>
              <a:rect l="0" t="0" r="r" b="b"/>
              <a:pathLst>
                <a:path w="21600" h="21600">
                  <a:moveTo>
                    <a:pt x="18049" y="4320"/>
                  </a:moveTo>
                  <a:lnTo>
                    <a:pt x="21600" y="12960"/>
                  </a:lnTo>
                  <a:lnTo>
                    <a:pt x="0" y="21600"/>
                  </a:lnTo>
                  <a:lnTo>
                    <a:pt x="10652" y="0"/>
                  </a:lnTo>
                  <a:lnTo>
                    <a:pt x="18049" y="4320"/>
                  </a:lnTo>
                  <a:close/>
                  <a:moveTo>
                    <a:pt x="18049" y="4320"/>
                  </a:moveTo>
                </a:path>
              </a:pathLst>
            </a:custGeom>
            <a:solidFill>
              <a:srgbClr val="000000"/>
            </a:solidFill>
            <a:ln w="28575" cap="flat">
              <a:solidFill>
                <a:schemeClr val="tx1"/>
              </a:solidFill>
              <a:prstDash val="solid"/>
              <a:round/>
              <a:headEnd type="none" w="med" len="med"/>
              <a:tailEnd type="none" w="med" len="med"/>
            </a:ln>
          </p:spPr>
          <p:txBody>
            <a:bodyPr lIns="0" tIns="0" rIns="0" bIns="0"/>
            <a:lstStyle/>
            <a:p>
              <a:endParaRPr lang="en-US"/>
            </a:p>
          </p:txBody>
        </p:sp>
        <p:sp>
          <p:nvSpPr>
            <p:cNvPr id="13391" name="Line 79"/>
            <p:cNvSpPr>
              <a:spLocks noChangeShapeType="1"/>
            </p:cNvSpPr>
            <p:nvPr/>
          </p:nvSpPr>
          <p:spPr bwMode="auto">
            <a:xfrm flipH="1">
              <a:off x="900" y="974"/>
              <a:ext cx="1196" cy="1003"/>
            </a:xfrm>
            <a:prstGeom prst="line">
              <a:avLst/>
            </a:prstGeom>
            <a:noFill/>
            <a:ln w="28575">
              <a:solidFill>
                <a:schemeClr val="tx1"/>
              </a:solidFill>
              <a:round/>
              <a:headEnd/>
              <a:tailEnd/>
            </a:ln>
          </p:spPr>
          <p:txBody>
            <a:bodyPr lIns="0" tIns="0" rIns="0" bIns="0"/>
            <a:lstStyle/>
            <a:p>
              <a:endParaRPr lang="en-US"/>
            </a:p>
          </p:txBody>
        </p:sp>
        <p:sp>
          <p:nvSpPr>
            <p:cNvPr id="13392" name="Freeform 80"/>
            <p:cNvSpPr>
              <a:spLocks/>
            </p:cNvSpPr>
            <p:nvPr/>
          </p:nvSpPr>
          <p:spPr bwMode="auto">
            <a:xfrm>
              <a:off x="803" y="708"/>
              <a:ext cx="72" cy="36"/>
            </a:xfrm>
            <a:custGeom>
              <a:avLst/>
              <a:gdLst/>
              <a:ahLst/>
              <a:cxnLst>
                <a:cxn ang="0">
                  <a:pos x="21600" y="14400"/>
                </a:cxn>
                <a:cxn ang="0">
                  <a:pos x="21600" y="21600"/>
                </a:cxn>
                <a:cxn ang="0">
                  <a:pos x="0" y="14400"/>
                </a:cxn>
                <a:cxn ang="0">
                  <a:pos x="21600" y="0"/>
                </a:cxn>
                <a:cxn ang="0">
                  <a:pos x="21600" y="14400"/>
                </a:cxn>
                <a:cxn ang="0">
                  <a:pos x="21600" y="14400"/>
                </a:cxn>
              </a:cxnLst>
              <a:rect l="0" t="0" r="r" b="b"/>
              <a:pathLst>
                <a:path w="21600" h="21600">
                  <a:moveTo>
                    <a:pt x="21600" y="14400"/>
                  </a:moveTo>
                  <a:lnTo>
                    <a:pt x="21600" y="21600"/>
                  </a:lnTo>
                  <a:lnTo>
                    <a:pt x="0" y="14400"/>
                  </a:lnTo>
                  <a:lnTo>
                    <a:pt x="21600" y="0"/>
                  </a:lnTo>
                  <a:lnTo>
                    <a:pt x="21600" y="14400"/>
                  </a:lnTo>
                  <a:close/>
                  <a:moveTo>
                    <a:pt x="21600" y="14400"/>
                  </a:moveTo>
                </a:path>
              </a:pathLst>
            </a:custGeom>
            <a:solidFill>
              <a:srgbClr val="000000"/>
            </a:solidFill>
            <a:ln w="28575" cap="flat">
              <a:solidFill>
                <a:schemeClr val="tx1"/>
              </a:solidFill>
              <a:prstDash val="solid"/>
              <a:round/>
              <a:headEnd type="none" w="med" len="med"/>
              <a:tailEnd type="none" w="med" len="med"/>
            </a:ln>
          </p:spPr>
          <p:txBody>
            <a:bodyPr lIns="0" tIns="0" rIns="0" bIns="0"/>
            <a:lstStyle/>
            <a:p>
              <a:endParaRPr lang="en-US"/>
            </a:p>
          </p:txBody>
        </p:sp>
        <p:sp>
          <p:nvSpPr>
            <p:cNvPr id="13393" name="Line 81"/>
            <p:cNvSpPr>
              <a:spLocks noChangeShapeType="1"/>
            </p:cNvSpPr>
            <p:nvPr/>
          </p:nvSpPr>
          <p:spPr bwMode="auto">
            <a:xfrm flipH="1">
              <a:off x="888" y="684"/>
              <a:ext cx="990" cy="48"/>
            </a:xfrm>
            <a:prstGeom prst="line">
              <a:avLst/>
            </a:prstGeom>
            <a:noFill/>
            <a:ln w="28575">
              <a:solidFill>
                <a:schemeClr val="tx1"/>
              </a:solidFill>
              <a:round/>
              <a:headEnd/>
              <a:tailEnd/>
            </a:ln>
          </p:spPr>
          <p:txBody>
            <a:bodyPr lIns="0" tIns="0" rIns="0" bIns="0"/>
            <a:lstStyle/>
            <a:p>
              <a:endParaRPr lang="en-US"/>
            </a:p>
          </p:txBody>
        </p:sp>
        <p:sp>
          <p:nvSpPr>
            <p:cNvPr id="13394" name="Freeform 82"/>
            <p:cNvSpPr>
              <a:spLocks/>
            </p:cNvSpPr>
            <p:nvPr/>
          </p:nvSpPr>
          <p:spPr bwMode="auto">
            <a:xfrm>
              <a:off x="3727" y="781"/>
              <a:ext cx="73" cy="48"/>
            </a:xfrm>
            <a:custGeom>
              <a:avLst/>
              <a:gdLst/>
              <a:ahLst/>
              <a:cxnLst>
                <a:cxn ang="0">
                  <a:pos x="0" y="10800"/>
                </a:cxn>
                <a:cxn ang="0">
                  <a:pos x="0" y="0"/>
                </a:cxn>
                <a:cxn ang="0">
                  <a:pos x="21600" y="10800"/>
                </a:cxn>
                <a:cxn ang="0">
                  <a:pos x="0" y="21600"/>
                </a:cxn>
                <a:cxn ang="0">
                  <a:pos x="0" y="10800"/>
                </a:cxn>
                <a:cxn ang="0">
                  <a:pos x="0" y="10800"/>
                </a:cxn>
              </a:cxnLst>
              <a:rect l="0" t="0" r="r" b="b"/>
              <a:pathLst>
                <a:path w="21600" h="21600">
                  <a:moveTo>
                    <a:pt x="0" y="10800"/>
                  </a:moveTo>
                  <a:lnTo>
                    <a:pt x="0" y="0"/>
                  </a:lnTo>
                  <a:lnTo>
                    <a:pt x="21600" y="10800"/>
                  </a:lnTo>
                  <a:lnTo>
                    <a:pt x="0" y="21600"/>
                  </a:lnTo>
                  <a:lnTo>
                    <a:pt x="0" y="10800"/>
                  </a:lnTo>
                  <a:close/>
                  <a:moveTo>
                    <a:pt x="0" y="10800"/>
                  </a:moveTo>
                </a:path>
              </a:pathLst>
            </a:custGeom>
            <a:solidFill>
              <a:srgbClr val="000000"/>
            </a:solidFill>
            <a:ln w="28575" cap="flat">
              <a:solidFill>
                <a:schemeClr val="tx1"/>
              </a:solidFill>
              <a:prstDash val="solid"/>
              <a:round/>
              <a:headEnd type="none" w="med" len="med"/>
              <a:tailEnd type="none" w="med" len="med"/>
            </a:ln>
          </p:spPr>
          <p:txBody>
            <a:bodyPr lIns="0" tIns="0" rIns="0" bIns="0"/>
            <a:lstStyle/>
            <a:p>
              <a:endParaRPr lang="en-US"/>
            </a:p>
          </p:txBody>
        </p:sp>
        <p:sp>
          <p:nvSpPr>
            <p:cNvPr id="13395" name="Line 83"/>
            <p:cNvSpPr>
              <a:spLocks noChangeShapeType="1"/>
            </p:cNvSpPr>
            <p:nvPr/>
          </p:nvSpPr>
          <p:spPr bwMode="auto">
            <a:xfrm>
              <a:off x="1931" y="665"/>
              <a:ext cx="1784" cy="140"/>
            </a:xfrm>
            <a:prstGeom prst="line">
              <a:avLst/>
            </a:prstGeom>
            <a:noFill/>
            <a:ln w="28575">
              <a:solidFill>
                <a:schemeClr val="tx1"/>
              </a:solidFill>
              <a:round/>
              <a:headEnd/>
              <a:tailEnd/>
            </a:ln>
          </p:spPr>
          <p:txBody>
            <a:bodyPr lIns="0" tIns="0" rIns="0" bIns="0"/>
            <a:lstStyle/>
            <a:p>
              <a:endParaRPr lang="en-US"/>
            </a:p>
          </p:txBody>
        </p:sp>
        <p:sp>
          <p:nvSpPr>
            <p:cNvPr id="13396" name="Freeform 84"/>
            <p:cNvSpPr>
              <a:spLocks/>
            </p:cNvSpPr>
            <p:nvPr/>
          </p:nvSpPr>
          <p:spPr bwMode="auto">
            <a:xfrm>
              <a:off x="513" y="2001"/>
              <a:ext cx="72" cy="60"/>
            </a:xfrm>
            <a:custGeom>
              <a:avLst/>
              <a:gdLst/>
              <a:ahLst/>
              <a:cxnLst>
                <a:cxn ang="0">
                  <a:pos x="18000" y="4320"/>
                </a:cxn>
                <a:cxn ang="0">
                  <a:pos x="21600" y="8640"/>
                </a:cxn>
                <a:cxn ang="0">
                  <a:pos x="0" y="21600"/>
                </a:cxn>
                <a:cxn ang="0">
                  <a:pos x="10800" y="0"/>
                </a:cxn>
                <a:cxn ang="0">
                  <a:pos x="18000" y="4320"/>
                </a:cxn>
                <a:cxn ang="0">
                  <a:pos x="18000" y="4320"/>
                </a:cxn>
              </a:cxnLst>
              <a:rect l="0" t="0" r="r" b="b"/>
              <a:pathLst>
                <a:path w="21600" h="21600">
                  <a:moveTo>
                    <a:pt x="18000" y="4320"/>
                  </a:moveTo>
                  <a:lnTo>
                    <a:pt x="21600" y="8640"/>
                  </a:lnTo>
                  <a:lnTo>
                    <a:pt x="0" y="21600"/>
                  </a:lnTo>
                  <a:lnTo>
                    <a:pt x="10800" y="0"/>
                  </a:lnTo>
                  <a:lnTo>
                    <a:pt x="18000" y="4320"/>
                  </a:lnTo>
                  <a:close/>
                  <a:moveTo>
                    <a:pt x="18000" y="4320"/>
                  </a:moveTo>
                </a:path>
              </a:pathLst>
            </a:custGeom>
            <a:solidFill>
              <a:srgbClr val="000000"/>
            </a:solidFill>
            <a:ln w="28575" cap="flat">
              <a:solidFill>
                <a:schemeClr val="tx1"/>
              </a:solidFill>
              <a:prstDash val="solid"/>
              <a:round/>
              <a:headEnd type="none" w="med" len="med"/>
              <a:tailEnd type="none" w="med" len="med"/>
            </a:ln>
          </p:spPr>
          <p:txBody>
            <a:bodyPr lIns="0" tIns="0" rIns="0" bIns="0"/>
            <a:lstStyle/>
            <a:p>
              <a:endParaRPr lang="en-US"/>
            </a:p>
          </p:txBody>
        </p:sp>
        <p:sp>
          <p:nvSpPr>
            <p:cNvPr id="13397" name="Line 85"/>
            <p:cNvSpPr>
              <a:spLocks noChangeShapeType="1"/>
            </p:cNvSpPr>
            <p:nvPr/>
          </p:nvSpPr>
          <p:spPr bwMode="auto">
            <a:xfrm flipH="1">
              <a:off x="573" y="720"/>
              <a:ext cx="1305" cy="1293"/>
            </a:xfrm>
            <a:prstGeom prst="line">
              <a:avLst/>
            </a:prstGeom>
            <a:noFill/>
            <a:ln w="28575">
              <a:solidFill>
                <a:schemeClr val="tx1"/>
              </a:solidFill>
              <a:round/>
              <a:headEnd/>
              <a:tailEnd/>
            </a:ln>
          </p:spPr>
          <p:txBody>
            <a:bodyPr lIns="0" tIns="0" rIns="0" bIns="0"/>
            <a:lstStyle/>
            <a:p>
              <a:endParaRPr lang="en-US"/>
            </a:p>
          </p:txBody>
        </p:sp>
        <p:sp>
          <p:nvSpPr>
            <p:cNvPr id="13398" name="Freeform 86"/>
            <p:cNvSpPr>
              <a:spLocks/>
            </p:cNvSpPr>
            <p:nvPr/>
          </p:nvSpPr>
          <p:spPr bwMode="auto">
            <a:xfrm>
              <a:off x="598" y="491"/>
              <a:ext cx="72" cy="48"/>
            </a:xfrm>
            <a:custGeom>
              <a:avLst/>
              <a:gdLst/>
              <a:ahLst/>
              <a:cxnLst>
                <a:cxn ang="0">
                  <a:pos x="21600" y="10800"/>
                </a:cxn>
                <a:cxn ang="0">
                  <a:pos x="21600" y="21600"/>
                </a:cxn>
                <a:cxn ang="0">
                  <a:pos x="0" y="16200"/>
                </a:cxn>
                <a:cxn ang="0">
                  <a:pos x="21600" y="0"/>
                </a:cxn>
                <a:cxn ang="0">
                  <a:pos x="21600" y="10800"/>
                </a:cxn>
                <a:cxn ang="0">
                  <a:pos x="21600" y="10800"/>
                </a:cxn>
              </a:cxnLst>
              <a:rect l="0" t="0" r="r" b="b"/>
              <a:pathLst>
                <a:path w="21600" h="21600">
                  <a:moveTo>
                    <a:pt x="21600" y="10800"/>
                  </a:moveTo>
                  <a:lnTo>
                    <a:pt x="21600" y="21600"/>
                  </a:lnTo>
                  <a:lnTo>
                    <a:pt x="0" y="16200"/>
                  </a:lnTo>
                  <a:lnTo>
                    <a:pt x="21600" y="0"/>
                  </a:lnTo>
                  <a:lnTo>
                    <a:pt x="21600" y="10800"/>
                  </a:lnTo>
                  <a:close/>
                  <a:moveTo>
                    <a:pt x="21600" y="10800"/>
                  </a:moveTo>
                </a:path>
              </a:pathLst>
            </a:custGeom>
            <a:solidFill>
              <a:srgbClr val="000000"/>
            </a:solidFill>
            <a:ln w="28575" cap="flat">
              <a:solidFill>
                <a:schemeClr val="tx1"/>
              </a:solidFill>
              <a:prstDash val="solid"/>
              <a:round/>
              <a:headEnd type="none" w="med" len="med"/>
              <a:tailEnd type="none" w="med" len="med"/>
            </a:ln>
          </p:spPr>
          <p:txBody>
            <a:bodyPr lIns="0" tIns="0" rIns="0" bIns="0"/>
            <a:lstStyle/>
            <a:p>
              <a:endParaRPr lang="en-US"/>
            </a:p>
          </p:txBody>
        </p:sp>
        <p:sp>
          <p:nvSpPr>
            <p:cNvPr id="13399" name="Line 87"/>
            <p:cNvSpPr>
              <a:spLocks noChangeShapeType="1"/>
            </p:cNvSpPr>
            <p:nvPr/>
          </p:nvSpPr>
          <p:spPr bwMode="auto">
            <a:xfrm flipH="1">
              <a:off x="682" y="454"/>
              <a:ext cx="1595" cy="61"/>
            </a:xfrm>
            <a:prstGeom prst="line">
              <a:avLst/>
            </a:prstGeom>
            <a:noFill/>
            <a:ln w="28575">
              <a:solidFill>
                <a:schemeClr val="tx1"/>
              </a:solidFill>
              <a:round/>
              <a:headEnd/>
              <a:tailEnd/>
            </a:ln>
          </p:spPr>
          <p:txBody>
            <a:bodyPr lIns="0" tIns="0" rIns="0" bIns="0"/>
            <a:lstStyle/>
            <a:p>
              <a:endParaRPr lang="en-US"/>
            </a:p>
          </p:txBody>
        </p:sp>
        <p:sp>
          <p:nvSpPr>
            <p:cNvPr id="13400" name="Freeform 88"/>
            <p:cNvSpPr>
              <a:spLocks/>
            </p:cNvSpPr>
            <p:nvPr/>
          </p:nvSpPr>
          <p:spPr bwMode="auto">
            <a:xfrm>
              <a:off x="3546" y="503"/>
              <a:ext cx="84" cy="36"/>
            </a:xfrm>
            <a:custGeom>
              <a:avLst/>
              <a:gdLst/>
              <a:ahLst/>
              <a:cxnLst>
                <a:cxn ang="0">
                  <a:pos x="0" y="14400"/>
                </a:cxn>
                <a:cxn ang="0">
                  <a:pos x="0" y="0"/>
                </a:cxn>
                <a:cxn ang="0">
                  <a:pos x="21600" y="14400"/>
                </a:cxn>
                <a:cxn ang="0">
                  <a:pos x="0" y="21600"/>
                </a:cxn>
                <a:cxn ang="0">
                  <a:pos x="0" y="14400"/>
                </a:cxn>
                <a:cxn ang="0">
                  <a:pos x="0" y="14400"/>
                </a:cxn>
              </a:cxnLst>
              <a:rect l="0" t="0" r="r" b="b"/>
              <a:pathLst>
                <a:path w="21600" h="21600">
                  <a:moveTo>
                    <a:pt x="0" y="14400"/>
                  </a:moveTo>
                  <a:lnTo>
                    <a:pt x="0" y="0"/>
                  </a:lnTo>
                  <a:lnTo>
                    <a:pt x="21600" y="14400"/>
                  </a:lnTo>
                  <a:lnTo>
                    <a:pt x="0" y="21600"/>
                  </a:lnTo>
                  <a:lnTo>
                    <a:pt x="0" y="14400"/>
                  </a:lnTo>
                  <a:close/>
                  <a:moveTo>
                    <a:pt x="0" y="14400"/>
                  </a:moveTo>
                </a:path>
              </a:pathLst>
            </a:custGeom>
            <a:solidFill>
              <a:srgbClr val="000000"/>
            </a:solidFill>
            <a:ln w="28575" cap="flat">
              <a:solidFill>
                <a:schemeClr val="tx1"/>
              </a:solidFill>
              <a:prstDash val="solid"/>
              <a:round/>
              <a:headEnd type="none" w="med" len="med"/>
              <a:tailEnd type="none" w="med" len="med"/>
            </a:ln>
          </p:spPr>
          <p:txBody>
            <a:bodyPr lIns="0" tIns="0" rIns="0" bIns="0"/>
            <a:lstStyle/>
            <a:p>
              <a:endParaRPr lang="en-US"/>
            </a:p>
          </p:txBody>
        </p:sp>
        <p:sp>
          <p:nvSpPr>
            <p:cNvPr id="13401" name="Line 89"/>
            <p:cNvSpPr>
              <a:spLocks noChangeShapeType="1"/>
            </p:cNvSpPr>
            <p:nvPr/>
          </p:nvSpPr>
          <p:spPr bwMode="auto">
            <a:xfrm>
              <a:off x="2350" y="454"/>
              <a:ext cx="1196" cy="73"/>
            </a:xfrm>
            <a:prstGeom prst="line">
              <a:avLst/>
            </a:prstGeom>
            <a:noFill/>
            <a:ln w="28575">
              <a:solidFill>
                <a:schemeClr val="tx1"/>
              </a:solidFill>
              <a:round/>
              <a:headEnd/>
              <a:tailEnd/>
            </a:ln>
          </p:spPr>
          <p:txBody>
            <a:bodyPr lIns="0" tIns="0" rIns="0" bIns="0"/>
            <a:lstStyle/>
            <a:p>
              <a:endParaRPr lang="en-US"/>
            </a:p>
          </p:txBody>
        </p:sp>
        <p:sp>
          <p:nvSpPr>
            <p:cNvPr id="13402" name="AutoShape 90"/>
            <p:cNvSpPr>
              <a:spLocks/>
            </p:cNvSpPr>
            <p:nvPr/>
          </p:nvSpPr>
          <p:spPr bwMode="auto">
            <a:xfrm>
              <a:off x="3630" y="478"/>
              <a:ext cx="170" cy="242"/>
            </a:xfrm>
            <a:prstGeom prst="roundRect">
              <a:avLst>
                <a:gd name="adj" fmla="val 30000"/>
              </a:avLst>
            </a:prstGeom>
            <a:solidFill>
              <a:srgbClr val="FFDC99"/>
            </a:solidFill>
            <a:ln w="9525">
              <a:noFill/>
              <a:round/>
              <a:headEnd/>
              <a:tailEnd/>
            </a:ln>
          </p:spPr>
          <p:txBody>
            <a:bodyPr lIns="0" tIns="0" rIns="0" bIns="0"/>
            <a:lstStyle/>
            <a:p>
              <a:endParaRPr lang="en-US"/>
            </a:p>
          </p:txBody>
        </p:sp>
        <p:sp>
          <p:nvSpPr>
            <p:cNvPr id="13403" name="AutoShape 91"/>
            <p:cNvSpPr>
              <a:spLocks/>
            </p:cNvSpPr>
            <p:nvPr/>
          </p:nvSpPr>
          <p:spPr bwMode="auto">
            <a:xfrm>
              <a:off x="3630" y="478"/>
              <a:ext cx="182" cy="254"/>
            </a:xfrm>
            <a:prstGeom prst="roundRect">
              <a:avLst>
                <a:gd name="adj" fmla="val 28019"/>
              </a:avLst>
            </a:prstGeom>
            <a:noFill/>
            <a:ln w="28575">
              <a:solidFill>
                <a:srgbClr val="FFDC99"/>
              </a:solidFill>
              <a:round/>
              <a:headEnd/>
              <a:tailEnd/>
            </a:ln>
          </p:spPr>
          <p:txBody>
            <a:bodyPr lIns="0" tIns="0" rIns="0" bIns="0"/>
            <a:lstStyle/>
            <a:p>
              <a:endParaRPr lang="en-US"/>
            </a:p>
          </p:txBody>
        </p:sp>
        <p:sp>
          <p:nvSpPr>
            <p:cNvPr id="13404" name="Rectangle 92"/>
            <p:cNvSpPr>
              <a:spLocks/>
            </p:cNvSpPr>
            <p:nvPr/>
          </p:nvSpPr>
          <p:spPr bwMode="auto">
            <a:xfrm>
              <a:off x="3630" y="478"/>
              <a:ext cx="170" cy="121"/>
            </a:xfrm>
            <a:prstGeom prst="rect">
              <a:avLst/>
            </a:prstGeom>
            <a:solidFill>
              <a:srgbClr val="FFFFFF"/>
            </a:solidFill>
            <a:ln w="9525">
              <a:noFill/>
              <a:miter lim="800000"/>
              <a:headEnd/>
              <a:tailEnd/>
            </a:ln>
          </p:spPr>
          <p:txBody>
            <a:bodyPr lIns="0" tIns="0" rIns="0" bIns="0"/>
            <a:lstStyle/>
            <a:p>
              <a:endParaRPr lang="en-US"/>
            </a:p>
          </p:txBody>
        </p:sp>
        <p:sp>
          <p:nvSpPr>
            <p:cNvPr id="13405" name="Rectangle 93"/>
            <p:cNvSpPr>
              <a:spLocks/>
            </p:cNvSpPr>
            <p:nvPr/>
          </p:nvSpPr>
          <p:spPr bwMode="auto">
            <a:xfrm>
              <a:off x="3630" y="478"/>
              <a:ext cx="182" cy="133"/>
            </a:xfrm>
            <a:prstGeom prst="rect">
              <a:avLst/>
            </a:prstGeom>
            <a:noFill/>
            <a:ln w="28575">
              <a:solidFill>
                <a:srgbClr val="FFFFFF"/>
              </a:solidFill>
              <a:miter lim="800000"/>
              <a:headEnd/>
              <a:tailEnd/>
            </a:ln>
          </p:spPr>
          <p:txBody>
            <a:bodyPr lIns="0" tIns="0" rIns="0" bIns="0"/>
            <a:lstStyle/>
            <a:p>
              <a:endParaRPr lang="en-US"/>
            </a:p>
          </p:txBody>
        </p:sp>
        <p:sp>
          <p:nvSpPr>
            <p:cNvPr id="13406" name="AutoShape 94"/>
            <p:cNvSpPr>
              <a:spLocks/>
            </p:cNvSpPr>
            <p:nvPr/>
          </p:nvSpPr>
          <p:spPr bwMode="auto">
            <a:xfrm>
              <a:off x="3630" y="478"/>
              <a:ext cx="182" cy="254"/>
            </a:xfrm>
            <a:prstGeom prst="roundRect">
              <a:avLst>
                <a:gd name="adj" fmla="val 28019"/>
              </a:avLst>
            </a:prstGeom>
            <a:noFill/>
            <a:ln w="28575">
              <a:solidFill>
                <a:schemeClr val="tx1"/>
              </a:solidFill>
              <a:round/>
              <a:headEnd/>
              <a:tailEnd/>
            </a:ln>
          </p:spPr>
          <p:txBody>
            <a:bodyPr lIns="0" tIns="0" rIns="0" bIns="0"/>
            <a:lstStyle/>
            <a:p>
              <a:endParaRPr lang="en-US"/>
            </a:p>
          </p:txBody>
        </p:sp>
        <p:sp>
          <p:nvSpPr>
            <p:cNvPr id="13407" name="Line 95"/>
            <p:cNvSpPr>
              <a:spLocks noChangeShapeType="1"/>
            </p:cNvSpPr>
            <p:nvPr/>
          </p:nvSpPr>
          <p:spPr bwMode="auto">
            <a:xfrm>
              <a:off x="3630" y="599"/>
              <a:ext cx="170" cy="1"/>
            </a:xfrm>
            <a:prstGeom prst="line">
              <a:avLst/>
            </a:prstGeom>
            <a:noFill/>
            <a:ln w="28575">
              <a:solidFill>
                <a:schemeClr val="tx1"/>
              </a:solidFill>
              <a:round/>
              <a:headEnd/>
              <a:tailEnd/>
            </a:ln>
          </p:spPr>
          <p:txBody>
            <a:bodyPr lIns="0" tIns="0" rIns="0" bIns="0"/>
            <a:lstStyle/>
            <a:p>
              <a:endParaRPr lang="en-US"/>
            </a:p>
          </p:txBody>
        </p:sp>
        <p:sp>
          <p:nvSpPr>
            <p:cNvPr id="13408" name="AutoShape 96"/>
            <p:cNvSpPr>
              <a:spLocks/>
            </p:cNvSpPr>
            <p:nvPr/>
          </p:nvSpPr>
          <p:spPr bwMode="auto">
            <a:xfrm>
              <a:off x="3800" y="684"/>
              <a:ext cx="169" cy="242"/>
            </a:xfrm>
            <a:prstGeom prst="roundRect">
              <a:avLst>
                <a:gd name="adj" fmla="val 30171"/>
              </a:avLst>
            </a:prstGeom>
            <a:solidFill>
              <a:srgbClr val="FFDC99"/>
            </a:solidFill>
            <a:ln w="9525">
              <a:noFill/>
              <a:round/>
              <a:headEnd/>
              <a:tailEnd/>
            </a:ln>
          </p:spPr>
          <p:txBody>
            <a:bodyPr lIns="0" tIns="0" rIns="0" bIns="0"/>
            <a:lstStyle/>
            <a:p>
              <a:endParaRPr lang="en-US"/>
            </a:p>
          </p:txBody>
        </p:sp>
        <p:sp>
          <p:nvSpPr>
            <p:cNvPr id="13409" name="AutoShape 97"/>
            <p:cNvSpPr>
              <a:spLocks/>
            </p:cNvSpPr>
            <p:nvPr/>
          </p:nvSpPr>
          <p:spPr bwMode="auto">
            <a:xfrm>
              <a:off x="3800" y="684"/>
              <a:ext cx="181" cy="254"/>
            </a:xfrm>
            <a:prstGeom prst="roundRect">
              <a:avLst>
                <a:gd name="adj" fmla="val 28176"/>
              </a:avLst>
            </a:prstGeom>
            <a:noFill/>
            <a:ln w="28575">
              <a:solidFill>
                <a:srgbClr val="FFDC99"/>
              </a:solidFill>
              <a:round/>
              <a:headEnd/>
              <a:tailEnd/>
            </a:ln>
          </p:spPr>
          <p:txBody>
            <a:bodyPr lIns="0" tIns="0" rIns="0" bIns="0"/>
            <a:lstStyle/>
            <a:p>
              <a:endParaRPr lang="en-US"/>
            </a:p>
          </p:txBody>
        </p:sp>
        <p:sp>
          <p:nvSpPr>
            <p:cNvPr id="13410" name="Rectangle 98"/>
            <p:cNvSpPr>
              <a:spLocks/>
            </p:cNvSpPr>
            <p:nvPr/>
          </p:nvSpPr>
          <p:spPr bwMode="auto">
            <a:xfrm>
              <a:off x="3812" y="684"/>
              <a:ext cx="157" cy="121"/>
            </a:xfrm>
            <a:prstGeom prst="rect">
              <a:avLst/>
            </a:prstGeom>
            <a:solidFill>
              <a:srgbClr val="FFFFFF"/>
            </a:solidFill>
            <a:ln w="9525">
              <a:noFill/>
              <a:miter lim="800000"/>
              <a:headEnd/>
              <a:tailEnd/>
            </a:ln>
          </p:spPr>
          <p:txBody>
            <a:bodyPr lIns="0" tIns="0" rIns="0" bIns="0"/>
            <a:lstStyle/>
            <a:p>
              <a:endParaRPr lang="en-US"/>
            </a:p>
          </p:txBody>
        </p:sp>
        <p:sp>
          <p:nvSpPr>
            <p:cNvPr id="13411" name="Rectangle 99"/>
            <p:cNvSpPr>
              <a:spLocks/>
            </p:cNvSpPr>
            <p:nvPr/>
          </p:nvSpPr>
          <p:spPr bwMode="auto">
            <a:xfrm>
              <a:off x="3812" y="684"/>
              <a:ext cx="169" cy="133"/>
            </a:xfrm>
            <a:prstGeom prst="rect">
              <a:avLst/>
            </a:prstGeom>
            <a:noFill/>
            <a:ln w="28575">
              <a:solidFill>
                <a:srgbClr val="FFFFFF"/>
              </a:solidFill>
              <a:miter lim="800000"/>
              <a:headEnd/>
              <a:tailEnd/>
            </a:ln>
          </p:spPr>
          <p:txBody>
            <a:bodyPr lIns="0" tIns="0" rIns="0" bIns="0"/>
            <a:lstStyle/>
            <a:p>
              <a:endParaRPr lang="en-US"/>
            </a:p>
          </p:txBody>
        </p:sp>
        <p:sp>
          <p:nvSpPr>
            <p:cNvPr id="13412" name="AutoShape 100"/>
            <p:cNvSpPr>
              <a:spLocks/>
            </p:cNvSpPr>
            <p:nvPr/>
          </p:nvSpPr>
          <p:spPr bwMode="auto">
            <a:xfrm>
              <a:off x="3800" y="684"/>
              <a:ext cx="181" cy="254"/>
            </a:xfrm>
            <a:prstGeom prst="roundRect">
              <a:avLst>
                <a:gd name="adj" fmla="val 28176"/>
              </a:avLst>
            </a:prstGeom>
            <a:noFill/>
            <a:ln w="28575">
              <a:solidFill>
                <a:schemeClr val="tx1"/>
              </a:solidFill>
              <a:round/>
              <a:headEnd/>
              <a:tailEnd/>
            </a:ln>
          </p:spPr>
          <p:txBody>
            <a:bodyPr lIns="0" tIns="0" rIns="0" bIns="0"/>
            <a:lstStyle/>
            <a:p>
              <a:endParaRPr lang="en-US"/>
            </a:p>
          </p:txBody>
        </p:sp>
        <p:sp>
          <p:nvSpPr>
            <p:cNvPr id="13413" name="Line 101"/>
            <p:cNvSpPr>
              <a:spLocks noChangeShapeType="1"/>
            </p:cNvSpPr>
            <p:nvPr/>
          </p:nvSpPr>
          <p:spPr bwMode="auto">
            <a:xfrm>
              <a:off x="3800" y="805"/>
              <a:ext cx="169" cy="1"/>
            </a:xfrm>
            <a:prstGeom prst="line">
              <a:avLst/>
            </a:prstGeom>
            <a:noFill/>
            <a:ln w="28575">
              <a:solidFill>
                <a:schemeClr val="tx1"/>
              </a:solidFill>
              <a:round/>
              <a:headEnd/>
              <a:tailEnd/>
            </a:ln>
          </p:spPr>
          <p:txBody>
            <a:bodyPr lIns="0" tIns="0" rIns="0" bIns="0"/>
            <a:lstStyle/>
            <a:p>
              <a:endParaRPr lang="en-US"/>
            </a:p>
          </p:txBody>
        </p:sp>
        <p:sp>
          <p:nvSpPr>
            <p:cNvPr id="13414" name="AutoShape 102"/>
            <p:cNvSpPr>
              <a:spLocks/>
            </p:cNvSpPr>
            <p:nvPr/>
          </p:nvSpPr>
          <p:spPr bwMode="auto">
            <a:xfrm>
              <a:off x="3788" y="1928"/>
              <a:ext cx="157" cy="242"/>
            </a:xfrm>
            <a:prstGeom prst="roundRect">
              <a:avLst>
                <a:gd name="adj" fmla="val 32481"/>
              </a:avLst>
            </a:prstGeom>
            <a:solidFill>
              <a:srgbClr val="FFDC99"/>
            </a:solidFill>
            <a:ln w="9525">
              <a:noFill/>
              <a:round/>
              <a:headEnd/>
              <a:tailEnd/>
            </a:ln>
          </p:spPr>
          <p:txBody>
            <a:bodyPr lIns="0" tIns="0" rIns="0" bIns="0"/>
            <a:lstStyle/>
            <a:p>
              <a:endParaRPr lang="en-US"/>
            </a:p>
          </p:txBody>
        </p:sp>
        <p:sp>
          <p:nvSpPr>
            <p:cNvPr id="13415" name="AutoShape 103"/>
            <p:cNvSpPr>
              <a:spLocks/>
            </p:cNvSpPr>
            <p:nvPr/>
          </p:nvSpPr>
          <p:spPr bwMode="auto">
            <a:xfrm>
              <a:off x="3788" y="1928"/>
              <a:ext cx="169" cy="254"/>
            </a:xfrm>
            <a:prstGeom prst="roundRect">
              <a:avLst>
                <a:gd name="adj" fmla="val 30171"/>
              </a:avLst>
            </a:prstGeom>
            <a:noFill/>
            <a:ln w="28575">
              <a:solidFill>
                <a:srgbClr val="FFDC99"/>
              </a:solidFill>
              <a:round/>
              <a:headEnd/>
              <a:tailEnd/>
            </a:ln>
          </p:spPr>
          <p:txBody>
            <a:bodyPr lIns="0" tIns="0" rIns="0" bIns="0"/>
            <a:lstStyle/>
            <a:p>
              <a:endParaRPr lang="en-US"/>
            </a:p>
          </p:txBody>
        </p:sp>
        <p:sp>
          <p:nvSpPr>
            <p:cNvPr id="13416" name="Rectangle 104"/>
            <p:cNvSpPr>
              <a:spLocks/>
            </p:cNvSpPr>
            <p:nvPr/>
          </p:nvSpPr>
          <p:spPr bwMode="auto">
            <a:xfrm>
              <a:off x="3788" y="1928"/>
              <a:ext cx="157" cy="121"/>
            </a:xfrm>
            <a:prstGeom prst="rect">
              <a:avLst/>
            </a:prstGeom>
            <a:solidFill>
              <a:srgbClr val="FFFFFF"/>
            </a:solidFill>
            <a:ln w="9525">
              <a:noFill/>
              <a:miter lim="800000"/>
              <a:headEnd/>
              <a:tailEnd/>
            </a:ln>
          </p:spPr>
          <p:txBody>
            <a:bodyPr lIns="0" tIns="0" rIns="0" bIns="0"/>
            <a:lstStyle/>
            <a:p>
              <a:endParaRPr lang="en-US"/>
            </a:p>
          </p:txBody>
        </p:sp>
        <p:sp>
          <p:nvSpPr>
            <p:cNvPr id="13417" name="Rectangle 105"/>
            <p:cNvSpPr>
              <a:spLocks/>
            </p:cNvSpPr>
            <p:nvPr/>
          </p:nvSpPr>
          <p:spPr bwMode="auto">
            <a:xfrm>
              <a:off x="3788" y="1928"/>
              <a:ext cx="169" cy="133"/>
            </a:xfrm>
            <a:prstGeom prst="rect">
              <a:avLst/>
            </a:prstGeom>
            <a:noFill/>
            <a:ln w="28575">
              <a:solidFill>
                <a:srgbClr val="FFFFFF"/>
              </a:solidFill>
              <a:miter lim="800000"/>
              <a:headEnd/>
              <a:tailEnd/>
            </a:ln>
          </p:spPr>
          <p:txBody>
            <a:bodyPr lIns="0" tIns="0" rIns="0" bIns="0"/>
            <a:lstStyle/>
            <a:p>
              <a:endParaRPr lang="en-US"/>
            </a:p>
          </p:txBody>
        </p:sp>
        <p:sp>
          <p:nvSpPr>
            <p:cNvPr id="13418" name="AutoShape 106"/>
            <p:cNvSpPr>
              <a:spLocks/>
            </p:cNvSpPr>
            <p:nvPr/>
          </p:nvSpPr>
          <p:spPr bwMode="auto">
            <a:xfrm>
              <a:off x="3788" y="1928"/>
              <a:ext cx="169" cy="254"/>
            </a:xfrm>
            <a:prstGeom prst="roundRect">
              <a:avLst>
                <a:gd name="adj" fmla="val 30171"/>
              </a:avLst>
            </a:prstGeom>
            <a:noFill/>
            <a:ln w="28575">
              <a:solidFill>
                <a:schemeClr val="tx1"/>
              </a:solidFill>
              <a:round/>
              <a:headEnd/>
              <a:tailEnd/>
            </a:ln>
          </p:spPr>
          <p:txBody>
            <a:bodyPr lIns="0" tIns="0" rIns="0" bIns="0"/>
            <a:lstStyle/>
            <a:p>
              <a:endParaRPr lang="en-US"/>
            </a:p>
          </p:txBody>
        </p:sp>
        <p:sp>
          <p:nvSpPr>
            <p:cNvPr id="13419" name="Line 107"/>
            <p:cNvSpPr>
              <a:spLocks noChangeShapeType="1"/>
            </p:cNvSpPr>
            <p:nvPr/>
          </p:nvSpPr>
          <p:spPr bwMode="auto">
            <a:xfrm>
              <a:off x="3788" y="2049"/>
              <a:ext cx="157" cy="1"/>
            </a:xfrm>
            <a:prstGeom prst="line">
              <a:avLst/>
            </a:prstGeom>
            <a:noFill/>
            <a:ln w="28575">
              <a:solidFill>
                <a:schemeClr val="tx1"/>
              </a:solidFill>
              <a:round/>
              <a:headEnd/>
              <a:tailEnd/>
            </a:ln>
          </p:spPr>
          <p:txBody>
            <a:bodyPr lIns="0" tIns="0" rIns="0" bIns="0"/>
            <a:lstStyle/>
            <a:p>
              <a:endParaRPr lang="en-US"/>
            </a:p>
          </p:txBody>
        </p:sp>
        <p:sp>
          <p:nvSpPr>
            <p:cNvPr id="13420" name="AutoShape 108"/>
            <p:cNvSpPr>
              <a:spLocks/>
            </p:cNvSpPr>
            <p:nvPr/>
          </p:nvSpPr>
          <p:spPr bwMode="auto">
            <a:xfrm>
              <a:off x="3522" y="1989"/>
              <a:ext cx="157" cy="253"/>
            </a:xfrm>
            <a:prstGeom prst="roundRect">
              <a:avLst>
                <a:gd name="adj" fmla="val 32481"/>
              </a:avLst>
            </a:prstGeom>
            <a:solidFill>
              <a:srgbClr val="FFDC99"/>
            </a:solidFill>
            <a:ln w="9525">
              <a:noFill/>
              <a:round/>
              <a:headEnd/>
              <a:tailEnd/>
            </a:ln>
          </p:spPr>
          <p:txBody>
            <a:bodyPr lIns="0" tIns="0" rIns="0" bIns="0"/>
            <a:lstStyle/>
            <a:p>
              <a:endParaRPr lang="en-US"/>
            </a:p>
          </p:txBody>
        </p:sp>
        <p:sp>
          <p:nvSpPr>
            <p:cNvPr id="13421" name="AutoShape 109"/>
            <p:cNvSpPr>
              <a:spLocks/>
            </p:cNvSpPr>
            <p:nvPr/>
          </p:nvSpPr>
          <p:spPr bwMode="auto">
            <a:xfrm>
              <a:off x="3522" y="1989"/>
              <a:ext cx="169" cy="266"/>
            </a:xfrm>
            <a:prstGeom prst="roundRect">
              <a:avLst>
                <a:gd name="adj" fmla="val 30171"/>
              </a:avLst>
            </a:prstGeom>
            <a:noFill/>
            <a:ln w="28575">
              <a:solidFill>
                <a:srgbClr val="FFDC99"/>
              </a:solidFill>
              <a:round/>
              <a:headEnd/>
              <a:tailEnd/>
            </a:ln>
          </p:spPr>
          <p:txBody>
            <a:bodyPr lIns="0" tIns="0" rIns="0" bIns="0"/>
            <a:lstStyle/>
            <a:p>
              <a:endParaRPr lang="en-US"/>
            </a:p>
          </p:txBody>
        </p:sp>
        <p:sp>
          <p:nvSpPr>
            <p:cNvPr id="13422" name="Rectangle 110"/>
            <p:cNvSpPr>
              <a:spLocks/>
            </p:cNvSpPr>
            <p:nvPr/>
          </p:nvSpPr>
          <p:spPr bwMode="auto">
            <a:xfrm>
              <a:off x="3522" y="2001"/>
              <a:ext cx="157" cy="109"/>
            </a:xfrm>
            <a:prstGeom prst="rect">
              <a:avLst/>
            </a:prstGeom>
            <a:solidFill>
              <a:srgbClr val="FFFFFF"/>
            </a:solidFill>
            <a:ln w="9525">
              <a:noFill/>
              <a:miter lim="800000"/>
              <a:headEnd/>
              <a:tailEnd/>
            </a:ln>
          </p:spPr>
          <p:txBody>
            <a:bodyPr lIns="0" tIns="0" rIns="0" bIns="0"/>
            <a:lstStyle/>
            <a:p>
              <a:endParaRPr lang="en-US"/>
            </a:p>
          </p:txBody>
        </p:sp>
        <p:sp>
          <p:nvSpPr>
            <p:cNvPr id="13423" name="Rectangle 111"/>
            <p:cNvSpPr>
              <a:spLocks/>
            </p:cNvSpPr>
            <p:nvPr/>
          </p:nvSpPr>
          <p:spPr bwMode="auto">
            <a:xfrm>
              <a:off x="3522" y="2001"/>
              <a:ext cx="169" cy="121"/>
            </a:xfrm>
            <a:prstGeom prst="rect">
              <a:avLst/>
            </a:prstGeom>
            <a:noFill/>
            <a:ln w="28575">
              <a:solidFill>
                <a:srgbClr val="FFFFFF"/>
              </a:solidFill>
              <a:miter lim="800000"/>
              <a:headEnd/>
              <a:tailEnd/>
            </a:ln>
          </p:spPr>
          <p:txBody>
            <a:bodyPr lIns="0" tIns="0" rIns="0" bIns="0"/>
            <a:lstStyle/>
            <a:p>
              <a:endParaRPr lang="en-US"/>
            </a:p>
          </p:txBody>
        </p:sp>
        <p:sp>
          <p:nvSpPr>
            <p:cNvPr id="13424" name="AutoShape 112"/>
            <p:cNvSpPr>
              <a:spLocks/>
            </p:cNvSpPr>
            <p:nvPr/>
          </p:nvSpPr>
          <p:spPr bwMode="auto">
            <a:xfrm>
              <a:off x="3522" y="1989"/>
              <a:ext cx="169" cy="266"/>
            </a:xfrm>
            <a:prstGeom prst="roundRect">
              <a:avLst>
                <a:gd name="adj" fmla="val 30171"/>
              </a:avLst>
            </a:prstGeom>
            <a:noFill/>
            <a:ln w="28575">
              <a:solidFill>
                <a:schemeClr val="tx1"/>
              </a:solidFill>
              <a:round/>
              <a:headEnd/>
              <a:tailEnd/>
            </a:ln>
          </p:spPr>
          <p:txBody>
            <a:bodyPr lIns="0" tIns="0" rIns="0" bIns="0"/>
            <a:lstStyle/>
            <a:p>
              <a:endParaRPr lang="en-US"/>
            </a:p>
          </p:txBody>
        </p:sp>
        <p:sp>
          <p:nvSpPr>
            <p:cNvPr id="13425" name="Line 113"/>
            <p:cNvSpPr>
              <a:spLocks noChangeShapeType="1"/>
            </p:cNvSpPr>
            <p:nvPr/>
          </p:nvSpPr>
          <p:spPr bwMode="auto">
            <a:xfrm>
              <a:off x="3522" y="2122"/>
              <a:ext cx="157" cy="1"/>
            </a:xfrm>
            <a:prstGeom prst="line">
              <a:avLst/>
            </a:prstGeom>
            <a:noFill/>
            <a:ln w="28575">
              <a:solidFill>
                <a:schemeClr val="tx1"/>
              </a:solidFill>
              <a:round/>
              <a:headEnd/>
              <a:tailEnd/>
            </a:ln>
          </p:spPr>
          <p:txBody>
            <a:bodyPr lIns="0" tIns="0" rIns="0" bIns="0"/>
            <a:lstStyle/>
            <a:p>
              <a:endParaRPr lang="en-US"/>
            </a:p>
          </p:txBody>
        </p:sp>
        <p:sp>
          <p:nvSpPr>
            <p:cNvPr id="13426" name="AutoShape 114"/>
            <p:cNvSpPr>
              <a:spLocks/>
            </p:cNvSpPr>
            <p:nvPr/>
          </p:nvSpPr>
          <p:spPr bwMode="auto">
            <a:xfrm>
              <a:off x="3739" y="2230"/>
              <a:ext cx="169" cy="254"/>
            </a:xfrm>
            <a:prstGeom prst="roundRect">
              <a:avLst>
                <a:gd name="adj" fmla="val 30171"/>
              </a:avLst>
            </a:prstGeom>
            <a:solidFill>
              <a:srgbClr val="FFDC99"/>
            </a:solidFill>
            <a:ln w="9525">
              <a:noFill/>
              <a:round/>
              <a:headEnd/>
              <a:tailEnd/>
            </a:ln>
          </p:spPr>
          <p:txBody>
            <a:bodyPr lIns="0" tIns="0" rIns="0" bIns="0"/>
            <a:lstStyle/>
            <a:p>
              <a:endParaRPr lang="en-US"/>
            </a:p>
          </p:txBody>
        </p:sp>
        <p:sp>
          <p:nvSpPr>
            <p:cNvPr id="13427" name="AutoShape 115"/>
            <p:cNvSpPr>
              <a:spLocks/>
            </p:cNvSpPr>
            <p:nvPr/>
          </p:nvSpPr>
          <p:spPr bwMode="auto">
            <a:xfrm>
              <a:off x="3739" y="2230"/>
              <a:ext cx="181" cy="266"/>
            </a:xfrm>
            <a:prstGeom prst="roundRect">
              <a:avLst>
                <a:gd name="adj" fmla="val 28176"/>
              </a:avLst>
            </a:prstGeom>
            <a:noFill/>
            <a:ln w="28575">
              <a:solidFill>
                <a:srgbClr val="FFDC99"/>
              </a:solidFill>
              <a:round/>
              <a:headEnd/>
              <a:tailEnd/>
            </a:ln>
          </p:spPr>
          <p:txBody>
            <a:bodyPr lIns="0" tIns="0" rIns="0" bIns="0"/>
            <a:lstStyle/>
            <a:p>
              <a:endParaRPr lang="en-US"/>
            </a:p>
          </p:txBody>
        </p:sp>
        <p:sp>
          <p:nvSpPr>
            <p:cNvPr id="13428" name="Rectangle 116"/>
            <p:cNvSpPr>
              <a:spLocks/>
            </p:cNvSpPr>
            <p:nvPr/>
          </p:nvSpPr>
          <p:spPr bwMode="auto">
            <a:xfrm>
              <a:off x="3751" y="2242"/>
              <a:ext cx="157" cy="109"/>
            </a:xfrm>
            <a:prstGeom prst="rect">
              <a:avLst/>
            </a:prstGeom>
            <a:solidFill>
              <a:srgbClr val="FFFFFF"/>
            </a:solidFill>
            <a:ln w="9525">
              <a:noFill/>
              <a:miter lim="800000"/>
              <a:headEnd/>
              <a:tailEnd/>
            </a:ln>
          </p:spPr>
          <p:txBody>
            <a:bodyPr lIns="0" tIns="0" rIns="0" bIns="0"/>
            <a:lstStyle/>
            <a:p>
              <a:endParaRPr lang="en-US"/>
            </a:p>
          </p:txBody>
        </p:sp>
        <p:sp>
          <p:nvSpPr>
            <p:cNvPr id="13429" name="Rectangle 117"/>
            <p:cNvSpPr>
              <a:spLocks/>
            </p:cNvSpPr>
            <p:nvPr/>
          </p:nvSpPr>
          <p:spPr bwMode="auto">
            <a:xfrm>
              <a:off x="3751" y="2242"/>
              <a:ext cx="169" cy="121"/>
            </a:xfrm>
            <a:prstGeom prst="rect">
              <a:avLst/>
            </a:prstGeom>
            <a:noFill/>
            <a:ln w="28575">
              <a:solidFill>
                <a:srgbClr val="FFFFFF"/>
              </a:solidFill>
              <a:miter lim="800000"/>
              <a:headEnd/>
              <a:tailEnd/>
            </a:ln>
          </p:spPr>
          <p:txBody>
            <a:bodyPr lIns="0" tIns="0" rIns="0" bIns="0"/>
            <a:lstStyle/>
            <a:p>
              <a:endParaRPr lang="en-US"/>
            </a:p>
          </p:txBody>
        </p:sp>
        <p:sp>
          <p:nvSpPr>
            <p:cNvPr id="13430" name="AutoShape 118"/>
            <p:cNvSpPr>
              <a:spLocks/>
            </p:cNvSpPr>
            <p:nvPr/>
          </p:nvSpPr>
          <p:spPr bwMode="auto">
            <a:xfrm>
              <a:off x="3739" y="2230"/>
              <a:ext cx="181" cy="266"/>
            </a:xfrm>
            <a:prstGeom prst="roundRect">
              <a:avLst>
                <a:gd name="adj" fmla="val 28176"/>
              </a:avLst>
            </a:prstGeom>
            <a:noFill/>
            <a:ln w="28575">
              <a:solidFill>
                <a:schemeClr val="tx1"/>
              </a:solidFill>
              <a:round/>
              <a:headEnd/>
              <a:tailEnd/>
            </a:ln>
          </p:spPr>
          <p:txBody>
            <a:bodyPr lIns="0" tIns="0" rIns="0" bIns="0"/>
            <a:lstStyle/>
            <a:p>
              <a:endParaRPr lang="en-US"/>
            </a:p>
          </p:txBody>
        </p:sp>
        <p:sp>
          <p:nvSpPr>
            <p:cNvPr id="13431" name="Line 119"/>
            <p:cNvSpPr>
              <a:spLocks noChangeShapeType="1"/>
            </p:cNvSpPr>
            <p:nvPr/>
          </p:nvSpPr>
          <p:spPr bwMode="auto">
            <a:xfrm>
              <a:off x="3739" y="2363"/>
              <a:ext cx="169" cy="1"/>
            </a:xfrm>
            <a:prstGeom prst="line">
              <a:avLst/>
            </a:prstGeom>
            <a:noFill/>
            <a:ln w="28575">
              <a:solidFill>
                <a:schemeClr val="tx1"/>
              </a:solidFill>
              <a:round/>
              <a:headEnd/>
              <a:tailEnd/>
            </a:ln>
          </p:spPr>
          <p:txBody>
            <a:bodyPr lIns="0" tIns="0" rIns="0" bIns="0"/>
            <a:lstStyle/>
            <a:p>
              <a:endParaRPr lang="en-US"/>
            </a:p>
          </p:txBody>
        </p:sp>
        <p:sp>
          <p:nvSpPr>
            <p:cNvPr id="13432" name="AutoShape 120"/>
            <p:cNvSpPr>
              <a:spLocks/>
            </p:cNvSpPr>
            <p:nvPr/>
          </p:nvSpPr>
          <p:spPr bwMode="auto">
            <a:xfrm>
              <a:off x="2035" y="1699"/>
              <a:ext cx="158" cy="241"/>
            </a:xfrm>
            <a:prstGeom prst="roundRect">
              <a:avLst>
                <a:gd name="adj" fmla="val 32278"/>
              </a:avLst>
            </a:prstGeom>
            <a:solidFill>
              <a:srgbClr val="FFDC99"/>
            </a:solidFill>
            <a:ln w="9525">
              <a:noFill/>
              <a:round/>
              <a:headEnd/>
              <a:tailEnd/>
            </a:ln>
          </p:spPr>
          <p:txBody>
            <a:bodyPr lIns="0" tIns="0" rIns="0" bIns="0"/>
            <a:lstStyle/>
            <a:p>
              <a:endParaRPr lang="en-US"/>
            </a:p>
          </p:txBody>
        </p:sp>
        <p:sp>
          <p:nvSpPr>
            <p:cNvPr id="13433" name="AutoShape 121"/>
            <p:cNvSpPr>
              <a:spLocks/>
            </p:cNvSpPr>
            <p:nvPr/>
          </p:nvSpPr>
          <p:spPr bwMode="auto">
            <a:xfrm>
              <a:off x="2035" y="1699"/>
              <a:ext cx="170" cy="253"/>
            </a:xfrm>
            <a:prstGeom prst="roundRect">
              <a:avLst>
                <a:gd name="adj" fmla="val 30000"/>
              </a:avLst>
            </a:prstGeom>
            <a:noFill/>
            <a:ln w="28575">
              <a:solidFill>
                <a:srgbClr val="FFDC99"/>
              </a:solidFill>
              <a:round/>
              <a:headEnd/>
              <a:tailEnd/>
            </a:ln>
          </p:spPr>
          <p:txBody>
            <a:bodyPr lIns="0" tIns="0" rIns="0" bIns="0"/>
            <a:lstStyle/>
            <a:p>
              <a:endParaRPr lang="en-US"/>
            </a:p>
          </p:txBody>
        </p:sp>
        <p:sp>
          <p:nvSpPr>
            <p:cNvPr id="13434" name="Rectangle 122"/>
            <p:cNvSpPr>
              <a:spLocks/>
            </p:cNvSpPr>
            <p:nvPr/>
          </p:nvSpPr>
          <p:spPr bwMode="auto">
            <a:xfrm>
              <a:off x="2035" y="1699"/>
              <a:ext cx="158" cy="121"/>
            </a:xfrm>
            <a:prstGeom prst="rect">
              <a:avLst/>
            </a:prstGeom>
            <a:solidFill>
              <a:srgbClr val="FFFFFF"/>
            </a:solidFill>
            <a:ln w="9525">
              <a:noFill/>
              <a:miter lim="800000"/>
              <a:headEnd/>
              <a:tailEnd/>
            </a:ln>
          </p:spPr>
          <p:txBody>
            <a:bodyPr lIns="0" tIns="0" rIns="0" bIns="0"/>
            <a:lstStyle/>
            <a:p>
              <a:endParaRPr lang="en-US"/>
            </a:p>
          </p:txBody>
        </p:sp>
        <p:sp>
          <p:nvSpPr>
            <p:cNvPr id="13435" name="Rectangle 123"/>
            <p:cNvSpPr>
              <a:spLocks/>
            </p:cNvSpPr>
            <p:nvPr/>
          </p:nvSpPr>
          <p:spPr bwMode="auto">
            <a:xfrm>
              <a:off x="2035" y="1699"/>
              <a:ext cx="170" cy="133"/>
            </a:xfrm>
            <a:prstGeom prst="rect">
              <a:avLst/>
            </a:prstGeom>
            <a:noFill/>
            <a:ln w="28575">
              <a:solidFill>
                <a:srgbClr val="FFFFFF"/>
              </a:solidFill>
              <a:miter lim="800000"/>
              <a:headEnd/>
              <a:tailEnd/>
            </a:ln>
          </p:spPr>
          <p:txBody>
            <a:bodyPr lIns="0" tIns="0" rIns="0" bIns="0"/>
            <a:lstStyle/>
            <a:p>
              <a:endParaRPr lang="en-US"/>
            </a:p>
          </p:txBody>
        </p:sp>
        <p:sp>
          <p:nvSpPr>
            <p:cNvPr id="13436" name="AutoShape 124"/>
            <p:cNvSpPr>
              <a:spLocks/>
            </p:cNvSpPr>
            <p:nvPr/>
          </p:nvSpPr>
          <p:spPr bwMode="auto">
            <a:xfrm>
              <a:off x="2035" y="1699"/>
              <a:ext cx="170" cy="253"/>
            </a:xfrm>
            <a:prstGeom prst="roundRect">
              <a:avLst>
                <a:gd name="adj" fmla="val 30000"/>
              </a:avLst>
            </a:prstGeom>
            <a:noFill/>
            <a:ln w="28575">
              <a:solidFill>
                <a:schemeClr val="tx1"/>
              </a:solidFill>
              <a:round/>
              <a:headEnd/>
              <a:tailEnd/>
            </a:ln>
          </p:spPr>
          <p:txBody>
            <a:bodyPr lIns="0" tIns="0" rIns="0" bIns="0"/>
            <a:lstStyle/>
            <a:p>
              <a:endParaRPr lang="en-US"/>
            </a:p>
          </p:txBody>
        </p:sp>
        <p:sp>
          <p:nvSpPr>
            <p:cNvPr id="13437" name="Line 125"/>
            <p:cNvSpPr>
              <a:spLocks noChangeShapeType="1"/>
            </p:cNvSpPr>
            <p:nvPr/>
          </p:nvSpPr>
          <p:spPr bwMode="auto">
            <a:xfrm>
              <a:off x="2035" y="1820"/>
              <a:ext cx="158" cy="1"/>
            </a:xfrm>
            <a:prstGeom prst="line">
              <a:avLst/>
            </a:prstGeom>
            <a:noFill/>
            <a:ln w="28575">
              <a:solidFill>
                <a:schemeClr val="tx1"/>
              </a:solidFill>
              <a:round/>
              <a:headEnd/>
              <a:tailEnd/>
            </a:ln>
          </p:spPr>
          <p:txBody>
            <a:bodyPr lIns="0" tIns="0" rIns="0" bIns="0"/>
            <a:lstStyle/>
            <a:p>
              <a:endParaRPr lang="en-US"/>
            </a:p>
          </p:txBody>
        </p:sp>
        <p:sp>
          <p:nvSpPr>
            <p:cNvPr id="13438" name="AutoShape 126"/>
            <p:cNvSpPr>
              <a:spLocks/>
            </p:cNvSpPr>
            <p:nvPr/>
          </p:nvSpPr>
          <p:spPr bwMode="auto">
            <a:xfrm>
              <a:off x="2205" y="2182"/>
              <a:ext cx="157" cy="242"/>
            </a:xfrm>
            <a:prstGeom prst="roundRect">
              <a:avLst>
                <a:gd name="adj" fmla="val 32481"/>
              </a:avLst>
            </a:prstGeom>
            <a:solidFill>
              <a:srgbClr val="FFDC99"/>
            </a:solidFill>
            <a:ln w="9525">
              <a:noFill/>
              <a:round/>
              <a:headEnd/>
              <a:tailEnd/>
            </a:ln>
          </p:spPr>
          <p:txBody>
            <a:bodyPr lIns="0" tIns="0" rIns="0" bIns="0"/>
            <a:lstStyle/>
            <a:p>
              <a:endParaRPr lang="en-US"/>
            </a:p>
          </p:txBody>
        </p:sp>
        <p:sp>
          <p:nvSpPr>
            <p:cNvPr id="13439" name="AutoShape 127"/>
            <p:cNvSpPr>
              <a:spLocks/>
            </p:cNvSpPr>
            <p:nvPr/>
          </p:nvSpPr>
          <p:spPr bwMode="auto">
            <a:xfrm>
              <a:off x="2205" y="2182"/>
              <a:ext cx="169" cy="254"/>
            </a:xfrm>
            <a:prstGeom prst="roundRect">
              <a:avLst>
                <a:gd name="adj" fmla="val 30171"/>
              </a:avLst>
            </a:prstGeom>
            <a:noFill/>
            <a:ln w="28575">
              <a:solidFill>
                <a:srgbClr val="FFDC99"/>
              </a:solidFill>
              <a:round/>
              <a:headEnd/>
              <a:tailEnd/>
            </a:ln>
          </p:spPr>
          <p:txBody>
            <a:bodyPr lIns="0" tIns="0" rIns="0" bIns="0"/>
            <a:lstStyle/>
            <a:p>
              <a:endParaRPr lang="en-US"/>
            </a:p>
          </p:txBody>
        </p:sp>
        <p:sp>
          <p:nvSpPr>
            <p:cNvPr id="13440" name="Rectangle 128"/>
            <p:cNvSpPr>
              <a:spLocks/>
            </p:cNvSpPr>
            <p:nvPr/>
          </p:nvSpPr>
          <p:spPr bwMode="auto">
            <a:xfrm>
              <a:off x="2205" y="2182"/>
              <a:ext cx="157" cy="121"/>
            </a:xfrm>
            <a:prstGeom prst="rect">
              <a:avLst/>
            </a:prstGeom>
            <a:solidFill>
              <a:srgbClr val="FFFFFF"/>
            </a:solidFill>
            <a:ln w="9525">
              <a:noFill/>
              <a:miter lim="800000"/>
              <a:headEnd/>
              <a:tailEnd/>
            </a:ln>
          </p:spPr>
          <p:txBody>
            <a:bodyPr lIns="0" tIns="0" rIns="0" bIns="0"/>
            <a:lstStyle/>
            <a:p>
              <a:endParaRPr lang="en-US"/>
            </a:p>
          </p:txBody>
        </p:sp>
        <p:sp>
          <p:nvSpPr>
            <p:cNvPr id="13441" name="Rectangle 129"/>
            <p:cNvSpPr>
              <a:spLocks/>
            </p:cNvSpPr>
            <p:nvPr/>
          </p:nvSpPr>
          <p:spPr bwMode="auto">
            <a:xfrm>
              <a:off x="2205" y="2182"/>
              <a:ext cx="169" cy="133"/>
            </a:xfrm>
            <a:prstGeom prst="rect">
              <a:avLst/>
            </a:prstGeom>
            <a:noFill/>
            <a:ln w="28575">
              <a:solidFill>
                <a:srgbClr val="FFFFFF"/>
              </a:solidFill>
              <a:miter lim="800000"/>
              <a:headEnd/>
              <a:tailEnd/>
            </a:ln>
          </p:spPr>
          <p:txBody>
            <a:bodyPr lIns="0" tIns="0" rIns="0" bIns="0"/>
            <a:lstStyle/>
            <a:p>
              <a:endParaRPr lang="en-US"/>
            </a:p>
          </p:txBody>
        </p:sp>
        <p:sp>
          <p:nvSpPr>
            <p:cNvPr id="13442" name="AutoShape 130"/>
            <p:cNvSpPr>
              <a:spLocks/>
            </p:cNvSpPr>
            <p:nvPr/>
          </p:nvSpPr>
          <p:spPr bwMode="auto">
            <a:xfrm>
              <a:off x="2205" y="2182"/>
              <a:ext cx="169" cy="254"/>
            </a:xfrm>
            <a:prstGeom prst="roundRect">
              <a:avLst>
                <a:gd name="adj" fmla="val 30171"/>
              </a:avLst>
            </a:prstGeom>
            <a:noFill/>
            <a:ln w="28575">
              <a:solidFill>
                <a:schemeClr val="tx1"/>
              </a:solidFill>
              <a:round/>
              <a:headEnd/>
              <a:tailEnd/>
            </a:ln>
          </p:spPr>
          <p:txBody>
            <a:bodyPr lIns="0" tIns="0" rIns="0" bIns="0"/>
            <a:lstStyle/>
            <a:p>
              <a:endParaRPr lang="en-US"/>
            </a:p>
          </p:txBody>
        </p:sp>
        <p:sp>
          <p:nvSpPr>
            <p:cNvPr id="13443" name="Line 131"/>
            <p:cNvSpPr>
              <a:spLocks noChangeShapeType="1"/>
            </p:cNvSpPr>
            <p:nvPr/>
          </p:nvSpPr>
          <p:spPr bwMode="auto">
            <a:xfrm>
              <a:off x="2205" y="2303"/>
              <a:ext cx="157" cy="1"/>
            </a:xfrm>
            <a:prstGeom prst="line">
              <a:avLst/>
            </a:prstGeom>
            <a:noFill/>
            <a:ln w="28575">
              <a:solidFill>
                <a:schemeClr val="tx1"/>
              </a:solidFill>
              <a:round/>
              <a:headEnd/>
              <a:tailEnd/>
            </a:ln>
          </p:spPr>
          <p:txBody>
            <a:bodyPr lIns="0" tIns="0" rIns="0" bIns="0"/>
            <a:lstStyle/>
            <a:p>
              <a:endParaRPr lang="en-US"/>
            </a:p>
          </p:txBody>
        </p:sp>
        <p:sp>
          <p:nvSpPr>
            <p:cNvPr id="13444" name="Freeform 132"/>
            <p:cNvSpPr>
              <a:spLocks/>
            </p:cNvSpPr>
            <p:nvPr/>
          </p:nvSpPr>
          <p:spPr bwMode="auto">
            <a:xfrm>
              <a:off x="3655" y="2291"/>
              <a:ext cx="84" cy="48"/>
            </a:xfrm>
            <a:custGeom>
              <a:avLst/>
              <a:gdLst/>
              <a:ahLst/>
              <a:cxnLst>
                <a:cxn ang="0">
                  <a:pos x="0" y="10800"/>
                </a:cxn>
                <a:cxn ang="0">
                  <a:pos x="0" y="0"/>
                </a:cxn>
                <a:cxn ang="0">
                  <a:pos x="21600" y="10800"/>
                </a:cxn>
                <a:cxn ang="0">
                  <a:pos x="0" y="21600"/>
                </a:cxn>
                <a:cxn ang="0">
                  <a:pos x="0" y="10800"/>
                </a:cxn>
                <a:cxn ang="0">
                  <a:pos x="0" y="10800"/>
                </a:cxn>
              </a:cxnLst>
              <a:rect l="0" t="0" r="r" b="b"/>
              <a:pathLst>
                <a:path w="21600" h="21600">
                  <a:moveTo>
                    <a:pt x="0" y="10800"/>
                  </a:moveTo>
                  <a:lnTo>
                    <a:pt x="0" y="0"/>
                  </a:lnTo>
                  <a:lnTo>
                    <a:pt x="21600" y="10800"/>
                  </a:lnTo>
                  <a:lnTo>
                    <a:pt x="0" y="21600"/>
                  </a:lnTo>
                  <a:lnTo>
                    <a:pt x="0" y="10800"/>
                  </a:lnTo>
                  <a:close/>
                  <a:moveTo>
                    <a:pt x="0" y="10800"/>
                  </a:moveTo>
                </a:path>
              </a:pathLst>
            </a:custGeom>
            <a:solidFill>
              <a:srgbClr val="000000"/>
            </a:solidFill>
            <a:ln w="28575" cap="flat">
              <a:solidFill>
                <a:schemeClr val="tx1"/>
              </a:solidFill>
              <a:prstDash val="solid"/>
              <a:round/>
              <a:headEnd type="none" w="med" len="med"/>
              <a:tailEnd type="none" w="med" len="med"/>
            </a:ln>
          </p:spPr>
          <p:txBody>
            <a:bodyPr lIns="0" tIns="0" rIns="0" bIns="0"/>
            <a:lstStyle/>
            <a:p>
              <a:endParaRPr lang="en-US"/>
            </a:p>
          </p:txBody>
        </p:sp>
        <p:sp>
          <p:nvSpPr>
            <p:cNvPr id="13445" name="Line 133"/>
            <p:cNvSpPr>
              <a:spLocks noChangeShapeType="1"/>
            </p:cNvSpPr>
            <p:nvPr/>
          </p:nvSpPr>
          <p:spPr bwMode="auto">
            <a:xfrm>
              <a:off x="2301" y="2255"/>
              <a:ext cx="1354" cy="60"/>
            </a:xfrm>
            <a:prstGeom prst="line">
              <a:avLst/>
            </a:prstGeom>
            <a:noFill/>
            <a:ln w="28575">
              <a:solidFill>
                <a:schemeClr val="tx1"/>
              </a:solidFill>
              <a:round/>
              <a:headEnd/>
              <a:tailEnd/>
            </a:ln>
          </p:spPr>
          <p:txBody>
            <a:bodyPr lIns="0" tIns="0" rIns="0" bIns="0"/>
            <a:lstStyle/>
            <a:p>
              <a:endParaRPr lang="en-US"/>
            </a:p>
          </p:txBody>
        </p:sp>
        <p:sp>
          <p:nvSpPr>
            <p:cNvPr id="13446" name="Freeform 134"/>
            <p:cNvSpPr>
              <a:spLocks/>
            </p:cNvSpPr>
            <p:nvPr/>
          </p:nvSpPr>
          <p:spPr bwMode="auto">
            <a:xfrm>
              <a:off x="791" y="2339"/>
              <a:ext cx="72" cy="36"/>
            </a:xfrm>
            <a:custGeom>
              <a:avLst/>
              <a:gdLst/>
              <a:ahLst/>
              <a:cxnLst>
                <a:cxn ang="0">
                  <a:pos x="21600" y="14400"/>
                </a:cxn>
                <a:cxn ang="0">
                  <a:pos x="21600" y="21600"/>
                </a:cxn>
                <a:cxn ang="0">
                  <a:pos x="0" y="14400"/>
                </a:cxn>
                <a:cxn ang="0">
                  <a:pos x="21600" y="0"/>
                </a:cxn>
                <a:cxn ang="0">
                  <a:pos x="21600" y="14400"/>
                </a:cxn>
                <a:cxn ang="0">
                  <a:pos x="21600" y="14400"/>
                </a:cxn>
              </a:cxnLst>
              <a:rect l="0" t="0" r="r" b="b"/>
              <a:pathLst>
                <a:path w="21600" h="21600">
                  <a:moveTo>
                    <a:pt x="21600" y="14400"/>
                  </a:moveTo>
                  <a:lnTo>
                    <a:pt x="21600" y="21600"/>
                  </a:lnTo>
                  <a:lnTo>
                    <a:pt x="0" y="14400"/>
                  </a:lnTo>
                  <a:lnTo>
                    <a:pt x="21600" y="0"/>
                  </a:lnTo>
                  <a:lnTo>
                    <a:pt x="21600" y="14400"/>
                  </a:lnTo>
                  <a:close/>
                  <a:moveTo>
                    <a:pt x="21600" y="14400"/>
                  </a:moveTo>
                </a:path>
              </a:pathLst>
            </a:custGeom>
            <a:solidFill>
              <a:srgbClr val="000000"/>
            </a:solidFill>
            <a:ln w="28575" cap="flat">
              <a:solidFill>
                <a:schemeClr val="tx1"/>
              </a:solidFill>
              <a:prstDash val="solid"/>
              <a:round/>
              <a:headEnd type="none" w="med" len="med"/>
              <a:tailEnd type="none" w="med" len="med"/>
            </a:ln>
          </p:spPr>
          <p:txBody>
            <a:bodyPr lIns="0" tIns="0" rIns="0" bIns="0"/>
            <a:lstStyle/>
            <a:p>
              <a:endParaRPr lang="en-US"/>
            </a:p>
          </p:txBody>
        </p:sp>
        <p:sp>
          <p:nvSpPr>
            <p:cNvPr id="13447" name="Line 135"/>
            <p:cNvSpPr>
              <a:spLocks noChangeShapeType="1"/>
            </p:cNvSpPr>
            <p:nvPr/>
          </p:nvSpPr>
          <p:spPr bwMode="auto">
            <a:xfrm flipH="1">
              <a:off x="875" y="2279"/>
              <a:ext cx="1354" cy="84"/>
            </a:xfrm>
            <a:prstGeom prst="line">
              <a:avLst/>
            </a:prstGeom>
            <a:noFill/>
            <a:ln w="28575">
              <a:solidFill>
                <a:schemeClr val="tx1"/>
              </a:solidFill>
              <a:round/>
              <a:headEnd/>
              <a:tailEnd/>
            </a:ln>
          </p:spPr>
          <p:txBody>
            <a:bodyPr lIns="0" tIns="0" rIns="0" bIns="0"/>
            <a:lstStyle/>
            <a:p>
              <a:endParaRPr lang="en-US"/>
            </a:p>
          </p:txBody>
        </p:sp>
        <p:sp>
          <p:nvSpPr>
            <p:cNvPr id="13448" name="Freeform 136"/>
            <p:cNvSpPr>
              <a:spLocks/>
            </p:cNvSpPr>
            <p:nvPr/>
          </p:nvSpPr>
          <p:spPr bwMode="auto">
            <a:xfrm>
              <a:off x="3425" y="2037"/>
              <a:ext cx="85" cy="48"/>
            </a:xfrm>
            <a:custGeom>
              <a:avLst/>
              <a:gdLst/>
              <a:ahLst/>
              <a:cxnLst>
                <a:cxn ang="0">
                  <a:pos x="3049" y="10800"/>
                </a:cxn>
                <a:cxn ang="0">
                  <a:pos x="3049" y="0"/>
                </a:cxn>
                <a:cxn ang="0">
                  <a:pos x="21600" y="16200"/>
                </a:cxn>
                <a:cxn ang="0">
                  <a:pos x="0" y="21600"/>
                </a:cxn>
                <a:cxn ang="0">
                  <a:pos x="3049" y="10800"/>
                </a:cxn>
                <a:cxn ang="0">
                  <a:pos x="3049" y="10800"/>
                </a:cxn>
              </a:cxnLst>
              <a:rect l="0" t="0" r="r" b="b"/>
              <a:pathLst>
                <a:path w="21600" h="21600">
                  <a:moveTo>
                    <a:pt x="3049" y="10800"/>
                  </a:moveTo>
                  <a:lnTo>
                    <a:pt x="3049" y="0"/>
                  </a:lnTo>
                  <a:lnTo>
                    <a:pt x="21600" y="16200"/>
                  </a:lnTo>
                  <a:lnTo>
                    <a:pt x="0" y="21600"/>
                  </a:lnTo>
                  <a:lnTo>
                    <a:pt x="3049" y="10800"/>
                  </a:lnTo>
                  <a:close/>
                  <a:moveTo>
                    <a:pt x="3049" y="10800"/>
                  </a:moveTo>
                </a:path>
              </a:pathLst>
            </a:custGeom>
            <a:solidFill>
              <a:srgbClr val="000000"/>
            </a:solidFill>
            <a:ln w="28575" cap="flat">
              <a:solidFill>
                <a:schemeClr val="tx1"/>
              </a:solidFill>
              <a:prstDash val="solid"/>
              <a:round/>
              <a:headEnd type="none" w="med" len="med"/>
              <a:tailEnd type="none" w="med" len="med"/>
            </a:ln>
          </p:spPr>
          <p:txBody>
            <a:bodyPr lIns="0" tIns="0" rIns="0" bIns="0"/>
            <a:lstStyle/>
            <a:p>
              <a:endParaRPr lang="en-US"/>
            </a:p>
          </p:txBody>
        </p:sp>
        <p:sp>
          <p:nvSpPr>
            <p:cNvPr id="13449" name="Line 137"/>
            <p:cNvSpPr>
              <a:spLocks noChangeShapeType="1"/>
            </p:cNvSpPr>
            <p:nvPr/>
          </p:nvSpPr>
          <p:spPr bwMode="auto">
            <a:xfrm>
              <a:off x="2156" y="1795"/>
              <a:ext cx="1269" cy="266"/>
            </a:xfrm>
            <a:prstGeom prst="line">
              <a:avLst/>
            </a:prstGeom>
            <a:noFill/>
            <a:ln w="28575">
              <a:solidFill>
                <a:schemeClr val="tx1"/>
              </a:solidFill>
              <a:round/>
              <a:headEnd/>
              <a:tailEnd/>
            </a:ln>
          </p:spPr>
          <p:txBody>
            <a:bodyPr lIns="0" tIns="0" rIns="0" bIns="0"/>
            <a:lstStyle/>
            <a:p>
              <a:endParaRPr lang="en-US"/>
            </a:p>
          </p:txBody>
        </p:sp>
        <p:sp>
          <p:nvSpPr>
            <p:cNvPr id="13450" name="AutoShape 138"/>
            <p:cNvSpPr>
              <a:spLocks/>
            </p:cNvSpPr>
            <p:nvPr/>
          </p:nvSpPr>
          <p:spPr bwMode="auto">
            <a:xfrm>
              <a:off x="622" y="2291"/>
              <a:ext cx="157" cy="254"/>
            </a:xfrm>
            <a:prstGeom prst="roundRect">
              <a:avLst>
                <a:gd name="adj" fmla="val 32481"/>
              </a:avLst>
            </a:prstGeom>
            <a:solidFill>
              <a:srgbClr val="FFDC99"/>
            </a:solidFill>
            <a:ln w="9525">
              <a:noFill/>
              <a:round/>
              <a:headEnd/>
              <a:tailEnd/>
            </a:ln>
          </p:spPr>
          <p:txBody>
            <a:bodyPr lIns="0" tIns="0" rIns="0" bIns="0"/>
            <a:lstStyle/>
            <a:p>
              <a:endParaRPr lang="en-US"/>
            </a:p>
          </p:txBody>
        </p:sp>
        <p:sp>
          <p:nvSpPr>
            <p:cNvPr id="13451" name="AutoShape 139"/>
            <p:cNvSpPr>
              <a:spLocks/>
            </p:cNvSpPr>
            <p:nvPr/>
          </p:nvSpPr>
          <p:spPr bwMode="auto">
            <a:xfrm>
              <a:off x="622" y="2291"/>
              <a:ext cx="169" cy="266"/>
            </a:xfrm>
            <a:prstGeom prst="roundRect">
              <a:avLst>
                <a:gd name="adj" fmla="val 30171"/>
              </a:avLst>
            </a:prstGeom>
            <a:noFill/>
            <a:ln w="28575">
              <a:solidFill>
                <a:srgbClr val="FFDC99"/>
              </a:solidFill>
              <a:round/>
              <a:headEnd/>
              <a:tailEnd/>
            </a:ln>
          </p:spPr>
          <p:txBody>
            <a:bodyPr lIns="0" tIns="0" rIns="0" bIns="0"/>
            <a:lstStyle/>
            <a:p>
              <a:endParaRPr lang="en-US"/>
            </a:p>
          </p:txBody>
        </p:sp>
        <p:sp>
          <p:nvSpPr>
            <p:cNvPr id="13452" name="Rectangle 140"/>
            <p:cNvSpPr>
              <a:spLocks/>
            </p:cNvSpPr>
            <p:nvPr/>
          </p:nvSpPr>
          <p:spPr bwMode="auto">
            <a:xfrm>
              <a:off x="622" y="2303"/>
              <a:ext cx="157" cy="109"/>
            </a:xfrm>
            <a:prstGeom prst="rect">
              <a:avLst/>
            </a:prstGeom>
            <a:solidFill>
              <a:srgbClr val="FFFFFF"/>
            </a:solidFill>
            <a:ln w="9525">
              <a:noFill/>
              <a:miter lim="800000"/>
              <a:headEnd/>
              <a:tailEnd/>
            </a:ln>
          </p:spPr>
          <p:txBody>
            <a:bodyPr lIns="0" tIns="0" rIns="0" bIns="0"/>
            <a:lstStyle/>
            <a:p>
              <a:endParaRPr lang="en-US"/>
            </a:p>
          </p:txBody>
        </p:sp>
        <p:sp>
          <p:nvSpPr>
            <p:cNvPr id="13453" name="Rectangle 141"/>
            <p:cNvSpPr>
              <a:spLocks/>
            </p:cNvSpPr>
            <p:nvPr/>
          </p:nvSpPr>
          <p:spPr bwMode="auto">
            <a:xfrm>
              <a:off x="622" y="2303"/>
              <a:ext cx="169" cy="121"/>
            </a:xfrm>
            <a:prstGeom prst="rect">
              <a:avLst/>
            </a:prstGeom>
            <a:noFill/>
            <a:ln w="28575">
              <a:solidFill>
                <a:srgbClr val="FFFFFF"/>
              </a:solidFill>
              <a:miter lim="800000"/>
              <a:headEnd/>
              <a:tailEnd/>
            </a:ln>
          </p:spPr>
          <p:txBody>
            <a:bodyPr lIns="0" tIns="0" rIns="0" bIns="0"/>
            <a:lstStyle/>
            <a:p>
              <a:endParaRPr lang="en-US"/>
            </a:p>
          </p:txBody>
        </p:sp>
        <p:sp>
          <p:nvSpPr>
            <p:cNvPr id="13454" name="AutoShape 142"/>
            <p:cNvSpPr>
              <a:spLocks/>
            </p:cNvSpPr>
            <p:nvPr/>
          </p:nvSpPr>
          <p:spPr bwMode="auto">
            <a:xfrm>
              <a:off x="622" y="2291"/>
              <a:ext cx="169" cy="266"/>
            </a:xfrm>
            <a:prstGeom prst="roundRect">
              <a:avLst>
                <a:gd name="adj" fmla="val 30171"/>
              </a:avLst>
            </a:prstGeom>
            <a:noFill/>
            <a:ln w="28575">
              <a:solidFill>
                <a:schemeClr val="tx1"/>
              </a:solidFill>
              <a:round/>
              <a:headEnd/>
              <a:tailEnd/>
            </a:ln>
          </p:spPr>
          <p:txBody>
            <a:bodyPr lIns="0" tIns="0" rIns="0" bIns="0"/>
            <a:lstStyle/>
            <a:p>
              <a:endParaRPr lang="en-US"/>
            </a:p>
          </p:txBody>
        </p:sp>
        <p:sp>
          <p:nvSpPr>
            <p:cNvPr id="13455" name="Line 143"/>
            <p:cNvSpPr>
              <a:spLocks noChangeShapeType="1"/>
            </p:cNvSpPr>
            <p:nvPr/>
          </p:nvSpPr>
          <p:spPr bwMode="auto">
            <a:xfrm>
              <a:off x="622" y="2424"/>
              <a:ext cx="157" cy="1"/>
            </a:xfrm>
            <a:prstGeom prst="line">
              <a:avLst/>
            </a:prstGeom>
            <a:noFill/>
            <a:ln w="28575">
              <a:solidFill>
                <a:schemeClr val="tx1"/>
              </a:solidFill>
              <a:round/>
              <a:headEnd/>
              <a:tailEnd/>
            </a:ln>
          </p:spPr>
          <p:txBody>
            <a:bodyPr lIns="0" tIns="0" rIns="0" bIns="0"/>
            <a:lstStyle/>
            <a:p>
              <a:endParaRPr lang="en-US"/>
            </a:p>
          </p:txBody>
        </p:sp>
        <p:sp>
          <p:nvSpPr>
            <p:cNvPr id="13456" name="AutoShape 144"/>
            <p:cNvSpPr>
              <a:spLocks/>
            </p:cNvSpPr>
            <p:nvPr/>
          </p:nvSpPr>
          <p:spPr bwMode="auto">
            <a:xfrm>
              <a:off x="658" y="1989"/>
              <a:ext cx="169" cy="241"/>
            </a:xfrm>
            <a:prstGeom prst="roundRect">
              <a:avLst>
                <a:gd name="adj" fmla="val 30171"/>
              </a:avLst>
            </a:prstGeom>
            <a:solidFill>
              <a:srgbClr val="FFDC99"/>
            </a:solidFill>
            <a:ln w="9525">
              <a:noFill/>
              <a:round/>
              <a:headEnd/>
              <a:tailEnd/>
            </a:ln>
          </p:spPr>
          <p:txBody>
            <a:bodyPr lIns="0" tIns="0" rIns="0" bIns="0"/>
            <a:lstStyle/>
            <a:p>
              <a:endParaRPr lang="en-US"/>
            </a:p>
          </p:txBody>
        </p:sp>
        <p:sp>
          <p:nvSpPr>
            <p:cNvPr id="13457" name="AutoShape 145"/>
            <p:cNvSpPr>
              <a:spLocks/>
            </p:cNvSpPr>
            <p:nvPr/>
          </p:nvSpPr>
          <p:spPr bwMode="auto">
            <a:xfrm>
              <a:off x="658" y="1989"/>
              <a:ext cx="181" cy="253"/>
            </a:xfrm>
            <a:prstGeom prst="roundRect">
              <a:avLst>
                <a:gd name="adj" fmla="val 28176"/>
              </a:avLst>
            </a:prstGeom>
            <a:noFill/>
            <a:ln w="28575">
              <a:solidFill>
                <a:srgbClr val="FFDC99"/>
              </a:solidFill>
              <a:round/>
              <a:headEnd/>
              <a:tailEnd/>
            </a:ln>
          </p:spPr>
          <p:txBody>
            <a:bodyPr lIns="0" tIns="0" rIns="0" bIns="0"/>
            <a:lstStyle/>
            <a:p>
              <a:endParaRPr lang="en-US"/>
            </a:p>
          </p:txBody>
        </p:sp>
        <p:sp>
          <p:nvSpPr>
            <p:cNvPr id="13458" name="Rectangle 146"/>
            <p:cNvSpPr>
              <a:spLocks/>
            </p:cNvSpPr>
            <p:nvPr/>
          </p:nvSpPr>
          <p:spPr bwMode="auto">
            <a:xfrm>
              <a:off x="670" y="1989"/>
              <a:ext cx="157" cy="121"/>
            </a:xfrm>
            <a:prstGeom prst="rect">
              <a:avLst/>
            </a:prstGeom>
            <a:solidFill>
              <a:srgbClr val="FFFFFF"/>
            </a:solidFill>
            <a:ln w="9525">
              <a:noFill/>
              <a:miter lim="800000"/>
              <a:headEnd/>
              <a:tailEnd/>
            </a:ln>
          </p:spPr>
          <p:txBody>
            <a:bodyPr lIns="0" tIns="0" rIns="0" bIns="0"/>
            <a:lstStyle/>
            <a:p>
              <a:endParaRPr lang="en-US"/>
            </a:p>
          </p:txBody>
        </p:sp>
        <p:sp>
          <p:nvSpPr>
            <p:cNvPr id="13459" name="Rectangle 147"/>
            <p:cNvSpPr>
              <a:spLocks/>
            </p:cNvSpPr>
            <p:nvPr/>
          </p:nvSpPr>
          <p:spPr bwMode="auto">
            <a:xfrm>
              <a:off x="670" y="1989"/>
              <a:ext cx="169" cy="133"/>
            </a:xfrm>
            <a:prstGeom prst="rect">
              <a:avLst/>
            </a:prstGeom>
            <a:noFill/>
            <a:ln w="28575">
              <a:solidFill>
                <a:srgbClr val="FFFFFF"/>
              </a:solidFill>
              <a:miter lim="800000"/>
              <a:headEnd/>
              <a:tailEnd/>
            </a:ln>
          </p:spPr>
          <p:txBody>
            <a:bodyPr lIns="0" tIns="0" rIns="0" bIns="0"/>
            <a:lstStyle/>
            <a:p>
              <a:endParaRPr lang="en-US"/>
            </a:p>
          </p:txBody>
        </p:sp>
        <p:sp>
          <p:nvSpPr>
            <p:cNvPr id="13460" name="AutoShape 148"/>
            <p:cNvSpPr>
              <a:spLocks/>
            </p:cNvSpPr>
            <p:nvPr/>
          </p:nvSpPr>
          <p:spPr bwMode="auto">
            <a:xfrm>
              <a:off x="658" y="1989"/>
              <a:ext cx="181" cy="253"/>
            </a:xfrm>
            <a:prstGeom prst="roundRect">
              <a:avLst>
                <a:gd name="adj" fmla="val 28176"/>
              </a:avLst>
            </a:prstGeom>
            <a:noFill/>
            <a:ln w="28575">
              <a:solidFill>
                <a:schemeClr val="tx1"/>
              </a:solidFill>
              <a:round/>
              <a:headEnd/>
              <a:tailEnd/>
            </a:ln>
          </p:spPr>
          <p:txBody>
            <a:bodyPr lIns="0" tIns="0" rIns="0" bIns="0"/>
            <a:lstStyle/>
            <a:p>
              <a:endParaRPr lang="en-US"/>
            </a:p>
          </p:txBody>
        </p:sp>
        <p:sp>
          <p:nvSpPr>
            <p:cNvPr id="13461" name="Line 149"/>
            <p:cNvSpPr>
              <a:spLocks noChangeShapeType="1"/>
            </p:cNvSpPr>
            <p:nvPr/>
          </p:nvSpPr>
          <p:spPr bwMode="auto">
            <a:xfrm>
              <a:off x="658" y="2110"/>
              <a:ext cx="169" cy="1"/>
            </a:xfrm>
            <a:prstGeom prst="line">
              <a:avLst/>
            </a:prstGeom>
            <a:noFill/>
            <a:ln w="28575">
              <a:solidFill>
                <a:schemeClr val="tx1"/>
              </a:solidFill>
              <a:round/>
              <a:headEnd/>
              <a:tailEnd/>
            </a:ln>
          </p:spPr>
          <p:txBody>
            <a:bodyPr lIns="0" tIns="0" rIns="0" bIns="0"/>
            <a:lstStyle/>
            <a:p>
              <a:endParaRPr lang="en-US"/>
            </a:p>
          </p:txBody>
        </p:sp>
        <p:sp>
          <p:nvSpPr>
            <p:cNvPr id="13462" name="AutoShape 150"/>
            <p:cNvSpPr>
              <a:spLocks/>
            </p:cNvSpPr>
            <p:nvPr/>
          </p:nvSpPr>
          <p:spPr bwMode="auto">
            <a:xfrm>
              <a:off x="356" y="2025"/>
              <a:ext cx="157" cy="242"/>
            </a:xfrm>
            <a:prstGeom prst="roundRect">
              <a:avLst>
                <a:gd name="adj" fmla="val 32481"/>
              </a:avLst>
            </a:prstGeom>
            <a:solidFill>
              <a:srgbClr val="FFDC99"/>
            </a:solidFill>
            <a:ln w="9525">
              <a:noFill/>
              <a:round/>
              <a:headEnd/>
              <a:tailEnd/>
            </a:ln>
          </p:spPr>
          <p:txBody>
            <a:bodyPr lIns="0" tIns="0" rIns="0" bIns="0"/>
            <a:lstStyle/>
            <a:p>
              <a:endParaRPr lang="en-US"/>
            </a:p>
          </p:txBody>
        </p:sp>
        <p:sp>
          <p:nvSpPr>
            <p:cNvPr id="13463" name="AutoShape 151"/>
            <p:cNvSpPr>
              <a:spLocks/>
            </p:cNvSpPr>
            <p:nvPr/>
          </p:nvSpPr>
          <p:spPr bwMode="auto">
            <a:xfrm>
              <a:off x="356" y="2025"/>
              <a:ext cx="169" cy="254"/>
            </a:xfrm>
            <a:prstGeom prst="roundRect">
              <a:avLst>
                <a:gd name="adj" fmla="val 30171"/>
              </a:avLst>
            </a:prstGeom>
            <a:noFill/>
            <a:ln w="28575">
              <a:solidFill>
                <a:srgbClr val="FFDC99"/>
              </a:solidFill>
              <a:round/>
              <a:headEnd/>
              <a:tailEnd/>
            </a:ln>
          </p:spPr>
          <p:txBody>
            <a:bodyPr lIns="0" tIns="0" rIns="0" bIns="0"/>
            <a:lstStyle/>
            <a:p>
              <a:endParaRPr lang="en-US"/>
            </a:p>
          </p:txBody>
        </p:sp>
        <p:sp>
          <p:nvSpPr>
            <p:cNvPr id="13464" name="Rectangle 152"/>
            <p:cNvSpPr>
              <a:spLocks/>
            </p:cNvSpPr>
            <p:nvPr/>
          </p:nvSpPr>
          <p:spPr bwMode="auto">
            <a:xfrm>
              <a:off x="356" y="2025"/>
              <a:ext cx="157" cy="121"/>
            </a:xfrm>
            <a:prstGeom prst="rect">
              <a:avLst/>
            </a:prstGeom>
            <a:solidFill>
              <a:srgbClr val="FFFFFF"/>
            </a:solidFill>
            <a:ln w="9525">
              <a:noFill/>
              <a:miter lim="800000"/>
              <a:headEnd/>
              <a:tailEnd/>
            </a:ln>
          </p:spPr>
          <p:txBody>
            <a:bodyPr lIns="0" tIns="0" rIns="0" bIns="0"/>
            <a:lstStyle/>
            <a:p>
              <a:endParaRPr lang="en-US"/>
            </a:p>
          </p:txBody>
        </p:sp>
        <p:sp>
          <p:nvSpPr>
            <p:cNvPr id="13465" name="Rectangle 153"/>
            <p:cNvSpPr>
              <a:spLocks/>
            </p:cNvSpPr>
            <p:nvPr/>
          </p:nvSpPr>
          <p:spPr bwMode="auto">
            <a:xfrm>
              <a:off x="356" y="2025"/>
              <a:ext cx="169" cy="133"/>
            </a:xfrm>
            <a:prstGeom prst="rect">
              <a:avLst/>
            </a:prstGeom>
            <a:noFill/>
            <a:ln w="28575">
              <a:solidFill>
                <a:srgbClr val="FFFFFF"/>
              </a:solidFill>
              <a:miter lim="800000"/>
              <a:headEnd/>
              <a:tailEnd/>
            </a:ln>
          </p:spPr>
          <p:txBody>
            <a:bodyPr lIns="0" tIns="0" rIns="0" bIns="0"/>
            <a:lstStyle/>
            <a:p>
              <a:endParaRPr lang="en-US"/>
            </a:p>
          </p:txBody>
        </p:sp>
        <p:sp>
          <p:nvSpPr>
            <p:cNvPr id="13466" name="AutoShape 154"/>
            <p:cNvSpPr>
              <a:spLocks/>
            </p:cNvSpPr>
            <p:nvPr/>
          </p:nvSpPr>
          <p:spPr bwMode="auto">
            <a:xfrm>
              <a:off x="356" y="2025"/>
              <a:ext cx="169" cy="254"/>
            </a:xfrm>
            <a:prstGeom prst="roundRect">
              <a:avLst>
                <a:gd name="adj" fmla="val 30171"/>
              </a:avLst>
            </a:prstGeom>
            <a:noFill/>
            <a:ln w="28575">
              <a:solidFill>
                <a:schemeClr val="tx1"/>
              </a:solidFill>
              <a:round/>
              <a:headEnd/>
              <a:tailEnd/>
            </a:ln>
          </p:spPr>
          <p:txBody>
            <a:bodyPr lIns="0" tIns="0" rIns="0" bIns="0"/>
            <a:lstStyle/>
            <a:p>
              <a:endParaRPr lang="en-US"/>
            </a:p>
          </p:txBody>
        </p:sp>
        <p:sp>
          <p:nvSpPr>
            <p:cNvPr id="13467" name="Line 155"/>
            <p:cNvSpPr>
              <a:spLocks noChangeShapeType="1"/>
            </p:cNvSpPr>
            <p:nvPr/>
          </p:nvSpPr>
          <p:spPr bwMode="auto">
            <a:xfrm>
              <a:off x="356" y="2146"/>
              <a:ext cx="157" cy="1"/>
            </a:xfrm>
            <a:prstGeom prst="line">
              <a:avLst/>
            </a:prstGeom>
            <a:noFill/>
            <a:ln w="28575">
              <a:solidFill>
                <a:schemeClr val="tx1"/>
              </a:solidFill>
              <a:round/>
              <a:headEnd/>
              <a:tailEnd/>
            </a:ln>
          </p:spPr>
          <p:txBody>
            <a:bodyPr lIns="0" tIns="0" rIns="0" bIns="0"/>
            <a:lstStyle/>
            <a:p>
              <a:endParaRPr lang="en-US"/>
            </a:p>
          </p:txBody>
        </p:sp>
        <p:sp>
          <p:nvSpPr>
            <p:cNvPr id="13468" name="Rectangle 156"/>
            <p:cNvSpPr>
              <a:spLocks/>
            </p:cNvSpPr>
            <p:nvPr/>
          </p:nvSpPr>
          <p:spPr bwMode="auto">
            <a:xfrm>
              <a:off x="1576" y="1438"/>
              <a:ext cx="514" cy="125"/>
            </a:xfrm>
            <a:prstGeom prst="rect">
              <a:avLst/>
            </a:prstGeom>
            <a:noFill/>
            <a:ln w="12700">
              <a:noFill/>
              <a:miter lim="800000"/>
              <a:headEnd/>
              <a:tailEnd/>
            </a:ln>
          </p:spPr>
          <p:txBody>
            <a:bodyPr wrap="none" lIns="0" tIns="0" rIns="0" bIns="0">
              <a:spAutoFit/>
            </a:bodyPr>
            <a:lstStyle/>
            <a:p>
              <a:r>
                <a:rPr lang="en-US" sz="1300">
                  <a:solidFill>
                    <a:schemeClr val="tx1"/>
                  </a:solidFill>
                  <a:latin typeface="Arial" charset="0"/>
                  <a:cs typeface="Arial" charset="0"/>
                  <a:sym typeface="Arial" charset="0"/>
                </a:rPr>
                <a:t>Notification</a:t>
              </a:r>
            </a:p>
          </p:txBody>
        </p:sp>
        <p:sp>
          <p:nvSpPr>
            <p:cNvPr id="13469" name="Rectangle 157"/>
            <p:cNvSpPr>
              <a:spLocks/>
            </p:cNvSpPr>
            <p:nvPr/>
          </p:nvSpPr>
          <p:spPr bwMode="auto">
            <a:xfrm>
              <a:off x="2977" y="1366"/>
              <a:ext cx="514" cy="125"/>
            </a:xfrm>
            <a:prstGeom prst="rect">
              <a:avLst/>
            </a:prstGeom>
            <a:noFill/>
            <a:ln w="12700">
              <a:noFill/>
              <a:miter lim="800000"/>
              <a:headEnd/>
              <a:tailEnd/>
            </a:ln>
          </p:spPr>
          <p:txBody>
            <a:bodyPr wrap="none" lIns="0" tIns="0" rIns="0" bIns="0">
              <a:spAutoFit/>
            </a:bodyPr>
            <a:lstStyle/>
            <a:p>
              <a:r>
                <a:rPr lang="en-US" sz="1300">
                  <a:solidFill>
                    <a:schemeClr val="tx1"/>
                  </a:solidFill>
                  <a:latin typeface="Arial" charset="0"/>
                  <a:cs typeface="Arial" charset="0"/>
                  <a:sym typeface="Arial" charset="0"/>
                </a:rPr>
                <a:t>Notification</a:t>
              </a:r>
            </a:p>
          </p:txBody>
        </p:sp>
      </p:gr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Characteristics of pub-sub systems</a:t>
            </a:r>
          </a:p>
        </p:txBody>
      </p:sp>
      <p:sp>
        <p:nvSpPr>
          <p:cNvPr id="3" name="Content Placeholder 2"/>
          <p:cNvSpPr>
            <a:spLocks noGrp="1"/>
          </p:cNvSpPr>
          <p:nvPr>
            <p:ph idx="1"/>
          </p:nvPr>
        </p:nvSpPr>
        <p:spPr/>
        <p:txBody>
          <a:bodyPr/>
          <a:lstStyle/>
          <a:p>
            <a:r>
              <a:rPr lang="en-US" dirty="0"/>
              <a:t>Heterogeneity</a:t>
            </a:r>
          </a:p>
          <a:p>
            <a:pPr lvl="1"/>
            <a:r>
              <a:rPr lang="en-US" dirty="0"/>
              <a:t>Able to glue together systems not designed to work together, with pub-sub technology</a:t>
            </a:r>
          </a:p>
          <a:p>
            <a:pPr lvl="1"/>
            <a:r>
              <a:rPr lang="en-US" dirty="0"/>
              <a:t>Have to come up with an external description of what can be subscribed to: simple flat, rich taxonomy, etc</a:t>
            </a:r>
          </a:p>
          <a:p>
            <a:r>
              <a:rPr lang="en-US" dirty="0"/>
              <a:t>Asynchrony</a:t>
            </a:r>
          </a:p>
          <a:p>
            <a:pPr lvl="1"/>
            <a:r>
              <a:rPr lang="en-US" dirty="0"/>
              <a:t>Decoupling means you never have to block!</a:t>
            </a:r>
          </a:p>
          <a:p>
            <a:r>
              <a:rPr lang="en-US" dirty="0"/>
              <a:t>Possible delivery guarantees</a:t>
            </a:r>
          </a:p>
          <a:p>
            <a:pPr lvl="1"/>
            <a:r>
              <a:rPr lang="en-US" dirty="0"/>
              <a:t>All subscribers receive all events (atomicity)</a:t>
            </a:r>
          </a:p>
          <a:p>
            <a:pPr lvl="1"/>
            <a:r>
              <a:rPr lang="en-US" dirty="0"/>
              <a:t>Real-time</a:t>
            </a:r>
          </a:p>
          <a:p>
            <a:pPr lvl="1"/>
            <a:r>
              <a:rPr lang="en-US" dirty="0"/>
              <a:t>…</a:t>
            </a:r>
          </a:p>
        </p:txBody>
      </p:sp>
      <p:sp>
        <p:nvSpPr>
          <p:cNvPr id="4" name="Slide Number Placeholder 3"/>
          <p:cNvSpPr>
            <a:spLocks noGrp="1"/>
          </p:cNvSpPr>
          <p:nvPr>
            <p:ph type="sldNum" sz="quarter" idx="10"/>
          </p:nvPr>
        </p:nvSpPr>
        <p:spPr/>
        <p:txBody>
          <a:bodyPr/>
          <a:lstStyle/>
          <a:p>
            <a:pPr>
              <a:defRPr/>
            </a:pPr>
            <a:fld id="{3AF5D15A-566C-409F-A413-E42E3117F28C}" type="slidenum">
              <a:rPr lang="en-US" smtClean="0"/>
              <a:pPr>
                <a:defRPr/>
              </a:pPr>
              <a:t>38</a:t>
            </a:fld>
            <a:endParaRPr lang="en-US" dirty="0"/>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Pub-sub programming model</a:t>
            </a:r>
          </a:p>
        </p:txBody>
      </p:sp>
      <p:sp>
        <p:nvSpPr>
          <p:cNvPr id="3" name="Content Placeholder 2"/>
          <p:cNvSpPr>
            <a:spLocks noGrp="1"/>
          </p:cNvSpPr>
          <p:nvPr>
            <p:ph idx="1"/>
          </p:nvPr>
        </p:nvSpPr>
        <p:spPr/>
        <p:txBody>
          <a:bodyPr/>
          <a:lstStyle/>
          <a:p>
            <a:r>
              <a:rPr lang="en-US" dirty="0"/>
              <a:t>Publishers </a:t>
            </a:r>
          </a:p>
          <a:p>
            <a:pPr lvl="1"/>
            <a:r>
              <a:rPr lang="en-US" dirty="0"/>
              <a:t>Disseminate event </a:t>
            </a:r>
            <a:r>
              <a:rPr lang="en-US" dirty="0">
                <a:latin typeface="Courier New" pitchFamily="49" charset="0"/>
                <a:cs typeface="Courier New" pitchFamily="49" charset="0"/>
              </a:rPr>
              <a:t>e</a:t>
            </a:r>
            <a:r>
              <a:rPr lang="en-US" dirty="0"/>
              <a:t> through </a:t>
            </a:r>
            <a:r>
              <a:rPr lang="en-US" dirty="0">
                <a:latin typeface="Courier New" pitchFamily="49" charset="0"/>
                <a:cs typeface="Courier New" pitchFamily="49" charset="0"/>
              </a:rPr>
              <a:t>publish(e)</a:t>
            </a:r>
            <a:endParaRPr lang="en-US" dirty="0"/>
          </a:p>
          <a:p>
            <a:pPr lvl="1"/>
            <a:r>
              <a:rPr lang="en-US" dirty="0"/>
              <a:t>(Sometimes, fancier) register/advertise via a filter (pattern over all events) </a:t>
            </a:r>
            <a:r>
              <a:rPr lang="en-US" dirty="0">
                <a:latin typeface="Courier New" pitchFamily="49" charset="0"/>
                <a:cs typeface="Courier New" pitchFamily="49" charset="0"/>
              </a:rPr>
              <a:t>f </a:t>
            </a:r>
            <a:r>
              <a:rPr lang="en-US" dirty="0"/>
              <a:t>: </a:t>
            </a:r>
            <a:r>
              <a:rPr lang="en-US" dirty="0">
                <a:latin typeface="Courier New" pitchFamily="49" charset="0"/>
                <a:cs typeface="Courier New" pitchFamily="49" charset="0"/>
              </a:rPr>
              <a:t>advertise (f)</a:t>
            </a:r>
          </a:p>
          <a:p>
            <a:pPr lvl="1"/>
            <a:r>
              <a:rPr lang="en-US" dirty="0"/>
              <a:t>Expressiveness of pattern is the </a:t>
            </a:r>
            <a:r>
              <a:rPr lang="en-US" b="1" u="sng" dirty="0"/>
              <a:t>subscription model </a:t>
            </a:r>
            <a:r>
              <a:rPr lang="en-US" dirty="0"/>
              <a:t>(later slide)</a:t>
            </a:r>
          </a:p>
          <a:p>
            <a:pPr lvl="1"/>
            <a:r>
              <a:rPr lang="en-US" dirty="0"/>
              <a:t>Can also remove the offer to publish: </a:t>
            </a:r>
            <a:r>
              <a:rPr lang="en-US" dirty="0" err="1">
                <a:latin typeface="Courier New" pitchFamily="49" charset="0"/>
                <a:cs typeface="Courier New" pitchFamily="49" charset="0"/>
              </a:rPr>
              <a:t>unadvertise</a:t>
            </a:r>
            <a:r>
              <a:rPr lang="en-US" dirty="0">
                <a:latin typeface="Courier New" pitchFamily="49" charset="0"/>
                <a:cs typeface="Courier New" pitchFamily="49" charset="0"/>
              </a:rPr>
              <a:t> (f)</a:t>
            </a:r>
            <a:r>
              <a:rPr lang="en-US" dirty="0"/>
              <a:t> </a:t>
            </a:r>
            <a:endParaRPr lang="en-US" dirty="0">
              <a:latin typeface="Courier New" pitchFamily="49" charset="0"/>
              <a:cs typeface="Courier New" pitchFamily="49" charset="0"/>
            </a:endParaRPr>
          </a:p>
          <a:p>
            <a:r>
              <a:rPr lang="en-US" dirty="0"/>
              <a:t>Subscribers</a:t>
            </a:r>
          </a:p>
          <a:p>
            <a:pPr lvl="1"/>
            <a:r>
              <a:rPr lang="en-US" dirty="0"/>
              <a:t>Subscribe via a filter (pattern) </a:t>
            </a:r>
            <a:r>
              <a:rPr lang="en-US" dirty="0">
                <a:latin typeface="Courier New" pitchFamily="49" charset="0"/>
                <a:cs typeface="Courier New" pitchFamily="49" charset="0"/>
              </a:rPr>
              <a:t>f</a:t>
            </a:r>
            <a:r>
              <a:rPr lang="en-US" dirty="0"/>
              <a:t>: </a:t>
            </a:r>
            <a:r>
              <a:rPr lang="en-US" dirty="0">
                <a:latin typeface="Courier New" pitchFamily="49" charset="0"/>
                <a:cs typeface="Courier New" pitchFamily="49" charset="0"/>
              </a:rPr>
              <a:t>subscribe(f)</a:t>
            </a:r>
          </a:p>
          <a:p>
            <a:pPr lvl="1"/>
            <a:r>
              <a:rPr lang="en-US" dirty="0"/>
              <a:t>Receive event </a:t>
            </a:r>
            <a:r>
              <a:rPr lang="en-US" dirty="0">
                <a:latin typeface="Courier New" pitchFamily="49" charset="0"/>
                <a:cs typeface="Courier New" pitchFamily="49" charset="0"/>
              </a:rPr>
              <a:t>e</a:t>
            </a:r>
            <a:r>
              <a:rPr lang="en-US" dirty="0"/>
              <a:t> matching </a:t>
            </a:r>
            <a:r>
              <a:rPr lang="en-US" dirty="0">
                <a:latin typeface="Courier New" pitchFamily="49" charset="0"/>
                <a:cs typeface="Courier New" pitchFamily="49" charset="0"/>
              </a:rPr>
              <a:t>f</a:t>
            </a:r>
            <a:r>
              <a:rPr lang="en-US" dirty="0"/>
              <a:t>: </a:t>
            </a:r>
            <a:r>
              <a:rPr lang="en-US" dirty="0">
                <a:latin typeface="Courier New" pitchFamily="49" charset="0"/>
                <a:cs typeface="Courier New" pitchFamily="49" charset="0"/>
              </a:rPr>
              <a:t>notify(f)</a:t>
            </a:r>
          </a:p>
          <a:p>
            <a:pPr lvl="1"/>
            <a:r>
              <a:rPr lang="en-US" dirty="0"/>
              <a:t>Cancel their subscription: </a:t>
            </a:r>
            <a:r>
              <a:rPr lang="en-US" dirty="0">
                <a:latin typeface="Courier New" pitchFamily="49" charset="0"/>
                <a:cs typeface="Courier New" pitchFamily="49" charset="0"/>
              </a:rPr>
              <a:t>unsubscribe(f)</a:t>
            </a:r>
            <a:endParaRPr lang="en-US" dirty="0"/>
          </a:p>
        </p:txBody>
      </p:sp>
      <p:sp>
        <p:nvSpPr>
          <p:cNvPr id="4" name="Slide Number Placeholder 3"/>
          <p:cNvSpPr>
            <a:spLocks noGrp="1"/>
          </p:cNvSpPr>
          <p:nvPr>
            <p:ph type="sldNum" sz="quarter" idx="10"/>
          </p:nvPr>
        </p:nvSpPr>
        <p:spPr/>
        <p:txBody>
          <a:bodyPr/>
          <a:lstStyle/>
          <a:p>
            <a:pPr>
              <a:defRPr/>
            </a:pPr>
            <a:fld id="{3AF5D15A-566C-409F-A413-E42E3117F28C}" type="slidenum">
              <a:rPr lang="en-US" smtClean="0"/>
              <a:pPr>
                <a:defRPr/>
              </a:pPr>
              <a:t>39</a:t>
            </a:fld>
            <a:endParaRPr lang="en-US"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Indirect communication (cont.)</a:t>
            </a:r>
          </a:p>
        </p:txBody>
      </p:sp>
      <p:sp>
        <p:nvSpPr>
          <p:cNvPr id="3" name="Content Placeholder 2"/>
          <p:cNvSpPr>
            <a:spLocks noGrp="1"/>
          </p:cNvSpPr>
          <p:nvPr>
            <p:ph idx="1"/>
          </p:nvPr>
        </p:nvSpPr>
        <p:spPr/>
        <p:txBody>
          <a:bodyPr/>
          <a:lstStyle/>
          <a:p>
            <a:r>
              <a:rPr lang="en-US" dirty="0">
                <a:solidFill>
                  <a:schemeClr val="tx1"/>
                </a:solidFill>
              </a:rPr>
              <a:t>In a direct coupling between a sender and a receiver (</a:t>
            </a:r>
            <a:r>
              <a:rPr lang="en-US" dirty="0" err="1">
                <a:solidFill>
                  <a:schemeClr val="tx1"/>
                </a:solidFill>
              </a:rPr>
              <a:t>ipc</a:t>
            </a:r>
            <a:r>
              <a:rPr lang="en-US" dirty="0">
                <a:solidFill>
                  <a:schemeClr val="tx1"/>
                </a:solidFill>
              </a:rPr>
              <a:t>, </a:t>
            </a:r>
            <a:r>
              <a:rPr lang="en-US" dirty="0" err="1">
                <a:solidFill>
                  <a:schemeClr val="tx1"/>
                </a:solidFill>
              </a:rPr>
              <a:t>rmi</a:t>
            </a:r>
            <a:r>
              <a:rPr lang="en-US" dirty="0">
                <a:solidFill>
                  <a:schemeClr val="tx1"/>
                </a:solidFill>
              </a:rPr>
              <a:t>), a certain amount of rigidity in the system in terms of dealing with change.</a:t>
            </a:r>
          </a:p>
          <a:p>
            <a:r>
              <a:rPr lang="en-US" dirty="0">
                <a:solidFill>
                  <a:schemeClr val="tx1"/>
                </a:solidFill>
              </a:rPr>
              <a:t>Consider a simple client-server interaction. </a:t>
            </a:r>
          </a:p>
          <a:p>
            <a:r>
              <a:rPr lang="en-US" dirty="0">
                <a:solidFill>
                  <a:schemeClr val="tx1"/>
                </a:solidFill>
              </a:rPr>
              <a:t>Because of the direct coupling, it is more difficult in Client-server interaction:</a:t>
            </a:r>
          </a:p>
          <a:p>
            <a:pPr lvl="1"/>
            <a:r>
              <a:rPr lang="en-US" dirty="0">
                <a:solidFill>
                  <a:schemeClr val="tx1"/>
                </a:solidFill>
              </a:rPr>
              <a:t>Hard to change server to one with same functionality</a:t>
            </a:r>
          </a:p>
          <a:p>
            <a:pPr lvl="1"/>
            <a:r>
              <a:rPr lang="en-US" dirty="0">
                <a:solidFill>
                  <a:schemeClr val="tx1"/>
                </a:solidFill>
              </a:rPr>
              <a:t>Harder to deal with failure</a:t>
            </a:r>
          </a:p>
          <a:p>
            <a:endParaRPr lang="en-US" dirty="0"/>
          </a:p>
        </p:txBody>
      </p:sp>
      <p:sp>
        <p:nvSpPr>
          <p:cNvPr id="4" name="Slide Number Placeholder 3"/>
          <p:cNvSpPr>
            <a:spLocks noGrp="1"/>
          </p:cNvSpPr>
          <p:nvPr>
            <p:ph type="sldNum" sz="quarter" idx="10"/>
          </p:nvPr>
        </p:nvSpPr>
        <p:spPr/>
        <p:txBody>
          <a:bodyPr/>
          <a:lstStyle/>
          <a:p>
            <a:pPr>
              <a:defRPr/>
            </a:pPr>
            <a:fld id="{3AF5D15A-566C-409F-A413-E42E3117F28C}" type="slidenum">
              <a:rPr lang="en-US" smtClean="0"/>
              <a:pPr>
                <a:defRPr/>
              </a:pPr>
              <a:t>4</a:t>
            </a:fld>
            <a:endParaRPr lang="en-US"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B772A774-6A08-44B9-AF2E-60ED5ABE514D}" type="slidenum">
              <a:rPr lang="en-US"/>
              <a:pPr/>
              <a:t>40</a:t>
            </a:fld>
            <a:endParaRPr lang="en-US"/>
          </a:p>
        </p:txBody>
      </p:sp>
      <p:sp>
        <p:nvSpPr>
          <p:cNvPr id="14338" name="Line 2"/>
          <p:cNvSpPr>
            <a:spLocks noChangeShapeType="1"/>
          </p:cNvSpPr>
          <p:nvPr/>
        </p:nvSpPr>
        <p:spPr bwMode="auto">
          <a:xfrm>
            <a:off x="495300" y="1143000"/>
            <a:ext cx="8832850" cy="1588"/>
          </a:xfrm>
          <a:prstGeom prst="line">
            <a:avLst/>
          </a:prstGeom>
          <a:noFill/>
          <a:ln w="127000">
            <a:solidFill>
              <a:srgbClr val="FFCC00"/>
            </a:solidFill>
            <a:round/>
            <a:headEnd/>
            <a:tailEnd/>
          </a:ln>
        </p:spPr>
        <p:txBody>
          <a:bodyPr lIns="0" tIns="0" rIns="0" bIns="0"/>
          <a:lstStyle/>
          <a:p>
            <a:endParaRPr lang="en-US"/>
          </a:p>
        </p:txBody>
      </p:sp>
      <p:sp>
        <p:nvSpPr>
          <p:cNvPr id="14339" name="Rectangle 3"/>
          <p:cNvSpPr>
            <a:spLocks noGrp="1" noChangeArrowheads="1"/>
          </p:cNvSpPr>
          <p:nvPr>
            <p:ph type="title"/>
          </p:nvPr>
        </p:nvSpPr>
        <p:spPr>
          <a:ln/>
        </p:spPr>
        <p:txBody>
          <a:bodyPr rIns="132080"/>
          <a:lstStyle/>
          <a:p>
            <a:br>
              <a:rPr lang="en-US" dirty="0"/>
            </a:br>
            <a:r>
              <a:rPr lang="en-US" dirty="0"/>
              <a:t>The publish-subscribe paradigm</a:t>
            </a:r>
          </a:p>
        </p:txBody>
      </p:sp>
      <p:pic>
        <p:nvPicPr>
          <p:cNvPr id="14340" name="Picture 4"/>
          <p:cNvPicPr>
            <a:picLocks noChangeAspect="1" noChangeArrowheads="1"/>
          </p:cNvPicPr>
          <p:nvPr/>
        </p:nvPicPr>
        <p:blipFill>
          <a:blip r:embed="rId3" cstate="print"/>
          <a:srcRect/>
          <a:stretch>
            <a:fillRect/>
          </a:stretch>
        </p:blipFill>
        <p:spPr bwMode="auto">
          <a:xfrm>
            <a:off x="635000" y="1460500"/>
            <a:ext cx="8166100" cy="4787900"/>
          </a:xfrm>
          <a:prstGeom prst="rect">
            <a:avLst/>
          </a:prstGeom>
          <a:noFill/>
          <a:ln w="9525">
            <a:noFill/>
            <a:round/>
            <a:headEnd/>
            <a:tailEnd/>
          </a:ln>
        </p:spPr>
      </p:pic>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Subscription models of pub-sub systems</a:t>
            </a:r>
          </a:p>
        </p:txBody>
      </p:sp>
      <p:sp>
        <p:nvSpPr>
          <p:cNvPr id="3" name="Content Placeholder 2"/>
          <p:cNvSpPr>
            <a:spLocks noGrp="1"/>
          </p:cNvSpPr>
          <p:nvPr>
            <p:ph idx="1"/>
          </p:nvPr>
        </p:nvSpPr>
        <p:spPr/>
        <p:txBody>
          <a:bodyPr/>
          <a:lstStyle/>
          <a:p>
            <a:r>
              <a:rPr lang="en-US" b="1" u="sng" dirty="0"/>
              <a:t>Channel-based</a:t>
            </a:r>
          </a:p>
          <a:p>
            <a:pPr lvl="1"/>
            <a:r>
              <a:rPr lang="en-US" dirty="0"/>
              <a:t>Publishers publish to named channels</a:t>
            </a:r>
          </a:p>
          <a:p>
            <a:pPr lvl="1"/>
            <a:r>
              <a:rPr lang="en-US" dirty="0"/>
              <a:t>Subscribers get ALL events from channel</a:t>
            </a:r>
          </a:p>
          <a:p>
            <a:pPr lvl="1"/>
            <a:r>
              <a:rPr lang="en-US" dirty="0"/>
              <a:t>Very simplistic, no filtering (all other models below do)</a:t>
            </a:r>
          </a:p>
          <a:p>
            <a:pPr lvl="1"/>
            <a:r>
              <a:rPr lang="en-US" dirty="0"/>
              <a:t>CORBA Event Services uses this (DDS precursor)</a:t>
            </a:r>
          </a:p>
          <a:p>
            <a:r>
              <a:rPr lang="en-US" b="1" u="sng" dirty="0"/>
              <a:t>Topic-based</a:t>
            </a:r>
            <a:r>
              <a:rPr lang="en-US" dirty="0"/>
              <a:t> (AKA </a:t>
            </a:r>
            <a:r>
              <a:rPr lang="en-US" b="1" u="sng" dirty="0"/>
              <a:t>subject-based</a:t>
            </a:r>
            <a:r>
              <a:rPr lang="en-US" dirty="0"/>
              <a:t>)</a:t>
            </a:r>
          </a:p>
          <a:p>
            <a:pPr lvl="1"/>
            <a:r>
              <a:rPr lang="en-US" dirty="0"/>
              <a:t>Each notification expressed in multiple fields, one being topic</a:t>
            </a:r>
          </a:p>
          <a:p>
            <a:pPr lvl="1"/>
            <a:r>
              <a:rPr lang="en-US" dirty="0"/>
              <a:t>Subscriptions choose topics</a:t>
            </a:r>
          </a:p>
          <a:p>
            <a:pPr lvl="1"/>
            <a:r>
              <a:rPr lang="en-US" dirty="0"/>
              <a:t>Hierarchical topics can help (e.g., old USENET </a:t>
            </a:r>
            <a:r>
              <a:rPr lang="en-US" dirty="0" err="1"/>
              <a:t>rec.sports.cricket</a:t>
            </a:r>
            <a:r>
              <a:rPr lang="en-US" dirty="0"/>
              <a:t>)</a:t>
            </a:r>
          </a:p>
        </p:txBody>
      </p:sp>
      <p:sp>
        <p:nvSpPr>
          <p:cNvPr id="4" name="Slide Number Placeholder 3"/>
          <p:cNvSpPr>
            <a:spLocks noGrp="1"/>
          </p:cNvSpPr>
          <p:nvPr>
            <p:ph type="sldNum" sz="quarter" idx="10"/>
          </p:nvPr>
        </p:nvSpPr>
        <p:spPr/>
        <p:txBody>
          <a:bodyPr/>
          <a:lstStyle/>
          <a:p>
            <a:pPr>
              <a:defRPr/>
            </a:pPr>
            <a:fld id="{3AF5D15A-566C-409F-A413-E42E3117F28C}" type="slidenum">
              <a:rPr lang="en-US" smtClean="0"/>
              <a:pPr>
                <a:defRPr/>
              </a:pPr>
              <a:t>41</a:t>
            </a:fld>
            <a:endParaRPr lang="en-US" dirty="0"/>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Subscription models of pub-sub systems (cont.)</a:t>
            </a:r>
          </a:p>
        </p:txBody>
      </p:sp>
      <p:sp>
        <p:nvSpPr>
          <p:cNvPr id="3" name="Content Placeholder 2"/>
          <p:cNvSpPr>
            <a:spLocks noGrp="1"/>
          </p:cNvSpPr>
          <p:nvPr>
            <p:ph idx="1"/>
          </p:nvPr>
        </p:nvSpPr>
        <p:spPr/>
        <p:txBody>
          <a:bodyPr/>
          <a:lstStyle/>
          <a:p>
            <a:r>
              <a:rPr lang="en-US" b="1" u="sng" dirty="0"/>
              <a:t>Content-based</a:t>
            </a:r>
          </a:p>
          <a:p>
            <a:pPr lvl="1"/>
            <a:r>
              <a:rPr lang="en-US" dirty="0"/>
              <a:t>Generalization of topic based</a:t>
            </a:r>
          </a:p>
          <a:p>
            <a:pPr lvl="1"/>
            <a:r>
              <a:rPr lang="en-US" dirty="0"/>
              <a:t>Subscription is expression over range of fields (constraints on values)</a:t>
            </a:r>
          </a:p>
          <a:p>
            <a:pPr lvl="1"/>
            <a:r>
              <a:rPr lang="en-US" dirty="0"/>
              <a:t>Far more expressive than channel-based or topic-based</a:t>
            </a:r>
          </a:p>
          <a:p>
            <a:r>
              <a:rPr lang="en-US" b="1" u="sng" dirty="0"/>
              <a:t>Type-based</a:t>
            </a:r>
          </a:p>
          <a:p>
            <a:pPr lvl="1"/>
            <a:r>
              <a:rPr lang="en-US" dirty="0"/>
              <a:t>Use object-based approaches with object types</a:t>
            </a:r>
          </a:p>
          <a:p>
            <a:pPr lvl="1"/>
            <a:r>
              <a:rPr lang="en-US" dirty="0"/>
              <a:t>Subscriptions defined in terms of types of events</a:t>
            </a:r>
          </a:p>
          <a:p>
            <a:pPr lvl="1"/>
            <a:r>
              <a:rPr lang="en-US" dirty="0"/>
              <a:t>Matching in terms of types or subtypes of filter</a:t>
            </a:r>
          </a:p>
          <a:p>
            <a:pPr lvl="1"/>
            <a:r>
              <a:rPr lang="en-US" dirty="0"/>
              <a:t>Ranges from coarse grained (type names) to fine grained (attributes and methods of object)</a:t>
            </a:r>
          </a:p>
          <a:p>
            <a:pPr lvl="1"/>
            <a:r>
              <a:rPr lang="en-US" dirty="0"/>
              <a:t>Advantage: clean integration with object-based programming languages</a:t>
            </a:r>
          </a:p>
        </p:txBody>
      </p:sp>
      <p:sp>
        <p:nvSpPr>
          <p:cNvPr id="4" name="Slide Number Placeholder 3"/>
          <p:cNvSpPr>
            <a:spLocks noGrp="1"/>
          </p:cNvSpPr>
          <p:nvPr>
            <p:ph type="sldNum" sz="quarter" idx="10"/>
          </p:nvPr>
        </p:nvSpPr>
        <p:spPr/>
        <p:txBody>
          <a:bodyPr/>
          <a:lstStyle/>
          <a:p>
            <a:pPr>
              <a:defRPr/>
            </a:pPr>
            <a:fld id="{3AF5D15A-566C-409F-A413-E42E3117F28C}" type="slidenum">
              <a:rPr lang="en-US" smtClean="0"/>
              <a:pPr>
                <a:defRPr/>
              </a:pPr>
              <a:t>42</a:t>
            </a:fld>
            <a:endParaRPr lang="en-US" dirty="0"/>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Subscription models of pub-sub systems (cont.)</a:t>
            </a:r>
          </a:p>
        </p:txBody>
      </p:sp>
      <p:sp>
        <p:nvSpPr>
          <p:cNvPr id="3" name="Content Placeholder 2"/>
          <p:cNvSpPr>
            <a:spLocks noGrp="1"/>
          </p:cNvSpPr>
          <p:nvPr>
            <p:ph idx="1"/>
          </p:nvPr>
        </p:nvSpPr>
        <p:spPr/>
        <p:txBody>
          <a:bodyPr/>
          <a:lstStyle/>
          <a:p>
            <a:r>
              <a:rPr lang="en-US" dirty="0"/>
              <a:t>Other kinds</a:t>
            </a:r>
          </a:p>
          <a:p>
            <a:r>
              <a:rPr lang="en-US" dirty="0"/>
              <a:t> </a:t>
            </a:r>
            <a:r>
              <a:rPr lang="en-US" b="1" u="sng" dirty="0"/>
              <a:t>Objects of interest</a:t>
            </a:r>
            <a:r>
              <a:rPr lang="en-US" dirty="0"/>
              <a:t>: like type-based, but on change in state of object</a:t>
            </a:r>
          </a:p>
          <a:p>
            <a:r>
              <a:rPr lang="en-US" dirty="0"/>
              <a:t>For mobile: also match based on </a:t>
            </a:r>
            <a:r>
              <a:rPr lang="en-US" b="1" u="sng" dirty="0"/>
              <a:t>context</a:t>
            </a:r>
          </a:p>
          <a:p>
            <a:r>
              <a:rPr lang="en-US" b="1" u="sng" dirty="0"/>
              <a:t>Concept-based</a:t>
            </a:r>
            <a:r>
              <a:rPr lang="en-US" dirty="0"/>
              <a:t> subscriptions: not just syntax, but semantics of events.</a:t>
            </a:r>
          </a:p>
          <a:p>
            <a:r>
              <a:rPr lang="en-US" dirty="0"/>
              <a:t>Fancier (e.g., financial trading): </a:t>
            </a:r>
            <a:r>
              <a:rPr lang="en-US" b="1" u="sng" dirty="0"/>
              <a:t>complex event processing </a:t>
            </a:r>
            <a:r>
              <a:rPr lang="en-US" dirty="0"/>
              <a:t>(CEP)</a:t>
            </a:r>
          </a:p>
          <a:p>
            <a:pPr lvl="1"/>
            <a:r>
              <a:rPr lang="en-US" dirty="0"/>
              <a:t>Patterns between different events, locations, time, ..</a:t>
            </a:r>
          </a:p>
          <a:p>
            <a:pPr lvl="1"/>
            <a:r>
              <a:rPr lang="en-US" dirty="0"/>
              <a:t>I.e. patterns can be logical, temporal, or spatial</a:t>
            </a:r>
          </a:p>
          <a:p>
            <a:pPr lvl="1"/>
            <a:r>
              <a:rPr lang="en-US" dirty="0"/>
              <a:t>For more, see ACM’s Distributed Event-Based Systems (DEBS) conference</a:t>
            </a:r>
          </a:p>
        </p:txBody>
      </p:sp>
      <p:sp>
        <p:nvSpPr>
          <p:cNvPr id="4" name="Slide Number Placeholder 3"/>
          <p:cNvSpPr>
            <a:spLocks noGrp="1"/>
          </p:cNvSpPr>
          <p:nvPr>
            <p:ph type="sldNum" sz="quarter" idx="10"/>
          </p:nvPr>
        </p:nvSpPr>
        <p:spPr/>
        <p:txBody>
          <a:bodyPr/>
          <a:lstStyle/>
          <a:p>
            <a:pPr>
              <a:defRPr/>
            </a:pPr>
            <a:fld id="{3AF5D15A-566C-409F-A413-E42E3117F28C}" type="slidenum">
              <a:rPr lang="en-US" smtClean="0"/>
              <a:pPr>
                <a:defRPr/>
              </a:pPr>
              <a:t>43</a:t>
            </a:fld>
            <a:endParaRPr lang="en-US" dirty="0"/>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Implementation issues </a:t>
            </a:r>
          </a:p>
        </p:txBody>
      </p:sp>
      <p:sp>
        <p:nvSpPr>
          <p:cNvPr id="3" name="Content Placeholder 2"/>
          <p:cNvSpPr>
            <a:spLocks noGrp="1"/>
          </p:cNvSpPr>
          <p:nvPr>
            <p:ph idx="1"/>
          </p:nvPr>
        </p:nvSpPr>
        <p:spPr/>
        <p:txBody>
          <a:bodyPr/>
          <a:lstStyle/>
          <a:p>
            <a:r>
              <a:rPr lang="en-US" dirty="0"/>
              <a:t>Many ways to delivery events efficiently to subscribers</a:t>
            </a:r>
          </a:p>
          <a:p>
            <a:r>
              <a:rPr lang="en-US" dirty="0"/>
              <a:t>Also can be requirements for security, scalability, failure handling, concurrency, </a:t>
            </a:r>
            <a:r>
              <a:rPr lang="en-US" dirty="0" err="1"/>
              <a:t>QoS</a:t>
            </a:r>
            <a:endParaRPr lang="en-US" dirty="0"/>
          </a:p>
          <a:p>
            <a:r>
              <a:rPr lang="en-US" dirty="0"/>
              <a:t>A number of key implementation choices follow..</a:t>
            </a:r>
          </a:p>
        </p:txBody>
      </p:sp>
      <p:sp>
        <p:nvSpPr>
          <p:cNvPr id="4" name="Slide Number Placeholder 3"/>
          <p:cNvSpPr>
            <a:spLocks noGrp="1"/>
          </p:cNvSpPr>
          <p:nvPr>
            <p:ph type="sldNum" sz="quarter" idx="10"/>
          </p:nvPr>
        </p:nvSpPr>
        <p:spPr/>
        <p:txBody>
          <a:bodyPr/>
          <a:lstStyle/>
          <a:p>
            <a:pPr>
              <a:defRPr/>
            </a:pPr>
            <a:fld id="{3AF5D15A-566C-409F-A413-E42E3117F28C}" type="slidenum">
              <a:rPr lang="en-US" smtClean="0"/>
              <a:pPr>
                <a:defRPr/>
              </a:pPr>
              <a:t>44</a:t>
            </a:fld>
            <a:endParaRPr lang="en-US" dirty="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Centralized vs. distributed implementations</a:t>
            </a:r>
          </a:p>
        </p:txBody>
      </p:sp>
      <p:sp>
        <p:nvSpPr>
          <p:cNvPr id="3" name="Content Placeholder 2"/>
          <p:cNvSpPr>
            <a:spLocks noGrp="1"/>
          </p:cNvSpPr>
          <p:nvPr>
            <p:ph idx="1"/>
          </p:nvPr>
        </p:nvSpPr>
        <p:spPr/>
        <p:txBody>
          <a:bodyPr/>
          <a:lstStyle/>
          <a:p>
            <a:r>
              <a:rPr lang="en-US" dirty="0"/>
              <a:t>Simple way: single centralized broker node</a:t>
            </a:r>
          </a:p>
          <a:p>
            <a:r>
              <a:rPr lang="en-US" dirty="0"/>
              <a:t>Most implementations are </a:t>
            </a:r>
            <a:r>
              <a:rPr lang="en-US" b="1" u="sng" dirty="0"/>
              <a:t>network of brokers</a:t>
            </a:r>
            <a:endParaRPr lang="en-US" b="1" dirty="0"/>
          </a:p>
          <a:p>
            <a:pPr lvl="1"/>
            <a:r>
              <a:rPr lang="en-US" dirty="0"/>
              <a:t>E.g., </a:t>
            </a:r>
            <a:r>
              <a:rPr lang="en-US" dirty="0" err="1"/>
              <a:t>GridStat</a:t>
            </a:r>
            <a:endParaRPr lang="en-US" dirty="0"/>
          </a:p>
          <a:p>
            <a:r>
              <a:rPr lang="en-US" dirty="0"/>
              <a:t>Some implementations are peer-to-peer (P2P)</a:t>
            </a:r>
          </a:p>
          <a:p>
            <a:pPr lvl="1"/>
            <a:r>
              <a:rPr lang="en-US" dirty="0"/>
              <a:t>All publisher and subscriber nodes act as the pub-sub broker</a:t>
            </a:r>
          </a:p>
          <a:p>
            <a:pPr lvl="1"/>
            <a:r>
              <a:rPr lang="en-US" dirty="0"/>
              <a:t>E.g., RTI DDS</a:t>
            </a:r>
          </a:p>
        </p:txBody>
      </p:sp>
      <p:sp>
        <p:nvSpPr>
          <p:cNvPr id="4" name="Slide Number Placeholder 3"/>
          <p:cNvSpPr>
            <a:spLocks noGrp="1"/>
          </p:cNvSpPr>
          <p:nvPr>
            <p:ph type="sldNum" sz="quarter" idx="10"/>
          </p:nvPr>
        </p:nvSpPr>
        <p:spPr/>
        <p:txBody>
          <a:bodyPr/>
          <a:lstStyle/>
          <a:p>
            <a:pPr>
              <a:defRPr/>
            </a:pPr>
            <a:fld id="{3AF5D15A-566C-409F-A413-E42E3117F28C}" type="slidenum">
              <a:rPr lang="en-US" smtClean="0"/>
              <a:pPr>
                <a:defRPr/>
              </a:pPr>
              <a:t>45</a:t>
            </a:fld>
            <a:endParaRPr lang="en-US" dirty="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2549C4D2-AF50-4001-BEFD-1A185B708285}" type="slidenum">
              <a:rPr lang="en-US"/>
              <a:pPr/>
              <a:t>46</a:t>
            </a:fld>
            <a:endParaRPr lang="en-US"/>
          </a:p>
        </p:txBody>
      </p:sp>
      <p:sp>
        <p:nvSpPr>
          <p:cNvPr id="15362" name="Line 2"/>
          <p:cNvSpPr>
            <a:spLocks noChangeShapeType="1"/>
          </p:cNvSpPr>
          <p:nvPr/>
        </p:nvSpPr>
        <p:spPr bwMode="auto">
          <a:xfrm>
            <a:off x="495300" y="1143000"/>
            <a:ext cx="8832850" cy="1588"/>
          </a:xfrm>
          <a:prstGeom prst="line">
            <a:avLst/>
          </a:prstGeom>
          <a:noFill/>
          <a:ln w="127000">
            <a:solidFill>
              <a:srgbClr val="FFCC00"/>
            </a:solidFill>
            <a:round/>
            <a:headEnd/>
            <a:tailEnd/>
          </a:ln>
        </p:spPr>
        <p:txBody>
          <a:bodyPr lIns="0" tIns="0" rIns="0" bIns="0"/>
          <a:lstStyle/>
          <a:p>
            <a:endParaRPr lang="en-US"/>
          </a:p>
        </p:txBody>
      </p:sp>
      <p:sp>
        <p:nvSpPr>
          <p:cNvPr id="15363" name="Rectangle 3"/>
          <p:cNvSpPr>
            <a:spLocks noGrp="1" noChangeArrowheads="1"/>
          </p:cNvSpPr>
          <p:nvPr>
            <p:ph type="title"/>
          </p:nvPr>
        </p:nvSpPr>
        <p:spPr>
          <a:ln/>
        </p:spPr>
        <p:txBody>
          <a:bodyPr rIns="132080"/>
          <a:lstStyle/>
          <a:p>
            <a:br>
              <a:rPr lang="en-US" dirty="0"/>
            </a:br>
            <a:r>
              <a:rPr lang="en-US" b="1" dirty="0">
                <a:solidFill>
                  <a:schemeClr val="tx1"/>
                </a:solidFill>
              </a:rPr>
              <a:t>A network of brokers</a:t>
            </a:r>
          </a:p>
        </p:txBody>
      </p:sp>
      <p:pic>
        <p:nvPicPr>
          <p:cNvPr id="15364" name="Picture 4"/>
          <p:cNvPicPr>
            <a:picLocks noChangeAspect="1" noChangeArrowheads="1"/>
          </p:cNvPicPr>
          <p:nvPr/>
        </p:nvPicPr>
        <p:blipFill>
          <a:blip r:embed="rId3" cstate="print"/>
          <a:srcRect/>
          <a:stretch>
            <a:fillRect/>
          </a:stretch>
        </p:blipFill>
        <p:spPr bwMode="auto">
          <a:xfrm>
            <a:off x="355600" y="1295400"/>
            <a:ext cx="9336088" cy="4851400"/>
          </a:xfrm>
          <a:prstGeom prst="rect">
            <a:avLst/>
          </a:prstGeom>
          <a:noFill/>
          <a:ln w="9525">
            <a:noFill/>
            <a:round/>
            <a:headEnd/>
            <a:tailEnd/>
          </a:ln>
        </p:spPr>
      </p:pic>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Overall systems architecture</a:t>
            </a:r>
          </a:p>
        </p:txBody>
      </p:sp>
      <p:sp>
        <p:nvSpPr>
          <p:cNvPr id="3" name="Content Placeholder 2"/>
          <p:cNvSpPr>
            <a:spLocks noGrp="1"/>
          </p:cNvSpPr>
          <p:nvPr>
            <p:ph idx="1"/>
          </p:nvPr>
        </p:nvSpPr>
        <p:spPr/>
        <p:txBody>
          <a:bodyPr/>
          <a:lstStyle/>
          <a:p>
            <a:r>
              <a:rPr lang="en-US" dirty="0"/>
              <a:t>Centralized schemes simple…</a:t>
            </a:r>
          </a:p>
          <a:p>
            <a:r>
              <a:rPr lang="en-US" dirty="0"/>
              <a:t>Implementing channel-based or topic-based simple</a:t>
            </a:r>
          </a:p>
          <a:p>
            <a:pPr lvl="1"/>
            <a:r>
              <a:rPr lang="en-US" dirty="0"/>
              <a:t>Map channels/topics onto groups</a:t>
            </a:r>
          </a:p>
          <a:p>
            <a:pPr lvl="1"/>
            <a:r>
              <a:rPr lang="en-US" dirty="0"/>
              <a:t>Use the group’s multicast (possibly reliable, ordered, ..)</a:t>
            </a:r>
          </a:p>
          <a:p>
            <a:r>
              <a:rPr lang="en-US" dirty="0"/>
              <a:t>Implementation of content/type/ more complicated</a:t>
            </a:r>
          </a:p>
          <a:p>
            <a:pPr lvl="1"/>
            <a:r>
              <a:rPr lang="en-US" dirty="0"/>
              <a:t>Ranges of choices follow in fig 6.10</a:t>
            </a:r>
          </a:p>
          <a:p>
            <a:pPr lvl="1"/>
            <a:endParaRPr lang="en-US" dirty="0"/>
          </a:p>
        </p:txBody>
      </p:sp>
      <p:sp>
        <p:nvSpPr>
          <p:cNvPr id="4" name="Slide Number Placeholder 3"/>
          <p:cNvSpPr>
            <a:spLocks noGrp="1"/>
          </p:cNvSpPr>
          <p:nvPr>
            <p:ph type="sldNum" sz="quarter" idx="10"/>
          </p:nvPr>
        </p:nvSpPr>
        <p:spPr/>
        <p:txBody>
          <a:bodyPr/>
          <a:lstStyle/>
          <a:p>
            <a:pPr>
              <a:defRPr/>
            </a:pPr>
            <a:fld id="{3AF5D15A-566C-409F-A413-E42E3117F28C}" type="slidenum">
              <a:rPr lang="en-US" smtClean="0"/>
              <a:pPr>
                <a:defRPr/>
              </a:pPr>
              <a:t>47</a:t>
            </a:fld>
            <a:endParaRPr lang="en-US" dirty="0"/>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E0A1F319-B4D7-421A-A37D-E0AFCEA66A49}" type="slidenum">
              <a:rPr lang="en-US"/>
              <a:pPr/>
              <a:t>48</a:t>
            </a:fld>
            <a:endParaRPr lang="en-US"/>
          </a:p>
        </p:txBody>
      </p:sp>
      <p:sp>
        <p:nvSpPr>
          <p:cNvPr id="16386" name="Line 2"/>
          <p:cNvSpPr>
            <a:spLocks noChangeShapeType="1"/>
          </p:cNvSpPr>
          <p:nvPr/>
        </p:nvSpPr>
        <p:spPr bwMode="auto">
          <a:xfrm>
            <a:off x="495300" y="1143000"/>
            <a:ext cx="8832850" cy="1588"/>
          </a:xfrm>
          <a:prstGeom prst="line">
            <a:avLst/>
          </a:prstGeom>
          <a:noFill/>
          <a:ln w="127000">
            <a:solidFill>
              <a:srgbClr val="FFCC00"/>
            </a:solidFill>
            <a:round/>
            <a:headEnd/>
            <a:tailEnd/>
          </a:ln>
        </p:spPr>
        <p:txBody>
          <a:bodyPr lIns="0" tIns="0" rIns="0" bIns="0"/>
          <a:lstStyle/>
          <a:p>
            <a:endParaRPr lang="en-US"/>
          </a:p>
        </p:txBody>
      </p:sp>
      <p:sp>
        <p:nvSpPr>
          <p:cNvPr id="16387" name="Rectangle 3"/>
          <p:cNvSpPr>
            <a:spLocks noGrp="1" noChangeArrowheads="1"/>
          </p:cNvSpPr>
          <p:nvPr>
            <p:ph type="title"/>
          </p:nvPr>
        </p:nvSpPr>
        <p:spPr>
          <a:ln/>
        </p:spPr>
        <p:txBody>
          <a:bodyPr rIns="132080"/>
          <a:lstStyle/>
          <a:p>
            <a:br>
              <a:rPr lang="en-US" dirty="0"/>
            </a:br>
            <a:r>
              <a:rPr lang="en-US" b="1" dirty="0">
                <a:solidFill>
                  <a:schemeClr val="tx1"/>
                </a:solidFill>
              </a:rPr>
              <a:t>The architecture of publish-subscribe systems</a:t>
            </a:r>
          </a:p>
        </p:txBody>
      </p:sp>
      <p:pic>
        <p:nvPicPr>
          <p:cNvPr id="16388" name="Picture 4"/>
          <p:cNvPicPr>
            <a:picLocks noChangeAspect="1" noChangeArrowheads="1"/>
          </p:cNvPicPr>
          <p:nvPr/>
        </p:nvPicPr>
        <p:blipFill>
          <a:blip r:embed="rId3" cstate="print"/>
          <a:srcRect/>
          <a:stretch>
            <a:fillRect/>
          </a:stretch>
        </p:blipFill>
        <p:spPr bwMode="auto">
          <a:xfrm>
            <a:off x="889000" y="1293813"/>
            <a:ext cx="8115300" cy="5032375"/>
          </a:xfrm>
          <a:prstGeom prst="rect">
            <a:avLst/>
          </a:prstGeom>
          <a:noFill/>
          <a:ln w="9525">
            <a:noFill/>
            <a:round/>
            <a:headEnd/>
            <a:tailEnd/>
          </a:ln>
        </p:spPr>
      </p:pic>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Implementation choices in content-based routing (CBR)</a:t>
            </a:r>
          </a:p>
        </p:txBody>
      </p:sp>
      <p:sp>
        <p:nvSpPr>
          <p:cNvPr id="3" name="Content Placeholder 2"/>
          <p:cNvSpPr>
            <a:spLocks noGrp="1"/>
          </p:cNvSpPr>
          <p:nvPr>
            <p:ph idx="1"/>
          </p:nvPr>
        </p:nvSpPr>
        <p:spPr/>
        <p:txBody>
          <a:bodyPr/>
          <a:lstStyle/>
          <a:p>
            <a:r>
              <a:rPr lang="en-US" b="1" u="sng" dirty="0"/>
              <a:t>Flooding</a:t>
            </a:r>
            <a:r>
              <a:rPr lang="en-US" dirty="0"/>
              <a:t> (with duplicate suppression)</a:t>
            </a:r>
          </a:p>
          <a:p>
            <a:pPr lvl="1"/>
            <a:r>
              <a:rPr lang="en-US" dirty="0"/>
              <a:t>Simplest version</a:t>
            </a:r>
          </a:p>
          <a:p>
            <a:pPr lvl="2"/>
            <a:r>
              <a:rPr lang="en-US" dirty="0"/>
              <a:t>Send event to all nodes on a network</a:t>
            </a:r>
          </a:p>
          <a:p>
            <a:pPr lvl="2"/>
            <a:r>
              <a:rPr lang="en-US" dirty="0"/>
              <a:t>Can use underlying multicast/broadcast</a:t>
            </a:r>
          </a:p>
          <a:p>
            <a:pPr lvl="1"/>
            <a:r>
              <a:rPr lang="en-US" dirty="0"/>
              <a:t>More complicated</a:t>
            </a:r>
          </a:p>
          <a:p>
            <a:pPr lvl="2"/>
            <a:r>
              <a:rPr lang="en-US" dirty="0"/>
              <a:t>Brokers arranged in acyclic forwarding graph</a:t>
            </a:r>
          </a:p>
          <a:p>
            <a:pPr lvl="2"/>
            <a:r>
              <a:rPr lang="en-US" dirty="0"/>
              <a:t>Each node forwards to all its neighbors (except one that sent it to node)</a:t>
            </a:r>
          </a:p>
          <a:p>
            <a:r>
              <a:rPr lang="en-US" b="1" u="sng" dirty="0"/>
              <a:t>Filtering</a:t>
            </a:r>
            <a:r>
              <a:rPr lang="en-US" dirty="0"/>
              <a:t> (</a:t>
            </a:r>
            <a:r>
              <a:rPr lang="en-US" b="1" u="sng" dirty="0"/>
              <a:t>filter-based routing</a:t>
            </a:r>
            <a:r>
              <a:rPr lang="en-US" dirty="0"/>
              <a:t>)</a:t>
            </a:r>
          </a:p>
          <a:p>
            <a:pPr lvl="1"/>
            <a:r>
              <a:rPr lang="en-US" dirty="0"/>
              <a:t>Only forward where path to valid subscriber</a:t>
            </a:r>
          </a:p>
          <a:p>
            <a:pPr lvl="1"/>
            <a:r>
              <a:rPr lang="en-US" dirty="0"/>
              <a:t>I.e., subscription info propagated through network towards </a:t>
            </a:r>
            <a:r>
              <a:rPr lang="en-US" dirty="0" err="1"/>
              <a:t>publ’s</a:t>
            </a:r>
            <a:endParaRPr lang="en-US" dirty="0"/>
          </a:p>
          <a:p>
            <a:pPr lvl="1"/>
            <a:r>
              <a:rPr lang="en-US" dirty="0"/>
              <a:t>Detail: </a:t>
            </a:r>
          </a:p>
          <a:p>
            <a:pPr lvl="2"/>
            <a:r>
              <a:rPr lang="en-US" dirty="0"/>
              <a:t>Each node maintain </a:t>
            </a:r>
            <a:r>
              <a:rPr lang="en-US" b="1" u="sng" dirty="0"/>
              <a:t>neighbors list</a:t>
            </a:r>
          </a:p>
          <a:p>
            <a:pPr lvl="2"/>
            <a:r>
              <a:rPr lang="en-US" dirty="0"/>
              <a:t>For each neighbor, maintain </a:t>
            </a:r>
            <a:r>
              <a:rPr lang="en-US" b="1" u="sng" dirty="0"/>
              <a:t>subscription list/criteria</a:t>
            </a:r>
          </a:p>
          <a:p>
            <a:pPr lvl="2"/>
            <a:r>
              <a:rPr lang="en-US" b="1" u="sng" dirty="0"/>
              <a:t>Routing table</a:t>
            </a:r>
            <a:r>
              <a:rPr lang="en-US" i="1" dirty="0"/>
              <a:t> </a:t>
            </a:r>
            <a:r>
              <a:rPr lang="en-US" dirty="0"/>
              <a:t>with list of neighbors and subscribers downstream</a:t>
            </a:r>
            <a:endParaRPr lang="en-US" b="1" u="sng" dirty="0"/>
          </a:p>
        </p:txBody>
      </p:sp>
      <p:sp>
        <p:nvSpPr>
          <p:cNvPr id="4" name="Slide Number Placeholder 3"/>
          <p:cNvSpPr>
            <a:spLocks noGrp="1"/>
          </p:cNvSpPr>
          <p:nvPr>
            <p:ph type="sldNum" sz="quarter" idx="10"/>
          </p:nvPr>
        </p:nvSpPr>
        <p:spPr/>
        <p:txBody>
          <a:bodyPr/>
          <a:lstStyle/>
          <a:p>
            <a:pPr>
              <a:defRPr/>
            </a:pPr>
            <a:fld id="{3AF5D15A-566C-409F-A413-E42E3117F28C}" type="slidenum">
              <a:rPr lang="en-US" smtClean="0"/>
              <a:pPr>
                <a:defRPr/>
              </a:pPr>
              <a:t>49</a:t>
            </a:fld>
            <a:endParaRPr 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Indirect Communication</a:t>
            </a:r>
          </a:p>
        </p:txBody>
      </p:sp>
      <p:sp>
        <p:nvSpPr>
          <p:cNvPr id="3" name="Content Placeholder 2"/>
          <p:cNvSpPr>
            <a:spLocks noGrp="1"/>
          </p:cNvSpPr>
          <p:nvPr>
            <p:ph idx="1"/>
          </p:nvPr>
        </p:nvSpPr>
        <p:spPr/>
        <p:txBody>
          <a:bodyPr/>
          <a:lstStyle/>
          <a:p>
            <a:r>
              <a:rPr lang="en-US" dirty="0">
                <a:solidFill>
                  <a:schemeClr val="tx1"/>
                </a:solidFill>
              </a:rPr>
              <a:t>In contrast to direct communication, indirect communication avoids this direct coupling and hence inherits interesting properties. </a:t>
            </a:r>
          </a:p>
          <a:p>
            <a:r>
              <a:rPr lang="en-US" dirty="0">
                <a:solidFill>
                  <a:schemeClr val="tx1"/>
                </a:solidFill>
              </a:rPr>
              <a:t>The two key properties stemming from the use of an</a:t>
            </a:r>
          </a:p>
          <a:p>
            <a:pPr>
              <a:buNone/>
            </a:pPr>
            <a:r>
              <a:rPr lang="en-US" dirty="0">
                <a:solidFill>
                  <a:schemeClr val="tx1"/>
                </a:solidFill>
              </a:rPr>
              <a:t> intermediary:</a:t>
            </a:r>
          </a:p>
          <a:p>
            <a:r>
              <a:rPr lang="en-US" b="1" i="1" u="sng" dirty="0">
                <a:solidFill>
                  <a:schemeClr val="tx1"/>
                </a:solidFill>
              </a:rPr>
              <a:t>Space uncoupling</a:t>
            </a:r>
            <a:r>
              <a:rPr lang="en-US" i="1" dirty="0">
                <a:solidFill>
                  <a:schemeClr val="tx1"/>
                </a:solidFill>
              </a:rPr>
              <a:t>:  in which the sender does not know or need to know the identity </a:t>
            </a:r>
            <a:r>
              <a:rPr lang="en-US" dirty="0">
                <a:solidFill>
                  <a:schemeClr val="tx1"/>
                </a:solidFill>
              </a:rPr>
              <a:t>of the receiver(s), and vice versa. senders or receivers can be replaced, updated, replicated or migrated by system developer.</a:t>
            </a:r>
          </a:p>
          <a:p>
            <a:r>
              <a:rPr lang="en-US" b="1" u="sng" dirty="0">
                <a:solidFill>
                  <a:schemeClr val="tx1"/>
                </a:solidFill>
              </a:rPr>
              <a:t>Time uncoupling</a:t>
            </a:r>
            <a:r>
              <a:rPr lang="en-US" b="1" dirty="0">
                <a:solidFill>
                  <a:schemeClr val="tx1"/>
                </a:solidFill>
              </a:rPr>
              <a:t>: </a:t>
            </a:r>
            <a:r>
              <a:rPr lang="en-US" dirty="0">
                <a:solidFill>
                  <a:schemeClr val="tx1"/>
                </a:solidFill>
              </a:rPr>
              <a:t>in which the sender and receiver(s) can have independent lifetimes. </a:t>
            </a:r>
            <a:endParaRPr lang="en-US" b="1" dirty="0">
              <a:solidFill>
                <a:schemeClr val="tx1"/>
              </a:solidFill>
            </a:endParaRPr>
          </a:p>
        </p:txBody>
      </p:sp>
      <p:sp>
        <p:nvSpPr>
          <p:cNvPr id="4" name="Slide Number Placeholder 3"/>
          <p:cNvSpPr>
            <a:spLocks noGrp="1"/>
          </p:cNvSpPr>
          <p:nvPr>
            <p:ph type="sldNum" sz="quarter" idx="10"/>
          </p:nvPr>
        </p:nvSpPr>
        <p:spPr/>
        <p:txBody>
          <a:bodyPr/>
          <a:lstStyle/>
          <a:p>
            <a:pPr>
              <a:defRPr/>
            </a:pPr>
            <a:fld id="{3AF5D15A-566C-409F-A413-E42E3117F28C}" type="slidenum">
              <a:rPr lang="en-US" smtClean="0"/>
              <a:pPr>
                <a:defRPr/>
              </a:pPr>
              <a:t>5</a:t>
            </a:fld>
            <a:endParaRPr lang="en-US" dirty="0"/>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89EE2FA2-1F87-4FD2-9FEE-8736C2586EFA}" type="slidenum">
              <a:rPr lang="en-US"/>
              <a:pPr/>
              <a:t>50</a:t>
            </a:fld>
            <a:endParaRPr lang="en-US"/>
          </a:p>
        </p:txBody>
      </p:sp>
      <p:sp>
        <p:nvSpPr>
          <p:cNvPr id="17410" name="Line 2"/>
          <p:cNvSpPr>
            <a:spLocks noChangeShapeType="1"/>
          </p:cNvSpPr>
          <p:nvPr/>
        </p:nvSpPr>
        <p:spPr bwMode="auto">
          <a:xfrm>
            <a:off x="495300" y="1143000"/>
            <a:ext cx="8832850" cy="1588"/>
          </a:xfrm>
          <a:prstGeom prst="line">
            <a:avLst/>
          </a:prstGeom>
          <a:noFill/>
          <a:ln w="127000">
            <a:solidFill>
              <a:srgbClr val="FFCC00"/>
            </a:solidFill>
            <a:round/>
            <a:headEnd/>
            <a:tailEnd/>
          </a:ln>
        </p:spPr>
        <p:txBody>
          <a:bodyPr lIns="0" tIns="0" rIns="0" bIns="0"/>
          <a:lstStyle/>
          <a:p>
            <a:endParaRPr lang="en-US"/>
          </a:p>
        </p:txBody>
      </p:sp>
      <p:sp>
        <p:nvSpPr>
          <p:cNvPr id="17411" name="Rectangle 3"/>
          <p:cNvSpPr>
            <a:spLocks noGrp="1" noChangeArrowheads="1"/>
          </p:cNvSpPr>
          <p:nvPr>
            <p:ph type="title"/>
          </p:nvPr>
        </p:nvSpPr>
        <p:spPr>
          <a:ln/>
        </p:spPr>
        <p:txBody>
          <a:bodyPr rIns="132080"/>
          <a:lstStyle/>
          <a:p>
            <a:br>
              <a:rPr lang="en-US" dirty="0"/>
            </a:br>
            <a:r>
              <a:rPr lang="en-US" b="1" dirty="0">
                <a:solidFill>
                  <a:schemeClr val="tx1"/>
                </a:solidFill>
              </a:rPr>
              <a:t>Filtering-based routing</a:t>
            </a:r>
          </a:p>
        </p:txBody>
      </p:sp>
      <p:sp>
        <p:nvSpPr>
          <p:cNvPr id="17412" name="Rectangle 4"/>
          <p:cNvSpPr>
            <a:spLocks/>
          </p:cNvSpPr>
          <p:nvPr/>
        </p:nvSpPr>
        <p:spPr bwMode="auto">
          <a:xfrm>
            <a:off x="76200" y="1295400"/>
            <a:ext cx="9829800" cy="5181600"/>
          </a:xfrm>
          <a:prstGeom prst="rect">
            <a:avLst/>
          </a:prstGeom>
          <a:noFill/>
          <a:ln w="12700">
            <a:noFill/>
            <a:miter lim="800000"/>
            <a:headEnd/>
            <a:tailEnd/>
          </a:ln>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2800" b="1" i="1" dirty="0">
                <a:solidFill>
                  <a:schemeClr val="tx1"/>
                </a:solidFill>
                <a:latin typeface="Times New Roman" pitchFamily="-116" charset="0"/>
                <a:cs typeface="Times New Roman" pitchFamily="-116" charset="0"/>
                <a:sym typeface="Times New Roman" pitchFamily="-116" charset="0"/>
              </a:rPr>
              <a:t>upon receive </a:t>
            </a:r>
            <a:r>
              <a:rPr lang="en-US" sz="2800" i="1" dirty="0">
                <a:solidFill>
                  <a:schemeClr val="tx1"/>
                </a:solidFill>
                <a:latin typeface="Times New Roman" pitchFamily="-116" charset="0"/>
                <a:cs typeface="Times New Roman" pitchFamily="-116" charset="0"/>
                <a:sym typeface="Times New Roman" pitchFamily="-116" charset="0"/>
              </a:rPr>
              <a:t>publish(event e) </a:t>
            </a:r>
            <a:r>
              <a:rPr lang="en-US" sz="2800" b="1" i="1" dirty="0">
                <a:solidFill>
                  <a:schemeClr val="tx1"/>
                </a:solidFill>
                <a:latin typeface="Times New Roman" pitchFamily="-116" charset="0"/>
                <a:cs typeface="Times New Roman" pitchFamily="-116" charset="0"/>
                <a:sym typeface="Times New Roman" pitchFamily="-116" charset="0"/>
              </a:rPr>
              <a:t>from </a:t>
            </a:r>
            <a:r>
              <a:rPr lang="en-US" sz="2800" i="1" dirty="0">
                <a:solidFill>
                  <a:schemeClr val="tx1"/>
                </a:solidFill>
                <a:latin typeface="Times New Roman" pitchFamily="-116" charset="0"/>
                <a:cs typeface="Times New Roman" pitchFamily="-116" charset="0"/>
                <a:sym typeface="Times New Roman" pitchFamily="-116" charset="0"/>
              </a:rPr>
              <a:t>node x			</a:t>
            </a:r>
            <a:r>
              <a:rPr lang="en-US" sz="2800" i="1" dirty="0">
                <a:solidFill>
                  <a:srgbClr val="FF0000"/>
                </a:solidFill>
                <a:latin typeface="Times New Roman" pitchFamily="-116" charset="0"/>
                <a:cs typeface="Times New Roman" pitchFamily="-116" charset="0"/>
                <a:sym typeface="Times New Roman" pitchFamily="-116" charset="0"/>
              </a:rPr>
              <a:t>1</a:t>
            </a:r>
            <a:r>
              <a:rPr lang="en-US" sz="2800" i="1" dirty="0">
                <a:solidFill>
                  <a:schemeClr val="tx1"/>
                </a:solidFill>
                <a:latin typeface="Times New Roman" pitchFamily="-116" charset="0"/>
                <a:cs typeface="Times New Roman" pitchFamily="-116" charset="0"/>
                <a:sym typeface="Times New Roman" pitchFamily="-116" charset="0"/>
              </a:rPr>
              <a:t> </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2800" i="1" dirty="0">
                <a:solidFill>
                  <a:schemeClr val="tx1"/>
                </a:solidFill>
                <a:latin typeface="Times New Roman" pitchFamily="-116" charset="0"/>
                <a:cs typeface="Times New Roman" pitchFamily="-116" charset="0"/>
                <a:sym typeface="Times New Roman" pitchFamily="-116" charset="0"/>
              </a:rPr>
              <a:t>	</a:t>
            </a:r>
            <a:r>
              <a:rPr lang="en-US" sz="2800" i="1" dirty="0" err="1">
                <a:solidFill>
                  <a:schemeClr val="tx1"/>
                </a:solidFill>
                <a:latin typeface="Times New Roman" pitchFamily="-116" charset="0"/>
                <a:cs typeface="Times New Roman" pitchFamily="-116" charset="0"/>
                <a:sym typeface="Times New Roman" pitchFamily="-116" charset="0"/>
              </a:rPr>
              <a:t>matchlist</a:t>
            </a:r>
            <a:r>
              <a:rPr lang="en-US" sz="2800" i="1" dirty="0">
                <a:solidFill>
                  <a:schemeClr val="tx1"/>
                </a:solidFill>
                <a:latin typeface="Times New Roman" pitchFamily="-116" charset="0"/>
                <a:cs typeface="Times New Roman" pitchFamily="-116" charset="0"/>
                <a:sym typeface="Times New Roman" pitchFamily="-116" charset="0"/>
              </a:rPr>
              <a:t> := match(e, subscriptions)			</a:t>
            </a:r>
            <a:r>
              <a:rPr lang="en-US" sz="2800" i="1" dirty="0">
                <a:solidFill>
                  <a:srgbClr val="FF0000"/>
                </a:solidFill>
                <a:latin typeface="Times New Roman" pitchFamily="-116" charset="0"/>
                <a:cs typeface="Times New Roman" pitchFamily="-116" charset="0"/>
                <a:sym typeface="Times New Roman" pitchFamily="-116" charset="0"/>
              </a:rPr>
              <a:t>2</a:t>
            </a:r>
            <a:r>
              <a:rPr lang="en-US" sz="2800" i="1" dirty="0">
                <a:solidFill>
                  <a:schemeClr val="tx1"/>
                </a:solidFill>
                <a:latin typeface="Times New Roman" pitchFamily="-116" charset="0"/>
                <a:cs typeface="Times New Roman" pitchFamily="-116" charset="0"/>
                <a:sym typeface="Times New Roman" pitchFamily="-116" charset="0"/>
              </a:rPr>
              <a:t> </a:t>
            </a:r>
          </a:p>
          <a:p>
            <a:pPr marL="0" lvl="1">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2800" i="1" dirty="0">
                <a:solidFill>
                  <a:schemeClr val="tx1"/>
                </a:solidFill>
                <a:latin typeface="Times New Roman" pitchFamily="-116" charset="0"/>
                <a:cs typeface="Times New Roman" pitchFamily="-116" charset="0"/>
                <a:sym typeface="Times New Roman" pitchFamily="-116" charset="0"/>
              </a:rPr>
              <a:t>	send notify(e) to </a:t>
            </a:r>
            <a:r>
              <a:rPr lang="en-US" sz="2800" i="1" dirty="0" err="1">
                <a:solidFill>
                  <a:schemeClr val="tx1"/>
                </a:solidFill>
                <a:latin typeface="Times New Roman" pitchFamily="-116" charset="0"/>
                <a:cs typeface="Times New Roman" pitchFamily="-116" charset="0"/>
                <a:sym typeface="Times New Roman" pitchFamily="-116" charset="0"/>
              </a:rPr>
              <a:t>matchlist</a:t>
            </a:r>
            <a:r>
              <a:rPr lang="en-US" sz="2800" i="1" dirty="0">
                <a:solidFill>
                  <a:schemeClr val="tx1"/>
                </a:solidFill>
                <a:latin typeface="Times New Roman" pitchFamily="-116" charset="0"/>
                <a:cs typeface="Times New Roman" pitchFamily="-116" charset="0"/>
                <a:sym typeface="Times New Roman" pitchFamily="-116" charset="0"/>
              </a:rPr>
              <a:t>;						</a:t>
            </a:r>
            <a:r>
              <a:rPr lang="en-US" sz="2800" i="1" dirty="0">
                <a:solidFill>
                  <a:srgbClr val="FF0000"/>
                </a:solidFill>
                <a:latin typeface="Times New Roman" pitchFamily="-116" charset="0"/>
                <a:cs typeface="Times New Roman" pitchFamily="-116" charset="0"/>
                <a:sym typeface="Times New Roman" pitchFamily="-116" charset="0"/>
              </a:rPr>
              <a:t>3</a:t>
            </a:r>
            <a:r>
              <a:rPr lang="en-US" sz="2800" i="1" dirty="0">
                <a:solidFill>
                  <a:schemeClr val="tx1"/>
                </a:solidFill>
                <a:latin typeface="Times New Roman" pitchFamily="-116" charset="0"/>
                <a:cs typeface="Times New Roman" pitchFamily="-116" charset="0"/>
                <a:sym typeface="Times New Roman" pitchFamily="-116" charset="0"/>
              </a:rPr>
              <a:t> </a:t>
            </a:r>
          </a:p>
          <a:p>
            <a:pPr marL="0" lvl="2">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2800" i="1" dirty="0">
                <a:solidFill>
                  <a:schemeClr val="tx1"/>
                </a:solidFill>
                <a:latin typeface="Times New Roman" pitchFamily="-116" charset="0"/>
                <a:cs typeface="Times New Roman" pitchFamily="-116" charset="0"/>
                <a:sym typeface="Times New Roman" pitchFamily="-116" charset="0"/>
              </a:rPr>
              <a:t>	</a:t>
            </a:r>
            <a:r>
              <a:rPr lang="en-US" sz="2800" i="1" dirty="0" err="1">
                <a:solidFill>
                  <a:schemeClr val="tx1"/>
                </a:solidFill>
                <a:latin typeface="Times New Roman" pitchFamily="-116" charset="0"/>
                <a:cs typeface="Times New Roman" pitchFamily="-116" charset="0"/>
                <a:sym typeface="Times New Roman" pitchFamily="-116" charset="0"/>
              </a:rPr>
              <a:t>fwdlist</a:t>
            </a:r>
            <a:r>
              <a:rPr lang="en-US" sz="2800" i="1" dirty="0">
                <a:solidFill>
                  <a:schemeClr val="tx1"/>
                </a:solidFill>
                <a:latin typeface="Times New Roman" pitchFamily="-116" charset="0"/>
                <a:cs typeface="Times New Roman" pitchFamily="-116" charset="0"/>
                <a:sym typeface="Times New Roman" pitchFamily="-116" charset="0"/>
              </a:rPr>
              <a:t> := match(e, routing);	</a:t>
            </a:r>
            <a:r>
              <a:rPr lang="en-US" sz="2800" i="1" dirty="0">
                <a:solidFill>
                  <a:srgbClr val="FF0000"/>
                </a:solidFill>
                <a:latin typeface="Times New Roman" pitchFamily="-116" charset="0"/>
                <a:cs typeface="Times New Roman" pitchFamily="-116" charset="0"/>
                <a:sym typeface="Times New Roman" pitchFamily="-116" charset="0"/>
              </a:rPr>
              <a:t>4</a:t>
            </a:r>
            <a:r>
              <a:rPr lang="en-US" sz="2800" i="1" dirty="0">
                <a:solidFill>
                  <a:schemeClr val="tx1"/>
                </a:solidFill>
                <a:latin typeface="Times New Roman" pitchFamily="-116" charset="0"/>
                <a:cs typeface="Times New Roman" pitchFamily="-116" charset="0"/>
                <a:sym typeface="Times New Roman" pitchFamily="-116" charset="0"/>
              </a:rPr>
              <a:t> </a:t>
            </a:r>
          </a:p>
          <a:p>
            <a:pPr marL="0" lvl="3">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2800" b="1" i="1" dirty="0">
                <a:solidFill>
                  <a:schemeClr val="tx1"/>
                </a:solidFill>
                <a:latin typeface="Times New Roman" pitchFamily="-116" charset="0"/>
                <a:cs typeface="Times New Roman" pitchFamily="-116" charset="0"/>
                <a:sym typeface="Times New Roman" pitchFamily="-116" charset="0"/>
              </a:rPr>
              <a:t>	send </a:t>
            </a:r>
            <a:r>
              <a:rPr lang="en-US" sz="2800" i="1" dirty="0">
                <a:solidFill>
                  <a:schemeClr val="tx1"/>
                </a:solidFill>
                <a:latin typeface="Times New Roman" pitchFamily="-116" charset="0"/>
                <a:cs typeface="Times New Roman" pitchFamily="-116" charset="0"/>
                <a:sym typeface="Times New Roman" pitchFamily="-116" charset="0"/>
              </a:rPr>
              <a:t>publish(e) to </a:t>
            </a:r>
            <a:r>
              <a:rPr lang="en-US" sz="2800" i="1" dirty="0" err="1">
                <a:solidFill>
                  <a:schemeClr val="tx1"/>
                </a:solidFill>
                <a:latin typeface="Times New Roman" pitchFamily="-116" charset="0"/>
                <a:cs typeface="Times New Roman" pitchFamily="-116" charset="0"/>
                <a:sym typeface="Times New Roman" pitchFamily="-116" charset="0"/>
              </a:rPr>
              <a:t>fwdlist</a:t>
            </a:r>
            <a:r>
              <a:rPr lang="en-US" sz="2800" i="1" dirty="0">
                <a:solidFill>
                  <a:schemeClr val="tx1"/>
                </a:solidFill>
                <a:latin typeface="Times New Roman" pitchFamily="-116" charset="0"/>
                <a:cs typeface="Times New Roman" pitchFamily="-116" charset="0"/>
                <a:sym typeface="Times New Roman" pitchFamily="-116" charset="0"/>
              </a:rPr>
              <a:t> - x;	</a:t>
            </a:r>
            <a:r>
              <a:rPr lang="en-US" sz="2800" i="1" dirty="0">
                <a:solidFill>
                  <a:srgbClr val="FF0000"/>
                </a:solidFill>
                <a:latin typeface="Times New Roman" pitchFamily="-116" charset="0"/>
                <a:cs typeface="Times New Roman" pitchFamily="-116" charset="0"/>
                <a:sym typeface="Times New Roman" pitchFamily="-116" charset="0"/>
              </a:rPr>
              <a:t>5</a:t>
            </a:r>
            <a:endParaRPr lang="en-US" sz="2800" i="1" dirty="0">
              <a:solidFill>
                <a:schemeClr val="tx1"/>
              </a:solidFill>
              <a:latin typeface="Times New Roman" pitchFamily="-116" charset="0"/>
              <a:cs typeface="Times" pitchFamily="-116" charset="0"/>
              <a:sym typeface="Times New Roman" pitchFamily="-116"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endParaRPr lang="en-US" sz="2800" b="1" i="1" dirty="0">
              <a:solidFill>
                <a:schemeClr val="tx1"/>
              </a:solidFill>
              <a:latin typeface="Times New Roman" pitchFamily="-116" charset="0"/>
              <a:cs typeface="Times New Roman" pitchFamily="-116" charset="0"/>
              <a:sym typeface="Times New Roman" pitchFamily="-116"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2800" b="1" i="1" dirty="0">
                <a:solidFill>
                  <a:schemeClr val="tx1"/>
                </a:solidFill>
                <a:latin typeface="Times New Roman" pitchFamily="-116" charset="0"/>
                <a:cs typeface="Times New Roman" pitchFamily="-116" charset="0"/>
                <a:sym typeface="Times New Roman" pitchFamily="-116" charset="0"/>
              </a:rPr>
              <a:t>upon receive </a:t>
            </a:r>
            <a:r>
              <a:rPr lang="en-US" sz="2800" i="1" dirty="0">
                <a:solidFill>
                  <a:schemeClr val="tx1"/>
                </a:solidFill>
                <a:latin typeface="Times New Roman" pitchFamily="-116" charset="0"/>
                <a:cs typeface="Times New Roman" pitchFamily="-116" charset="0"/>
                <a:sym typeface="Times New Roman" pitchFamily="-116" charset="0"/>
              </a:rPr>
              <a:t>subscribe(subscription s) </a:t>
            </a:r>
            <a:r>
              <a:rPr lang="en-US" sz="2800" b="1" i="1" dirty="0">
                <a:solidFill>
                  <a:schemeClr val="tx1"/>
                </a:solidFill>
                <a:latin typeface="Times New Roman" pitchFamily="-116" charset="0"/>
                <a:cs typeface="Times New Roman" pitchFamily="-116" charset="0"/>
                <a:sym typeface="Times New Roman" pitchFamily="-116" charset="0"/>
              </a:rPr>
              <a:t>from </a:t>
            </a:r>
            <a:r>
              <a:rPr lang="en-US" sz="2800" i="1" dirty="0">
                <a:solidFill>
                  <a:schemeClr val="tx1"/>
                </a:solidFill>
                <a:latin typeface="Times New Roman" pitchFamily="-116" charset="0"/>
                <a:cs typeface="Times New Roman" pitchFamily="-116" charset="0"/>
                <a:sym typeface="Times New Roman" pitchFamily="-116" charset="0"/>
              </a:rPr>
              <a:t>node x	</a:t>
            </a:r>
            <a:r>
              <a:rPr lang="en-US" sz="2800" i="1" dirty="0">
                <a:solidFill>
                  <a:srgbClr val="FF0000"/>
                </a:solidFill>
                <a:latin typeface="Times New Roman" pitchFamily="-116" charset="0"/>
                <a:cs typeface="Times New Roman" pitchFamily="-116" charset="0"/>
                <a:sym typeface="Times New Roman" pitchFamily="-116" charset="0"/>
              </a:rPr>
              <a:t>6</a:t>
            </a:r>
            <a:r>
              <a:rPr lang="en-US" sz="2800" i="1" dirty="0">
                <a:solidFill>
                  <a:schemeClr val="tx1"/>
                </a:solidFill>
                <a:latin typeface="Times New Roman" pitchFamily="-116" charset="0"/>
                <a:cs typeface="Times New Roman" pitchFamily="-116" charset="0"/>
                <a:sym typeface="Times New Roman" pitchFamily="-116" charset="0"/>
              </a:rPr>
              <a:t> </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2800" b="1" i="1" dirty="0">
                <a:solidFill>
                  <a:schemeClr val="tx1"/>
                </a:solidFill>
                <a:latin typeface="Times New Roman" pitchFamily="-116" charset="0"/>
                <a:cs typeface="Times New Roman" pitchFamily="-116" charset="0"/>
                <a:sym typeface="Times New Roman" pitchFamily="-116" charset="0"/>
              </a:rPr>
              <a:t>	if </a:t>
            </a:r>
            <a:r>
              <a:rPr lang="en-US" sz="2800" i="1" dirty="0">
                <a:solidFill>
                  <a:schemeClr val="tx1"/>
                </a:solidFill>
                <a:latin typeface="Times New Roman" pitchFamily="-116" charset="0"/>
                <a:cs typeface="Times New Roman" pitchFamily="-116" charset="0"/>
                <a:sym typeface="Times New Roman" pitchFamily="-116" charset="0"/>
              </a:rPr>
              <a:t>x is client </a:t>
            </a:r>
            <a:r>
              <a:rPr lang="en-US" sz="2800" b="1" i="1" dirty="0">
                <a:solidFill>
                  <a:schemeClr val="tx1"/>
                </a:solidFill>
                <a:latin typeface="Times New Roman" pitchFamily="-116" charset="0"/>
                <a:cs typeface="Times New Roman" pitchFamily="-116" charset="0"/>
                <a:sym typeface="Times New Roman" pitchFamily="-116" charset="0"/>
              </a:rPr>
              <a:t>then	</a:t>
            </a:r>
            <a:r>
              <a:rPr lang="en-US" sz="2800" i="1" dirty="0">
                <a:solidFill>
                  <a:srgbClr val="FF0000"/>
                </a:solidFill>
                <a:latin typeface="Times New Roman" pitchFamily="-116" charset="0"/>
                <a:cs typeface="Times New Roman" pitchFamily="-116" charset="0"/>
                <a:sym typeface="Times New Roman" pitchFamily="-116" charset="0"/>
              </a:rPr>
              <a:t>7</a:t>
            </a:r>
            <a:r>
              <a:rPr lang="en-US" sz="2800" i="1" dirty="0">
                <a:solidFill>
                  <a:schemeClr val="tx1"/>
                </a:solidFill>
                <a:latin typeface="Times New Roman" pitchFamily="-116" charset="0"/>
                <a:cs typeface="Times New Roman" pitchFamily="-116" charset="0"/>
                <a:sym typeface="Times New Roman" pitchFamily="-116" charset="0"/>
              </a:rPr>
              <a:t> </a:t>
            </a:r>
          </a:p>
          <a:p>
            <a:pPr marL="0" lvl="1">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2800" i="1" dirty="0">
                <a:solidFill>
                  <a:schemeClr val="tx1"/>
                </a:solidFill>
                <a:latin typeface="Times New Roman" pitchFamily="-116" charset="0"/>
                <a:cs typeface="Times New Roman" pitchFamily="-116" charset="0"/>
                <a:sym typeface="Times New Roman" pitchFamily="-116" charset="0"/>
              </a:rPr>
              <a:t>		add x to subscriptions;	</a:t>
            </a:r>
            <a:r>
              <a:rPr lang="en-US" sz="2800" i="1" dirty="0">
                <a:solidFill>
                  <a:srgbClr val="FF0000"/>
                </a:solidFill>
                <a:latin typeface="Times New Roman" pitchFamily="-116" charset="0"/>
                <a:cs typeface="Times New Roman" pitchFamily="-116" charset="0"/>
                <a:sym typeface="Times New Roman" pitchFamily="-116" charset="0"/>
              </a:rPr>
              <a:t>8</a:t>
            </a:r>
            <a:r>
              <a:rPr lang="en-US" sz="2800" i="1" dirty="0">
                <a:solidFill>
                  <a:schemeClr val="tx1"/>
                </a:solidFill>
                <a:latin typeface="Times New Roman" pitchFamily="-116" charset="0"/>
                <a:cs typeface="Times New Roman" pitchFamily="-116" charset="0"/>
                <a:sym typeface="Times New Roman" pitchFamily="-116" charset="0"/>
              </a:rPr>
              <a:t> </a:t>
            </a:r>
          </a:p>
          <a:p>
            <a:pPr marL="0" lvl="2">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2800" b="1" i="1" dirty="0">
                <a:solidFill>
                  <a:schemeClr val="tx1"/>
                </a:solidFill>
                <a:latin typeface="Times New Roman" pitchFamily="-116" charset="0"/>
                <a:cs typeface="Times New Roman" pitchFamily="-116" charset="0"/>
                <a:sym typeface="Times New Roman" pitchFamily="-116" charset="0"/>
              </a:rPr>
              <a:t>	else </a:t>
            </a:r>
            <a:r>
              <a:rPr lang="en-US" sz="2800" i="1" dirty="0">
                <a:solidFill>
                  <a:schemeClr val="tx1"/>
                </a:solidFill>
                <a:latin typeface="Times New Roman" pitchFamily="-116" charset="0"/>
                <a:cs typeface="Times New Roman" pitchFamily="-116" charset="0"/>
                <a:sym typeface="Times New Roman" pitchFamily="-116" charset="0"/>
              </a:rPr>
              <a:t>add(x, s) to routing;	</a:t>
            </a:r>
            <a:r>
              <a:rPr lang="en-US" sz="2800" i="1" dirty="0">
                <a:solidFill>
                  <a:srgbClr val="FF0000"/>
                </a:solidFill>
                <a:latin typeface="Times New Roman" pitchFamily="-116" charset="0"/>
                <a:cs typeface="Times New Roman" pitchFamily="-116" charset="0"/>
                <a:sym typeface="Times New Roman" pitchFamily="-116" charset="0"/>
              </a:rPr>
              <a:t>9</a:t>
            </a:r>
            <a:r>
              <a:rPr lang="en-US" sz="2800" i="1" dirty="0">
                <a:solidFill>
                  <a:schemeClr val="tx1"/>
                </a:solidFill>
                <a:latin typeface="Times New Roman" pitchFamily="-116" charset="0"/>
                <a:cs typeface="Times New Roman" pitchFamily="-116" charset="0"/>
                <a:sym typeface="Times New Roman" pitchFamily="-116" charset="0"/>
              </a:rPr>
              <a:t> </a:t>
            </a:r>
          </a:p>
          <a:p>
            <a:pPr marL="0" lvl="3">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2800" b="1" i="1" dirty="0">
                <a:solidFill>
                  <a:schemeClr val="tx1"/>
                </a:solidFill>
                <a:latin typeface="Times New Roman" pitchFamily="-116" charset="0"/>
                <a:cs typeface="Times New Roman" pitchFamily="-116" charset="0"/>
                <a:sym typeface="Times New Roman" pitchFamily="-116" charset="0"/>
              </a:rPr>
              <a:t>	send </a:t>
            </a:r>
            <a:r>
              <a:rPr lang="en-US" sz="2800" i="1" dirty="0">
                <a:solidFill>
                  <a:schemeClr val="tx1"/>
                </a:solidFill>
                <a:latin typeface="Times New Roman" pitchFamily="-116" charset="0"/>
                <a:cs typeface="Times New Roman" pitchFamily="-116" charset="0"/>
                <a:sym typeface="Times New Roman" pitchFamily="-116" charset="0"/>
              </a:rPr>
              <a:t>subscribe(s) to </a:t>
            </a:r>
            <a:r>
              <a:rPr lang="en-US" sz="2800" i="1" dirty="0" err="1">
                <a:solidFill>
                  <a:schemeClr val="tx1"/>
                </a:solidFill>
                <a:latin typeface="Times New Roman" pitchFamily="-116" charset="0"/>
                <a:cs typeface="Times New Roman" pitchFamily="-116" charset="0"/>
                <a:sym typeface="Times New Roman" pitchFamily="-116" charset="0"/>
              </a:rPr>
              <a:t>neighbours</a:t>
            </a:r>
            <a:r>
              <a:rPr lang="en-US" sz="2800" i="1" dirty="0">
                <a:solidFill>
                  <a:schemeClr val="tx1"/>
                </a:solidFill>
                <a:latin typeface="Times New Roman" pitchFamily="-116" charset="0"/>
                <a:cs typeface="Times New Roman" pitchFamily="-116" charset="0"/>
                <a:sym typeface="Times New Roman" pitchFamily="-116" charset="0"/>
              </a:rPr>
              <a:t> - x;	</a:t>
            </a:r>
            <a:r>
              <a:rPr lang="en-US" sz="2800" i="1" dirty="0">
                <a:solidFill>
                  <a:srgbClr val="FF0000"/>
                </a:solidFill>
                <a:latin typeface="Times New Roman" pitchFamily="-116" charset="0"/>
                <a:cs typeface="Times New Roman" pitchFamily="-116" charset="0"/>
                <a:sym typeface="Times New Roman" pitchFamily="-116" charset="0"/>
              </a:rPr>
              <a:t>10</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Implementation choices in CBR </a:t>
            </a:r>
            <a:r>
              <a:rPr lang="en-US" dirty="0">
                <a:solidFill>
                  <a:schemeClr val="tx1"/>
                </a:solidFill>
              </a:rPr>
              <a:t>(cont.)</a:t>
            </a:r>
          </a:p>
        </p:txBody>
      </p:sp>
      <p:sp>
        <p:nvSpPr>
          <p:cNvPr id="3" name="Content Placeholder 2"/>
          <p:cNvSpPr>
            <a:spLocks noGrp="1"/>
          </p:cNvSpPr>
          <p:nvPr>
            <p:ph idx="1"/>
          </p:nvPr>
        </p:nvSpPr>
        <p:spPr/>
        <p:txBody>
          <a:bodyPr/>
          <a:lstStyle/>
          <a:p>
            <a:r>
              <a:rPr lang="en-US" b="1" u="sng" dirty="0"/>
              <a:t>Advertisements</a:t>
            </a:r>
            <a:r>
              <a:rPr lang="en-US" dirty="0"/>
              <a:t> </a:t>
            </a:r>
          </a:p>
          <a:p>
            <a:pPr lvl="1"/>
            <a:r>
              <a:rPr lang="en-US" dirty="0"/>
              <a:t>propagate advertisements towards subs’ (symmetrical to filtering)</a:t>
            </a:r>
          </a:p>
          <a:p>
            <a:r>
              <a:rPr lang="en-US" b="1" u="sng" dirty="0"/>
              <a:t>Rendezvous </a:t>
            </a:r>
          </a:p>
          <a:p>
            <a:pPr lvl="1"/>
            <a:r>
              <a:rPr lang="en-US" dirty="0"/>
              <a:t>Consider set of possible events as an event space</a:t>
            </a:r>
          </a:p>
          <a:p>
            <a:pPr lvl="1"/>
            <a:r>
              <a:rPr lang="en-US" dirty="0"/>
              <a:t>Partition event space among brokers in net. (</a:t>
            </a:r>
            <a:r>
              <a:rPr lang="en-US" b="1" u="sng" dirty="0"/>
              <a:t>rendezvous nodes</a:t>
            </a:r>
            <a:r>
              <a:rPr lang="en-US" dirty="0"/>
              <a:t>)</a:t>
            </a:r>
          </a:p>
          <a:p>
            <a:pPr lvl="1"/>
            <a:r>
              <a:rPr lang="en-US" dirty="0">
                <a:latin typeface="Courier New" pitchFamily="49" charset="0"/>
                <a:cs typeface="Courier New" pitchFamily="49" charset="0"/>
              </a:rPr>
              <a:t>SN(s)</a:t>
            </a:r>
            <a:r>
              <a:rPr lang="en-US" dirty="0"/>
              <a:t>: for given </a:t>
            </a:r>
            <a:r>
              <a:rPr lang="en-US" dirty="0" err="1"/>
              <a:t>subscrip</a:t>
            </a:r>
            <a:r>
              <a:rPr lang="en-US" dirty="0"/>
              <a:t>. </a:t>
            </a:r>
            <a:r>
              <a:rPr lang="en-US" dirty="0">
                <a:latin typeface="Courier New" pitchFamily="49" charset="0"/>
                <a:cs typeface="Courier New" pitchFamily="49" charset="0"/>
              </a:rPr>
              <a:t>s</a:t>
            </a:r>
            <a:r>
              <a:rPr lang="en-US" dirty="0"/>
              <a:t>, returns set of nodes responsible for it</a:t>
            </a:r>
            <a:endParaRPr lang="en-US" dirty="0">
              <a:latin typeface="Courier New" pitchFamily="49" charset="0"/>
              <a:cs typeface="Courier New" pitchFamily="49" charset="0"/>
            </a:endParaRPr>
          </a:p>
          <a:p>
            <a:pPr lvl="1"/>
            <a:r>
              <a:rPr lang="en-US" dirty="0">
                <a:latin typeface="Courier New" pitchFamily="49" charset="0"/>
                <a:cs typeface="Courier New" pitchFamily="49" charset="0"/>
              </a:rPr>
              <a:t>EN(e)</a:t>
            </a:r>
            <a:r>
              <a:rPr lang="en-US" dirty="0"/>
              <a:t>: for event </a:t>
            </a:r>
            <a:r>
              <a:rPr lang="en-US" dirty="0">
                <a:latin typeface="Courier New" pitchFamily="49" charset="0"/>
                <a:cs typeface="Courier New" pitchFamily="49" charset="0"/>
              </a:rPr>
              <a:t>e</a:t>
            </a:r>
            <a:r>
              <a:rPr lang="en-US" dirty="0"/>
              <a:t>, </a:t>
            </a:r>
            <a:r>
              <a:rPr lang="en-US" dirty="0" err="1"/>
              <a:t>rtn</a:t>
            </a:r>
            <a:r>
              <a:rPr lang="en-US" dirty="0"/>
              <a:t> list of nodes that match </a:t>
            </a:r>
            <a:r>
              <a:rPr lang="en-US" dirty="0">
                <a:latin typeface="Courier New" pitchFamily="49" charset="0"/>
                <a:cs typeface="Courier New" pitchFamily="49" charset="0"/>
              </a:rPr>
              <a:t>e</a:t>
            </a:r>
            <a:r>
              <a:rPr lang="en-US" dirty="0"/>
              <a:t> against subscriptions</a:t>
            </a:r>
          </a:p>
          <a:p>
            <a:pPr lvl="1"/>
            <a:r>
              <a:rPr lang="en-US" b="1" u="sng" dirty="0"/>
              <a:t>Mapping intersection rule</a:t>
            </a:r>
            <a:r>
              <a:rPr lang="en-US" dirty="0"/>
              <a:t>: </a:t>
            </a:r>
            <a:r>
              <a:rPr lang="en-US" dirty="0">
                <a:latin typeface="Courier New" pitchFamily="49" charset="0"/>
                <a:cs typeface="Courier New" pitchFamily="49" charset="0"/>
              </a:rPr>
              <a:t>SN(s)∩ EN(e)</a:t>
            </a:r>
            <a:r>
              <a:rPr lang="en-US" dirty="0"/>
              <a:t> must be nonempty if </a:t>
            </a:r>
            <a:r>
              <a:rPr lang="en-US" dirty="0">
                <a:latin typeface="Courier New" pitchFamily="49" charset="0"/>
                <a:cs typeface="Courier New" pitchFamily="49" charset="0"/>
              </a:rPr>
              <a:t>e</a:t>
            </a:r>
            <a:r>
              <a:rPr lang="en-US" dirty="0"/>
              <a:t> matches </a:t>
            </a:r>
            <a:r>
              <a:rPr lang="en-US" dirty="0">
                <a:latin typeface="Courier New" pitchFamily="49" charset="0"/>
                <a:cs typeface="Courier New" pitchFamily="49" charset="0"/>
              </a:rPr>
              <a:t>s</a:t>
            </a:r>
          </a:p>
          <a:p>
            <a:pPr lvl="1"/>
            <a:r>
              <a:rPr lang="en-US" b="1" u="sng" dirty="0"/>
              <a:t>Distributed hash table (DHT) </a:t>
            </a:r>
            <a:r>
              <a:rPr lang="en-US" dirty="0"/>
              <a:t> variant: map events and subscriptions onto a rendezvous nodes via DHT (Sec 4.5.1)</a:t>
            </a:r>
          </a:p>
          <a:p>
            <a:r>
              <a:rPr lang="en-US" dirty="0"/>
              <a:t>Routing can be done via </a:t>
            </a:r>
            <a:r>
              <a:rPr lang="en-US" b="1" u="sng" dirty="0"/>
              <a:t>gossiping</a:t>
            </a:r>
            <a:r>
              <a:rPr lang="en-US" dirty="0"/>
              <a:t> (</a:t>
            </a:r>
            <a:r>
              <a:rPr lang="en-US" b="1" u="sng" dirty="0"/>
              <a:t>epidemic multicast</a:t>
            </a:r>
            <a:r>
              <a:rPr lang="en-US" dirty="0"/>
              <a:t>)</a:t>
            </a:r>
          </a:p>
        </p:txBody>
      </p:sp>
      <p:sp>
        <p:nvSpPr>
          <p:cNvPr id="4" name="Slide Number Placeholder 3"/>
          <p:cNvSpPr>
            <a:spLocks noGrp="1"/>
          </p:cNvSpPr>
          <p:nvPr>
            <p:ph type="sldNum" sz="quarter" idx="10"/>
          </p:nvPr>
        </p:nvSpPr>
        <p:spPr/>
        <p:txBody>
          <a:bodyPr/>
          <a:lstStyle/>
          <a:p>
            <a:pPr>
              <a:defRPr/>
            </a:pPr>
            <a:fld id="{3AF5D15A-566C-409F-A413-E42E3117F28C}" type="slidenum">
              <a:rPr lang="en-US" smtClean="0"/>
              <a:pPr>
                <a:defRPr/>
              </a:pPr>
              <a:t>51</a:t>
            </a:fld>
            <a:endParaRPr lang="en-US" dirty="0"/>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9FFE6ADC-2778-4BF5-AD99-7F58AD4434A2}" type="slidenum">
              <a:rPr lang="en-US"/>
              <a:pPr/>
              <a:t>52</a:t>
            </a:fld>
            <a:endParaRPr lang="en-US"/>
          </a:p>
        </p:txBody>
      </p:sp>
      <p:sp>
        <p:nvSpPr>
          <p:cNvPr id="18433" name="Rectangle 1"/>
          <p:cNvSpPr>
            <a:spLocks/>
          </p:cNvSpPr>
          <p:nvPr/>
        </p:nvSpPr>
        <p:spPr bwMode="auto">
          <a:xfrm>
            <a:off x="2149475" y="6330950"/>
            <a:ext cx="6032500" cy="355600"/>
          </a:xfrm>
          <a:prstGeom prst="rect">
            <a:avLst/>
          </a:prstGeom>
          <a:noFill/>
          <a:ln w="12700">
            <a:noFill/>
            <a:miter lim="800000"/>
            <a:headEnd/>
            <a:tailEnd/>
          </a:ln>
        </p:spPr>
        <p:txBody>
          <a:bodyPr lIns="0" tIns="0" rIns="40639" bIns="0" anchor="b"/>
          <a:lstStyle/>
          <a:p>
            <a:pPr marL="39688" algn="ctr">
              <a:spcBef>
                <a:spcPts val="500"/>
              </a:spcBef>
            </a:pPr>
            <a:r>
              <a:rPr lang="en-US" sz="800">
                <a:solidFill>
                  <a:schemeClr val="tx1"/>
                </a:solidFill>
                <a:cs typeface="Times" pitchFamily="-116" charset="0"/>
              </a:rPr>
              <a:t>Instructor’s Guide for  Coulouris, Dollimore and Kindberg   Distributed Systems: Concepts and Design   Edn. 4   </a:t>
            </a:r>
            <a:br>
              <a:rPr lang="en-US" sz="800">
                <a:solidFill>
                  <a:schemeClr val="tx1"/>
                </a:solidFill>
                <a:cs typeface="Times" pitchFamily="-116" charset="0"/>
              </a:rPr>
            </a:br>
            <a:r>
              <a:rPr lang="en-US" sz="800">
                <a:solidFill>
                  <a:schemeClr val="tx1"/>
                </a:solidFill>
                <a:cs typeface="Times" pitchFamily="-116" charset="0"/>
              </a:rPr>
              <a:t>©  Pearson Education 2005 </a:t>
            </a:r>
          </a:p>
        </p:txBody>
      </p:sp>
      <p:sp>
        <p:nvSpPr>
          <p:cNvPr id="18434" name="Line 2"/>
          <p:cNvSpPr>
            <a:spLocks noChangeShapeType="1"/>
          </p:cNvSpPr>
          <p:nvPr/>
        </p:nvSpPr>
        <p:spPr bwMode="auto">
          <a:xfrm>
            <a:off x="495300" y="1143000"/>
            <a:ext cx="8832850" cy="1588"/>
          </a:xfrm>
          <a:prstGeom prst="line">
            <a:avLst/>
          </a:prstGeom>
          <a:noFill/>
          <a:ln w="127000">
            <a:solidFill>
              <a:srgbClr val="FFCC00"/>
            </a:solidFill>
            <a:round/>
            <a:headEnd/>
            <a:tailEnd/>
          </a:ln>
        </p:spPr>
        <p:txBody>
          <a:bodyPr lIns="0" tIns="0" rIns="0" bIns="0"/>
          <a:lstStyle/>
          <a:p>
            <a:endParaRPr lang="en-US"/>
          </a:p>
        </p:txBody>
      </p:sp>
      <p:sp>
        <p:nvSpPr>
          <p:cNvPr id="18435" name="Rectangle 3"/>
          <p:cNvSpPr>
            <a:spLocks noGrp="1" noChangeArrowheads="1"/>
          </p:cNvSpPr>
          <p:nvPr>
            <p:ph type="title"/>
          </p:nvPr>
        </p:nvSpPr>
        <p:spPr>
          <a:ln/>
        </p:spPr>
        <p:txBody>
          <a:bodyPr rIns="132080"/>
          <a:lstStyle/>
          <a:p>
            <a:br>
              <a:rPr lang="en-US" dirty="0"/>
            </a:br>
            <a:r>
              <a:rPr lang="en-US" b="1" dirty="0">
                <a:solidFill>
                  <a:schemeClr val="tx1"/>
                </a:solidFill>
              </a:rPr>
              <a:t>Rendezvous-based routing</a:t>
            </a:r>
          </a:p>
        </p:txBody>
      </p:sp>
      <p:sp>
        <p:nvSpPr>
          <p:cNvPr id="18436" name="Rectangle 4"/>
          <p:cNvSpPr>
            <a:spLocks/>
          </p:cNvSpPr>
          <p:nvPr/>
        </p:nvSpPr>
        <p:spPr bwMode="auto">
          <a:xfrm>
            <a:off x="152400" y="1219200"/>
            <a:ext cx="9753600" cy="5170646"/>
          </a:xfrm>
          <a:prstGeom prst="rect">
            <a:avLst/>
          </a:prstGeom>
          <a:noFill/>
          <a:ln w="12700">
            <a:noFill/>
            <a:miter lim="800000"/>
            <a:headEnd/>
            <a:tailEnd/>
          </a:ln>
        </p:spPr>
        <p:txBody>
          <a:bodyPr wrap="square" lIns="0" tIns="0" rIns="0" bIns="0">
            <a:spAutoFit/>
          </a:bodyPr>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b="1" i="1" dirty="0">
                <a:solidFill>
                  <a:schemeClr val="tx1"/>
                </a:solidFill>
                <a:latin typeface="Times New Roman" pitchFamily="-116" charset="0"/>
                <a:cs typeface="Times New Roman" pitchFamily="-116" charset="0"/>
                <a:sym typeface="Times New Roman" pitchFamily="-116" charset="0"/>
              </a:rPr>
              <a:t>upon receive </a:t>
            </a:r>
            <a:r>
              <a:rPr lang="en-US" i="1" dirty="0">
                <a:solidFill>
                  <a:schemeClr val="tx1"/>
                </a:solidFill>
                <a:latin typeface="Times New Roman" pitchFamily="-116" charset="0"/>
                <a:cs typeface="Times New Roman" pitchFamily="-116" charset="0"/>
                <a:sym typeface="Times New Roman" pitchFamily="-116" charset="0"/>
              </a:rPr>
              <a:t>publish(event e) </a:t>
            </a:r>
            <a:r>
              <a:rPr lang="en-US" b="1" i="1" dirty="0">
                <a:solidFill>
                  <a:schemeClr val="tx1"/>
                </a:solidFill>
                <a:latin typeface="Times New Roman" pitchFamily="-116" charset="0"/>
                <a:cs typeface="Times New Roman" pitchFamily="-116" charset="0"/>
                <a:sym typeface="Times New Roman" pitchFamily="-116" charset="0"/>
              </a:rPr>
              <a:t>from </a:t>
            </a:r>
            <a:r>
              <a:rPr lang="en-US" i="1" dirty="0">
                <a:solidFill>
                  <a:schemeClr val="tx1"/>
                </a:solidFill>
                <a:latin typeface="Times New Roman" pitchFamily="-116" charset="0"/>
                <a:cs typeface="Times New Roman" pitchFamily="-116" charset="0"/>
                <a:sym typeface="Times New Roman" pitchFamily="-116" charset="0"/>
              </a:rPr>
              <a:t>node x </a:t>
            </a:r>
            <a:r>
              <a:rPr lang="en-US" b="1" i="1" dirty="0">
                <a:solidFill>
                  <a:schemeClr val="tx1"/>
                </a:solidFill>
                <a:latin typeface="Times New Roman" pitchFamily="-116" charset="0"/>
                <a:cs typeface="Times New Roman" pitchFamily="-116" charset="0"/>
                <a:sym typeface="Times New Roman" pitchFamily="-116" charset="0"/>
              </a:rPr>
              <a:t>at </a:t>
            </a:r>
            <a:r>
              <a:rPr lang="en-US" i="1" dirty="0">
                <a:solidFill>
                  <a:schemeClr val="tx1"/>
                </a:solidFill>
                <a:latin typeface="Times New Roman" pitchFamily="-116" charset="0"/>
                <a:cs typeface="Times New Roman" pitchFamily="-116" charset="0"/>
                <a:sym typeface="Times New Roman" pitchFamily="-116" charset="0"/>
              </a:rPr>
              <a:t>node </a:t>
            </a:r>
            <a:r>
              <a:rPr lang="en-US" i="1" dirty="0" err="1">
                <a:solidFill>
                  <a:schemeClr val="tx1"/>
                </a:solidFill>
                <a:latin typeface="Times New Roman" pitchFamily="-116" charset="0"/>
                <a:cs typeface="Times New Roman" pitchFamily="-116" charset="0"/>
                <a:sym typeface="Times New Roman" pitchFamily="-116" charset="0"/>
              </a:rPr>
              <a:t>i</a:t>
            </a:r>
            <a:r>
              <a:rPr lang="en-US" i="1" dirty="0">
                <a:solidFill>
                  <a:schemeClr val="tx1"/>
                </a:solidFill>
                <a:latin typeface="Times New Roman" pitchFamily="-116" charset="0"/>
                <a:cs typeface="Times New Roman" pitchFamily="-116" charset="0"/>
                <a:sym typeface="Times New Roman" pitchFamily="-116" charset="0"/>
              </a:rPr>
              <a:t> </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i="1" dirty="0">
                <a:solidFill>
                  <a:schemeClr val="tx1"/>
                </a:solidFill>
                <a:latin typeface="Times New Roman" pitchFamily="-116" charset="0"/>
                <a:cs typeface="Times New Roman" pitchFamily="-116" charset="0"/>
                <a:sym typeface="Times New Roman" pitchFamily="-116" charset="0"/>
              </a:rPr>
              <a:t>	</a:t>
            </a:r>
            <a:r>
              <a:rPr lang="en-US" i="1" dirty="0" err="1">
                <a:solidFill>
                  <a:schemeClr val="tx1"/>
                </a:solidFill>
                <a:latin typeface="Times New Roman" pitchFamily="-116" charset="0"/>
                <a:cs typeface="Times New Roman" pitchFamily="-116" charset="0"/>
                <a:sym typeface="Times New Roman" pitchFamily="-116" charset="0"/>
              </a:rPr>
              <a:t>rvlist</a:t>
            </a:r>
            <a:r>
              <a:rPr lang="en-US" i="1" dirty="0">
                <a:solidFill>
                  <a:schemeClr val="tx1"/>
                </a:solidFill>
                <a:latin typeface="Times New Roman" pitchFamily="-116" charset="0"/>
                <a:cs typeface="Times New Roman" pitchFamily="-116" charset="0"/>
                <a:sym typeface="Times New Roman" pitchFamily="-116" charset="0"/>
              </a:rPr>
              <a:t> := EN(e);</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b="1" i="1" dirty="0">
                <a:solidFill>
                  <a:schemeClr val="tx1"/>
                </a:solidFill>
                <a:latin typeface="Times New Roman" pitchFamily="-116" charset="0"/>
                <a:cs typeface="Times New Roman" pitchFamily="-116" charset="0"/>
                <a:sym typeface="Times New Roman" pitchFamily="-116" charset="0"/>
              </a:rPr>
              <a:t>	if </a:t>
            </a:r>
            <a:r>
              <a:rPr lang="en-US" i="1" dirty="0" err="1">
                <a:solidFill>
                  <a:schemeClr val="tx1"/>
                </a:solidFill>
                <a:latin typeface="Times New Roman" pitchFamily="-116" charset="0"/>
                <a:cs typeface="Times New Roman" pitchFamily="-116" charset="0"/>
                <a:sym typeface="Times New Roman" pitchFamily="-116" charset="0"/>
              </a:rPr>
              <a:t>i</a:t>
            </a:r>
            <a:r>
              <a:rPr lang="en-US" i="1" dirty="0">
                <a:solidFill>
                  <a:schemeClr val="tx1"/>
                </a:solidFill>
                <a:latin typeface="Times New Roman" pitchFamily="-116" charset="0"/>
                <a:cs typeface="Times New Roman" pitchFamily="-116" charset="0"/>
                <a:sym typeface="Times New Roman" pitchFamily="-116" charset="0"/>
              </a:rPr>
              <a:t> in </a:t>
            </a:r>
            <a:r>
              <a:rPr lang="en-US" i="1" dirty="0" err="1">
                <a:solidFill>
                  <a:schemeClr val="tx1"/>
                </a:solidFill>
                <a:latin typeface="Times New Roman" pitchFamily="-116" charset="0"/>
                <a:cs typeface="Times New Roman" pitchFamily="-116" charset="0"/>
                <a:sym typeface="Times New Roman" pitchFamily="-116" charset="0"/>
              </a:rPr>
              <a:t>rvlist</a:t>
            </a:r>
            <a:r>
              <a:rPr lang="en-US" i="1" dirty="0">
                <a:solidFill>
                  <a:schemeClr val="tx1"/>
                </a:solidFill>
                <a:latin typeface="Times New Roman" pitchFamily="-116" charset="0"/>
                <a:cs typeface="Times New Roman" pitchFamily="-116" charset="0"/>
                <a:sym typeface="Times New Roman" pitchFamily="-116" charset="0"/>
              </a:rPr>
              <a:t> </a:t>
            </a:r>
            <a:r>
              <a:rPr lang="en-US" b="1" i="1" dirty="0">
                <a:solidFill>
                  <a:schemeClr val="tx1"/>
                </a:solidFill>
                <a:latin typeface="Times New Roman" pitchFamily="-116" charset="0"/>
                <a:cs typeface="Times New Roman" pitchFamily="-116" charset="0"/>
                <a:sym typeface="Times New Roman" pitchFamily="-116" charset="0"/>
              </a:rPr>
              <a:t>then begin </a:t>
            </a:r>
          </a:p>
          <a:p>
            <a:pPr marL="0" lvl="1">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i="1" dirty="0">
                <a:solidFill>
                  <a:schemeClr val="tx1"/>
                </a:solidFill>
                <a:latin typeface="Times New Roman" pitchFamily="-116" charset="0"/>
                <a:cs typeface="Times New Roman" pitchFamily="-116" charset="0"/>
                <a:sym typeface="Times New Roman" pitchFamily="-116" charset="0"/>
              </a:rPr>
              <a:t>		</a:t>
            </a:r>
            <a:r>
              <a:rPr lang="en-US" i="1" dirty="0" err="1">
                <a:solidFill>
                  <a:schemeClr val="tx1"/>
                </a:solidFill>
                <a:latin typeface="Times New Roman" pitchFamily="-116" charset="0"/>
                <a:cs typeface="Times New Roman" pitchFamily="-116" charset="0"/>
                <a:sym typeface="Times New Roman" pitchFamily="-116" charset="0"/>
              </a:rPr>
              <a:t>matchlist</a:t>
            </a:r>
            <a:r>
              <a:rPr lang="en-US" i="1" dirty="0">
                <a:solidFill>
                  <a:schemeClr val="tx1"/>
                </a:solidFill>
                <a:latin typeface="Times New Roman" pitchFamily="-116" charset="0"/>
                <a:cs typeface="Times New Roman" pitchFamily="-116" charset="0"/>
                <a:sym typeface="Times New Roman" pitchFamily="-116" charset="0"/>
              </a:rPr>
              <a:t> :=match(e, subscriptions); </a:t>
            </a:r>
          </a:p>
          <a:p>
            <a:pPr marL="0" lvl="1">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i="1" dirty="0">
                <a:solidFill>
                  <a:schemeClr val="tx1"/>
                </a:solidFill>
                <a:latin typeface="Times New Roman" pitchFamily="-116" charset="0"/>
                <a:cs typeface="Times New Roman" pitchFamily="-116" charset="0"/>
                <a:sym typeface="Times New Roman" pitchFamily="-116" charset="0"/>
              </a:rPr>
              <a:t>		send notify(e) to </a:t>
            </a:r>
            <a:r>
              <a:rPr lang="en-US" i="1" dirty="0" err="1">
                <a:solidFill>
                  <a:schemeClr val="tx1"/>
                </a:solidFill>
                <a:latin typeface="Times New Roman" pitchFamily="-116" charset="0"/>
                <a:cs typeface="Times New Roman" pitchFamily="-116" charset="0"/>
                <a:sym typeface="Times New Roman" pitchFamily="-116" charset="0"/>
              </a:rPr>
              <a:t>matchlist</a:t>
            </a:r>
            <a:r>
              <a:rPr lang="en-US" i="1" dirty="0">
                <a:solidFill>
                  <a:schemeClr val="tx1"/>
                </a:solidFill>
                <a:latin typeface="Times New Roman" pitchFamily="-116" charset="0"/>
                <a:cs typeface="Times New Roman" pitchFamily="-116" charset="0"/>
                <a:sym typeface="Times New Roman" pitchFamily="-116" charset="0"/>
              </a:rPr>
              <a:t>;</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b="1" i="1" dirty="0">
                <a:solidFill>
                  <a:schemeClr val="tx1"/>
                </a:solidFill>
                <a:latin typeface="Times New Roman" pitchFamily="-116" charset="0"/>
                <a:cs typeface="Times New Roman" pitchFamily="-116" charset="0"/>
                <a:sym typeface="Times New Roman" pitchFamily="-116" charset="0"/>
              </a:rPr>
              <a:t>	end</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b="1" i="1" dirty="0">
                <a:solidFill>
                  <a:schemeClr val="tx1"/>
                </a:solidFill>
                <a:latin typeface="Times New Roman" pitchFamily="-116" charset="0"/>
                <a:cs typeface="Times New Roman" pitchFamily="-116" charset="0"/>
                <a:sym typeface="Times New Roman" pitchFamily="-116" charset="0"/>
              </a:rPr>
              <a:t>	send </a:t>
            </a:r>
            <a:r>
              <a:rPr lang="en-US" i="1" dirty="0">
                <a:solidFill>
                  <a:schemeClr val="tx1"/>
                </a:solidFill>
                <a:latin typeface="Times New Roman" pitchFamily="-116" charset="0"/>
                <a:cs typeface="Times New Roman" pitchFamily="-116" charset="0"/>
                <a:sym typeface="Times New Roman" pitchFamily="-116" charset="0"/>
              </a:rPr>
              <a:t>publish(e) to </a:t>
            </a:r>
            <a:r>
              <a:rPr lang="en-US" i="1" dirty="0" err="1">
                <a:solidFill>
                  <a:schemeClr val="tx1"/>
                </a:solidFill>
                <a:latin typeface="Times New Roman" pitchFamily="-116" charset="0"/>
                <a:cs typeface="Times New Roman" pitchFamily="-116" charset="0"/>
                <a:sym typeface="Times New Roman" pitchFamily="-116" charset="0"/>
              </a:rPr>
              <a:t>rvlist</a:t>
            </a:r>
            <a:r>
              <a:rPr lang="en-US" i="1" dirty="0">
                <a:solidFill>
                  <a:schemeClr val="tx1"/>
                </a:solidFill>
                <a:latin typeface="Times New Roman" pitchFamily="-116" charset="0"/>
                <a:cs typeface="Times New Roman" pitchFamily="-116" charset="0"/>
                <a:sym typeface="Times New Roman" pitchFamily="-116" charset="0"/>
              </a:rPr>
              <a:t> - </a:t>
            </a:r>
            <a:r>
              <a:rPr lang="en-US" i="1" dirty="0" err="1">
                <a:solidFill>
                  <a:schemeClr val="tx1"/>
                </a:solidFill>
                <a:latin typeface="Times New Roman" pitchFamily="-116" charset="0"/>
                <a:cs typeface="Times New Roman" pitchFamily="-116" charset="0"/>
                <a:sym typeface="Times New Roman" pitchFamily="-116" charset="0"/>
              </a:rPr>
              <a:t>i</a:t>
            </a:r>
            <a:r>
              <a:rPr lang="en-US" i="1" dirty="0">
                <a:solidFill>
                  <a:schemeClr val="tx1"/>
                </a:solidFill>
                <a:latin typeface="Times New Roman" pitchFamily="-116" charset="0"/>
                <a:cs typeface="Times New Roman" pitchFamily="-116" charset="0"/>
                <a:sym typeface="Times New Roman" pitchFamily="-116" charset="0"/>
              </a:rPr>
              <a:t>; </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endParaRPr lang="en-US" i="1" dirty="0">
              <a:solidFill>
                <a:schemeClr val="tx1"/>
              </a:solidFill>
              <a:latin typeface="Times New Roman" pitchFamily="-116" charset="0"/>
              <a:cs typeface="Times New Roman" pitchFamily="-116" charset="0"/>
              <a:sym typeface="Times New Roman" pitchFamily="-116"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b="1" i="1" dirty="0">
                <a:solidFill>
                  <a:schemeClr val="tx1"/>
                </a:solidFill>
                <a:latin typeface="Times New Roman" pitchFamily="-116" charset="0"/>
                <a:cs typeface="Times New Roman" pitchFamily="-116" charset="0"/>
                <a:sym typeface="Times New Roman" pitchFamily="-116" charset="0"/>
              </a:rPr>
              <a:t>upon receive </a:t>
            </a:r>
            <a:r>
              <a:rPr lang="en-US" i="1" dirty="0">
                <a:solidFill>
                  <a:schemeClr val="tx1"/>
                </a:solidFill>
                <a:latin typeface="Times New Roman" pitchFamily="-116" charset="0"/>
                <a:cs typeface="Times New Roman" pitchFamily="-116" charset="0"/>
                <a:sym typeface="Times New Roman" pitchFamily="-116" charset="0"/>
              </a:rPr>
              <a:t>subscribe(subscription s) </a:t>
            </a:r>
            <a:r>
              <a:rPr lang="en-US" b="1" i="1" dirty="0">
                <a:solidFill>
                  <a:schemeClr val="tx1"/>
                </a:solidFill>
                <a:latin typeface="Times New Roman" pitchFamily="-116" charset="0"/>
                <a:cs typeface="Times New Roman" pitchFamily="-116" charset="0"/>
                <a:sym typeface="Times New Roman" pitchFamily="-116" charset="0"/>
              </a:rPr>
              <a:t>from </a:t>
            </a:r>
            <a:r>
              <a:rPr lang="en-US" i="1" dirty="0">
                <a:solidFill>
                  <a:schemeClr val="tx1"/>
                </a:solidFill>
                <a:latin typeface="Times New Roman" pitchFamily="-116" charset="0"/>
                <a:cs typeface="Times New Roman" pitchFamily="-116" charset="0"/>
                <a:sym typeface="Times New Roman" pitchFamily="-116" charset="0"/>
              </a:rPr>
              <a:t>node x </a:t>
            </a:r>
            <a:r>
              <a:rPr lang="en-US" b="1" i="1" dirty="0">
                <a:solidFill>
                  <a:schemeClr val="tx1"/>
                </a:solidFill>
                <a:latin typeface="Times New Roman" pitchFamily="-116" charset="0"/>
                <a:cs typeface="Times New Roman" pitchFamily="-116" charset="0"/>
                <a:sym typeface="Times New Roman" pitchFamily="-116" charset="0"/>
              </a:rPr>
              <a:t>at </a:t>
            </a:r>
            <a:r>
              <a:rPr lang="en-US" i="1" dirty="0">
                <a:solidFill>
                  <a:schemeClr val="tx1"/>
                </a:solidFill>
                <a:latin typeface="Times New Roman" pitchFamily="-116" charset="0"/>
                <a:cs typeface="Times New Roman" pitchFamily="-116" charset="0"/>
                <a:sym typeface="Times New Roman" pitchFamily="-116" charset="0"/>
              </a:rPr>
              <a:t>node </a:t>
            </a:r>
            <a:r>
              <a:rPr lang="en-US" i="1" dirty="0" err="1">
                <a:solidFill>
                  <a:schemeClr val="tx1"/>
                </a:solidFill>
                <a:latin typeface="Times New Roman" pitchFamily="-116" charset="0"/>
                <a:cs typeface="Times New Roman" pitchFamily="-116" charset="0"/>
                <a:sym typeface="Times New Roman" pitchFamily="-116" charset="0"/>
              </a:rPr>
              <a:t>i</a:t>
            </a:r>
            <a:endParaRPr lang="en-US" i="1" dirty="0">
              <a:solidFill>
                <a:schemeClr val="tx1"/>
              </a:solidFill>
              <a:latin typeface="Times New Roman" pitchFamily="-116" charset="0"/>
              <a:cs typeface="Times New Roman" pitchFamily="-116" charset="0"/>
              <a:sym typeface="Times New Roman" pitchFamily="-116"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i="1" dirty="0">
                <a:solidFill>
                  <a:schemeClr val="tx1"/>
                </a:solidFill>
                <a:latin typeface="Times New Roman" pitchFamily="-116" charset="0"/>
                <a:cs typeface="Times New Roman" pitchFamily="-116" charset="0"/>
                <a:sym typeface="Times New Roman" pitchFamily="-116" charset="0"/>
              </a:rPr>
              <a:t>	</a:t>
            </a:r>
            <a:r>
              <a:rPr lang="en-US" i="1" dirty="0" err="1">
                <a:solidFill>
                  <a:schemeClr val="tx1"/>
                </a:solidFill>
                <a:latin typeface="Times New Roman" pitchFamily="-116" charset="0"/>
                <a:cs typeface="Times New Roman" pitchFamily="-116" charset="0"/>
                <a:sym typeface="Times New Roman" pitchFamily="-116" charset="0"/>
              </a:rPr>
              <a:t>rvlist</a:t>
            </a:r>
            <a:r>
              <a:rPr lang="en-US" i="1" dirty="0">
                <a:solidFill>
                  <a:schemeClr val="tx1"/>
                </a:solidFill>
                <a:latin typeface="Times New Roman" pitchFamily="-116" charset="0"/>
                <a:cs typeface="Times New Roman" pitchFamily="-116" charset="0"/>
                <a:sym typeface="Times New Roman" pitchFamily="-116" charset="0"/>
              </a:rPr>
              <a:t> := SN(s); </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b="1" i="1" dirty="0">
                <a:solidFill>
                  <a:schemeClr val="tx1"/>
                </a:solidFill>
                <a:latin typeface="Times New Roman" pitchFamily="-116" charset="0"/>
                <a:cs typeface="Times New Roman" pitchFamily="-116" charset="0"/>
                <a:sym typeface="Times New Roman" pitchFamily="-116" charset="0"/>
              </a:rPr>
              <a:t>	if </a:t>
            </a:r>
            <a:r>
              <a:rPr lang="en-US" i="1" dirty="0" err="1">
                <a:solidFill>
                  <a:schemeClr val="tx1"/>
                </a:solidFill>
                <a:latin typeface="Times New Roman" pitchFamily="-116" charset="0"/>
                <a:cs typeface="Times New Roman" pitchFamily="-116" charset="0"/>
                <a:sym typeface="Times New Roman" pitchFamily="-116" charset="0"/>
              </a:rPr>
              <a:t>i</a:t>
            </a:r>
            <a:r>
              <a:rPr lang="en-US" i="1" dirty="0">
                <a:solidFill>
                  <a:schemeClr val="tx1"/>
                </a:solidFill>
                <a:latin typeface="Times New Roman" pitchFamily="-116" charset="0"/>
                <a:cs typeface="Times New Roman" pitchFamily="-116" charset="0"/>
                <a:sym typeface="Times New Roman" pitchFamily="-116" charset="0"/>
              </a:rPr>
              <a:t> in </a:t>
            </a:r>
            <a:r>
              <a:rPr lang="en-US" i="1" dirty="0" err="1">
                <a:solidFill>
                  <a:schemeClr val="tx1"/>
                </a:solidFill>
                <a:latin typeface="Times New Roman" pitchFamily="-116" charset="0"/>
                <a:cs typeface="Times New Roman" pitchFamily="-116" charset="0"/>
                <a:sym typeface="Times New Roman" pitchFamily="-116" charset="0"/>
              </a:rPr>
              <a:t>rvlist</a:t>
            </a:r>
            <a:r>
              <a:rPr lang="en-US" i="1" dirty="0">
                <a:solidFill>
                  <a:schemeClr val="tx1"/>
                </a:solidFill>
                <a:latin typeface="Times New Roman" pitchFamily="-116" charset="0"/>
                <a:cs typeface="Times New Roman" pitchFamily="-116" charset="0"/>
                <a:sym typeface="Times New Roman" pitchFamily="-116" charset="0"/>
              </a:rPr>
              <a:t> </a:t>
            </a:r>
            <a:r>
              <a:rPr lang="en-US" b="1" i="1" dirty="0">
                <a:solidFill>
                  <a:schemeClr val="tx1"/>
                </a:solidFill>
                <a:latin typeface="Times New Roman" pitchFamily="-116" charset="0"/>
                <a:cs typeface="Times New Roman" pitchFamily="-116" charset="0"/>
                <a:sym typeface="Times New Roman" pitchFamily="-116" charset="0"/>
              </a:rPr>
              <a:t>then</a:t>
            </a:r>
          </a:p>
          <a:p>
            <a:pPr marL="0" lvl="1">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i="1" dirty="0">
                <a:solidFill>
                  <a:schemeClr val="tx1"/>
                </a:solidFill>
                <a:latin typeface="Times New Roman" pitchFamily="-116" charset="0"/>
                <a:cs typeface="Times New Roman" pitchFamily="-116" charset="0"/>
                <a:sym typeface="Times New Roman" pitchFamily="-116" charset="0"/>
              </a:rPr>
              <a:t>		add s to subscriptions; </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b="1" i="1" dirty="0">
                <a:solidFill>
                  <a:schemeClr val="tx1"/>
                </a:solidFill>
                <a:latin typeface="Times New Roman" pitchFamily="-116" charset="0"/>
                <a:cs typeface="Times New Roman" pitchFamily="-116" charset="0"/>
                <a:sym typeface="Times New Roman" pitchFamily="-116" charset="0"/>
              </a:rPr>
              <a:t>	else</a:t>
            </a:r>
          </a:p>
          <a:p>
            <a:pPr marL="0" lvl="1">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i="1" dirty="0">
                <a:solidFill>
                  <a:schemeClr val="tx1"/>
                </a:solidFill>
                <a:latin typeface="Times New Roman" pitchFamily="-116" charset="0"/>
                <a:cs typeface="Times New Roman" pitchFamily="-116" charset="0"/>
                <a:sym typeface="Times New Roman" pitchFamily="-116" charset="0"/>
              </a:rPr>
              <a:t> 		</a:t>
            </a:r>
            <a:r>
              <a:rPr lang="en-US" b="1" i="1" dirty="0">
                <a:solidFill>
                  <a:schemeClr val="tx1"/>
                </a:solidFill>
                <a:latin typeface="Times New Roman" pitchFamily="-116" charset="0"/>
                <a:cs typeface="Times New Roman" pitchFamily="-116" charset="0"/>
                <a:sym typeface="Times New Roman" pitchFamily="-116" charset="0"/>
              </a:rPr>
              <a:t>send </a:t>
            </a:r>
            <a:r>
              <a:rPr lang="en-US" i="1" dirty="0">
                <a:solidFill>
                  <a:schemeClr val="tx1"/>
                </a:solidFill>
                <a:latin typeface="Times New Roman" pitchFamily="-116" charset="0"/>
                <a:cs typeface="Times New Roman" pitchFamily="-116" charset="0"/>
                <a:sym typeface="Times New Roman" pitchFamily="-116" charset="0"/>
              </a:rPr>
              <a:t>subscribe(s) to </a:t>
            </a:r>
            <a:r>
              <a:rPr lang="en-US" i="1" dirty="0" err="1">
                <a:solidFill>
                  <a:schemeClr val="tx1"/>
                </a:solidFill>
                <a:latin typeface="Times New Roman" pitchFamily="-116" charset="0"/>
                <a:cs typeface="Times New Roman" pitchFamily="-116" charset="0"/>
                <a:sym typeface="Times New Roman" pitchFamily="-116" charset="0"/>
              </a:rPr>
              <a:t>rvlist</a:t>
            </a:r>
            <a:r>
              <a:rPr lang="en-US" i="1" dirty="0">
                <a:solidFill>
                  <a:schemeClr val="tx1"/>
                </a:solidFill>
                <a:latin typeface="Times New Roman" pitchFamily="-116" charset="0"/>
                <a:cs typeface="Times New Roman" pitchFamily="-116" charset="0"/>
                <a:sym typeface="Times New Roman" pitchFamily="-116" charset="0"/>
              </a:rPr>
              <a:t> - </a:t>
            </a:r>
            <a:r>
              <a:rPr lang="en-US" i="1" dirty="0" err="1">
                <a:solidFill>
                  <a:schemeClr val="tx1"/>
                </a:solidFill>
                <a:latin typeface="Times New Roman" pitchFamily="-116" charset="0"/>
                <a:cs typeface="Times New Roman" pitchFamily="-116" charset="0"/>
                <a:sym typeface="Times New Roman" pitchFamily="-116" charset="0"/>
              </a:rPr>
              <a:t>i</a:t>
            </a:r>
            <a:r>
              <a:rPr lang="en-US" i="1" dirty="0">
                <a:solidFill>
                  <a:schemeClr val="tx1"/>
                </a:solidFill>
                <a:latin typeface="Times New Roman" pitchFamily="-116" charset="0"/>
                <a:cs typeface="Times New Roman" pitchFamily="-116" charset="0"/>
                <a:sym typeface="Times New Roman" pitchFamily="-116" charset="0"/>
              </a:rPr>
              <a:t>;</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B7A2ABC1-761D-4206-9C36-4508295A7D6B}" type="slidenum">
              <a:rPr lang="en-US"/>
              <a:pPr/>
              <a:t>53</a:t>
            </a:fld>
            <a:endParaRPr lang="en-US"/>
          </a:p>
        </p:txBody>
      </p:sp>
      <p:sp>
        <p:nvSpPr>
          <p:cNvPr id="19458" name="Line 2"/>
          <p:cNvSpPr>
            <a:spLocks noChangeShapeType="1"/>
          </p:cNvSpPr>
          <p:nvPr/>
        </p:nvSpPr>
        <p:spPr bwMode="auto">
          <a:xfrm>
            <a:off x="495300" y="1143000"/>
            <a:ext cx="8832850" cy="1588"/>
          </a:xfrm>
          <a:prstGeom prst="line">
            <a:avLst/>
          </a:prstGeom>
          <a:noFill/>
          <a:ln w="127000">
            <a:solidFill>
              <a:srgbClr val="FFCC00"/>
            </a:solidFill>
            <a:round/>
            <a:headEnd/>
            <a:tailEnd/>
          </a:ln>
        </p:spPr>
        <p:txBody>
          <a:bodyPr lIns="0" tIns="0" rIns="0" bIns="0"/>
          <a:lstStyle/>
          <a:p>
            <a:endParaRPr lang="en-US"/>
          </a:p>
        </p:txBody>
      </p:sp>
      <p:sp>
        <p:nvSpPr>
          <p:cNvPr id="19459" name="Rectangle 3"/>
          <p:cNvSpPr>
            <a:spLocks noGrp="1" noChangeArrowheads="1"/>
          </p:cNvSpPr>
          <p:nvPr>
            <p:ph type="title"/>
          </p:nvPr>
        </p:nvSpPr>
        <p:spPr>
          <a:ln/>
        </p:spPr>
        <p:txBody>
          <a:bodyPr rIns="132080"/>
          <a:lstStyle/>
          <a:p>
            <a:r>
              <a:rPr lang="en-US" dirty="0"/>
              <a:t>	</a:t>
            </a:r>
            <a:br>
              <a:rPr lang="en-US" dirty="0"/>
            </a:br>
            <a:r>
              <a:rPr lang="en-US" b="1" dirty="0">
                <a:solidFill>
                  <a:schemeClr val="tx1"/>
                </a:solidFill>
              </a:rPr>
              <a:t>Example publish-subscribe system</a:t>
            </a:r>
          </a:p>
        </p:txBody>
      </p:sp>
      <p:pic>
        <p:nvPicPr>
          <p:cNvPr id="19460" name="Picture 4"/>
          <p:cNvPicPr>
            <a:picLocks noChangeAspect="1" noChangeArrowheads="1"/>
          </p:cNvPicPr>
          <p:nvPr/>
        </p:nvPicPr>
        <p:blipFill>
          <a:blip r:embed="rId3" cstate="print"/>
          <a:srcRect/>
          <a:stretch>
            <a:fillRect/>
          </a:stretch>
        </p:blipFill>
        <p:spPr bwMode="auto">
          <a:xfrm>
            <a:off x="152400" y="1358900"/>
            <a:ext cx="9466263" cy="4584700"/>
          </a:xfrm>
          <a:prstGeom prst="rect">
            <a:avLst/>
          </a:prstGeom>
          <a:noFill/>
          <a:ln w="9525">
            <a:noFill/>
            <a:round/>
            <a:headEnd/>
            <a:tailEnd/>
          </a:ln>
        </p:spPr>
      </p:pic>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Message queues </a:t>
            </a:r>
          </a:p>
        </p:txBody>
      </p:sp>
      <p:sp>
        <p:nvSpPr>
          <p:cNvPr id="3" name="Content Placeholder 2"/>
          <p:cNvSpPr>
            <a:spLocks noGrp="1"/>
          </p:cNvSpPr>
          <p:nvPr>
            <p:ph idx="1"/>
          </p:nvPr>
        </p:nvSpPr>
        <p:spPr/>
        <p:txBody>
          <a:bodyPr/>
          <a:lstStyle/>
          <a:p>
            <a:r>
              <a:rPr lang="en-US" dirty="0"/>
              <a:t>(Distributed) message queues: intermediary between producers and consumers of data</a:t>
            </a:r>
          </a:p>
          <a:p>
            <a:pPr lvl="1"/>
            <a:r>
              <a:rPr lang="en-US" dirty="0"/>
              <a:t>Point-to-Point, not one-to-many</a:t>
            </a:r>
          </a:p>
          <a:p>
            <a:pPr lvl="1"/>
            <a:r>
              <a:rPr lang="en-US" dirty="0"/>
              <a:t>Supports time and space uncoupling</a:t>
            </a:r>
          </a:p>
          <a:p>
            <a:pPr lvl="1"/>
            <a:r>
              <a:rPr lang="en-US" dirty="0"/>
              <a:t>AKA Message-Oriented Middleware (MOM)</a:t>
            </a:r>
          </a:p>
          <a:p>
            <a:pPr lvl="1"/>
            <a:r>
              <a:rPr lang="en-US" dirty="0"/>
              <a:t>LOTS of commercial products</a:t>
            </a:r>
          </a:p>
          <a:p>
            <a:pPr lvl="1"/>
            <a:r>
              <a:rPr lang="en-US" dirty="0"/>
              <a:t>Main use: Enterprise Application Integration (EAI)</a:t>
            </a:r>
          </a:p>
          <a:p>
            <a:pPr lvl="1"/>
            <a:r>
              <a:rPr lang="en-US" dirty="0"/>
              <a:t>Also a lot for transactions (6.4.1)</a:t>
            </a:r>
          </a:p>
          <a:p>
            <a:r>
              <a:rPr lang="en-US" dirty="0"/>
              <a:t>Programming model: producer sends </a:t>
            </a:r>
            <a:r>
              <a:rPr lang="en-US" dirty="0" err="1"/>
              <a:t>msg</a:t>
            </a:r>
            <a:r>
              <a:rPr lang="en-US" dirty="0"/>
              <a:t>; consumers can</a:t>
            </a:r>
          </a:p>
          <a:p>
            <a:pPr lvl="1"/>
            <a:r>
              <a:rPr lang="en-US" dirty="0"/>
              <a:t>Blocking receive</a:t>
            </a:r>
          </a:p>
          <a:p>
            <a:pPr lvl="1"/>
            <a:r>
              <a:rPr lang="en-US" dirty="0"/>
              <a:t>Non-blocking receive (polling)</a:t>
            </a:r>
          </a:p>
          <a:p>
            <a:pPr lvl="1"/>
            <a:r>
              <a:rPr lang="en-US" dirty="0"/>
              <a:t>Notify</a:t>
            </a:r>
          </a:p>
        </p:txBody>
      </p:sp>
      <p:sp>
        <p:nvSpPr>
          <p:cNvPr id="4" name="Slide Number Placeholder 3"/>
          <p:cNvSpPr>
            <a:spLocks noGrp="1"/>
          </p:cNvSpPr>
          <p:nvPr>
            <p:ph type="sldNum" sz="quarter" idx="10"/>
          </p:nvPr>
        </p:nvSpPr>
        <p:spPr/>
        <p:txBody>
          <a:bodyPr/>
          <a:lstStyle/>
          <a:p>
            <a:pPr>
              <a:defRPr/>
            </a:pPr>
            <a:fld id="{3AF5D15A-566C-409F-A413-E42E3117F28C}" type="slidenum">
              <a:rPr lang="en-US" smtClean="0"/>
              <a:pPr>
                <a:defRPr/>
              </a:pPr>
              <a:t>54</a:t>
            </a:fld>
            <a:endParaRPr lang="en-US" dirty="0"/>
          </a:p>
        </p:txBody>
      </p:sp>
    </p:spTree>
    <p:extLst>
      <p:ext uri="{BB962C8B-B14F-4D97-AF65-F5344CB8AC3E}">
        <p14:creationId xmlns:p14="http://schemas.microsoft.com/office/powerpoint/2010/main" val="3671149708"/>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C125FD05-B457-4D6A-8B7E-926DB8836925}" type="slidenum">
              <a:rPr lang="en-US"/>
              <a:pPr/>
              <a:t>55</a:t>
            </a:fld>
            <a:endParaRPr lang="en-US"/>
          </a:p>
        </p:txBody>
      </p:sp>
      <p:sp>
        <p:nvSpPr>
          <p:cNvPr id="20482" name="Line 2"/>
          <p:cNvSpPr>
            <a:spLocks noChangeShapeType="1"/>
          </p:cNvSpPr>
          <p:nvPr/>
        </p:nvSpPr>
        <p:spPr bwMode="auto">
          <a:xfrm>
            <a:off x="495300" y="1143000"/>
            <a:ext cx="8832850" cy="1588"/>
          </a:xfrm>
          <a:prstGeom prst="line">
            <a:avLst/>
          </a:prstGeom>
          <a:noFill/>
          <a:ln w="127000">
            <a:solidFill>
              <a:srgbClr val="FFCC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0483" name="Rectangle 3"/>
          <p:cNvSpPr>
            <a:spLocks noGrp="1" noChangeArrowheads="1"/>
          </p:cNvSpPr>
          <p:nvPr>
            <p:ph type="title"/>
          </p:nvPr>
        </p:nvSpPr>
        <p:spPr>
          <a:ln/>
        </p:spPr>
        <p:txBody>
          <a:bodyPr rIns="132080"/>
          <a:lstStyle/>
          <a:p>
            <a:r>
              <a:rPr lang="en-US" dirty="0"/>
              <a:t>	</a:t>
            </a:r>
            <a:br>
              <a:rPr lang="en-US" dirty="0"/>
            </a:br>
            <a:r>
              <a:rPr lang="en-US" b="1" dirty="0">
                <a:solidFill>
                  <a:schemeClr val="tx1"/>
                </a:solidFill>
              </a:rPr>
              <a:t>The message queue paradigm</a:t>
            </a:r>
          </a:p>
        </p:txBody>
      </p:sp>
      <p:pic>
        <p:nvPicPr>
          <p:cNvPr id="2048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100" y="1816100"/>
            <a:ext cx="944086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pic>
    </p:spTree>
    <p:extLst>
      <p:ext uri="{BB962C8B-B14F-4D97-AF65-F5344CB8AC3E}">
        <p14:creationId xmlns:p14="http://schemas.microsoft.com/office/powerpoint/2010/main" val="3793972740"/>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Programming model </a:t>
            </a:r>
            <a:r>
              <a:rPr lang="en-US" dirty="0"/>
              <a:t> </a:t>
            </a:r>
            <a:r>
              <a:rPr lang="en-US" b="1" dirty="0">
                <a:solidFill>
                  <a:schemeClr val="tx1"/>
                </a:solidFill>
              </a:rPr>
              <a:t>(cont.)</a:t>
            </a:r>
          </a:p>
        </p:txBody>
      </p:sp>
      <p:sp>
        <p:nvSpPr>
          <p:cNvPr id="3" name="Content Placeholder 2"/>
          <p:cNvSpPr>
            <a:spLocks noGrp="1"/>
          </p:cNvSpPr>
          <p:nvPr>
            <p:ph idx="1"/>
          </p:nvPr>
        </p:nvSpPr>
        <p:spPr/>
        <p:txBody>
          <a:bodyPr/>
          <a:lstStyle/>
          <a:p>
            <a:r>
              <a:rPr lang="en-US" dirty="0"/>
              <a:t>Many processes can send to a queue, many can remove from it</a:t>
            </a:r>
          </a:p>
          <a:p>
            <a:r>
              <a:rPr lang="en-US" dirty="0"/>
              <a:t>Queuing policy: usually FIFO, but also priority-based</a:t>
            </a:r>
          </a:p>
          <a:p>
            <a:r>
              <a:rPr lang="en-US" dirty="0"/>
              <a:t>Consumers can select based on metadata</a:t>
            </a:r>
          </a:p>
          <a:p>
            <a:r>
              <a:rPr lang="en-US" dirty="0"/>
              <a:t>Database integration common use; e.g. Oracle AQ	</a:t>
            </a:r>
          </a:p>
          <a:p>
            <a:pPr lvl="1"/>
            <a:r>
              <a:rPr lang="en-US" dirty="0"/>
              <a:t>Messages are a row in a (relational) database</a:t>
            </a:r>
          </a:p>
          <a:p>
            <a:pPr lvl="1"/>
            <a:r>
              <a:rPr lang="en-US" dirty="0"/>
              <a:t>Queues are database tables that can be SQL-queried against</a:t>
            </a:r>
          </a:p>
        </p:txBody>
      </p:sp>
      <p:sp>
        <p:nvSpPr>
          <p:cNvPr id="4" name="Slide Number Placeholder 3"/>
          <p:cNvSpPr>
            <a:spLocks noGrp="1"/>
          </p:cNvSpPr>
          <p:nvPr>
            <p:ph type="sldNum" sz="quarter" idx="10"/>
          </p:nvPr>
        </p:nvSpPr>
        <p:spPr/>
        <p:txBody>
          <a:bodyPr/>
          <a:lstStyle/>
          <a:p>
            <a:pPr>
              <a:defRPr/>
            </a:pPr>
            <a:fld id="{3AF5D15A-566C-409F-A413-E42E3117F28C}" type="slidenum">
              <a:rPr lang="en-US" smtClean="0"/>
              <a:pPr>
                <a:defRPr/>
              </a:pPr>
              <a:t>56</a:t>
            </a:fld>
            <a:endParaRPr lang="en-US" dirty="0"/>
          </a:p>
        </p:txBody>
      </p:sp>
    </p:spTree>
    <p:extLst>
      <p:ext uri="{BB962C8B-B14F-4D97-AF65-F5344CB8AC3E}">
        <p14:creationId xmlns:p14="http://schemas.microsoft.com/office/powerpoint/2010/main" val="1096727243"/>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Programming model (</a:t>
            </a:r>
            <a:r>
              <a:rPr lang="en-US" b="1" dirty="0" err="1">
                <a:solidFill>
                  <a:schemeClr val="tx1"/>
                </a:solidFill>
              </a:rPr>
              <a:t>cont</a:t>
            </a:r>
            <a:r>
              <a:rPr lang="en-US" b="1" dirty="0">
                <a:solidFill>
                  <a:schemeClr val="tx1"/>
                </a:solidFill>
              </a:rPr>
              <a:t>)</a:t>
            </a:r>
          </a:p>
        </p:txBody>
      </p:sp>
      <p:sp>
        <p:nvSpPr>
          <p:cNvPr id="3" name="Content Placeholder 2"/>
          <p:cNvSpPr>
            <a:spLocks noGrp="1"/>
          </p:cNvSpPr>
          <p:nvPr>
            <p:ph idx="1"/>
          </p:nvPr>
        </p:nvSpPr>
        <p:spPr/>
        <p:txBody>
          <a:bodyPr/>
          <a:lstStyle/>
          <a:p>
            <a:r>
              <a:rPr lang="en-US" dirty="0"/>
              <a:t>Messages are persistent</a:t>
            </a:r>
          </a:p>
          <a:p>
            <a:pPr lvl="1"/>
            <a:r>
              <a:rPr lang="en-US" dirty="0"/>
              <a:t>Store until removed</a:t>
            </a:r>
          </a:p>
          <a:p>
            <a:pPr lvl="1"/>
            <a:r>
              <a:rPr lang="en-US" dirty="0"/>
              <a:t>Store on a disk</a:t>
            </a:r>
          </a:p>
          <a:p>
            <a:r>
              <a:rPr lang="en-US" dirty="0"/>
              <a:t>Other common functionality</a:t>
            </a:r>
          </a:p>
          <a:p>
            <a:pPr lvl="1"/>
            <a:r>
              <a:rPr lang="en-US" dirty="0"/>
              <a:t>Transaction support: all-or-none operations</a:t>
            </a:r>
          </a:p>
          <a:p>
            <a:pPr lvl="1"/>
            <a:r>
              <a:rPr lang="en-US" dirty="0"/>
              <a:t>Automatic message transformation: on arrival, message transforms data from one format to another (data heterogeneity)</a:t>
            </a:r>
          </a:p>
          <a:p>
            <a:pPr lvl="1"/>
            <a:r>
              <a:rPr lang="en-US" dirty="0"/>
              <a:t>Security (at least confidentiality)</a:t>
            </a:r>
          </a:p>
        </p:txBody>
      </p:sp>
      <p:sp>
        <p:nvSpPr>
          <p:cNvPr id="4" name="Slide Number Placeholder 3"/>
          <p:cNvSpPr>
            <a:spLocks noGrp="1"/>
          </p:cNvSpPr>
          <p:nvPr>
            <p:ph type="sldNum" sz="quarter" idx="10"/>
          </p:nvPr>
        </p:nvSpPr>
        <p:spPr/>
        <p:txBody>
          <a:bodyPr/>
          <a:lstStyle/>
          <a:p>
            <a:pPr>
              <a:defRPr/>
            </a:pPr>
            <a:fld id="{3AF5D15A-566C-409F-A413-E42E3117F28C}" type="slidenum">
              <a:rPr lang="en-US" smtClean="0"/>
              <a:pPr>
                <a:defRPr/>
              </a:pPr>
              <a:t>57</a:t>
            </a:fld>
            <a:endParaRPr lang="en-US" dirty="0"/>
          </a:p>
        </p:txBody>
      </p:sp>
    </p:spTree>
    <p:extLst>
      <p:ext uri="{BB962C8B-B14F-4D97-AF65-F5344CB8AC3E}">
        <p14:creationId xmlns:p14="http://schemas.microsoft.com/office/powerpoint/2010/main" val="2209497158"/>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Implementation issues </a:t>
            </a:r>
            <a:endParaRPr lang="en-US" dirty="0"/>
          </a:p>
        </p:txBody>
      </p:sp>
      <p:sp>
        <p:nvSpPr>
          <p:cNvPr id="3" name="Content Placeholder 2"/>
          <p:cNvSpPr>
            <a:spLocks noGrp="1"/>
          </p:cNvSpPr>
          <p:nvPr>
            <p:ph idx="1"/>
          </p:nvPr>
        </p:nvSpPr>
        <p:spPr/>
        <p:txBody>
          <a:bodyPr/>
          <a:lstStyle/>
          <a:p>
            <a:r>
              <a:rPr lang="en-US" dirty="0"/>
              <a:t>Key choice: centralized vs. distributed implementation</a:t>
            </a:r>
          </a:p>
          <a:p>
            <a:pPr lvl="1"/>
            <a:endParaRPr lang="en-US" dirty="0">
              <a:solidFill>
                <a:srgbClr val="FF0000"/>
              </a:solidFill>
            </a:endParaRPr>
          </a:p>
          <a:p>
            <a:r>
              <a:rPr lang="en-US" dirty="0"/>
              <a:t>Case study: IBM </a:t>
            </a:r>
            <a:r>
              <a:rPr lang="en-US" dirty="0" err="1"/>
              <a:t>Websphere</a:t>
            </a:r>
            <a:r>
              <a:rPr lang="en-US" dirty="0"/>
              <a:t> MQ</a:t>
            </a:r>
          </a:p>
          <a:p>
            <a:pPr lvl="1"/>
            <a:r>
              <a:rPr lang="en-US" b="1" u="sng" dirty="0"/>
              <a:t>Queue managers </a:t>
            </a:r>
            <a:r>
              <a:rPr lang="en-US" dirty="0"/>
              <a:t>host and manage queues, enable apps to access via </a:t>
            </a:r>
            <a:r>
              <a:rPr lang="en-US" b="1" i="1" dirty="0"/>
              <a:t>Message Queue Interface </a:t>
            </a:r>
            <a:r>
              <a:rPr lang="en-US" dirty="0"/>
              <a:t>(MQI)</a:t>
            </a:r>
          </a:p>
          <a:p>
            <a:pPr lvl="2"/>
            <a:r>
              <a:rPr lang="en-US" dirty="0"/>
              <a:t>Connect or disconnect to/from a queue</a:t>
            </a:r>
          </a:p>
          <a:p>
            <a:pPr lvl="2"/>
            <a:r>
              <a:rPr lang="en-US" dirty="0"/>
              <a:t>Send/receive messages to/from a queue (via a RPC call)</a:t>
            </a:r>
          </a:p>
          <a:p>
            <a:pPr lvl="2"/>
            <a:r>
              <a:rPr lang="en-US" dirty="0"/>
              <a:t>Clients not on same host (usual case) vi a </a:t>
            </a:r>
            <a:r>
              <a:rPr lang="en-US" b="1" u="sng" dirty="0"/>
              <a:t>client channel </a:t>
            </a:r>
            <a:r>
              <a:rPr lang="en-US" dirty="0"/>
              <a:t>(w/</a:t>
            </a:r>
            <a:r>
              <a:rPr lang="en-US" dirty="0" err="1"/>
              <a:t>proxy+stub</a:t>
            </a:r>
            <a:r>
              <a:rPr lang="en-US" dirty="0"/>
              <a:t>)</a:t>
            </a:r>
          </a:p>
        </p:txBody>
      </p:sp>
      <p:sp>
        <p:nvSpPr>
          <p:cNvPr id="4" name="Slide Number Placeholder 3"/>
          <p:cNvSpPr>
            <a:spLocks noGrp="1"/>
          </p:cNvSpPr>
          <p:nvPr>
            <p:ph type="sldNum" sz="quarter" idx="10"/>
          </p:nvPr>
        </p:nvSpPr>
        <p:spPr/>
        <p:txBody>
          <a:bodyPr/>
          <a:lstStyle/>
          <a:p>
            <a:pPr>
              <a:defRPr/>
            </a:pPr>
            <a:fld id="{3AF5D15A-566C-409F-A413-E42E3117F28C}" type="slidenum">
              <a:rPr lang="en-US" smtClean="0"/>
              <a:pPr>
                <a:defRPr/>
              </a:pPr>
              <a:t>58</a:t>
            </a:fld>
            <a:endParaRPr lang="en-US" dirty="0"/>
          </a:p>
        </p:txBody>
      </p:sp>
    </p:spTree>
    <p:extLst>
      <p:ext uri="{BB962C8B-B14F-4D97-AF65-F5344CB8AC3E}">
        <p14:creationId xmlns:p14="http://schemas.microsoft.com/office/powerpoint/2010/main" val="3876900879"/>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4ABCEFBC-3278-468C-8A3E-F8B9398D1518}" type="slidenum">
              <a:rPr lang="en-US"/>
              <a:pPr/>
              <a:t>59</a:t>
            </a:fld>
            <a:endParaRPr lang="en-US"/>
          </a:p>
        </p:txBody>
      </p:sp>
      <p:sp>
        <p:nvSpPr>
          <p:cNvPr id="21506" name="Line 2"/>
          <p:cNvSpPr>
            <a:spLocks noChangeShapeType="1"/>
          </p:cNvSpPr>
          <p:nvPr/>
        </p:nvSpPr>
        <p:spPr bwMode="auto">
          <a:xfrm>
            <a:off x="495300" y="1143000"/>
            <a:ext cx="8832850" cy="1588"/>
          </a:xfrm>
          <a:prstGeom prst="line">
            <a:avLst/>
          </a:prstGeom>
          <a:noFill/>
          <a:ln w="127000">
            <a:solidFill>
              <a:srgbClr val="FFCC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1507" name="Rectangle 3"/>
          <p:cNvSpPr>
            <a:spLocks noGrp="1" noChangeArrowheads="1"/>
          </p:cNvSpPr>
          <p:nvPr>
            <p:ph type="title"/>
          </p:nvPr>
        </p:nvSpPr>
        <p:spPr>
          <a:ln/>
        </p:spPr>
        <p:txBody>
          <a:bodyPr rIns="132080"/>
          <a:lstStyle/>
          <a:p>
            <a:br>
              <a:rPr lang="en-US" dirty="0"/>
            </a:br>
            <a:r>
              <a:rPr lang="en-US" b="1" dirty="0">
                <a:solidFill>
                  <a:schemeClr val="tx1"/>
                </a:solidFill>
              </a:rPr>
              <a:t>A simple networked topology in </a:t>
            </a:r>
            <a:r>
              <a:rPr lang="en-US" b="1" dirty="0" err="1">
                <a:solidFill>
                  <a:schemeClr val="tx1"/>
                </a:solidFill>
              </a:rPr>
              <a:t>WebSphere</a:t>
            </a:r>
            <a:r>
              <a:rPr lang="en-US" b="1" dirty="0">
                <a:solidFill>
                  <a:schemeClr val="tx1"/>
                </a:solidFill>
              </a:rPr>
              <a:t> MQ</a:t>
            </a:r>
          </a:p>
        </p:txBody>
      </p:sp>
      <p:pic>
        <p:nvPicPr>
          <p:cNvPr id="2150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320800"/>
            <a:ext cx="8737600" cy="468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pic>
    </p:spTree>
    <p:extLst>
      <p:ext uri="{BB962C8B-B14F-4D97-AF65-F5344CB8AC3E}">
        <p14:creationId xmlns:p14="http://schemas.microsoft.com/office/powerpoint/2010/main" val="412410894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E507A6DF-F56D-4839-8695-5C14AB1512DB}" type="slidenum">
              <a:rPr lang="en-US"/>
              <a:pPr/>
              <a:t>6</a:t>
            </a:fld>
            <a:endParaRPr lang="en-US"/>
          </a:p>
        </p:txBody>
      </p:sp>
      <p:sp>
        <p:nvSpPr>
          <p:cNvPr id="7170" name="Line 2"/>
          <p:cNvSpPr>
            <a:spLocks noChangeShapeType="1"/>
          </p:cNvSpPr>
          <p:nvPr/>
        </p:nvSpPr>
        <p:spPr bwMode="auto">
          <a:xfrm>
            <a:off x="495300" y="1143000"/>
            <a:ext cx="8832850" cy="1588"/>
          </a:xfrm>
          <a:prstGeom prst="line">
            <a:avLst/>
          </a:prstGeom>
          <a:noFill/>
          <a:ln w="127000">
            <a:solidFill>
              <a:srgbClr val="FFCC00"/>
            </a:solidFill>
            <a:round/>
            <a:headEnd/>
            <a:tailEnd/>
          </a:ln>
        </p:spPr>
        <p:txBody>
          <a:bodyPr lIns="0" tIns="0" rIns="0" bIns="0"/>
          <a:lstStyle/>
          <a:p>
            <a:endParaRPr lang="en-US"/>
          </a:p>
        </p:txBody>
      </p:sp>
      <p:sp>
        <p:nvSpPr>
          <p:cNvPr id="7171" name="Rectangle 3"/>
          <p:cNvSpPr>
            <a:spLocks noGrp="1" noChangeArrowheads="1"/>
          </p:cNvSpPr>
          <p:nvPr>
            <p:ph type="title"/>
          </p:nvPr>
        </p:nvSpPr>
        <p:spPr>
          <a:ln/>
        </p:spPr>
        <p:txBody>
          <a:bodyPr rIns="132080"/>
          <a:lstStyle/>
          <a:p>
            <a:br>
              <a:rPr lang="en-US" dirty="0"/>
            </a:br>
            <a:r>
              <a:rPr lang="en-US" dirty="0">
                <a:solidFill>
                  <a:schemeClr val="tx1"/>
                </a:solidFill>
              </a:rPr>
              <a:t>Space and time coupling in distributed systems</a:t>
            </a:r>
          </a:p>
        </p:txBody>
      </p:sp>
      <p:pic>
        <p:nvPicPr>
          <p:cNvPr id="7172" name="Picture 4"/>
          <p:cNvPicPr>
            <a:picLocks noChangeAspect="1" noChangeArrowheads="1"/>
          </p:cNvPicPr>
          <p:nvPr/>
        </p:nvPicPr>
        <p:blipFill>
          <a:blip r:embed="rId3" cstate="print"/>
          <a:srcRect/>
          <a:stretch>
            <a:fillRect/>
          </a:stretch>
        </p:blipFill>
        <p:spPr bwMode="auto">
          <a:xfrm>
            <a:off x="25400" y="1295400"/>
            <a:ext cx="9804400" cy="4254500"/>
          </a:xfrm>
          <a:prstGeom prst="rect">
            <a:avLst/>
          </a:prstGeom>
          <a:noFill/>
          <a:ln w="9525">
            <a:noFill/>
            <a:round/>
            <a:headEnd/>
            <a:tailEnd/>
          </a:ln>
        </p:spPr>
      </p:pic>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IBM </a:t>
            </a:r>
            <a:r>
              <a:rPr lang="en-US" b="1" dirty="0" err="1">
                <a:solidFill>
                  <a:schemeClr val="tx1"/>
                </a:solidFill>
              </a:rPr>
              <a:t>WebSphere</a:t>
            </a:r>
            <a:r>
              <a:rPr lang="en-US" b="1" dirty="0">
                <a:solidFill>
                  <a:schemeClr val="tx1"/>
                </a:solidFill>
              </a:rPr>
              <a:t> (cont.)</a:t>
            </a:r>
          </a:p>
        </p:txBody>
      </p:sp>
      <p:sp>
        <p:nvSpPr>
          <p:cNvPr id="3" name="Content Placeholder 2"/>
          <p:cNvSpPr>
            <a:spLocks noGrp="1"/>
          </p:cNvSpPr>
          <p:nvPr>
            <p:ph idx="1"/>
          </p:nvPr>
        </p:nvSpPr>
        <p:spPr/>
        <p:txBody>
          <a:bodyPr/>
          <a:lstStyle/>
          <a:p>
            <a:r>
              <a:rPr lang="en-US" dirty="0"/>
              <a:t>Queues usually linked into a federated structure</a:t>
            </a:r>
          </a:p>
          <a:p>
            <a:pPr lvl="1"/>
            <a:r>
              <a:rPr lang="en-US" dirty="0"/>
              <a:t>Resembles pub-sub, but choose right topology for app</a:t>
            </a:r>
          </a:p>
          <a:p>
            <a:pPr lvl="1"/>
            <a:r>
              <a:rPr lang="en-US" dirty="0"/>
              <a:t>Queues linked with </a:t>
            </a:r>
            <a:r>
              <a:rPr lang="en-US" b="1" u="sng" dirty="0"/>
              <a:t>message channel</a:t>
            </a:r>
            <a:r>
              <a:rPr lang="en-US" dirty="0"/>
              <a:t>(MC)</a:t>
            </a:r>
          </a:p>
          <a:p>
            <a:pPr lvl="1"/>
            <a:r>
              <a:rPr lang="en-US" b="1" u="sng" dirty="0"/>
              <a:t>Message channel agent </a:t>
            </a:r>
            <a:r>
              <a:rPr lang="en-US" dirty="0"/>
              <a:t>(MCA) manages each end of MC</a:t>
            </a:r>
          </a:p>
          <a:p>
            <a:pPr lvl="1"/>
            <a:r>
              <a:rPr lang="en-US" dirty="0"/>
              <a:t>Queue managers have routing tables</a:t>
            </a:r>
          </a:p>
          <a:p>
            <a:pPr lvl="1"/>
            <a:r>
              <a:rPr lang="en-US" dirty="0"/>
              <a:t>Lots of tools to create different topologies, manage components, </a:t>
            </a:r>
            <a:r>
              <a:rPr lang="en-US" dirty="0" err="1"/>
              <a:t>etc</a:t>
            </a:r>
            <a:endParaRPr lang="en-US" dirty="0"/>
          </a:p>
          <a:p>
            <a:r>
              <a:rPr lang="en-US" dirty="0"/>
              <a:t>Hub-and-spoke topology (common)</a:t>
            </a:r>
          </a:p>
          <a:p>
            <a:pPr lvl="1"/>
            <a:r>
              <a:rPr lang="en-US" dirty="0"/>
              <a:t>Hub has lots of services (and resources to support)</a:t>
            </a:r>
          </a:p>
          <a:p>
            <a:pPr lvl="1"/>
            <a:r>
              <a:rPr lang="en-US" dirty="0"/>
              <a:t>Spoke queues are distant, place close(r) to clients</a:t>
            </a:r>
          </a:p>
          <a:p>
            <a:pPr lvl="1"/>
            <a:r>
              <a:rPr lang="en-US" dirty="0"/>
              <a:t>Clients interface with spoke queues</a:t>
            </a:r>
          </a:p>
        </p:txBody>
      </p:sp>
      <p:sp>
        <p:nvSpPr>
          <p:cNvPr id="4" name="Slide Number Placeholder 3"/>
          <p:cNvSpPr>
            <a:spLocks noGrp="1"/>
          </p:cNvSpPr>
          <p:nvPr>
            <p:ph type="sldNum" sz="quarter" idx="10"/>
          </p:nvPr>
        </p:nvSpPr>
        <p:spPr/>
        <p:txBody>
          <a:bodyPr/>
          <a:lstStyle/>
          <a:p>
            <a:pPr>
              <a:defRPr/>
            </a:pPr>
            <a:fld id="{3AF5D15A-566C-409F-A413-E42E3117F28C}" type="slidenum">
              <a:rPr lang="en-US" smtClean="0"/>
              <a:pPr>
                <a:defRPr/>
              </a:pPr>
              <a:t>60</a:t>
            </a:fld>
            <a:endParaRPr lang="en-US" dirty="0"/>
          </a:p>
        </p:txBody>
      </p:sp>
    </p:spTree>
    <p:extLst>
      <p:ext uri="{BB962C8B-B14F-4D97-AF65-F5344CB8AC3E}">
        <p14:creationId xmlns:p14="http://schemas.microsoft.com/office/powerpoint/2010/main" val="3150874255"/>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Case study: Java Messaging Service (JMS)</a:t>
            </a:r>
          </a:p>
        </p:txBody>
      </p:sp>
      <p:sp>
        <p:nvSpPr>
          <p:cNvPr id="3" name="Content Placeholder 2"/>
          <p:cNvSpPr>
            <a:spLocks noGrp="1"/>
          </p:cNvSpPr>
          <p:nvPr>
            <p:ph idx="1"/>
          </p:nvPr>
        </p:nvSpPr>
        <p:spPr/>
        <p:txBody>
          <a:bodyPr/>
          <a:lstStyle/>
          <a:p>
            <a:r>
              <a:rPr lang="en-US" dirty="0"/>
              <a:t>JMS supports both pub-sub and MQs</a:t>
            </a:r>
          </a:p>
          <a:p>
            <a:pPr lvl="1"/>
            <a:r>
              <a:rPr lang="en-US" dirty="0"/>
              <a:t>Many vendors; others provide interface (e.g., </a:t>
            </a:r>
            <a:r>
              <a:rPr lang="en-US" dirty="0" err="1"/>
              <a:t>WebSphere</a:t>
            </a:r>
            <a:r>
              <a:rPr lang="en-US" dirty="0"/>
              <a:t>)</a:t>
            </a:r>
          </a:p>
          <a:p>
            <a:r>
              <a:rPr lang="en-US" dirty="0"/>
              <a:t>Key roles in JMS</a:t>
            </a:r>
          </a:p>
          <a:p>
            <a:pPr lvl="1"/>
            <a:r>
              <a:rPr lang="en-US" b="1" u="sng" dirty="0"/>
              <a:t>JMS client</a:t>
            </a:r>
            <a:r>
              <a:rPr lang="en-US" dirty="0"/>
              <a:t>: Java app that produces </a:t>
            </a:r>
            <a:r>
              <a:rPr lang="en-US" u="sng" dirty="0"/>
              <a:t>or</a:t>
            </a:r>
            <a:r>
              <a:rPr lang="en-US" dirty="0"/>
              <a:t> consumes messages</a:t>
            </a:r>
          </a:p>
          <a:p>
            <a:pPr lvl="2"/>
            <a:r>
              <a:rPr lang="en-US" b="1" u="sng" dirty="0"/>
              <a:t>JMS producer</a:t>
            </a:r>
            <a:r>
              <a:rPr lang="en-US" dirty="0"/>
              <a:t>: creates a message and places in a queue</a:t>
            </a:r>
          </a:p>
          <a:p>
            <a:pPr lvl="2"/>
            <a:r>
              <a:rPr lang="en-US" b="1" u="sng" dirty="0"/>
              <a:t>JMS consumer</a:t>
            </a:r>
            <a:r>
              <a:rPr lang="en-US" dirty="0"/>
              <a:t>: removes a message from a queue and uses it</a:t>
            </a:r>
          </a:p>
          <a:p>
            <a:pPr lvl="1"/>
            <a:r>
              <a:rPr lang="en-US" b="1" u="sng" dirty="0"/>
              <a:t>JMS provider</a:t>
            </a:r>
            <a:r>
              <a:rPr lang="en-US" dirty="0"/>
              <a:t>: any system that implements the JMS spec</a:t>
            </a:r>
          </a:p>
          <a:p>
            <a:pPr lvl="1"/>
            <a:r>
              <a:rPr lang="en-US" b="1" u="sng" dirty="0"/>
              <a:t>JMS message</a:t>
            </a:r>
            <a:r>
              <a:rPr lang="en-US" dirty="0"/>
              <a:t>: object used to communicate between JMS clients</a:t>
            </a:r>
          </a:p>
          <a:p>
            <a:pPr lvl="1"/>
            <a:r>
              <a:rPr lang="en-US" b="1" u="sng" dirty="0"/>
              <a:t>JMS destination</a:t>
            </a:r>
            <a:r>
              <a:rPr lang="en-US" dirty="0"/>
              <a:t>: object supporting indirect communication in JMS</a:t>
            </a:r>
          </a:p>
          <a:p>
            <a:pPr lvl="2"/>
            <a:r>
              <a:rPr lang="en-US" b="1" u="sng" dirty="0"/>
              <a:t>JMS topic</a:t>
            </a:r>
            <a:r>
              <a:rPr lang="en-US" dirty="0"/>
              <a:t>: supports pub-sub</a:t>
            </a:r>
          </a:p>
          <a:p>
            <a:pPr lvl="2"/>
            <a:r>
              <a:rPr lang="en-US" b="1" u="sng" dirty="0"/>
              <a:t>JMS queue</a:t>
            </a:r>
            <a:r>
              <a:rPr lang="en-US" dirty="0"/>
              <a:t>: (um, obvious)</a:t>
            </a:r>
          </a:p>
        </p:txBody>
      </p:sp>
      <p:sp>
        <p:nvSpPr>
          <p:cNvPr id="4" name="Slide Number Placeholder 3"/>
          <p:cNvSpPr>
            <a:spLocks noGrp="1"/>
          </p:cNvSpPr>
          <p:nvPr>
            <p:ph type="sldNum" sz="quarter" idx="10"/>
          </p:nvPr>
        </p:nvSpPr>
        <p:spPr/>
        <p:txBody>
          <a:bodyPr/>
          <a:lstStyle/>
          <a:p>
            <a:pPr>
              <a:defRPr/>
            </a:pPr>
            <a:fld id="{3AF5D15A-566C-409F-A413-E42E3117F28C}" type="slidenum">
              <a:rPr lang="en-US" smtClean="0"/>
              <a:pPr>
                <a:defRPr/>
              </a:pPr>
              <a:t>61</a:t>
            </a:fld>
            <a:endParaRPr lang="en-US" dirty="0"/>
          </a:p>
        </p:txBody>
      </p:sp>
    </p:spTree>
    <p:extLst>
      <p:ext uri="{BB962C8B-B14F-4D97-AF65-F5344CB8AC3E}">
        <p14:creationId xmlns:p14="http://schemas.microsoft.com/office/powerpoint/2010/main" val="1468356831"/>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Programming with JMS</a:t>
            </a:r>
          </a:p>
        </p:txBody>
      </p:sp>
      <p:sp>
        <p:nvSpPr>
          <p:cNvPr id="3" name="Content Placeholder 2"/>
          <p:cNvSpPr>
            <a:spLocks noGrp="1"/>
          </p:cNvSpPr>
          <p:nvPr>
            <p:ph idx="1"/>
          </p:nvPr>
        </p:nvSpPr>
        <p:spPr/>
        <p:txBody>
          <a:bodyPr/>
          <a:lstStyle/>
          <a:p>
            <a:r>
              <a:rPr lang="en-US" dirty="0"/>
              <a:t>First create a </a:t>
            </a:r>
            <a:r>
              <a:rPr lang="en-US" b="1" u="sng" dirty="0"/>
              <a:t>connection</a:t>
            </a:r>
            <a:r>
              <a:rPr lang="en-US" dirty="0"/>
              <a:t> from client to </a:t>
            </a:r>
            <a:r>
              <a:rPr lang="en-US" dirty="0" err="1"/>
              <a:t>providor</a:t>
            </a:r>
            <a:r>
              <a:rPr lang="en-US" dirty="0"/>
              <a:t> with </a:t>
            </a:r>
            <a:r>
              <a:rPr lang="en-US" b="1" u="sng" dirty="0"/>
              <a:t>connection factory</a:t>
            </a:r>
          </a:p>
          <a:p>
            <a:pPr lvl="1"/>
            <a:r>
              <a:rPr lang="en-US" dirty="0" err="1">
                <a:latin typeface="Courier New" pitchFamily="49" charset="0"/>
                <a:cs typeface="Courier New" pitchFamily="49" charset="0"/>
              </a:rPr>
              <a:t>TopicConnection</a:t>
            </a:r>
            <a:r>
              <a:rPr lang="en-US" dirty="0"/>
              <a:t> or </a:t>
            </a:r>
            <a:r>
              <a:rPr lang="en-US" dirty="0" err="1">
                <a:latin typeface="Courier New" pitchFamily="49" charset="0"/>
                <a:cs typeface="Courier New" pitchFamily="49" charset="0"/>
              </a:rPr>
              <a:t>QueueConnection</a:t>
            </a:r>
            <a:endParaRPr lang="en-US" dirty="0">
              <a:latin typeface="Courier New" pitchFamily="49" charset="0"/>
              <a:cs typeface="Courier New" pitchFamily="49" charset="0"/>
            </a:endParaRPr>
          </a:p>
          <a:p>
            <a:r>
              <a:rPr lang="en-US" sz="3200" dirty="0"/>
              <a:t>Use connection to create ≥1 </a:t>
            </a:r>
            <a:r>
              <a:rPr lang="en-US" sz="3200" b="1" u="sng" dirty="0"/>
              <a:t>session</a:t>
            </a:r>
          </a:p>
          <a:p>
            <a:pPr lvl="1"/>
            <a:r>
              <a:rPr lang="en-US" dirty="0"/>
              <a:t>Series of ops for creating, producing, consuming </a:t>
            </a:r>
            <a:r>
              <a:rPr lang="en-US" dirty="0" err="1"/>
              <a:t>msgs</a:t>
            </a:r>
            <a:r>
              <a:rPr lang="en-US" dirty="0"/>
              <a:t> for a given logical task</a:t>
            </a:r>
          </a:p>
          <a:p>
            <a:pPr lvl="1"/>
            <a:r>
              <a:rPr lang="en-US" dirty="0"/>
              <a:t>Also supports transactions</a:t>
            </a:r>
          </a:p>
          <a:p>
            <a:pPr lvl="1"/>
            <a:r>
              <a:rPr lang="en-US" dirty="0"/>
              <a:t>One session can handle topics OR queues, not both</a:t>
            </a:r>
          </a:p>
          <a:p>
            <a:endParaRPr lang="en-US" dirty="0"/>
          </a:p>
        </p:txBody>
      </p:sp>
      <p:sp>
        <p:nvSpPr>
          <p:cNvPr id="4" name="Slide Number Placeholder 3"/>
          <p:cNvSpPr>
            <a:spLocks noGrp="1"/>
          </p:cNvSpPr>
          <p:nvPr>
            <p:ph type="sldNum" sz="quarter" idx="10"/>
          </p:nvPr>
        </p:nvSpPr>
        <p:spPr/>
        <p:txBody>
          <a:bodyPr/>
          <a:lstStyle/>
          <a:p>
            <a:pPr>
              <a:defRPr/>
            </a:pPr>
            <a:fld id="{3AF5D15A-566C-409F-A413-E42E3117F28C}" type="slidenum">
              <a:rPr lang="en-US" smtClean="0"/>
              <a:pPr>
                <a:defRPr/>
              </a:pPr>
              <a:t>62</a:t>
            </a:fld>
            <a:endParaRPr lang="en-US" dirty="0"/>
          </a:p>
        </p:txBody>
      </p:sp>
    </p:spTree>
    <p:extLst>
      <p:ext uri="{BB962C8B-B14F-4D97-AF65-F5344CB8AC3E}">
        <p14:creationId xmlns:p14="http://schemas.microsoft.com/office/powerpoint/2010/main" val="2534500646"/>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BCA02CE2-550F-471F-8F7C-5C5AB9816217}" type="slidenum">
              <a:rPr lang="en-US"/>
              <a:pPr/>
              <a:t>63</a:t>
            </a:fld>
            <a:endParaRPr lang="en-US"/>
          </a:p>
        </p:txBody>
      </p:sp>
      <p:sp>
        <p:nvSpPr>
          <p:cNvPr id="22530" name="Line 2"/>
          <p:cNvSpPr>
            <a:spLocks noChangeShapeType="1"/>
          </p:cNvSpPr>
          <p:nvPr/>
        </p:nvSpPr>
        <p:spPr bwMode="auto">
          <a:xfrm>
            <a:off x="495300" y="1143000"/>
            <a:ext cx="8832850" cy="1588"/>
          </a:xfrm>
          <a:prstGeom prst="line">
            <a:avLst/>
          </a:prstGeom>
          <a:noFill/>
          <a:ln w="127000">
            <a:solidFill>
              <a:srgbClr val="FFCC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2531" name="Rectangle 3"/>
          <p:cNvSpPr>
            <a:spLocks noGrp="1" noChangeArrowheads="1"/>
          </p:cNvSpPr>
          <p:nvPr>
            <p:ph type="title"/>
          </p:nvPr>
        </p:nvSpPr>
        <p:spPr>
          <a:ln/>
        </p:spPr>
        <p:txBody>
          <a:bodyPr rIns="132080"/>
          <a:lstStyle/>
          <a:p>
            <a:br>
              <a:rPr lang="en-US" dirty="0"/>
            </a:br>
            <a:r>
              <a:rPr lang="en-US" b="1" dirty="0">
                <a:solidFill>
                  <a:schemeClr val="tx1"/>
                </a:solidFill>
              </a:rPr>
              <a:t>The programming model offered by JMS</a:t>
            </a:r>
          </a:p>
        </p:txBody>
      </p:sp>
      <p:pic>
        <p:nvPicPr>
          <p:cNvPr id="225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400" y="1206500"/>
            <a:ext cx="8248650" cy="492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pic>
    </p:spTree>
    <p:extLst>
      <p:ext uri="{BB962C8B-B14F-4D97-AF65-F5344CB8AC3E}">
        <p14:creationId xmlns:p14="http://schemas.microsoft.com/office/powerpoint/2010/main" val="3502655696"/>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JMS session objects</a:t>
            </a:r>
          </a:p>
        </p:txBody>
      </p:sp>
      <p:sp>
        <p:nvSpPr>
          <p:cNvPr id="3" name="Content Placeholder 2"/>
          <p:cNvSpPr>
            <a:spLocks noGrp="1"/>
          </p:cNvSpPr>
          <p:nvPr>
            <p:ph idx="1"/>
          </p:nvPr>
        </p:nvSpPr>
        <p:spPr/>
        <p:txBody>
          <a:bodyPr/>
          <a:lstStyle/>
          <a:p>
            <a:r>
              <a:rPr lang="en-US" dirty="0"/>
              <a:t>Message has 3 parts</a:t>
            </a:r>
          </a:p>
          <a:p>
            <a:pPr lvl="1"/>
            <a:r>
              <a:rPr lang="en-US" dirty="0"/>
              <a:t>Header: everything needed to identify &amp; route </a:t>
            </a:r>
            <a:r>
              <a:rPr lang="en-US" dirty="0" err="1"/>
              <a:t>msg</a:t>
            </a:r>
            <a:endParaRPr lang="en-US" dirty="0"/>
          </a:p>
          <a:p>
            <a:pPr lvl="2"/>
            <a:r>
              <a:rPr lang="en-US" dirty="0"/>
              <a:t>Destination, </a:t>
            </a:r>
            <a:r>
              <a:rPr lang="en-US" dirty="0" err="1"/>
              <a:t>priroity</a:t>
            </a:r>
            <a:r>
              <a:rPr lang="en-US" dirty="0"/>
              <a:t>, expiration date, message ID, timestamp</a:t>
            </a:r>
          </a:p>
          <a:p>
            <a:pPr lvl="1"/>
            <a:r>
              <a:rPr lang="en-US" dirty="0"/>
              <a:t>Properties: user-defined meta-data</a:t>
            </a:r>
          </a:p>
          <a:p>
            <a:pPr lvl="1"/>
            <a:r>
              <a:rPr lang="en-US" dirty="0"/>
              <a:t>Body: opaque data</a:t>
            </a:r>
          </a:p>
          <a:p>
            <a:r>
              <a:rPr lang="en-US" b="1" u="sng" dirty="0"/>
              <a:t>Message producer</a:t>
            </a:r>
            <a:r>
              <a:rPr lang="en-US" dirty="0"/>
              <a:t>: object that publishes messages to a topic or sends to a queue</a:t>
            </a:r>
          </a:p>
          <a:p>
            <a:r>
              <a:rPr lang="en-US" b="1" u="sng" dirty="0"/>
              <a:t>Message consumer</a:t>
            </a:r>
            <a:r>
              <a:rPr lang="en-US" dirty="0"/>
              <a:t>: subscribe to topics or receive from Q</a:t>
            </a:r>
          </a:p>
          <a:p>
            <a:pPr lvl="1"/>
            <a:r>
              <a:rPr lang="en-US" dirty="0"/>
              <a:t>Can associate filters w/consumer: specify a </a:t>
            </a:r>
            <a:r>
              <a:rPr lang="en-US" b="1" u="sng" dirty="0"/>
              <a:t>message selector</a:t>
            </a:r>
          </a:p>
          <a:p>
            <a:pPr lvl="2"/>
            <a:r>
              <a:rPr lang="en-US" dirty="0"/>
              <a:t>subset of SQL</a:t>
            </a:r>
          </a:p>
          <a:p>
            <a:pPr lvl="1"/>
            <a:r>
              <a:rPr lang="en-US" dirty="0"/>
              <a:t>Two modes for receiving messages</a:t>
            </a:r>
          </a:p>
          <a:p>
            <a:pPr marL="1489075" lvl="2" indent="-457200">
              <a:buFont typeface="+mj-lt"/>
              <a:buAutoNum type="arabicPeriod"/>
            </a:pPr>
            <a:r>
              <a:rPr lang="en-US" dirty="0"/>
              <a:t>Block with receive operation</a:t>
            </a:r>
          </a:p>
          <a:p>
            <a:pPr marL="1489075" lvl="2" indent="-457200">
              <a:buFont typeface="+mj-lt"/>
              <a:buAutoNum type="arabicPeriod"/>
            </a:pPr>
            <a:r>
              <a:rPr lang="en-US" dirty="0"/>
              <a:t>Create message listener object with a </a:t>
            </a:r>
            <a:r>
              <a:rPr lang="en-US" b="1" u="sng" dirty="0"/>
              <a:t>callback object</a:t>
            </a:r>
            <a:r>
              <a:rPr lang="en-US" dirty="0"/>
              <a:t> </a:t>
            </a:r>
            <a:r>
              <a:rPr lang="en-US" dirty="0" err="1">
                <a:latin typeface="Courier New" pitchFamily="49" charset="0"/>
                <a:cs typeface="Courier New" pitchFamily="49" charset="0"/>
              </a:rPr>
              <a:t>onMessage</a:t>
            </a:r>
            <a:endParaRPr lang="en-US" dirty="0">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pPr>
              <a:defRPr/>
            </a:pPr>
            <a:fld id="{3AF5D15A-566C-409F-A413-E42E3117F28C}" type="slidenum">
              <a:rPr lang="en-US" smtClean="0"/>
              <a:pPr>
                <a:defRPr/>
              </a:pPr>
              <a:t>64</a:t>
            </a:fld>
            <a:endParaRPr lang="en-US" dirty="0"/>
          </a:p>
        </p:txBody>
      </p:sp>
    </p:spTree>
    <p:extLst>
      <p:ext uri="{BB962C8B-B14F-4D97-AF65-F5344CB8AC3E}">
        <p14:creationId xmlns:p14="http://schemas.microsoft.com/office/powerpoint/2010/main" val="2222558187"/>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EEF5C4B0-82DE-4D3E-BF6B-10A74E6CC2BA}" type="slidenum">
              <a:rPr lang="en-US"/>
              <a:pPr/>
              <a:t>65</a:t>
            </a:fld>
            <a:endParaRPr lang="en-US"/>
          </a:p>
        </p:txBody>
      </p:sp>
      <p:sp>
        <p:nvSpPr>
          <p:cNvPr id="23554" name="Line 2"/>
          <p:cNvSpPr>
            <a:spLocks noChangeShapeType="1"/>
          </p:cNvSpPr>
          <p:nvPr/>
        </p:nvSpPr>
        <p:spPr bwMode="auto">
          <a:xfrm>
            <a:off x="495300" y="1143000"/>
            <a:ext cx="8832850" cy="1588"/>
          </a:xfrm>
          <a:prstGeom prst="line">
            <a:avLst/>
          </a:prstGeom>
          <a:noFill/>
          <a:ln w="127000">
            <a:solidFill>
              <a:srgbClr val="FFCC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555" name="Rectangle 3"/>
          <p:cNvSpPr>
            <a:spLocks noGrp="1" noChangeArrowheads="1"/>
          </p:cNvSpPr>
          <p:nvPr>
            <p:ph type="title"/>
          </p:nvPr>
        </p:nvSpPr>
        <p:spPr>
          <a:ln/>
        </p:spPr>
        <p:txBody>
          <a:bodyPr rIns="132080"/>
          <a:lstStyle/>
          <a:p>
            <a:br>
              <a:rPr lang="en-US" dirty="0"/>
            </a:br>
            <a:r>
              <a:rPr lang="en-US" b="1" dirty="0">
                <a:solidFill>
                  <a:schemeClr val="tx1"/>
                </a:solidFill>
              </a:rPr>
              <a:t>Java class </a:t>
            </a:r>
            <a:r>
              <a:rPr lang="en-US" b="1" i="1" dirty="0" err="1">
                <a:solidFill>
                  <a:schemeClr val="tx1"/>
                </a:solidFill>
              </a:rPr>
              <a:t>FireAlarmJMS</a:t>
            </a:r>
            <a:endParaRPr lang="en-US" b="1" i="1" dirty="0">
              <a:solidFill>
                <a:schemeClr val="tx1"/>
              </a:solidFill>
            </a:endParaRPr>
          </a:p>
        </p:txBody>
      </p:sp>
      <p:sp>
        <p:nvSpPr>
          <p:cNvPr id="23556" name="Rectangle 4"/>
          <p:cNvSpPr>
            <a:spLocks/>
          </p:cNvSpPr>
          <p:nvPr/>
        </p:nvSpPr>
        <p:spPr bwMode="auto">
          <a:xfrm>
            <a:off x="419100" y="1181100"/>
            <a:ext cx="9067800" cy="570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marL="1778000" indent="-1778000">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1600" b="1" i="1" dirty="0">
                <a:solidFill>
                  <a:schemeClr val="tx1"/>
                </a:solidFill>
                <a:latin typeface="Times New Roman" pitchFamily="-116" charset="0"/>
                <a:cs typeface="Times New Roman" pitchFamily="-116" charset="0"/>
                <a:sym typeface="Times New Roman" pitchFamily="-116" charset="0"/>
              </a:rPr>
              <a:t>// </a:t>
            </a:r>
            <a:r>
              <a:rPr lang="en-US" sz="1600" i="1" dirty="0">
                <a:solidFill>
                  <a:schemeClr val="tx1"/>
                </a:solidFill>
                <a:latin typeface="Times New Roman" pitchFamily="-116" charset="0"/>
                <a:cs typeface="Times New Roman" pitchFamily="-116" charset="0"/>
                <a:sym typeface="Times New Roman" pitchFamily="-116" charset="0"/>
              </a:rPr>
              <a:t>Usage: </a:t>
            </a:r>
            <a:r>
              <a:rPr lang="en-US" sz="1600" i="1" dirty="0" err="1">
                <a:solidFill>
                  <a:schemeClr val="tx1"/>
                </a:solidFill>
                <a:latin typeface="Times New Roman" pitchFamily="-116" charset="0"/>
                <a:cs typeface="Times New Roman" pitchFamily="-116" charset="0"/>
                <a:sym typeface="Times New Roman" pitchFamily="-116" charset="0"/>
              </a:rPr>
              <a:t>alarm.raise</a:t>
            </a:r>
            <a:r>
              <a:rPr lang="en-US" sz="1600" i="1" dirty="0">
                <a:solidFill>
                  <a:schemeClr val="tx1"/>
                </a:solidFill>
                <a:latin typeface="Times New Roman" pitchFamily="-116" charset="0"/>
                <a:cs typeface="Times New Roman" pitchFamily="-116" charset="0"/>
                <a:sym typeface="Times New Roman" pitchFamily="-116" charset="0"/>
              </a:rPr>
              <a:t>()</a:t>
            </a:r>
            <a:endParaRPr lang="en-US" sz="1600" b="1" i="1" dirty="0">
              <a:solidFill>
                <a:schemeClr val="tx1"/>
              </a:solidFill>
              <a:latin typeface="Times New Roman" pitchFamily="-116" charset="0"/>
              <a:cs typeface="Times New Roman" pitchFamily="-116" charset="0"/>
              <a:sym typeface="Times New Roman" pitchFamily="-116" charset="0"/>
            </a:endParaRPr>
          </a:p>
          <a:p>
            <a:pPr marL="1778000" indent="-1778000">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1600" b="1" i="1" dirty="0">
                <a:solidFill>
                  <a:schemeClr val="tx1"/>
                </a:solidFill>
                <a:latin typeface="Times New Roman" pitchFamily="-116" charset="0"/>
                <a:cs typeface="Times New Roman" pitchFamily="-116" charset="0"/>
                <a:sym typeface="Times New Roman" pitchFamily="-116" charset="0"/>
              </a:rPr>
              <a:t>import</a:t>
            </a:r>
            <a:r>
              <a:rPr lang="en-US" sz="1600" i="1" dirty="0">
                <a:solidFill>
                  <a:schemeClr val="tx1"/>
                </a:solidFill>
                <a:latin typeface="Times New Roman" pitchFamily="-116" charset="0"/>
                <a:cs typeface="Times New Roman" pitchFamily="-116" charset="0"/>
                <a:sym typeface="Times New Roman" pitchFamily="-116" charset="0"/>
              </a:rPr>
              <a:t> </a:t>
            </a:r>
            <a:r>
              <a:rPr lang="en-US" sz="1600" i="1" dirty="0" err="1">
                <a:solidFill>
                  <a:schemeClr val="tx1"/>
                </a:solidFill>
                <a:latin typeface="Times New Roman" pitchFamily="-116" charset="0"/>
                <a:cs typeface="Times New Roman" pitchFamily="-116" charset="0"/>
                <a:sym typeface="Times New Roman" pitchFamily="-116" charset="0"/>
              </a:rPr>
              <a:t>javax.jms</a:t>
            </a:r>
            <a:r>
              <a:rPr lang="en-US" sz="1600" i="1" dirty="0">
                <a:solidFill>
                  <a:schemeClr val="tx1"/>
                </a:solidFill>
                <a:latin typeface="Times New Roman" pitchFamily="-116" charset="0"/>
                <a:cs typeface="Times New Roman" pitchFamily="-116" charset="0"/>
                <a:sym typeface="Times New Roman" pitchFamily="-116" charset="0"/>
              </a:rPr>
              <a:t>.*;</a:t>
            </a:r>
          </a:p>
          <a:p>
            <a:pPr marL="1778000" indent="-1778000">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1600" b="1" i="1" dirty="0">
                <a:solidFill>
                  <a:schemeClr val="tx1"/>
                </a:solidFill>
                <a:latin typeface="Times New Roman" pitchFamily="-116" charset="0"/>
                <a:cs typeface="Times New Roman" pitchFamily="-116" charset="0"/>
                <a:sym typeface="Times New Roman" pitchFamily="-116" charset="0"/>
              </a:rPr>
              <a:t>import</a:t>
            </a:r>
            <a:r>
              <a:rPr lang="en-US" sz="1600" i="1" dirty="0">
                <a:solidFill>
                  <a:schemeClr val="tx1"/>
                </a:solidFill>
                <a:latin typeface="Times New Roman" pitchFamily="-116" charset="0"/>
                <a:cs typeface="Times New Roman" pitchFamily="-116" charset="0"/>
                <a:sym typeface="Times New Roman" pitchFamily="-116" charset="0"/>
              </a:rPr>
              <a:t> </a:t>
            </a:r>
            <a:r>
              <a:rPr lang="en-US" sz="1600" i="1" dirty="0" err="1">
                <a:solidFill>
                  <a:schemeClr val="tx1"/>
                </a:solidFill>
                <a:latin typeface="Times New Roman" pitchFamily="-116" charset="0"/>
                <a:cs typeface="Times New Roman" pitchFamily="-116" charset="0"/>
                <a:sym typeface="Times New Roman" pitchFamily="-116" charset="0"/>
              </a:rPr>
              <a:t>javax.naming</a:t>
            </a:r>
            <a:r>
              <a:rPr lang="en-US" sz="1600" i="1" dirty="0">
                <a:solidFill>
                  <a:schemeClr val="tx1"/>
                </a:solidFill>
                <a:latin typeface="Times New Roman" pitchFamily="-116" charset="0"/>
                <a:cs typeface="Times New Roman" pitchFamily="-116" charset="0"/>
                <a:sym typeface="Times New Roman" pitchFamily="-116" charset="0"/>
              </a:rPr>
              <a:t>.*;</a:t>
            </a:r>
          </a:p>
          <a:p>
            <a:pPr marL="1778000" indent="-1778000">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1600" b="1" i="1" dirty="0">
                <a:solidFill>
                  <a:schemeClr val="tx1"/>
                </a:solidFill>
                <a:latin typeface="Times New Roman" pitchFamily="-116" charset="0"/>
                <a:cs typeface="Times New Roman" pitchFamily="-116" charset="0"/>
                <a:sym typeface="Times New Roman" pitchFamily="-116" charset="0"/>
              </a:rPr>
              <a:t>public class </a:t>
            </a:r>
            <a:r>
              <a:rPr lang="en-US" sz="1600" i="1" dirty="0" err="1">
                <a:solidFill>
                  <a:schemeClr val="tx1"/>
                </a:solidFill>
                <a:latin typeface="Times New Roman" pitchFamily="-116" charset="0"/>
                <a:cs typeface="Times New Roman" pitchFamily="-116" charset="0"/>
                <a:sym typeface="Times New Roman" pitchFamily="-116" charset="0"/>
              </a:rPr>
              <a:t>FireAlarmJMS</a:t>
            </a:r>
            <a:r>
              <a:rPr lang="en-US" sz="1600" i="1" dirty="0">
                <a:solidFill>
                  <a:schemeClr val="tx1"/>
                </a:solidFill>
                <a:latin typeface="Times New Roman" pitchFamily="-116" charset="0"/>
                <a:cs typeface="Times New Roman" pitchFamily="-116" charset="0"/>
                <a:sym typeface="Times New Roman" pitchFamily="-116" charset="0"/>
              </a:rPr>
              <a:t> { // more complex than </a:t>
            </a:r>
            <a:r>
              <a:rPr lang="en-US" sz="1600" i="1" dirty="0" err="1">
                <a:solidFill>
                  <a:schemeClr val="tx1"/>
                </a:solidFill>
                <a:latin typeface="Times New Roman" pitchFamily="-116" charset="0"/>
                <a:cs typeface="Times New Roman" pitchFamily="-116" charset="0"/>
                <a:sym typeface="Times New Roman" pitchFamily="-116" charset="0"/>
              </a:rPr>
              <a:t>Jgroups</a:t>
            </a:r>
            <a:r>
              <a:rPr lang="en-US" sz="1600" i="1" dirty="0">
                <a:solidFill>
                  <a:schemeClr val="tx1"/>
                </a:solidFill>
                <a:latin typeface="Times New Roman" pitchFamily="-116" charset="0"/>
                <a:cs typeface="Times New Roman" pitchFamily="-116" charset="0"/>
                <a:sym typeface="Times New Roman" pitchFamily="-116" charset="0"/>
              </a:rPr>
              <a:t>: create connection, session, publisher, message</a:t>
            </a:r>
          </a:p>
          <a:p>
            <a:pPr marL="1778000" indent="-1778000">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1600" i="1" dirty="0">
                <a:solidFill>
                  <a:schemeClr val="tx1"/>
                </a:solidFill>
                <a:latin typeface="Times New Roman" pitchFamily="-116" charset="0"/>
                <a:cs typeface="Times New Roman" pitchFamily="-116" charset="0"/>
                <a:sym typeface="Times New Roman" pitchFamily="-116" charset="0"/>
              </a:rPr>
              <a:t>// Lines 2-5 find the right connection factory and topic with JNDI (Lines 2-5)</a:t>
            </a:r>
          </a:p>
          <a:p>
            <a:pPr marL="1778000" indent="-1778000">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1600" b="1" i="1" dirty="0">
                <a:solidFill>
                  <a:schemeClr val="tx1"/>
                </a:solidFill>
                <a:latin typeface="Times New Roman" pitchFamily="-116" charset="0"/>
                <a:cs typeface="Times New Roman" pitchFamily="-116" charset="0"/>
                <a:sym typeface="Times New Roman" pitchFamily="-116" charset="0"/>
              </a:rPr>
              <a:t>public void </a:t>
            </a:r>
            <a:r>
              <a:rPr lang="en-US" sz="1600" i="1" dirty="0">
                <a:solidFill>
                  <a:schemeClr val="tx1"/>
                </a:solidFill>
                <a:latin typeface="Times New Roman" pitchFamily="-116" charset="0"/>
                <a:cs typeface="Times New Roman" pitchFamily="-116" charset="0"/>
                <a:sym typeface="Times New Roman" pitchFamily="-116" charset="0"/>
              </a:rPr>
              <a:t>raise() { </a:t>
            </a:r>
          </a:p>
          <a:p>
            <a:pPr marL="2133600" lvl="1" indent="-2133600">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1600" i="1" dirty="0">
                <a:solidFill>
                  <a:schemeClr val="tx1"/>
                </a:solidFill>
                <a:latin typeface="Times New Roman" pitchFamily="-116" charset="0"/>
                <a:cs typeface="Times New Roman" pitchFamily="-116" charset="0"/>
                <a:sym typeface="Times New Roman" pitchFamily="-116" charset="0"/>
              </a:rPr>
              <a:t>	</a:t>
            </a:r>
            <a:r>
              <a:rPr lang="en-US" sz="1600" b="1" i="1" dirty="0">
                <a:solidFill>
                  <a:schemeClr val="tx1"/>
                </a:solidFill>
                <a:latin typeface="Times New Roman" pitchFamily="-116" charset="0"/>
                <a:cs typeface="Times New Roman" pitchFamily="-116" charset="0"/>
                <a:sym typeface="Times New Roman" pitchFamily="-116" charset="0"/>
              </a:rPr>
              <a:t>try</a:t>
            </a:r>
            <a:r>
              <a:rPr lang="en-US" sz="1600" i="1" dirty="0">
                <a:solidFill>
                  <a:schemeClr val="tx1"/>
                </a:solidFill>
                <a:latin typeface="Times New Roman" pitchFamily="-116" charset="0"/>
                <a:cs typeface="Times New Roman" pitchFamily="-116" charset="0"/>
                <a:sym typeface="Times New Roman" pitchFamily="-116" charset="0"/>
              </a:rPr>
              <a:t> {                                                             </a:t>
            </a:r>
            <a:r>
              <a:rPr lang="en-US" sz="1600" i="1" dirty="0">
                <a:solidFill>
                  <a:srgbClr val="FF0000"/>
                </a:solidFill>
                <a:latin typeface="Times New Roman" pitchFamily="-116" charset="0"/>
                <a:cs typeface="Times New Roman" pitchFamily="-116" charset="0"/>
                <a:sym typeface="Times New Roman" pitchFamily="-116" charset="0"/>
              </a:rPr>
              <a:t>1</a:t>
            </a:r>
            <a:endParaRPr lang="en-US" sz="1600" i="1" dirty="0">
              <a:solidFill>
                <a:schemeClr val="tx1"/>
              </a:solidFill>
              <a:latin typeface="Times New Roman" pitchFamily="-116" charset="0"/>
              <a:cs typeface="Times" pitchFamily="-116" charset="0"/>
              <a:sym typeface="Times New Roman" pitchFamily="-116" charset="0"/>
            </a:endParaRPr>
          </a:p>
          <a:p>
            <a:pPr marL="2489200" lvl="2" indent="-2489200">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1600" i="1" dirty="0">
                <a:solidFill>
                  <a:schemeClr val="tx1"/>
                </a:solidFill>
                <a:latin typeface="Times New Roman" pitchFamily="-116" charset="0"/>
                <a:cs typeface="Times" pitchFamily="-116" charset="0"/>
                <a:sym typeface="Times New Roman" pitchFamily="-116" charset="0"/>
              </a:rPr>
              <a:t>		Context </a:t>
            </a:r>
            <a:r>
              <a:rPr lang="en-US" sz="1600" i="1" dirty="0" err="1">
                <a:solidFill>
                  <a:schemeClr val="tx1"/>
                </a:solidFill>
                <a:latin typeface="Times New Roman" pitchFamily="-116" charset="0"/>
                <a:cs typeface="Times" pitchFamily="-116" charset="0"/>
                <a:sym typeface="Times New Roman" pitchFamily="-116" charset="0"/>
              </a:rPr>
              <a:t>ctx</a:t>
            </a:r>
            <a:r>
              <a:rPr lang="en-US" sz="1600" i="1" dirty="0">
                <a:solidFill>
                  <a:schemeClr val="tx1"/>
                </a:solidFill>
                <a:latin typeface="Times New Roman" pitchFamily="-116" charset="0"/>
                <a:cs typeface="Times" pitchFamily="-116" charset="0"/>
                <a:sym typeface="Times New Roman" pitchFamily="-116" charset="0"/>
              </a:rPr>
              <a:t> = </a:t>
            </a:r>
            <a:r>
              <a:rPr lang="en-US" sz="1600" b="1" i="1" dirty="0">
                <a:solidFill>
                  <a:schemeClr val="tx1"/>
                </a:solidFill>
                <a:latin typeface="Times New Roman" pitchFamily="-116" charset="0"/>
                <a:cs typeface="Times" pitchFamily="-116" charset="0"/>
                <a:sym typeface="Times New Roman" pitchFamily="-116" charset="0"/>
              </a:rPr>
              <a:t>new</a:t>
            </a:r>
            <a:r>
              <a:rPr lang="en-US" sz="1600" i="1" dirty="0">
                <a:solidFill>
                  <a:schemeClr val="tx1"/>
                </a:solidFill>
                <a:latin typeface="Times New Roman" pitchFamily="-116" charset="0"/>
                <a:cs typeface="Times" pitchFamily="-116" charset="0"/>
                <a:sym typeface="Times New Roman" pitchFamily="-116" charset="0"/>
              </a:rPr>
              <a:t> </a:t>
            </a:r>
            <a:r>
              <a:rPr lang="en-US" sz="1600" i="1" dirty="0" err="1">
                <a:solidFill>
                  <a:schemeClr val="tx1"/>
                </a:solidFill>
                <a:latin typeface="Times New Roman" pitchFamily="-116" charset="0"/>
                <a:cs typeface="Times" pitchFamily="-116" charset="0"/>
                <a:sym typeface="Times New Roman" pitchFamily="-116" charset="0"/>
              </a:rPr>
              <a:t>InitialContext</a:t>
            </a:r>
            <a:r>
              <a:rPr lang="en-US" sz="1600" i="1" dirty="0">
                <a:solidFill>
                  <a:schemeClr val="tx1"/>
                </a:solidFill>
                <a:latin typeface="Times New Roman" pitchFamily="-116" charset="0"/>
                <a:cs typeface="Times" pitchFamily="-116" charset="0"/>
                <a:sym typeface="Times New Roman" pitchFamily="-116" charset="0"/>
              </a:rPr>
              <a:t>();	</a:t>
            </a:r>
            <a:r>
              <a:rPr lang="en-US" sz="1600" i="1" dirty="0">
                <a:solidFill>
                  <a:srgbClr val="FF0000"/>
                </a:solidFill>
                <a:latin typeface="Times New Roman" pitchFamily="-116" charset="0"/>
                <a:cs typeface="Times New Roman" pitchFamily="-116" charset="0"/>
                <a:sym typeface="Times New Roman" pitchFamily="-116" charset="0"/>
              </a:rPr>
              <a:t>2</a:t>
            </a:r>
            <a:r>
              <a:rPr lang="en-US" sz="1600" i="1" dirty="0">
                <a:solidFill>
                  <a:schemeClr val="tx1"/>
                </a:solidFill>
                <a:latin typeface="Times New Roman" pitchFamily="-116" charset="0"/>
                <a:cs typeface="Times New Roman" pitchFamily="-116" charset="0"/>
                <a:sym typeface="Times New Roman" pitchFamily="-116" charset="0"/>
              </a:rPr>
              <a:t> </a:t>
            </a:r>
          </a:p>
          <a:p>
            <a:pPr marL="2489200" lvl="2" indent="-2489200">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1600" i="1" dirty="0">
                <a:solidFill>
                  <a:schemeClr val="tx1"/>
                </a:solidFill>
                <a:latin typeface="Times New Roman" pitchFamily="-116" charset="0"/>
                <a:cs typeface="Times New Roman" pitchFamily="-116" charset="0"/>
                <a:sym typeface="Times New Roman" pitchFamily="-116" charset="0"/>
              </a:rPr>
              <a:t>		</a:t>
            </a:r>
            <a:r>
              <a:rPr lang="en-US" sz="1600" i="1" dirty="0" err="1">
                <a:solidFill>
                  <a:schemeClr val="tx1"/>
                </a:solidFill>
                <a:latin typeface="Times New Roman" pitchFamily="-116" charset="0"/>
                <a:cs typeface="Times New Roman" pitchFamily="-116" charset="0"/>
                <a:sym typeface="Times New Roman" pitchFamily="-116" charset="0"/>
              </a:rPr>
              <a:t>TopicConnectionFactory</a:t>
            </a:r>
            <a:r>
              <a:rPr lang="en-US" sz="1600" i="1" dirty="0">
                <a:solidFill>
                  <a:schemeClr val="tx1"/>
                </a:solidFill>
                <a:latin typeface="Times New Roman" pitchFamily="-116" charset="0"/>
                <a:cs typeface="Times New Roman" pitchFamily="-116" charset="0"/>
                <a:sym typeface="Times New Roman" pitchFamily="-116" charset="0"/>
              </a:rPr>
              <a:t> </a:t>
            </a:r>
            <a:r>
              <a:rPr lang="en-US" sz="1600" i="1" dirty="0" err="1">
                <a:solidFill>
                  <a:schemeClr val="tx1"/>
                </a:solidFill>
                <a:latin typeface="Times New Roman" pitchFamily="-116" charset="0"/>
                <a:cs typeface="Times New Roman" pitchFamily="-116" charset="0"/>
                <a:sym typeface="Times New Roman" pitchFamily="-116" charset="0"/>
              </a:rPr>
              <a:t>topicFactory</a:t>
            </a:r>
            <a:r>
              <a:rPr lang="en-US" sz="1600" i="1" dirty="0">
                <a:solidFill>
                  <a:schemeClr val="tx1"/>
                </a:solidFill>
                <a:latin typeface="Times New Roman" pitchFamily="-116" charset="0"/>
                <a:cs typeface="Times New Roman" pitchFamily="-116" charset="0"/>
                <a:sym typeface="Times New Roman" pitchFamily="-116" charset="0"/>
              </a:rPr>
              <a:t> =	</a:t>
            </a:r>
            <a:r>
              <a:rPr lang="en-US" sz="1600" i="1" dirty="0">
                <a:solidFill>
                  <a:srgbClr val="FF0000"/>
                </a:solidFill>
                <a:latin typeface="Times New Roman" pitchFamily="-116" charset="0"/>
                <a:cs typeface="Times New Roman" pitchFamily="-116" charset="0"/>
                <a:sym typeface="Times New Roman" pitchFamily="-116" charset="0"/>
              </a:rPr>
              <a:t>3</a:t>
            </a:r>
            <a:r>
              <a:rPr lang="en-US" sz="1600" i="1" dirty="0">
                <a:solidFill>
                  <a:schemeClr val="tx1"/>
                </a:solidFill>
                <a:latin typeface="Times New Roman" pitchFamily="-116" charset="0"/>
                <a:cs typeface="Times New Roman" pitchFamily="-116" charset="0"/>
                <a:sym typeface="Times New Roman" pitchFamily="-116" charset="0"/>
              </a:rPr>
              <a:t>  </a:t>
            </a:r>
          </a:p>
          <a:p>
            <a:pPr marL="2844800" lvl="3" indent="-2844800">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1600" i="1" dirty="0">
                <a:solidFill>
                  <a:schemeClr val="tx1"/>
                </a:solidFill>
                <a:latin typeface="Times New Roman" pitchFamily="-116" charset="0"/>
                <a:cs typeface="Times New Roman" pitchFamily="-116" charset="0"/>
                <a:sym typeface="Times New Roman" pitchFamily="-116" charset="0"/>
              </a:rPr>
              <a:t>									(</a:t>
            </a:r>
            <a:r>
              <a:rPr lang="en-US" sz="1600" i="1" dirty="0" err="1">
                <a:solidFill>
                  <a:schemeClr val="tx1"/>
                </a:solidFill>
                <a:latin typeface="Times New Roman" pitchFamily="-116" charset="0"/>
                <a:cs typeface="Times New Roman" pitchFamily="-116" charset="0"/>
                <a:sym typeface="Times New Roman" pitchFamily="-116" charset="0"/>
              </a:rPr>
              <a:t>TopicConnectionFactory</a:t>
            </a:r>
            <a:r>
              <a:rPr lang="en-US" sz="1600" i="1" dirty="0">
                <a:solidFill>
                  <a:schemeClr val="tx1"/>
                </a:solidFill>
                <a:latin typeface="Times New Roman" pitchFamily="-116" charset="0"/>
                <a:cs typeface="Times New Roman" pitchFamily="-116" charset="0"/>
                <a:sym typeface="Times New Roman" pitchFamily="-116" charset="0"/>
              </a:rPr>
              <a:t>)</a:t>
            </a:r>
            <a:r>
              <a:rPr lang="en-US" sz="1600" i="1" dirty="0" err="1">
                <a:solidFill>
                  <a:schemeClr val="tx1"/>
                </a:solidFill>
                <a:latin typeface="Times New Roman" pitchFamily="-116" charset="0"/>
                <a:cs typeface="Times New Roman" pitchFamily="-116" charset="0"/>
                <a:sym typeface="Times New Roman" pitchFamily="-116" charset="0"/>
              </a:rPr>
              <a:t>ctx.lookup</a:t>
            </a:r>
            <a:r>
              <a:rPr lang="en-US" sz="1600" i="1" dirty="0">
                <a:solidFill>
                  <a:schemeClr val="tx1"/>
                </a:solidFill>
                <a:latin typeface="Times New Roman" pitchFamily="-116" charset="0"/>
                <a:cs typeface="Times New Roman" pitchFamily="-116" charset="0"/>
                <a:sym typeface="Times New Roman" pitchFamily="-116" charset="0"/>
              </a:rPr>
              <a:t> ("</a:t>
            </a:r>
            <a:r>
              <a:rPr lang="en-US" sz="1600" i="1" dirty="0" err="1">
                <a:solidFill>
                  <a:schemeClr val="tx1"/>
                </a:solidFill>
                <a:latin typeface="Times New Roman" pitchFamily="-116" charset="0"/>
                <a:cs typeface="Times New Roman" pitchFamily="-116" charset="0"/>
                <a:sym typeface="Times New Roman" pitchFamily="-116" charset="0"/>
              </a:rPr>
              <a:t>TopicConnectionFactory</a:t>
            </a:r>
            <a:r>
              <a:rPr lang="en-US" sz="1600" i="1" dirty="0">
                <a:solidFill>
                  <a:schemeClr val="tx1"/>
                </a:solidFill>
                <a:latin typeface="Times New Roman" pitchFamily="-116" charset="0"/>
                <a:cs typeface="Times New Roman" pitchFamily="-116" charset="0"/>
                <a:sym typeface="Times New Roman" pitchFamily="-116" charset="0"/>
              </a:rPr>
              <a:t>"); </a:t>
            </a:r>
            <a:r>
              <a:rPr lang="en-US" sz="1600" i="1" dirty="0">
                <a:solidFill>
                  <a:srgbClr val="FF0000"/>
                </a:solidFill>
                <a:latin typeface="Times New Roman" pitchFamily="-116" charset="0"/>
                <a:cs typeface="Times New Roman" pitchFamily="-116" charset="0"/>
                <a:sym typeface="Times New Roman" pitchFamily="-116" charset="0"/>
              </a:rPr>
              <a:t>4</a:t>
            </a:r>
            <a:endParaRPr lang="en-US" sz="1600" i="1" dirty="0">
              <a:solidFill>
                <a:schemeClr val="tx1"/>
              </a:solidFill>
              <a:latin typeface="Times New Roman" pitchFamily="-116" charset="0"/>
              <a:cs typeface="Times" pitchFamily="-116" charset="0"/>
              <a:sym typeface="Times New Roman" pitchFamily="-116" charset="0"/>
            </a:endParaRPr>
          </a:p>
          <a:p>
            <a:pPr marL="2844800" lvl="3" indent="-2844800">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1600" i="1" dirty="0">
                <a:solidFill>
                  <a:schemeClr val="tx1"/>
                </a:solidFill>
                <a:latin typeface="Times New Roman" pitchFamily="-116" charset="0"/>
                <a:cs typeface="Times" pitchFamily="-116" charset="0"/>
                <a:sym typeface="Times New Roman" pitchFamily="-116" charset="0"/>
              </a:rPr>
              <a:t>		Topic </a:t>
            </a:r>
            <a:r>
              <a:rPr lang="en-US" sz="1600" i="1" dirty="0" err="1">
                <a:solidFill>
                  <a:schemeClr val="tx1"/>
                </a:solidFill>
                <a:latin typeface="Times New Roman" pitchFamily="-116" charset="0"/>
                <a:cs typeface="Times" pitchFamily="-116" charset="0"/>
                <a:sym typeface="Times New Roman" pitchFamily="-116" charset="0"/>
              </a:rPr>
              <a:t>topic</a:t>
            </a:r>
            <a:r>
              <a:rPr lang="en-US" sz="1600" i="1" dirty="0">
                <a:solidFill>
                  <a:schemeClr val="tx1"/>
                </a:solidFill>
                <a:latin typeface="Times New Roman" pitchFamily="-116" charset="0"/>
                <a:cs typeface="Times" pitchFamily="-116" charset="0"/>
                <a:sym typeface="Times New Roman" pitchFamily="-116" charset="0"/>
              </a:rPr>
              <a:t> = (Topic)</a:t>
            </a:r>
            <a:r>
              <a:rPr lang="en-US" sz="1600" i="1" dirty="0" err="1">
                <a:solidFill>
                  <a:schemeClr val="tx1"/>
                </a:solidFill>
                <a:latin typeface="Times New Roman" pitchFamily="-116" charset="0"/>
                <a:cs typeface="Times" pitchFamily="-116" charset="0"/>
                <a:sym typeface="Times New Roman" pitchFamily="-116" charset="0"/>
              </a:rPr>
              <a:t>ctx.lookup</a:t>
            </a:r>
            <a:r>
              <a:rPr lang="en-US" sz="1600" i="1" dirty="0">
                <a:solidFill>
                  <a:schemeClr val="tx1"/>
                </a:solidFill>
                <a:latin typeface="Times New Roman" pitchFamily="-116" charset="0"/>
                <a:cs typeface="Times" pitchFamily="-116" charset="0"/>
                <a:sym typeface="Times New Roman" pitchFamily="-116" charset="0"/>
              </a:rPr>
              <a:t>("Alarms");  </a:t>
            </a:r>
            <a:r>
              <a:rPr lang="en-US" sz="1600" i="1" dirty="0">
                <a:solidFill>
                  <a:srgbClr val="FF0000"/>
                </a:solidFill>
                <a:latin typeface="Times New Roman" pitchFamily="-116" charset="0"/>
                <a:cs typeface="Times New Roman" pitchFamily="-116" charset="0"/>
                <a:sym typeface="Times New Roman" pitchFamily="-116" charset="0"/>
              </a:rPr>
              <a:t>5</a:t>
            </a:r>
            <a:endParaRPr lang="en-US" sz="1600" i="1" dirty="0">
              <a:solidFill>
                <a:schemeClr val="tx1"/>
              </a:solidFill>
              <a:latin typeface="Times New Roman" pitchFamily="-116" charset="0"/>
              <a:cs typeface="Times" pitchFamily="-116" charset="0"/>
              <a:sym typeface="Times New Roman" pitchFamily="-116" charset="0"/>
            </a:endParaRPr>
          </a:p>
          <a:p>
            <a:pPr marL="2844800" lvl="3" indent="-2844800">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1600" i="1" dirty="0">
                <a:solidFill>
                  <a:schemeClr val="tx1"/>
                </a:solidFill>
                <a:latin typeface="Times New Roman" pitchFamily="-116" charset="0"/>
                <a:cs typeface="Times" pitchFamily="-116" charset="0"/>
                <a:sym typeface="Times New Roman" pitchFamily="-116" charset="0"/>
              </a:rPr>
              <a:t>		</a:t>
            </a:r>
            <a:r>
              <a:rPr lang="en-US" sz="1600" i="1" dirty="0" err="1">
                <a:solidFill>
                  <a:schemeClr val="tx1"/>
                </a:solidFill>
                <a:latin typeface="Times New Roman" pitchFamily="-116" charset="0"/>
                <a:cs typeface="Times" pitchFamily="-116" charset="0"/>
                <a:sym typeface="Times New Roman" pitchFamily="-116" charset="0"/>
              </a:rPr>
              <a:t>TopicConnection</a:t>
            </a:r>
            <a:r>
              <a:rPr lang="en-US" sz="1600" i="1" dirty="0">
                <a:solidFill>
                  <a:schemeClr val="tx1"/>
                </a:solidFill>
                <a:latin typeface="Times New Roman" pitchFamily="-116" charset="0"/>
                <a:cs typeface="Times" pitchFamily="-116" charset="0"/>
                <a:sym typeface="Times New Roman" pitchFamily="-116" charset="0"/>
              </a:rPr>
              <a:t> </a:t>
            </a:r>
            <a:r>
              <a:rPr lang="en-US" sz="1600" i="1" dirty="0" err="1">
                <a:solidFill>
                  <a:schemeClr val="tx1"/>
                </a:solidFill>
                <a:latin typeface="Times New Roman" pitchFamily="-116" charset="0"/>
                <a:cs typeface="Times" pitchFamily="-116" charset="0"/>
                <a:sym typeface="Times New Roman" pitchFamily="-116" charset="0"/>
              </a:rPr>
              <a:t>topicConn</a:t>
            </a:r>
            <a:r>
              <a:rPr lang="en-US" sz="1600" i="1" dirty="0">
                <a:solidFill>
                  <a:schemeClr val="tx1"/>
                </a:solidFill>
                <a:latin typeface="Times New Roman" pitchFamily="-116" charset="0"/>
                <a:cs typeface="Times" pitchFamily="-116" charset="0"/>
                <a:sym typeface="Times New Roman" pitchFamily="-116" charset="0"/>
              </a:rPr>
              <a:t> =     </a:t>
            </a:r>
            <a:r>
              <a:rPr lang="en-US" sz="1600" i="1" dirty="0">
                <a:solidFill>
                  <a:srgbClr val="FF0000"/>
                </a:solidFill>
                <a:latin typeface="Times New Roman" pitchFamily="-116" charset="0"/>
                <a:cs typeface="Times New Roman" pitchFamily="-116" charset="0"/>
                <a:sym typeface="Times New Roman" pitchFamily="-116" charset="0"/>
              </a:rPr>
              <a:t>6</a:t>
            </a:r>
            <a:endParaRPr lang="en-US" sz="1600" i="1" dirty="0">
              <a:solidFill>
                <a:schemeClr val="tx1"/>
              </a:solidFill>
              <a:latin typeface="Times New Roman" pitchFamily="-116" charset="0"/>
              <a:cs typeface="Times" pitchFamily="-116" charset="0"/>
              <a:sym typeface="Times New Roman" pitchFamily="-116" charset="0"/>
            </a:endParaRPr>
          </a:p>
          <a:p>
            <a:pPr marL="3200400" lvl="4" indent="-3200400">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1600" i="1" dirty="0">
                <a:solidFill>
                  <a:schemeClr val="tx1"/>
                </a:solidFill>
                <a:latin typeface="Times New Roman" pitchFamily="-116" charset="0"/>
                <a:cs typeface="Times" pitchFamily="-116" charset="0"/>
                <a:sym typeface="Times New Roman" pitchFamily="-116" charset="0"/>
              </a:rPr>
              <a:t>									</a:t>
            </a:r>
            <a:r>
              <a:rPr lang="en-US" sz="1600" i="1" dirty="0" err="1">
                <a:solidFill>
                  <a:schemeClr val="tx1"/>
                </a:solidFill>
                <a:latin typeface="Times New Roman" pitchFamily="-116" charset="0"/>
                <a:cs typeface="Times" pitchFamily="-116" charset="0"/>
                <a:sym typeface="Times New Roman" pitchFamily="-116" charset="0"/>
              </a:rPr>
              <a:t>topicConnectionFactory.createTopicConnection</a:t>
            </a:r>
            <a:r>
              <a:rPr lang="en-US" sz="1600" i="1" dirty="0">
                <a:solidFill>
                  <a:schemeClr val="tx1"/>
                </a:solidFill>
                <a:latin typeface="Times New Roman" pitchFamily="-116" charset="0"/>
                <a:cs typeface="Times" pitchFamily="-116" charset="0"/>
                <a:sym typeface="Times New Roman" pitchFamily="-116" charset="0"/>
              </a:rPr>
              <a:t>(); </a:t>
            </a:r>
            <a:r>
              <a:rPr lang="en-US" sz="1600" i="1" dirty="0">
                <a:solidFill>
                  <a:srgbClr val="FF0000"/>
                </a:solidFill>
                <a:latin typeface="Times New Roman" pitchFamily="-116" charset="0"/>
                <a:cs typeface="Times New Roman" pitchFamily="-116" charset="0"/>
                <a:sym typeface="Times New Roman" pitchFamily="-116" charset="0"/>
              </a:rPr>
              <a:t>7</a:t>
            </a:r>
            <a:endParaRPr lang="en-US" sz="1600" i="1" dirty="0">
              <a:solidFill>
                <a:schemeClr val="tx1"/>
              </a:solidFill>
              <a:latin typeface="Times New Roman" pitchFamily="-116" charset="0"/>
              <a:cs typeface="Times" pitchFamily="-116" charset="0"/>
              <a:sym typeface="Times New Roman" pitchFamily="-116" charset="0"/>
            </a:endParaRPr>
          </a:p>
          <a:p>
            <a:pPr marL="2844800" lvl="3" indent="-2844800">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1700" i="1" dirty="0">
                <a:solidFill>
                  <a:schemeClr val="tx1"/>
                </a:solidFill>
                <a:latin typeface="Times New Roman" pitchFamily="-116" charset="0"/>
                <a:cs typeface="Times New Roman" pitchFamily="-116" charset="0"/>
                <a:sym typeface="Times New Roman" pitchFamily="-116" charset="0"/>
              </a:rPr>
              <a:t>		</a:t>
            </a:r>
            <a:r>
              <a:rPr lang="en-US" sz="1700" i="1" dirty="0" err="1">
                <a:solidFill>
                  <a:schemeClr val="tx1"/>
                </a:solidFill>
                <a:latin typeface="Times New Roman" pitchFamily="-116" charset="0"/>
                <a:cs typeface="Times New Roman" pitchFamily="-116" charset="0"/>
                <a:sym typeface="Times New Roman" pitchFamily="-116" charset="0"/>
              </a:rPr>
              <a:t>TopicSession</a:t>
            </a:r>
            <a:r>
              <a:rPr lang="en-US" sz="1700" i="1" dirty="0">
                <a:solidFill>
                  <a:schemeClr val="tx1"/>
                </a:solidFill>
                <a:latin typeface="Times New Roman" pitchFamily="-116" charset="0"/>
                <a:cs typeface="Times New Roman" pitchFamily="-116" charset="0"/>
                <a:sym typeface="Times New Roman" pitchFamily="-116" charset="0"/>
              </a:rPr>
              <a:t> </a:t>
            </a:r>
            <a:r>
              <a:rPr lang="en-US" sz="1700" i="1" dirty="0" err="1">
                <a:solidFill>
                  <a:schemeClr val="tx1"/>
                </a:solidFill>
                <a:latin typeface="Times New Roman" pitchFamily="-116" charset="0"/>
                <a:cs typeface="Times New Roman" pitchFamily="-116" charset="0"/>
                <a:sym typeface="Times New Roman" pitchFamily="-116" charset="0"/>
              </a:rPr>
              <a:t>topicSess</a:t>
            </a:r>
            <a:r>
              <a:rPr lang="en-US" sz="1700" i="1" dirty="0">
                <a:solidFill>
                  <a:schemeClr val="tx1"/>
                </a:solidFill>
                <a:latin typeface="Times New Roman" pitchFamily="-116" charset="0"/>
                <a:cs typeface="Times New Roman" pitchFamily="-116" charset="0"/>
                <a:sym typeface="Times New Roman" pitchFamily="-116" charset="0"/>
              </a:rPr>
              <a:t> = </a:t>
            </a:r>
            <a:r>
              <a:rPr lang="en-US" sz="1700" i="1" dirty="0" err="1">
                <a:solidFill>
                  <a:schemeClr val="tx1"/>
                </a:solidFill>
                <a:latin typeface="Times New Roman" pitchFamily="-116" charset="0"/>
                <a:cs typeface="Times New Roman" pitchFamily="-116" charset="0"/>
                <a:sym typeface="Times New Roman" pitchFamily="-116" charset="0"/>
              </a:rPr>
              <a:t>topicConn.createTopicSession</a:t>
            </a:r>
            <a:r>
              <a:rPr lang="en-US" sz="1700" i="1" dirty="0">
                <a:solidFill>
                  <a:schemeClr val="tx1"/>
                </a:solidFill>
                <a:latin typeface="Times New Roman" pitchFamily="-116" charset="0"/>
                <a:cs typeface="Times New Roman" pitchFamily="-116" charset="0"/>
                <a:sym typeface="Times New Roman" pitchFamily="-116" charset="0"/>
              </a:rPr>
              <a:t>(</a:t>
            </a:r>
            <a:r>
              <a:rPr lang="en-US" sz="1700" b="1" i="1" dirty="0">
                <a:solidFill>
                  <a:schemeClr val="tx1"/>
                </a:solidFill>
                <a:latin typeface="Times New Roman" pitchFamily="-116" charset="0"/>
                <a:cs typeface="Times New Roman" pitchFamily="-116" charset="0"/>
                <a:sym typeface="Times New Roman" pitchFamily="-116" charset="0"/>
              </a:rPr>
              <a:t>false</a:t>
            </a:r>
            <a:r>
              <a:rPr lang="en-US" sz="1700" i="1" dirty="0">
                <a:solidFill>
                  <a:schemeClr val="tx1"/>
                </a:solidFill>
                <a:latin typeface="Times New Roman" pitchFamily="-116" charset="0"/>
                <a:cs typeface="Times New Roman" pitchFamily="-116" charset="0"/>
                <a:sym typeface="Times New Roman" pitchFamily="-116" charset="0"/>
              </a:rPr>
              <a:t>, // </a:t>
            </a:r>
            <a:r>
              <a:rPr lang="en-US" sz="1700" b="1" i="1" dirty="0">
                <a:solidFill>
                  <a:schemeClr val="tx1"/>
                </a:solidFill>
                <a:latin typeface="Times New Roman" pitchFamily="-116" charset="0"/>
                <a:cs typeface="Times New Roman" pitchFamily="-116" charset="0"/>
                <a:sym typeface="Times New Roman" pitchFamily="-116" charset="0"/>
              </a:rPr>
              <a:t>false</a:t>
            </a:r>
            <a:r>
              <a:rPr lang="en-US" sz="1700" i="1" dirty="0">
                <a:solidFill>
                  <a:schemeClr val="tx1"/>
                </a:solidFill>
                <a:latin typeface="Times New Roman" pitchFamily="-116" charset="0"/>
                <a:cs typeface="Times New Roman" pitchFamily="-116" charset="0"/>
                <a:sym typeface="Times New Roman" pitchFamily="-116" charset="0"/>
              </a:rPr>
              <a:t> means not transactional </a:t>
            </a:r>
            <a:r>
              <a:rPr lang="en-US" sz="1700" i="1" dirty="0">
                <a:solidFill>
                  <a:srgbClr val="FF0000"/>
                </a:solidFill>
                <a:latin typeface="Times New Roman" pitchFamily="-116" charset="0"/>
                <a:cs typeface="Times New Roman" pitchFamily="-116" charset="0"/>
                <a:sym typeface="Times New Roman" pitchFamily="-116" charset="0"/>
              </a:rPr>
              <a:t>8</a:t>
            </a:r>
            <a:endParaRPr lang="en-US" sz="1600" i="1" dirty="0">
              <a:solidFill>
                <a:schemeClr val="tx1"/>
              </a:solidFill>
              <a:latin typeface="Times New Roman" pitchFamily="-116" charset="0"/>
              <a:cs typeface="Times" pitchFamily="-116" charset="0"/>
              <a:sym typeface="Times New Roman" pitchFamily="-116" charset="0"/>
            </a:endParaRPr>
          </a:p>
          <a:p>
            <a:pPr marL="3200400" lvl="4" indent="-3200400">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1700" i="1" dirty="0">
                <a:solidFill>
                  <a:schemeClr val="tx1"/>
                </a:solidFill>
                <a:latin typeface="Times New Roman" pitchFamily="-116" charset="0"/>
                <a:cs typeface="Times New Roman" pitchFamily="-116" charset="0"/>
                <a:sym typeface="Times New Roman" pitchFamily="-116" charset="0"/>
              </a:rPr>
              <a:t>									</a:t>
            </a:r>
            <a:r>
              <a:rPr lang="en-US" sz="1700" i="1" dirty="0" err="1">
                <a:solidFill>
                  <a:schemeClr val="tx1"/>
                </a:solidFill>
                <a:latin typeface="Times New Roman" pitchFamily="-116" charset="0"/>
                <a:cs typeface="Times New Roman" pitchFamily="-116" charset="0"/>
                <a:sym typeface="Times New Roman" pitchFamily="-116" charset="0"/>
              </a:rPr>
              <a:t>Session.AUTO_ACKNOWLEDGE</a:t>
            </a:r>
            <a:r>
              <a:rPr lang="en-US" sz="1700" i="1" dirty="0">
                <a:solidFill>
                  <a:schemeClr val="tx1"/>
                </a:solidFill>
                <a:latin typeface="Times New Roman" pitchFamily="-116" charset="0"/>
                <a:cs typeface="Times New Roman" pitchFamily="-116" charset="0"/>
                <a:sym typeface="Times New Roman" pitchFamily="-116" charset="0"/>
              </a:rPr>
              <a:t>)</a:t>
            </a:r>
            <a:r>
              <a:rPr lang="en-US" sz="1600" i="1" dirty="0">
                <a:solidFill>
                  <a:schemeClr val="tx1"/>
                </a:solidFill>
                <a:latin typeface="Times New Roman" pitchFamily="-116" charset="0"/>
                <a:cs typeface="Times New Roman" pitchFamily="-116" charset="0"/>
                <a:sym typeface="Times New Roman" pitchFamily="-116" charset="0"/>
              </a:rPr>
              <a:t>;   // session ACKS </a:t>
            </a:r>
            <a:r>
              <a:rPr lang="en-US" sz="1600" i="1" dirty="0" err="1">
                <a:solidFill>
                  <a:schemeClr val="tx1"/>
                </a:solidFill>
                <a:latin typeface="Times New Roman" pitchFamily="-116" charset="0"/>
                <a:cs typeface="Times New Roman" pitchFamily="-116" charset="0"/>
                <a:sym typeface="Times New Roman" pitchFamily="-116" charset="0"/>
              </a:rPr>
              <a:t>msg</a:t>
            </a:r>
            <a:r>
              <a:rPr lang="en-US" sz="1600" i="1" dirty="0">
                <a:solidFill>
                  <a:schemeClr val="tx1"/>
                </a:solidFill>
                <a:latin typeface="Times New Roman" pitchFamily="-116" charset="0"/>
                <a:cs typeface="Times New Roman" pitchFamily="-116" charset="0"/>
                <a:sym typeface="Times New Roman" pitchFamily="-116" charset="0"/>
              </a:rPr>
              <a:t> receipt </a:t>
            </a:r>
            <a:r>
              <a:rPr lang="en-US" sz="1600" i="1" dirty="0">
                <a:solidFill>
                  <a:srgbClr val="FF0000"/>
                </a:solidFill>
                <a:latin typeface="Times New Roman" pitchFamily="-116" charset="0"/>
                <a:cs typeface="Times New Roman" pitchFamily="-116" charset="0"/>
                <a:sym typeface="Times New Roman" pitchFamily="-116" charset="0"/>
              </a:rPr>
              <a:t>9</a:t>
            </a:r>
            <a:endParaRPr lang="en-US" sz="1600" i="1" dirty="0">
              <a:solidFill>
                <a:schemeClr val="tx1"/>
              </a:solidFill>
              <a:latin typeface="Times New Roman" pitchFamily="-116" charset="0"/>
              <a:cs typeface="Times" pitchFamily="-116" charset="0"/>
              <a:sym typeface="Times New Roman" pitchFamily="-116" charset="0"/>
            </a:endParaRPr>
          </a:p>
          <a:p>
            <a:pPr marL="3200400" lvl="4" indent="-3200400">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1600" i="1" dirty="0">
                <a:solidFill>
                  <a:schemeClr val="tx1"/>
                </a:solidFill>
                <a:latin typeface="Times New Roman" pitchFamily="-116" charset="0"/>
                <a:cs typeface="Times New Roman" pitchFamily="-116" charset="0"/>
                <a:sym typeface="Times New Roman" pitchFamily="-116" charset="0"/>
              </a:rPr>
              <a:t> 		</a:t>
            </a:r>
            <a:r>
              <a:rPr lang="en-US" sz="1600" i="1" dirty="0" err="1">
                <a:solidFill>
                  <a:schemeClr val="tx1"/>
                </a:solidFill>
                <a:latin typeface="Times New Roman" pitchFamily="-116" charset="0"/>
                <a:cs typeface="Times New Roman" pitchFamily="-116" charset="0"/>
                <a:sym typeface="Times New Roman" pitchFamily="-116" charset="0"/>
              </a:rPr>
              <a:t>TopicPublisher</a:t>
            </a:r>
            <a:r>
              <a:rPr lang="en-US" sz="1600" i="1" dirty="0">
                <a:solidFill>
                  <a:schemeClr val="tx1"/>
                </a:solidFill>
                <a:latin typeface="Times New Roman" pitchFamily="-116" charset="0"/>
                <a:cs typeface="Times New Roman" pitchFamily="-116" charset="0"/>
                <a:sym typeface="Times New Roman" pitchFamily="-116" charset="0"/>
              </a:rPr>
              <a:t> </a:t>
            </a:r>
            <a:r>
              <a:rPr lang="en-US" sz="1600" i="1" dirty="0" err="1">
                <a:solidFill>
                  <a:schemeClr val="tx1"/>
                </a:solidFill>
                <a:latin typeface="Times New Roman" pitchFamily="-116" charset="0"/>
                <a:cs typeface="Times New Roman" pitchFamily="-116" charset="0"/>
                <a:sym typeface="Times New Roman" pitchFamily="-116" charset="0"/>
              </a:rPr>
              <a:t>topicPub</a:t>
            </a:r>
            <a:r>
              <a:rPr lang="en-US" sz="1600" i="1" dirty="0">
                <a:solidFill>
                  <a:schemeClr val="tx1"/>
                </a:solidFill>
                <a:latin typeface="Times New Roman" pitchFamily="-116" charset="0"/>
                <a:cs typeface="Times New Roman" pitchFamily="-116" charset="0"/>
                <a:sym typeface="Times New Roman" pitchFamily="-116" charset="0"/>
              </a:rPr>
              <a:t> = </a:t>
            </a:r>
            <a:r>
              <a:rPr lang="en-US" sz="1600" i="1" dirty="0" err="1">
                <a:solidFill>
                  <a:schemeClr val="tx1"/>
                </a:solidFill>
                <a:latin typeface="Times New Roman" pitchFamily="-116" charset="0"/>
                <a:cs typeface="Times New Roman" pitchFamily="-116" charset="0"/>
                <a:sym typeface="Times New Roman" pitchFamily="-116" charset="0"/>
              </a:rPr>
              <a:t>topicSess.createPublisher</a:t>
            </a:r>
            <a:r>
              <a:rPr lang="en-US" sz="1600" i="1" dirty="0">
                <a:solidFill>
                  <a:schemeClr val="tx1"/>
                </a:solidFill>
                <a:latin typeface="Times New Roman" pitchFamily="-116" charset="0"/>
                <a:cs typeface="Times New Roman" pitchFamily="-116" charset="0"/>
                <a:sym typeface="Times New Roman" pitchFamily="-116" charset="0"/>
              </a:rPr>
              <a:t>(topic);	</a:t>
            </a:r>
            <a:r>
              <a:rPr lang="en-US" sz="1600" i="1" dirty="0">
                <a:solidFill>
                  <a:srgbClr val="FF0000"/>
                </a:solidFill>
                <a:latin typeface="Times New Roman" pitchFamily="-116" charset="0"/>
                <a:cs typeface="Times New Roman" pitchFamily="-116" charset="0"/>
                <a:sym typeface="Times New Roman" pitchFamily="-116" charset="0"/>
              </a:rPr>
              <a:t>10</a:t>
            </a:r>
            <a:r>
              <a:rPr lang="en-US" sz="1600" i="1" dirty="0">
                <a:solidFill>
                  <a:schemeClr val="tx1"/>
                </a:solidFill>
                <a:latin typeface="Times New Roman" pitchFamily="-116" charset="0"/>
                <a:cs typeface="Times New Roman" pitchFamily="-116" charset="0"/>
                <a:sym typeface="Times New Roman" pitchFamily="-116" charset="0"/>
              </a:rPr>
              <a:t>;</a:t>
            </a:r>
          </a:p>
          <a:p>
            <a:pPr marL="2489200" lvl="2" indent="-2489200">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1600" i="1" dirty="0">
                <a:solidFill>
                  <a:schemeClr val="tx1"/>
                </a:solidFill>
                <a:latin typeface="Times New Roman" pitchFamily="-116" charset="0"/>
                <a:cs typeface="Times New Roman" pitchFamily="-116" charset="0"/>
                <a:sym typeface="Times New Roman" pitchFamily="-116" charset="0"/>
              </a:rPr>
              <a:t>		</a:t>
            </a:r>
            <a:r>
              <a:rPr lang="en-US" sz="1600" i="1" dirty="0" err="1">
                <a:solidFill>
                  <a:schemeClr val="tx1"/>
                </a:solidFill>
                <a:latin typeface="Times New Roman" pitchFamily="-116" charset="0"/>
                <a:cs typeface="Times New Roman" pitchFamily="-116" charset="0"/>
                <a:sym typeface="Times New Roman" pitchFamily="-116" charset="0"/>
              </a:rPr>
              <a:t>TextMessage</a:t>
            </a:r>
            <a:r>
              <a:rPr lang="en-US" sz="1600" i="1" dirty="0">
                <a:solidFill>
                  <a:schemeClr val="tx1"/>
                </a:solidFill>
                <a:latin typeface="Times New Roman" pitchFamily="-116" charset="0"/>
                <a:cs typeface="Times New Roman" pitchFamily="-116" charset="0"/>
                <a:sym typeface="Times New Roman" pitchFamily="-116" charset="0"/>
              </a:rPr>
              <a:t> </a:t>
            </a:r>
            <a:r>
              <a:rPr lang="en-US" sz="1600" i="1" dirty="0" err="1">
                <a:solidFill>
                  <a:schemeClr val="tx1"/>
                </a:solidFill>
                <a:latin typeface="Times New Roman" pitchFamily="-116" charset="0"/>
                <a:cs typeface="Times New Roman" pitchFamily="-116" charset="0"/>
                <a:sym typeface="Times New Roman" pitchFamily="-116" charset="0"/>
              </a:rPr>
              <a:t>msg</a:t>
            </a:r>
            <a:r>
              <a:rPr lang="en-US" sz="1600" i="1" dirty="0">
                <a:solidFill>
                  <a:schemeClr val="tx1"/>
                </a:solidFill>
                <a:latin typeface="Times New Roman" pitchFamily="-116" charset="0"/>
                <a:cs typeface="Times New Roman" pitchFamily="-116" charset="0"/>
                <a:sym typeface="Times New Roman" pitchFamily="-116" charset="0"/>
              </a:rPr>
              <a:t> = </a:t>
            </a:r>
            <a:r>
              <a:rPr lang="en-US" sz="1600" i="1" dirty="0" err="1">
                <a:solidFill>
                  <a:schemeClr val="tx1"/>
                </a:solidFill>
                <a:latin typeface="Times New Roman" pitchFamily="-116" charset="0"/>
                <a:cs typeface="Times New Roman" pitchFamily="-116" charset="0"/>
                <a:sym typeface="Times New Roman" pitchFamily="-116" charset="0"/>
              </a:rPr>
              <a:t>topicSess.createTextMessage</a:t>
            </a:r>
            <a:r>
              <a:rPr lang="en-US" sz="1600" i="1" dirty="0">
                <a:solidFill>
                  <a:schemeClr val="tx1"/>
                </a:solidFill>
                <a:latin typeface="Times New Roman" pitchFamily="-116" charset="0"/>
                <a:cs typeface="Times New Roman" pitchFamily="-116" charset="0"/>
                <a:sym typeface="Times New Roman" pitchFamily="-116" charset="0"/>
              </a:rPr>
              <a:t>();	</a:t>
            </a:r>
            <a:r>
              <a:rPr lang="en-US" sz="1600" i="1" dirty="0">
                <a:solidFill>
                  <a:srgbClr val="FF0000"/>
                </a:solidFill>
                <a:latin typeface="Times New Roman" pitchFamily="-116" charset="0"/>
                <a:cs typeface="Times New Roman" pitchFamily="-116" charset="0"/>
                <a:sym typeface="Times New Roman" pitchFamily="-116" charset="0"/>
              </a:rPr>
              <a:t>11</a:t>
            </a:r>
            <a:r>
              <a:rPr lang="en-US" sz="1600" i="1" dirty="0">
                <a:solidFill>
                  <a:schemeClr val="tx1"/>
                </a:solidFill>
                <a:latin typeface="Times New Roman" pitchFamily="-116" charset="0"/>
                <a:cs typeface="Times New Roman" pitchFamily="-116" charset="0"/>
                <a:sym typeface="Times New Roman" pitchFamily="-116" charset="0"/>
              </a:rPr>
              <a:t> </a:t>
            </a:r>
          </a:p>
          <a:p>
            <a:pPr marL="2489200" lvl="2" indent="-2489200">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1600" i="1" dirty="0">
                <a:solidFill>
                  <a:schemeClr val="tx1"/>
                </a:solidFill>
                <a:latin typeface="Times New Roman" pitchFamily="-116" charset="0"/>
                <a:cs typeface="Times New Roman" pitchFamily="-116" charset="0"/>
                <a:sym typeface="Times New Roman" pitchFamily="-116" charset="0"/>
              </a:rPr>
              <a:t>		 </a:t>
            </a:r>
            <a:r>
              <a:rPr lang="en-US" sz="1600" i="1" dirty="0" err="1">
                <a:solidFill>
                  <a:schemeClr val="tx1"/>
                </a:solidFill>
                <a:latin typeface="Times New Roman" pitchFamily="-116" charset="0"/>
                <a:cs typeface="Times New Roman" pitchFamily="-116" charset="0"/>
                <a:sym typeface="Times New Roman" pitchFamily="-116" charset="0"/>
              </a:rPr>
              <a:t>msg.setText</a:t>
            </a:r>
            <a:r>
              <a:rPr lang="en-US" sz="1600" i="1" dirty="0">
                <a:solidFill>
                  <a:schemeClr val="tx1"/>
                </a:solidFill>
                <a:latin typeface="Times New Roman" pitchFamily="-116" charset="0"/>
                <a:cs typeface="Times New Roman" pitchFamily="-116" charset="0"/>
                <a:sym typeface="Times New Roman" pitchFamily="-116" charset="0"/>
              </a:rPr>
              <a:t>("Fire!");	</a:t>
            </a:r>
            <a:r>
              <a:rPr lang="en-US" sz="1600" i="1" dirty="0">
                <a:solidFill>
                  <a:srgbClr val="FF0000"/>
                </a:solidFill>
                <a:latin typeface="Times New Roman" pitchFamily="-116" charset="0"/>
                <a:cs typeface="Times New Roman" pitchFamily="-116" charset="0"/>
                <a:sym typeface="Times New Roman" pitchFamily="-116" charset="0"/>
              </a:rPr>
              <a:t>12</a:t>
            </a:r>
            <a:r>
              <a:rPr lang="en-US" sz="1600" i="1" dirty="0">
                <a:solidFill>
                  <a:schemeClr val="tx1"/>
                </a:solidFill>
                <a:latin typeface="Times New Roman" pitchFamily="-116" charset="0"/>
                <a:cs typeface="Times New Roman" pitchFamily="-116" charset="0"/>
                <a:sym typeface="Times New Roman" pitchFamily="-116" charset="0"/>
              </a:rPr>
              <a:t> </a:t>
            </a:r>
          </a:p>
          <a:p>
            <a:pPr marL="2489200" lvl="2" indent="-2489200">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1600" i="1" dirty="0">
                <a:solidFill>
                  <a:schemeClr val="tx1"/>
                </a:solidFill>
                <a:latin typeface="Times New Roman" pitchFamily="-116" charset="0"/>
                <a:cs typeface="Times New Roman" pitchFamily="-116" charset="0"/>
                <a:sym typeface="Times New Roman" pitchFamily="-116" charset="0"/>
              </a:rPr>
              <a:t>		</a:t>
            </a:r>
            <a:r>
              <a:rPr lang="en-US" sz="1600" i="1" dirty="0" err="1">
                <a:solidFill>
                  <a:schemeClr val="tx1"/>
                </a:solidFill>
                <a:latin typeface="Times New Roman" pitchFamily="-116" charset="0"/>
                <a:cs typeface="Times New Roman" pitchFamily="-116" charset="0"/>
                <a:sym typeface="Times New Roman" pitchFamily="-116" charset="0"/>
              </a:rPr>
              <a:t>topicPub.publish</a:t>
            </a:r>
            <a:r>
              <a:rPr lang="en-US" sz="1600" i="1" dirty="0">
                <a:solidFill>
                  <a:schemeClr val="tx1"/>
                </a:solidFill>
                <a:latin typeface="Times New Roman" pitchFamily="-116" charset="0"/>
                <a:cs typeface="Times New Roman" pitchFamily="-116" charset="0"/>
                <a:sym typeface="Times New Roman" pitchFamily="-116" charset="0"/>
              </a:rPr>
              <a:t>(message);	</a:t>
            </a:r>
            <a:r>
              <a:rPr lang="en-US" sz="1600" i="1" dirty="0">
                <a:solidFill>
                  <a:srgbClr val="FF0000"/>
                </a:solidFill>
                <a:latin typeface="Times New Roman" pitchFamily="-116" charset="0"/>
                <a:cs typeface="Times New Roman" pitchFamily="-116" charset="0"/>
                <a:sym typeface="Times New Roman" pitchFamily="-116" charset="0"/>
              </a:rPr>
              <a:t>13</a:t>
            </a:r>
            <a:endParaRPr lang="en-US" sz="1600" i="1" dirty="0">
              <a:solidFill>
                <a:schemeClr val="tx1"/>
              </a:solidFill>
              <a:latin typeface="Times New Roman" pitchFamily="-116" charset="0"/>
              <a:cs typeface="Times" pitchFamily="-116" charset="0"/>
              <a:sym typeface="Times New Roman" pitchFamily="-116" charset="0"/>
            </a:endParaRPr>
          </a:p>
          <a:p>
            <a:pPr marL="1778000" indent="-1778000">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1600" i="1" dirty="0">
                <a:solidFill>
                  <a:schemeClr val="tx1"/>
                </a:solidFill>
                <a:latin typeface="Times New Roman" pitchFamily="-116" charset="0"/>
                <a:cs typeface="Times New Roman" pitchFamily="-116" charset="0"/>
                <a:sym typeface="Times New Roman" pitchFamily="-116" charset="0"/>
              </a:rPr>
              <a:t>	} </a:t>
            </a:r>
            <a:r>
              <a:rPr lang="en-US" sz="1600" b="1" i="1" dirty="0">
                <a:solidFill>
                  <a:schemeClr val="tx1"/>
                </a:solidFill>
                <a:latin typeface="Times New Roman" pitchFamily="-116" charset="0"/>
                <a:cs typeface="Times New Roman" pitchFamily="-116" charset="0"/>
                <a:sym typeface="Times New Roman" pitchFamily="-116" charset="0"/>
              </a:rPr>
              <a:t>catch</a:t>
            </a:r>
            <a:r>
              <a:rPr lang="en-US" sz="1600" i="1" dirty="0">
                <a:solidFill>
                  <a:schemeClr val="tx1"/>
                </a:solidFill>
                <a:latin typeface="Times New Roman" pitchFamily="-116" charset="0"/>
                <a:cs typeface="Times New Roman" pitchFamily="-116" charset="0"/>
                <a:sym typeface="Times New Roman" pitchFamily="-116" charset="0"/>
              </a:rPr>
              <a:t> (</a:t>
            </a:r>
            <a:r>
              <a:rPr lang="en-US" sz="1600" b="1" i="1" dirty="0">
                <a:solidFill>
                  <a:schemeClr val="tx1"/>
                </a:solidFill>
                <a:latin typeface="Times New Roman" pitchFamily="-116" charset="0"/>
                <a:cs typeface="Times New Roman" pitchFamily="-116" charset="0"/>
                <a:sym typeface="Times New Roman" pitchFamily="-116" charset="0"/>
              </a:rPr>
              <a:t>Exception</a:t>
            </a:r>
            <a:r>
              <a:rPr lang="en-US" sz="1600" i="1" dirty="0">
                <a:solidFill>
                  <a:schemeClr val="tx1"/>
                </a:solidFill>
                <a:latin typeface="Times New Roman" pitchFamily="-116" charset="0"/>
                <a:cs typeface="Times New Roman" pitchFamily="-116" charset="0"/>
                <a:sym typeface="Times New Roman" pitchFamily="-116" charset="0"/>
              </a:rPr>
              <a:t> e) {	</a:t>
            </a:r>
            <a:r>
              <a:rPr lang="en-US" sz="1600" i="1" dirty="0">
                <a:solidFill>
                  <a:srgbClr val="FF0000"/>
                </a:solidFill>
                <a:latin typeface="Times New Roman" pitchFamily="-116" charset="0"/>
                <a:cs typeface="Times New Roman" pitchFamily="-116" charset="0"/>
                <a:sym typeface="Times New Roman" pitchFamily="-116" charset="0"/>
              </a:rPr>
              <a:t>14</a:t>
            </a:r>
            <a:r>
              <a:rPr lang="en-US" sz="1600" i="1" dirty="0">
                <a:solidFill>
                  <a:schemeClr val="tx1"/>
                </a:solidFill>
                <a:latin typeface="Times New Roman" pitchFamily="-116" charset="0"/>
                <a:cs typeface="Times New Roman" pitchFamily="-116" charset="0"/>
                <a:sym typeface="Times New Roman" pitchFamily="-116" charset="0"/>
              </a:rPr>
              <a:t> </a:t>
            </a:r>
          </a:p>
          <a:p>
            <a:pPr marL="1778000" indent="-1778000">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1600" i="1" dirty="0">
                <a:solidFill>
                  <a:schemeClr val="tx1"/>
                </a:solidFill>
                <a:latin typeface="Times New Roman" pitchFamily="-116" charset="0"/>
                <a:cs typeface="Times New Roman" pitchFamily="-116" charset="0"/>
                <a:sym typeface="Times New Roman" pitchFamily="-116" charset="0"/>
              </a:rPr>
              <a:t>    } </a:t>
            </a:r>
            <a:r>
              <a:rPr lang="en-US" sz="1600" i="1" dirty="0">
                <a:solidFill>
                  <a:srgbClr val="FF0000"/>
                </a:solidFill>
                <a:latin typeface="Times New Roman" pitchFamily="-116" charset="0"/>
                <a:cs typeface="Times New Roman" pitchFamily="-116" charset="0"/>
                <a:sym typeface="Times New Roman" pitchFamily="-116" charset="0"/>
              </a:rPr>
              <a:t>15</a:t>
            </a:r>
            <a:endParaRPr lang="en-US" sz="1600" i="1" dirty="0">
              <a:solidFill>
                <a:schemeClr val="tx1"/>
              </a:solidFill>
              <a:latin typeface="Times New Roman" pitchFamily="-116" charset="0"/>
              <a:cs typeface="Times" pitchFamily="-116" charset="0"/>
              <a:sym typeface="Times New Roman" pitchFamily="-116" charset="0"/>
            </a:endParaRPr>
          </a:p>
          <a:p>
            <a:pPr marL="1778000" indent="-1778000">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1600" i="1" dirty="0">
                <a:solidFill>
                  <a:schemeClr val="tx1"/>
                </a:solidFill>
                <a:latin typeface="Times New Roman" pitchFamily="-116" charset="0"/>
                <a:cs typeface="Times" pitchFamily="-116" charset="0"/>
                <a:sym typeface="Times New Roman" pitchFamily="-116" charset="0"/>
              </a:rPr>
              <a:t>}</a:t>
            </a:r>
          </a:p>
          <a:p>
            <a:pPr marL="1778000" indent="-1778000">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endParaRPr lang="en-US" sz="1600" i="1" dirty="0">
              <a:solidFill>
                <a:schemeClr val="tx1"/>
              </a:solidFill>
              <a:latin typeface="Times New Roman" pitchFamily="-116" charset="0"/>
              <a:cs typeface="Times New Roman" pitchFamily="-116" charset="0"/>
              <a:sym typeface="Times New Roman" pitchFamily="-116" charset="0"/>
            </a:endParaRPr>
          </a:p>
        </p:txBody>
      </p:sp>
    </p:spTree>
    <p:extLst>
      <p:ext uri="{BB962C8B-B14F-4D97-AF65-F5344CB8AC3E}">
        <p14:creationId xmlns:p14="http://schemas.microsoft.com/office/powerpoint/2010/main" val="2295918824"/>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9DD69C22-732C-4E53-9170-896151ADCF6C}" type="slidenum">
              <a:rPr lang="en-US"/>
              <a:pPr/>
              <a:t>66</a:t>
            </a:fld>
            <a:endParaRPr lang="en-US"/>
          </a:p>
        </p:txBody>
      </p:sp>
      <p:sp>
        <p:nvSpPr>
          <p:cNvPr id="24578" name="Line 2"/>
          <p:cNvSpPr>
            <a:spLocks noChangeShapeType="1"/>
          </p:cNvSpPr>
          <p:nvPr/>
        </p:nvSpPr>
        <p:spPr bwMode="auto">
          <a:xfrm>
            <a:off x="495300" y="1143000"/>
            <a:ext cx="8832850" cy="1588"/>
          </a:xfrm>
          <a:prstGeom prst="line">
            <a:avLst/>
          </a:prstGeom>
          <a:noFill/>
          <a:ln w="127000">
            <a:solidFill>
              <a:srgbClr val="FFCC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4579" name="Rectangle 3"/>
          <p:cNvSpPr>
            <a:spLocks noGrp="1" noChangeArrowheads="1"/>
          </p:cNvSpPr>
          <p:nvPr>
            <p:ph type="title"/>
          </p:nvPr>
        </p:nvSpPr>
        <p:spPr>
          <a:ln/>
        </p:spPr>
        <p:txBody>
          <a:bodyPr rIns="132080"/>
          <a:lstStyle/>
          <a:p>
            <a:br>
              <a:rPr lang="en-US" dirty="0"/>
            </a:br>
            <a:r>
              <a:rPr lang="en-US" b="1" dirty="0">
                <a:solidFill>
                  <a:schemeClr val="tx1"/>
                </a:solidFill>
              </a:rPr>
              <a:t>Java class </a:t>
            </a:r>
            <a:r>
              <a:rPr lang="en-US" b="1" i="1" dirty="0" err="1">
                <a:solidFill>
                  <a:schemeClr val="tx1"/>
                </a:solidFill>
              </a:rPr>
              <a:t>FireAlarmConsumerJMS</a:t>
            </a:r>
            <a:endParaRPr lang="en-US" b="1" i="1" dirty="0">
              <a:solidFill>
                <a:schemeClr val="tx1"/>
              </a:solidFill>
            </a:endParaRPr>
          </a:p>
        </p:txBody>
      </p:sp>
      <p:sp>
        <p:nvSpPr>
          <p:cNvPr id="24580" name="Rectangle 4"/>
          <p:cNvSpPr>
            <a:spLocks/>
          </p:cNvSpPr>
          <p:nvPr/>
        </p:nvSpPr>
        <p:spPr bwMode="auto">
          <a:xfrm>
            <a:off x="292100" y="1130300"/>
            <a:ext cx="9613900"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1800" b="1" i="1" dirty="0">
                <a:solidFill>
                  <a:schemeClr val="tx1"/>
                </a:solidFill>
                <a:latin typeface="Times New Roman" pitchFamily="-116" charset="0"/>
                <a:cs typeface="Times New Roman" pitchFamily="-116" charset="0"/>
                <a:sym typeface="Times New Roman" pitchFamily="-116" charset="0"/>
              </a:rPr>
              <a:t>import</a:t>
            </a:r>
            <a:r>
              <a:rPr lang="en-US" sz="1800" i="1" dirty="0">
                <a:solidFill>
                  <a:schemeClr val="tx1"/>
                </a:solidFill>
                <a:latin typeface="Times New Roman" pitchFamily="-116" charset="0"/>
                <a:cs typeface="Times New Roman" pitchFamily="-116" charset="0"/>
                <a:sym typeface="Times New Roman" pitchFamily="-116" charset="0"/>
              </a:rPr>
              <a:t> </a:t>
            </a:r>
            <a:r>
              <a:rPr lang="en-US" sz="1800" i="1" dirty="0" err="1">
                <a:solidFill>
                  <a:schemeClr val="tx1"/>
                </a:solidFill>
                <a:latin typeface="Times New Roman" pitchFamily="-116" charset="0"/>
                <a:cs typeface="Times New Roman" pitchFamily="-116" charset="0"/>
                <a:sym typeface="Times New Roman" pitchFamily="-116" charset="0"/>
              </a:rPr>
              <a:t>javax.jms</a:t>
            </a:r>
            <a:r>
              <a:rPr lang="en-US" sz="1800" i="1" dirty="0">
                <a:solidFill>
                  <a:schemeClr val="tx1"/>
                </a:solidFill>
                <a:latin typeface="Times New Roman" pitchFamily="-116" charset="0"/>
                <a:cs typeface="Times New Roman" pitchFamily="-116" charset="0"/>
                <a:sym typeface="Times New Roman" pitchFamily="-116" charset="0"/>
              </a:rPr>
              <a:t>.*;  </a:t>
            </a:r>
            <a:r>
              <a:rPr lang="en-US" sz="1800" b="1" i="1" dirty="0">
                <a:solidFill>
                  <a:schemeClr val="tx1"/>
                </a:solidFill>
                <a:latin typeface="Times New Roman" pitchFamily="-116" charset="0"/>
                <a:cs typeface="Times New Roman" pitchFamily="-116" charset="0"/>
                <a:sym typeface="Times New Roman" pitchFamily="-116" charset="0"/>
              </a:rPr>
              <a:t>import</a:t>
            </a:r>
            <a:r>
              <a:rPr lang="en-US" sz="1800" i="1" dirty="0">
                <a:solidFill>
                  <a:schemeClr val="tx1"/>
                </a:solidFill>
                <a:latin typeface="Times New Roman" pitchFamily="-116" charset="0"/>
                <a:cs typeface="Times New Roman" pitchFamily="-116" charset="0"/>
                <a:sym typeface="Times New Roman" pitchFamily="-116" charset="0"/>
              </a:rPr>
              <a:t> </a:t>
            </a:r>
            <a:r>
              <a:rPr lang="en-US" sz="1800" i="1" dirty="0" err="1">
                <a:solidFill>
                  <a:schemeClr val="tx1"/>
                </a:solidFill>
                <a:latin typeface="Times New Roman" pitchFamily="-116" charset="0"/>
                <a:cs typeface="Times New Roman" pitchFamily="-116" charset="0"/>
                <a:sym typeface="Times New Roman" pitchFamily="-116" charset="0"/>
              </a:rPr>
              <a:t>javax.naming</a:t>
            </a:r>
            <a:r>
              <a:rPr lang="en-US" sz="1800" i="1" dirty="0">
                <a:solidFill>
                  <a:schemeClr val="tx1"/>
                </a:solidFill>
                <a:latin typeface="Times New Roman" pitchFamily="-116" charset="0"/>
                <a:cs typeface="Times New Roman" pitchFamily="-116" charset="0"/>
                <a:sym typeface="Times New Roman" pitchFamily="-116" charset="0"/>
              </a:rPr>
              <a:t>.*;</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1800" b="1" i="1" dirty="0">
                <a:solidFill>
                  <a:schemeClr val="tx1"/>
                </a:solidFill>
                <a:latin typeface="Times New Roman" pitchFamily="-116" charset="0"/>
                <a:cs typeface="Times New Roman" pitchFamily="-116" charset="0"/>
                <a:sym typeface="Times New Roman" pitchFamily="-116" charset="0"/>
              </a:rPr>
              <a:t>public class </a:t>
            </a:r>
            <a:r>
              <a:rPr lang="en-US" sz="1800" i="1" dirty="0" err="1">
                <a:solidFill>
                  <a:schemeClr val="tx1"/>
                </a:solidFill>
                <a:latin typeface="Times New Roman" pitchFamily="-116" charset="0"/>
                <a:cs typeface="Times New Roman" pitchFamily="-116" charset="0"/>
                <a:sym typeface="Times New Roman" pitchFamily="-116" charset="0"/>
              </a:rPr>
              <a:t>FireAlarmConsumerJMS</a:t>
            </a:r>
            <a:r>
              <a:rPr lang="en-US" sz="1800" i="1" dirty="0">
                <a:solidFill>
                  <a:schemeClr val="tx1"/>
                </a:solidFill>
                <a:latin typeface="Times New Roman" pitchFamily="-116" charset="0"/>
                <a:cs typeface="Times New Roman" pitchFamily="-116" charset="0"/>
                <a:sym typeface="Times New Roman" pitchFamily="-116" charset="0"/>
              </a:rPr>
              <a:t>  // similar to producer!</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1800" b="1" i="1" dirty="0">
                <a:solidFill>
                  <a:schemeClr val="tx1"/>
                </a:solidFill>
                <a:latin typeface="Times New Roman" pitchFamily="-116" charset="0"/>
                <a:cs typeface="Times New Roman" pitchFamily="-116" charset="0"/>
                <a:sym typeface="Times New Roman" pitchFamily="-116" charset="0"/>
              </a:rPr>
              <a:t>public String </a:t>
            </a:r>
            <a:r>
              <a:rPr lang="en-US" sz="1800" i="1" dirty="0">
                <a:solidFill>
                  <a:schemeClr val="tx1"/>
                </a:solidFill>
                <a:latin typeface="Times New Roman" pitchFamily="-116" charset="0"/>
                <a:cs typeface="Times New Roman" pitchFamily="-116" charset="0"/>
                <a:sym typeface="Times New Roman" pitchFamily="-116" charset="0"/>
              </a:rPr>
              <a:t>await() { </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1800" i="1" dirty="0">
                <a:solidFill>
                  <a:schemeClr val="tx1"/>
                </a:solidFill>
                <a:latin typeface="Times New Roman" pitchFamily="-116" charset="0"/>
                <a:cs typeface="Times New Roman" pitchFamily="-116" charset="0"/>
                <a:sym typeface="Times New Roman" pitchFamily="-116" charset="0"/>
              </a:rPr>
              <a:t>	</a:t>
            </a:r>
            <a:r>
              <a:rPr lang="en-US" sz="1600" b="1" i="1" dirty="0">
                <a:solidFill>
                  <a:schemeClr val="tx1"/>
                </a:solidFill>
                <a:latin typeface="Times New Roman" pitchFamily="-116" charset="0"/>
                <a:cs typeface="Times New Roman" pitchFamily="-116" charset="0"/>
                <a:sym typeface="Times New Roman" pitchFamily="-116" charset="0"/>
              </a:rPr>
              <a:t>try</a:t>
            </a:r>
            <a:r>
              <a:rPr lang="en-US" sz="1600" i="1" dirty="0">
                <a:solidFill>
                  <a:schemeClr val="tx1"/>
                </a:solidFill>
                <a:latin typeface="Times New Roman" pitchFamily="-116" charset="0"/>
                <a:cs typeface="Times New Roman" pitchFamily="-116" charset="0"/>
                <a:sym typeface="Times New Roman" pitchFamily="-116" charset="0"/>
              </a:rPr>
              <a:t> {                                                             </a:t>
            </a:r>
            <a:r>
              <a:rPr lang="en-US" sz="1600" i="1" dirty="0">
                <a:solidFill>
                  <a:srgbClr val="FF0000"/>
                </a:solidFill>
                <a:latin typeface="Times New Roman" pitchFamily="-116" charset="0"/>
                <a:cs typeface="Times New Roman" pitchFamily="-116" charset="0"/>
                <a:sym typeface="Times New Roman" pitchFamily="-116" charset="0"/>
              </a:rPr>
              <a:t> 1</a:t>
            </a:r>
            <a:r>
              <a:rPr lang="en-US" sz="1600" i="1" dirty="0">
                <a:solidFill>
                  <a:schemeClr val="tx1"/>
                </a:solidFill>
                <a:latin typeface="Times New Roman" pitchFamily="-116" charset="0"/>
                <a:cs typeface="Times New Roman" pitchFamily="-116" charset="0"/>
                <a:sym typeface="Times New Roman" pitchFamily="-116" charset="0"/>
              </a:rPr>
              <a:t> </a:t>
            </a:r>
          </a:p>
          <a:p>
            <a:pPr marL="0" lvl="1">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1600" i="1" dirty="0">
                <a:solidFill>
                  <a:schemeClr val="tx1"/>
                </a:solidFill>
                <a:latin typeface="Times New Roman" pitchFamily="-116" charset="0"/>
                <a:cs typeface="Times New Roman" pitchFamily="-116" charset="0"/>
                <a:sym typeface="Times New Roman" pitchFamily="-116" charset="0"/>
              </a:rPr>
              <a:t>		Context </a:t>
            </a:r>
            <a:r>
              <a:rPr lang="en-US" sz="1600" i="1" dirty="0" err="1">
                <a:solidFill>
                  <a:schemeClr val="tx1"/>
                </a:solidFill>
                <a:latin typeface="Times New Roman" pitchFamily="-116" charset="0"/>
                <a:cs typeface="Times New Roman" pitchFamily="-116" charset="0"/>
                <a:sym typeface="Times New Roman" pitchFamily="-116" charset="0"/>
              </a:rPr>
              <a:t>ctx</a:t>
            </a:r>
            <a:r>
              <a:rPr lang="en-US" sz="1600" i="1" dirty="0">
                <a:solidFill>
                  <a:schemeClr val="tx1"/>
                </a:solidFill>
                <a:latin typeface="Times New Roman" pitchFamily="-116" charset="0"/>
                <a:cs typeface="Times New Roman" pitchFamily="-116" charset="0"/>
                <a:sym typeface="Times New Roman" pitchFamily="-116" charset="0"/>
              </a:rPr>
              <a:t> = </a:t>
            </a:r>
            <a:r>
              <a:rPr lang="en-US" sz="1600" b="1" i="1" dirty="0">
                <a:solidFill>
                  <a:schemeClr val="tx1"/>
                </a:solidFill>
                <a:latin typeface="Times New Roman" pitchFamily="-116" charset="0"/>
                <a:cs typeface="Times New Roman" pitchFamily="-116" charset="0"/>
                <a:sym typeface="Times New Roman" pitchFamily="-116" charset="0"/>
              </a:rPr>
              <a:t>new</a:t>
            </a:r>
            <a:r>
              <a:rPr lang="en-US" sz="1600" i="1" dirty="0">
                <a:solidFill>
                  <a:schemeClr val="tx1"/>
                </a:solidFill>
                <a:latin typeface="Times New Roman" pitchFamily="-116" charset="0"/>
                <a:cs typeface="Times New Roman" pitchFamily="-116" charset="0"/>
                <a:sym typeface="Times New Roman" pitchFamily="-116" charset="0"/>
              </a:rPr>
              <a:t> </a:t>
            </a:r>
            <a:r>
              <a:rPr lang="en-US" sz="1600" i="1" dirty="0" err="1">
                <a:solidFill>
                  <a:schemeClr val="tx1"/>
                </a:solidFill>
                <a:latin typeface="Times New Roman" pitchFamily="-116" charset="0"/>
                <a:cs typeface="Times New Roman" pitchFamily="-116" charset="0"/>
                <a:sym typeface="Times New Roman" pitchFamily="-116" charset="0"/>
              </a:rPr>
              <a:t>InitialContext</a:t>
            </a:r>
            <a:r>
              <a:rPr lang="en-US" sz="1600" i="1" dirty="0">
                <a:solidFill>
                  <a:schemeClr val="tx1"/>
                </a:solidFill>
                <a:latin typeface="Times New Roman" pitchFamily="-116" charset="0"/>
                <a:cs typeface="Times New Roman" pitchFamily="-116" charset="0"/>
                <a:sym typeface="Times New Roman" pitchFamily="-116" charset="0"/>
              </a:rPr>
              <a:t>();	</a:t>
            </a:r>
            <a:r>
              <a:rPr lang="en-US" sz="1600" i="1" dirty="0">
                <a:solidFill>
                  <a:srgbClr val="FF0000"/>
                </a:solidFill>
                <a:latin typeface="Times New Roman" pitchFamily="-116" charset="0"/>
                <a:cs typeface="Times New Roman" pitchFamily="-116" charset="0"/>
                <a:sym typeface="Times New Roman" pitchFamily="-116" charset="0"/>
              </a:rPr>
              <a:t>2</a:t>
            </a:r>
            <a:r>
              <a:rPr lang="en-US" sz="1600" i="1" dirty="0">
                <a:solidFill>
                  <a:schemeClr val="tx1"/>
                </a:solidFill>
                <a:latin typeface="Times New Roman" pitchFamily="-116" charset="0"/>
                <a:cs typeface="Times New Roman" pitchFamily="-116" charset="0"/>
                <a:sym typeface="Times New Roman" pitchFamily="-116" charset="0"/>
              </a:rPr>
              <a:t> </a:t>
            </a:r>
          </a:p>
          <a:p>
            <a:pPr marL="0" lvl="1">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1600" i="1" dirty="0">
                <a:solidFill>
                  <a:schemeClr val="tx1"/>
                </a:solidFill>
                <a:latin typeface="Times New Roman" pitchFamily="-116" charset="0"/>
                <a:cs typeface="Times New Roman" pitchFamily="-116" charset="0"/>
                <a:sym typeface="Times New Roman" pitchFamily="-116" charset="0"/>
              </a:rPr>
              <a:t>		</a:t>
            </a:r>
            <a:r>
              <a:rPr lang="en-US" sz="1600" i="1" dirty="0" err="1">
                <a:solidFill>
                  <a:schemeClr val="tx1"/>
                </a:solidFill>
                <a:latin typeface="Times New Roman" pitchFamily="-116" charset="0"/>
                <a:cs typeface="Times New Roman" pitchFamily="-116" charset="0"/>
                <a:sym typeface="Times New Roman" pitchFamily="-116" charset="0"/>
              </a:rPr>
              <a:t>TopicConnectionFactory</a:t>
            </a:r>
            <a:r>
              <a:rPr lang="en-US" sz="1600" i="1" dirty="0">
                <a:solidFill>
                  <a:schemeClr val="tx1"/>
                </a:solidFill>
                <a:latin typeface="Times New Roman" pitchFamily="-116" charset="0"/>
                <a:cs typeface="Times New Roman" pitchFamily="-116" charset="0"/>
                <a:sym typeface="Times New Roman" pitchFamily="-116" charset="0"/>
              </a:rPr>
              <a:t> </a:t>
            </a:r>
            <a:r>
              <a:rPr lang="en-US" sz="1600" i="1" dirty="0" err="1">
                <a:solidFill>
                  <a:schemeClr val="tx1"/>
                </a:solidFill>
                <a:latin typeface="Times New Roman" pitchFamily="-116" charset="0"/>
                <a:cs typeface="Times New Roman" pitchFamily="-116" charset="0"/>
                <a:sym typeface="Times New Roman" pitchFamily="-116" charset="0"/>
              </a:rPr>
              <a:t>topicFactory</a:t>
            </a:r>
            <a:r>
              <a:rPr lang="en-US" sz="1600" i="1" dirty="0">
                <a:solidFill>
                  <a:schemeClr val="tx1"/>
                </a:solidFill>
                <a:latin typeface="Times New Roman" pitchFamily="-116" charset="0"/>
                <a:cs typeface="Times New Roman" pitchFamily="-116" charset="0"/>
                <a:sym typeface="Times New Roman" pitchFamily="-116" charset="0"/>
              </a:rPr>
              <a:t> =	</a:t>
            </a:r>
            <a:r>
              <a:rPr lang="en-US" sz="1600" i="1" dirty="0">
                <a:solidFill>
                  <a:srgbClr val="FF0000"/>
                </a:solidFill>
                <a:latin typeface="Times New Roman" pitchFamily="-116" charset="0"/>
                <a:cs typeface="Times New Roman" pitchFamily="-116" charset="0"/>
                <a:sym typeface="Times New Roman" pitchFamily="-116" charset="0"/>
              </a:rPr>
              <a:t>3</a:t>
            </a:r>
            <a:r>
              <a:rPr lang="en-US" sz="1600" i="1" dirty="0">
                <a:solidFill>
                  <a:schemeClr val="tx1"/>
                </a:solidFill>
                <a:latin typeface="Times New Roman" pitchFamily="-116" charset="0"/>
                <a:cs typeface="Times New Roman" pitchFamily="-116" charset="0"/>
                <a:sym typeface="Times New Roman" pitchFamily="-116" charset="0"/>
              </a:rPr>
              <a:t> </a:t>
            </a:r>
          </a:p>
          <a:p>
            <a:pPr marL="0" lvl="2">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1600" i="1" dirty="0">
                <a:solidFill>
                  <a:schemeClr val="tx1"/>
                </a:solidFill>
                <a:latin typeface="Times New Roman" pitchFamily="-116" charset="0"/>
                <a:cs typeface="Times New Roman" pitchFamily="-116" charset="0"/>
                <a:sym typeface="Times New Roman" pitchFamily="-116" charset="0"/>
              </a:rPr>
              <a:t>			(</a:t>
            </a:r>
            <a:r>
              <a:rPr lang="en-US" sz="1600" i="1" dirty="0" err="1">
                <a:solidFill>
                  <a:schemeClr val="tx1"/>
                </a:solidFill>
                <a:latin typeface="Times New Roman" pitchFamily="-116" charset="0"/>
                <a:cs typeface="Times New Roman" pitchFamily="-116" charset="0"/>
                <a:sym typeface="Times New Roman" pitchFamily="-116" charset="0"/>
              </a:rPr>
              <a:t>TopicConnectionFactory</a:t>
            </a:r>
            <a:r>
              <a:rPr lang="en-US" sz="1600" i="1" dirty="0">
                <a:solidFill>
                  <a:schemeClr val="tx1"/>
                </a:solidFill>
                <a:latin typeface="Times New Roman" pitchFamily="-116" charset="0"/>
                <a:cs typeface="Times New Roman" pitchFamily="-116" charset="0"/>
                <a:sym typeface="Times New Roman" pitchFamily="-116" charset="0"/>
              </a:rPr>
              <a:t>)</a:t>
            </a:r>
            <a:r>
              <a:rPr lang="en-US" sz="1600" i="1" dirty="0" err="1">
                <a:solidFill>
                  <a:schemeClr val="tx1"/>
                </a:solidFill>
                <a:latin typeface="Times New Roman" pitchFamily="-116" charset="0"/>
                <a:cs typeface="Times New Roman" pitchFamily="-116" charset="0"/>
                <a:sym typeface="Times New Roman" pitchFamily="-116" charset="0"/>
              </a:rPr>
              <a:t>ctx.lookup</a:t>
            </a:r>
            <a:r>
              <a:rPr lang="en-US" sz="1600" i="1" dirty="0">
                <a:solidFill>
                  <a:schemeClr val="tx1"/>
                </a:solidFill>
                <a:latin typeface="Times New Roman" pitchFamily="-116" charset="0"/>
                <a:cs typeface="Times New Roman" pitchFamily="-116" charset="0"/>
                <a:sym typeface="Times New Roman" pitchFamily="-116" charset="0"/>
              </a:rPr>
              <a:t>("</a:t>
            </a:r>
            <a:r>
              <a:rPr lang="en-US" sz="1600" i="1" dirty="0" err="1">
                <a:solidFill>
                  <a:schemeClr val="tx1"/>
                </a:solidFill>
                <a:latin typeface="Times New Roman" pitchFamily="-116" charset="0"/>
                <a:cs typeface="Times New Roman" pitchFamily="-116" charset="0"/>
                <a:sym typeface="Times New Roman" pitchFamily="-116" charset="0"/>
              </a:rPr>
              <a:t>TopicConnectionFactory</a:t>
            </a:r>
            <a:r>
              <a:rPr lang="en-US" sz="1600" i="1" dirty="0">
                <a:solidFill>
                  <a:schemeClr val="tx1"/>
                </a:solidFill>
                <a:latin typeface="Times New Roman" pitchFamily="-116" charset="0"/>
                <a:cs typeface="Times New Roman" pitchFamily="-116" charset="0"/>
                <a:sym typeface="Times New Roman" pitchFamily="-116" charset="0"/>
              </a:rPr>
              <a:t>"); </a:t>
            </a:r>
            <a:r>
              <a:rPr lang="en-US" sz="1600" i="1" dirty="0">
                <a:solidFill>
                  <a:srgbClr val="FF0000"/>
                </a:solidFill>
                <a:latin typeface="Times New Roman" pitchFamily="-116" charset="0"/>
                <a:cs typeface="Times New Roman" pitchFamily="-116" charset="0"/>
                <a:sym typeface="Times New Roman" pitchFamily="-116" charset="0"/>
              </a:rPr>
              <a:t>4</a:t>
            </a:r>
            <a:endParaRPr lang="en-US" sz="1600" i="1" dirty="0">
              <a:solidFill>
                <a:schemeClr val="tx1"/>
              </a:solidFill>
              <a:latin typeface="Times New Roman" pitchFamily="-116" charset="0"/>
              <a:cs typeface="Times" pitchFamily="-116" charset="0"/>
              <a:sym typeface="Times New Roman" pitchFamily="-116" charset="0"/>
            </a:endParaRPr>
          </a:p>
          <a:p>
            <a:pPr marL="0" lvl="4">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1600" i="1" dirty="0">
                <a:solidFill>
                  <a:schemeClr val="tx1"/>
                </a:solidFill>
                <a:latin typeface="Times New Roman" pitchFamily="-116" charset="0"/>
                <a:cs typeface="Times New Roman" pitchFamily="-116" charset="0"/>
                <a:sym typeface="Times New Roman" pitchFamily="-116" charset="0"/>
              </a:rPr>
              <a:t>               Topic </a:t>
            </a:r>
            <a:r>
              <a:rPr lang="en-US" sz="1600" i="1" dirty="0" err="1">
                <a:solidFill>
                  <a:schemeClr val="tx1"/>
                </a:solidFill>
                <a:latin typeface="Times New Roman" pitchFamily="-116" charset="0"/>
                <a:cs typeface="Times New Roman" pitchFamily="-116" charset="0"/>
                <a:sym typeface="Times New Roman" pitchFamily="-116" charset="0"/>
              </a:rPr>
              <a:t>topic</a:t>
            </a:r>
            <a:r>
              <a:rPr lang="en-US" sz="1600" i="1" dirty="0">
                <a:solidFill>
                  <a:schemeClr val="tx1"/>
                </a:solidFill>
                <a:latin typeface="Times New Roman" pitchFamily="-116" charset="0"/>
                <a:cs typeface="Times New Roman" pitchFamily="-116" charset="0"/>
                <a:sym typeface="Times New Roman" pitchFamily="-116" charset="0"/>
              </a:rPr>
              <a:t> = (Topic)</a:t>
            </a:r>
            <a:r>
              <a:rPr lang="en-US" sz="1600" i="1" dirty="0" err="1">
                <a:solidFill>
                  <a:schemeClr val="tx1"/>
                </a:solidFill>
                <a:latin typeface="Times New Roman" pitchFamily="-116" charset="0"/>
                <a:cs typeface="Times New Roman" pitchFamily="-116" charset="0"/>
                <a:sym typeface="Times New Roman" pitchFamily="-116" charset="0"/>
              </a:rPr>
              <a:t>ctx.lookup</a:t>
            </a:r>
            <a:r>
              <a:rPr lang="en-US" sz="1600" i="1" dirty="0">
                <a:solidFill>
                  <a:schemeClr val="tx1"/>
                </a:solidFill>
                <a:latin typeface="Times New Roman" pitchFamily="-116" charset="0"/>
                <a:cs typeface="Times New Roman" pitchFamily="-116" charset="0"/>
                <a:sym typeface="Times New Roman" pitchFamily="-116" charset="0"/>
              </a:rPr>
              <a:t>("Alarms"); </a:t>
            </a:r>
            <a:r>
              <a:rPr lang="en-US" sz="1600" i="1" dirty="0">
                <a:solidFill>
                  <a:srgbClr val="FF0000"/>
                </a:solidFill>
                <a:latin typeface="Times New Roman" pitchFamily="-116" charset="0"/>
                <a:cs typeface="Times New Roman" pitchFamily="-116" charset="0"/>
                <a:sym typeface="Times New Roman" pitchFamily="-116" charset="0"/>
              </a:rPr>
              <a:t>5</a:t>
            </a:r>
            <a:endParaRPr lang="en-US" sz="1600" i="1" dirty="0">
              <a:solidFill>
                <a:schemeClr val="tx1"/>
              </a:solidFill>
              <a:latin typeface="Times New Roman" pitchFamily="-116" charset="0"/>
              <a:cs typeface="Times" pitchFamily="-116" charset="0"/>
              <a:sym typeface="Times New Roman" pitchFamily="-116" charset="0"/>
            </a:endParaRPr>
          </a:p>
          <a:p>
            <a:pPr marL="0" lvl="1">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1600" i="1" dirty="0">
                <a:solidFill>
                  <a:schemeClr val="tx1"/>
                </a:solidFill>
                <a:latin typeface="Times New Roman" pitchFamily="-116" charset="0"/>
                <a:cs typeface="Times" pitchFamily="-116" charset="0"/>
                <a:sym typeface="Times New Roman" pitchFamily="-116" charset="0"/>
              </a:rPr>
              <a:t>               </a:t>
            </a:r>
            <a:r>
              <a:rPr lang="en-US" sz="1600" i="1" dirty="0" err="1">
                <a:solidFill>
                  <a:schemeClr val="tx1"/>
                </a:solidFill>
                <a:latin typeface="Times New Roman" pitchFamily="-116" charset="0"/>
                <a:cs typeface="Times" pitchFamily="-116" charset="0"/>
                <a:sym typeface="Times New Roman" pitchFamily="-116" charset="0"/>
              </a:rPr>
              <a:t>TopicConnection</a:t>
            </a:r>
            <a:r>
              <a:rPr lang="en-US" sz="1600" i="1" dirty="0">
                <a:solidFill>
                  <a:schemeClr val="tx1"/>
                </a:solidFill>
                <a:latin typeface="Times New Roman" pitchFamily="-116" charset="0"/>
                <a:cs typeface="Times" pitchFamily="-116" charset="0"/>
                <a:sym typeface="Times New Roman" pitchFamily="-116" charset="0"/>
              </a:rPr>
              <a:t> </a:t>
            </a:r>
            <a:r>
              <a:rPr lang="en-US" sz="1600" i="1" dirty="0" err="1">
                <a:solidFill>
                  <a:schemeClr val="tx1"/>
                </a:solidFill>
                <a:latin typeface="Times New Roman" pitchFamily="-116" charset="0"/>
                <a:cs typeface="Times" pitchFamily="-116" charset="0"/>
                <a:sym typeface="Times New Roman" pitchFamily="-116" charset="0"/>
              </a:rPr>
              <a:t>topicConn</a:t>
            </a:r>
            <a:r>
              <a:rPr lang="en-US" sz="1600" i="1" dirty="0">
                <a:solidFill>
                  <a:schemeClr val="tx1"/>
                </a:solidFill>
                <a:latin typeface="Times New Roman" pitchFamily="-116" charset="0"/>
                <a:cs typeface="Times" pitchFamily="-116" charset="0"/>
                <a:sym typeface="Times New Roman" pitchFamily="-116" charset="0"/>
              </a:rPr>
              <a:t> =         </a:t>
            </a:r>
            <a:r>
              <a:rPr lang="en-US" sz="1600" i="1" dirty="0">
                <a:solidFill>
                  <a:srgbClr val="FF0000"/>
                </a:solidFill>
                <a:latin typeface="Times New Roman" pitchFamily="-116" charset="0"/>
                <a:cs typeface="Times New Roman" pitchFamily="-116" charset="0"/>
                <a:sym typeface="Times New Roman" pitchFamily="-116" charset="0"/>
              </a:rPr>
              <a:t>6</a:t>
            </a:r>
            <a:endParaRPr lang="en-US" sz="1600" i="1" dirty="0">
              <a:solidFill>
                <a:schemeClr val="tx1"/>
              </a:solidFill>
              <a:latin typeface="Times New Roman" pitchFamily="-116" charset="0"/>
              <a:cs typeface="Times" pitchFamily="-116" charset="0"/>
              <a:sym typeface="Times New Roman" pitchFamily="-116"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1600" i="1" dirty="0">
                <a:solidFill>
                  <a:schemeClr val="tx1"/>
                </a:solidFill>
                <a:latin typeface="Times New Roman" pitchFamily="-116" charset="0"/>
                <a:cs typeface="Times" pitchFamily="-116" charset="0"/>
                <a:sym typeface="Times New Roman" pitchFamily="-116" charset="0"/>
              </a:rPr>
              <a:t>                       </a:t>
            </a:r>
            <a:r>
              <a:rPr lang="en-US" sz="1600" i="1" dirty="0" err="1">
                <a:solidFill>
                  <a:schemeClr val="tx1"/>
                </a:solidFill>
                <a:latin typeface="Times New Roman" pitchFamily="-116" charset="0"/>
                <a:cs typeface="Times" pitchFamily="-116" charset="0"/>
                <a:sym typeface="Times New Roman" pitchFamily="-116" charset="0"/>
              </a:rPr>
              <a:t>topicConnectionFactory.createTopicConnection</a:t>
            </a:r>
            <a:r>
              <a:rPr lang="en-US" sz="1600" i="1" dirty="0">
                <a:solidFill>
                  <a:schemeClr val="tx1"/>
                </a:solidFill>
                <a:latin typeface="Times New Roman" pitchFamily="-116" charset="0"/>
                <a:cs typeface="Times" pitchFamily="-116" charset="0"/>
                <a:sym typeface="Times New Roman" pitchFamily="-116" charset="0"/>
              </a:rPr>
              <a:t>();        </a:t>
            </a:r>
            <a:r>
              <a:rPr lang="en-US" sz="1600" i="1" dirty="0">
                <a:solidFill>
                  <a:srgbClr val="FF0000"/>
                </a:solidFill>
                <a:latin typeface="Times New Roman" pitchFamily="-116" charset="0"/>
                <a:cs typeface="Times New Roman" pitchFamily="-116" charset="0"/>
                <a:sym typeface="Times New Roman" pitchFamily="-116" charset="0"/>
              </a:rPr>
              <a:t>7</a:t>
            </a:r>
            <a:endParaRPr lang="en-US" sz="1600" i="1" dirty="0">
              <a:solidFill>
                <a:schemeClr val="tx1"/>
              </a:solidFill>
              <a:latin typeface="Times New Roman" pitchFamily="-116" charset="0"/>
              <a:cs typeface="Times" pitchFamily="-116" charset="0"/>
              <a:sym typeface="Times New Roman" pitchFamily="-116"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1600" i="1" dirty="0">
                <a:solidFill>
                  <a:schemeClr val="tx1"/>
                </a:solidFill>
                <a:latin typeface="Times New Roman" pitchFamily="-116" charset="0"/>
                <a:cs typeface="Times" pitchFamily="-116" charset="0"/>
                <a:sym typeface="Times New Roman" pitchFamily="-116" charset="0"/>
              </a:rPr>
              <a:t>               </a:t>
            </a:r>
            <a:r>
              <a:rPr lang="en-US" sz="1600" i="1" dirty="0" err="1">
                <a:solidFill>
                  <a:schemeClr val="tx1"/>
                </a:solidFill>
                <a:latin typeface="Times New Roman" pitchFamily="-116" charset="0"/>
                <a:cs typeface="Times" pitchFamily="-116" charset="0"/>
                <a:sym typeface="Times New Roman" pitchFamily="-116" charset="0"/>
              </a:rPr>
              <a:t>TopicSession</a:t>
            </a:r>
            <a:r>
              <a:rPr lang="en-US" sz="1600" i="1" dirty="0">
                <a:solidFill>
                  <a:schemeClr val="tx1"/>
                </a:solidFill>
                <a:latin typeface="Times New Roman" pitchFamily="-116" charset="0"/>
                <a:cs typeface="Times" pitchFamily="-116" charset="0"/>
                <a:sym typeface="Times New Roman" pitchFamily="-116" charset="0"/>
              </a:rPr>
              <a:t> </a:t>
            </a:r>
            <a:r>
              <a:rPr lang="en-US" sz="1600" i="1" dirty="0" err="1">
                <a:solidFill>
                  <a:schemeClr val="tx1"/>
                </a:solidFill>
                <a:latin typeface="Times New Roman" pitchFamily="-116" charset="0"/>
                <a:cs typeface="Times" pitchFamily="-116" charset="0"/>
                <a:sym typeface="Times New Roman" pitchFamily="-116" charset="0"/>
              </a:rPr>
              <a:t>topicSess</a:t>
            </a:r>
            <a:r>
              <a:rPr lang="en-US" sz="1600" i="1" dirty="0">
                <a:solidFill>
                  <a:schemeClr val="tx1"/>
                </a:solidFill>
                <a:latin typeface="Times New Roman" pitchFamily="-116" charset="0"/>
                <a:cs typeface="Times" pitchFamily="-116" charset="0"/>
                <a:sym typeface="Times New Roman" pitchFamily="-116" charset="0"/>
              </a:rPr>
              <a:t> = </a:t>
            </a:r>
            <a:r>
              <a:rPr lang="en-US" sz="1600" i="1" dirty="0" err="1">
                <a:solidFill>
                  <a:schemeClr val="tx1"/>
                </a:solidFill>
                <a:latin typeface="Times New Roman" pitchFamily="-116" charset="0"/>
                <a:cs typeface="Times" pitchFamily="-116" charset="0"/>
                <a:sym typeface="Times New Roman" pitchFamily="-116" charset="0"/>
              </a:rPr>
              <a:t>topicConn.createTopicSession</a:t>
            </a:r>
            <a:r>
              <a:rPr lang="en-US" sz="1600" i="1" dirty="0">
                <a:solidFill>
                  <a:schemeClr val="tx1"/>
                </a:solidFill>
                <a:latin typeface="Times New Roman" pitchFamily="-116" charset="0"/>
                <a:cs typeface="Times" pitchFamily="-116" charset="0"/>
                <a:sym typeface="Times New Roman" pitchFamily="-116" charset="0"/>
              </a:rPr>
              <a:t>(</a:t>
            </a:r>
            <a:r>
              <a:rPr lang="en-US" sz="1600" b="1" i="1" dirty="0">
                <a:solidFill>
                  <a:schemeClr val="tx1"/>
                </a:solidFill>
                <a:latin typeface="Times New Roman" pitchFamily="-116" charset="0"/>
                <a:cs typeface="Times" pitchFamily="-116" charset="0"/>
                <a:sym typeface="Times New Roman" pitchFamily="-116" charset="0"/>
              </a:rPr>
              <a:t>false</a:t>
            </a:r>
            <a:r>
              <a:rPr lang="en-US" sz="1600" i="1" dirty="0">
                <a:solidFill>
                  <a:schemeClr val="tx1"/>
                </a:solidFill>
                <a:latin typeface="Times New Roman" pitchFamily="-116" charset="0"/>
                <a:cs typeface="Times" pitchFamily="-116" charset="0"/>
                <a:sym typeface="Times New Roman" pitchFamily="-116" charset="0"/>
              </a:rPr>
              <a:t>,        </a:t>
            </a:r>
            <a:r>
              <a:rPr lang="en-US" sz="1600" i="1" dirty="0">
                <a:solidFill>
                  <a:srgbClr val="FF0000"/>
                </a:solidFill>
                <a:latin typeface="Times New Roman" pitchFamily="-116" charset="0"/>
                <a:cs typeface="Times New Roman" pitchFamily="-116" charset="0"/>
                <a:sym typeface="Times New Roman" pitchFamily="-116" charset="0"/>
              </a:rPr>
              <a:t>8</a:t>
            </a:r>
            <a:endParaRPr lang="en-US" sz="1600" i="1" dirty="0">
              <a:solidFill>
                <a:schemeClr val="tx1"/>
              </a:solidFill>
              <a:latin typeface="Times New Roman" pitchFamily="-116" charset="0"/>
              <a:cs typeface="Times" pitchFamily="-116" charset="0"/>
              <a:sym typeface="Times New Roman" pitchFamily="-116"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1600" i="1" dirty="0">
                <a:solidFill>
                  <a:schemeClr val="tx1"/>
                </a:solidFill>
                <a:latin typeface="Times New Roman" pitchFamily="-116" charset="0"/>
                <a:cs typeface="Times" pitchFamily="-116" charset="0"/>
                <a:sym typeface="Times New Roman" pitchFamily="-116" charset="0"/>
              </a:rPr>
              <a:t>                           </a:t>
            </a:r>
            <a:r>
              <a:rPr lang="en-US" sz="1600" i="1" dirty="0" err="1">
                <a:solidFill>
                  <a:schemeClr val="tx1"/>
                </a:solidFill>
                <a:latin typeface="Times New Roman" pitchFamily="-116" charset="0"/>
                <a:cs typeface="Times" pitchFamily="-116" charset="0"/>
                <a:sym typeface="Times New Roman" pitchFamily="-116" charset="0"/>
              </a:rPr>
              <a:t>Session.AUTO_ACKNOWLEDGE</a:t>
            </a:r>
            <a:r>
              <a:rPr lang="en-US" sz="1600" i="1" dirty="0">
                <a:solidFill>
                  <a:schemeClr val="tx1"/>
                </a:solidFill>
                <a:latin typeface="Times New Roman" pitchFamily="-116" charset="0"/>
                <a:cs typeface="Times" pitchFamily="-116" charset="0"/>
                <a:sym typeface="Times New Roman" pitchFamily="-116" charset="0"/>
              </a:rPr>
              <a:t>);        </a:t>
            </a:r>
            <a:r>
              <a:rPr lang="en-US" sz="1600" i="1" dirty="0">
                <a:solidFill>
                  <a:srgbClr val="FF0000"/>
                </a:solidFill>
                <a:latin typeface="Times New Roman" pitchFamily="-116" charset="0"/>
                <a:cs typeface="Times New Roman" pitchFamily="-116" charset="0"/>
                <a:sym typeface="Times New Roman" pitchFamily="-116" charset="0"/>
              </a:rPr>
              <a:t>9</a:t>
            </a:r>
            <a:endParaRPr lang="en-US" sz="1600" i="1" dirty="0">
              <a:solidFill>
                <a:schemeClr val="tx1"/>
              </a:solidFill>
              <a:latin typeface="Times New Roman" pitchFamily="-116" charset="0"/>
              <a:cs typeface="Times" pitchFamily="-116" charset="0"/>
              <a:sym typeface="Times New Roman" pitchFamily="-116"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1600" i="1" dirty="0">
                <a:solidFill>
                  <a:schemeClr val="tx1"/>
                </a:solidFill>
                <a:latin typeface="Times New Roman" pitchFamily="-116" charset="0"/>
                <a:cs typeface="Times" pitchFamily="-116" charset="0"/>
                <a:sym typeface="Times New Roman" pitchFamily="-116" charset="0"/>
              </a:rPr>
              <a:t>               </a:t>
            </a:r>
            <a:r>
              <a:rPr lang="en-US" sz="1600" i="1" dirty="0" err="1">
                <a:solidFill>
                  <a:schemeClr val="tx1"/>
                </a:solidFill>
                <a:latin typeface="Times New Roman" pitchFamily="-116" charset="0"/>
                <a:cs typeface="Times" pitchFamily="-116" charset="0"/>
                <a:sym typeface="Times New Roman" pitchFamily="-116" charset="0"/>
              </a:rPr>
              <a:t>TopicSubscriber</a:t>
            </a:r>
            <a:r>
              <a:rPr lang="en-US" sz="1600" i="1" dirty="0">
                <a:solidFill>
                  <a:schemeClr val="tx1"/>
                </a:solidFill>
                <a:latin typeface="Times New Roman" pitchFamily="-116" charset="0"/>
                <a:cs typeface="Times" pitchFamily="-116" charset="0"/>
                <a:sym typeface="Times New Roman" pitchFamily="-116" charset="0"/>
              </a:rPr>
              <a:t> </a:t>
            </a:r>
            <a:r>
              <a:rPr lang="en-US" sz="1600" i="1" dirty="0" err="1">
                <a:solidFill>
                  <a:schemeClr val="tx1"/>
                </a:solidFill>
                <a:latin typeface="Times New Roman" pitchFamily="-116" charset="0"/>
                <a:cs typeface="Times" pitchFamily="-116" charset="0"/>
                <a:sym typeface="Times New Roman" pitchFamily="-116" charset="0"/>
              </a:rPr>
              <a:t>topicSub</a:t>
            </a:r>
            <a:r>
              <a:rPr lang="en-US" sz="1600" i="1" dirty="0">
                <a:solidFill>
                  <a:schemeClr val="tx1"/>
                </a:solidFill>
                <a:latin typeface="Times New Roman" pitchFamily="-116" charset="0"/>
                <a:cs typeface="Times" pitchFamily="-116" charset="0"/>
                <a:sym typeface="Times New Roman" pitchFamily="-116" charset="0"/>
              </a:rPr>
              <a:t> = </a:t>
            </a:r>
            <a:r>
              <a:rPr lang="en-US" sz="1600" i="1" dirty="0" err="1">
                <a:solidFill>
                  <a:schemeClr val="tx1"/>
                </a:solidFill>
                <a:latin typeface="Times New Roman" pitchFamily="-116" charset="0"/>
                <a:cs typeface="Times" pitchFamily="-116" charset="0"/>
                <a:sym typeface="Times New Roman" pitchFamily="-116" charset="0"/>
              </a:rPr>
              <a:t>topicSess.createSubscriber</a:t>
            </a:r>
            <a:r>
              <a:rPr lang="en-US" sz="1600" i="1" dirty="0">
                <a:solidFill>
                  <a:schemeClr val="tx1"/>
                </a:solidFill>
                <a:latin typeface="Times New Roman" pitchFamily="-116" charset="0"/>
                <a:cs typeface="Times" pitchFamily="-116" charset="0"/>
                <a:sym typeface="Times New Roman" pitchFamily="-116" charset="0"/>
              </a:rPr>
              <a:t>(topic);	</a:t>
            </a:r>
            <a:r>
              <a:rPr lang="en-US" sz="1600" i="1" dirty="0">
                <a:solidFill>
                  <a:srgbClr val="FF0000"/>
                </a:solidFill>
                <a:latin typeface="Times New Roman" pitchFamily="-116" charset="0"/>
                <a:cs typeface="Times New Roman" pitchFamily="-116" charset="0"/>
                <a:sym typeface="Times New Roman" pitchFamily="-116" charset="0"/>
              </a:rPr>
              <a:t>10</a:t>
            </a:r>
            <a:r>
              <a:rPr lang="en-US" sz="1600" i="1" dirty="0">
                <a:solidFill>
                  <a:schemeClr val="tx1"/>
                </a:solidFill>
                <a:latin typeface="Times New Roman" pitchFamily="-116" charset="0"/>
                <a:cs typeface="Times New Roman" pitchFamily="-116" charset="0"/>
                <a:sym typeface="Times New Roman" pitchFamily="-116" charset="0"/>
              </a:rPr>
              <a:t> </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1600" i="1" dirty="0">
                <a:solidFill>
                  <a:schemeClr val="tx1"/>
                </a:solidFill>
                <a:latin typeface="Times New Roman" pitchFamily="-116" charset="0"/>
                <a:cs typeface="Times New Roman" pitchFamily="-116" charset="0"/>
                <a:sym typeface="Times New Roman" pitchFamily="-116" charset="0"/>
              </a:rPr>
              <a:t>               </a:t>
            </a:r>
            <a:r>
              <a:rPr lang="en-US" sz="1600" i="1" dirty="0" err="1">
                <a:solidFill>
                  <a:schemeClr val="tx1"/>
                </a:solidFill>
                <a:latin typeface="Times New Roman" pitchFamily="-116" charset="0"/>
                <a:cs typeface="Times New Roman" pitchFamily="-116" charset="0"/>
                <a:sym typeface="Times New Roman" pitchFamily="-116" charset="0"/>
              </a:rPr>
              <a:t>topicSub.start</a:t>
            </a:r>
            <a:r>
              <a:rPr lang="en-US" sz="1600" i="1" dirty="0">
                <a:solidFill>
                  <a:schemeClr val="tx1"/>
                </a:solidFill>
                <a:latin typeface="Times New Roman" pitchFamily="-116" charset="0"/>
                <a:cs typeface="Times New Roman" pitchFamily="-116" charset="0"/>
                <a:sym typeface="Times New Roman" pitchFamily="-116" charset="0"/>
              </a:rPr>
              <a:t>();	</a:t>
            </a:r>
            <a:r>
              <a:rPr lang="en-US" sz="1600" i="1" dirty="0">
                <a:solidFill>
                  <a:srgbClr val="FF0000"/>
                </a:solidFill>
                <a:latin typeface="Times New Roman" pitchFamily="-116" charset="0"/>
                <a:cs typeface="Times New Roman" pitchFamily="-116" charset="0"/>
                <a:sym typeface="Times New Roman" pitchFamily="-116" charset="0"/>
              </a:rPr>
              <a:t>11</a:t>
            </a:r>
            <a:r>
              <a:rPr lang="en-US" sz="1600" i="1" dirty="0">
                <a:solidFill>
                  <a:schemeClr val="tx1"/>
                </a:solidFill>
                <a:latin typeface="Times New Roman" pitchFamily="-116" charset="0"/>
                <a:cs typeface="Times New Roman" pitchFamily="-116" charset="0"/>
                <a:sym typeface="Times New Roman" pitchFamily="-116" charset="0"/>
              </a:rPr>
              <a:t> </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1600" i="1" dirty="0">
                <a:solidFill>
                  <a:schemeClr val="tx1"/>
                </a:solidFill>
                <a:latin typeface="Times New Roman" pitchFamily="-116" charset="0"/>
                <a:cs typeface="Times New Roman" pitchFamily="-116" charset="0"/>
                <a:sym typeface="Times New Roman" pitchFamily="-116" charset="0"/>
              </a:rPr>
              <a:t>               </a:t>
            </a:r>
            <a:r>
              <a:rPr lang="en-US" sz="1600" i="1" dirty="0" err="1">
                <a:solidFill>
                  <a:schemeClr val="tx1"/>
                </a:solidFill>
                <a:latin typeface="Times New Roman" pitchFamily="-116" charset="0"/>
                <a:cs typeface="Times New Roman" pitchFamily="-116" charset="0"/>
                <a:sym typeface="Times New Roman" pitchFamily="-116" charset="0"/>
              </a:rPr>
              <a:t>TextMessage</a:t>
            </a:r>
            <a:r>
              <a:rPr lang="en-US" sz="1600" i="1" dirty="0">
                <a:solidFill>
                  <a:schemeClr val="tx1"/>
                </a:solidFill>
                <a:latin typeface="Times New Roman" pitchFamily="-116" charset="0"/>
                <a:cs typeface="Times New Roman" pitchFamily="-116" charset="0"/>
                <a:sym typeface="Times New Roman" pitchFamily="-116" charset="0"/>
              </a:rPr>
              <a:t> </a:t>
            </a:r>
            <a:r>
              <a:rPr lang="en-US" sz="1600" i="1" dirty="0" err="1">
                <a:solidFill>
                  <a:schemeClr val="tx1"/>
                </a:solidFill>
                <a:latin typeface="Times New Roman" pitchFamily="-116" charset="0"/>
                <a:cs typeface="Times New Roman" pitchFamily="-116" charset="0"/>
                <a:sym typeface="Times New Roman" pitchFamily="-116" charset="0"/>
              </a:rPr>
              <a:t>msg</a:t>
            </a:r>
            <a:r>
              <a:rPr lang="en-US" sz="1600" i="1" dirty="0">
                <a:solidFill>
                  <a:schemeClr val="tx1"/>
                </a:solidFill>
                <a:latin typeface="Times New Roman" pitchFamily="-116" charset="0"/>
                <a:cs typeface="Times New Roman" pitchFamily="-116" charset="0"/>
                <a:sym typeface="Times New Roman" pitchFamily="-116" charset="0"/>
              </a:rPr>
              <a:t> = (</a:t>
            </a:r>
            <a:r>
              <a:rPr lang="en-US" sz="1600" i="1" dirty="0" err="1">
                <a:solidFill>
                  <a:schemeClr val="tx1"/>
                </a:solidFill>
                <a:latin typeface="Times New Roman" pitchFamily="-116" charset="0"/>
                <a:cs typeface="Times New Roman" pitchFamily="-116" charset="0"/>
                <a:sym typeface="Times New Roman" pitchFamily="-116" charset="0"/>
              </a:rPr>
              <a:t>TextMessage</a:t>
            </a:r>
            <a:r>
              <a:rPr lang="en-US" sz="1600" i="1" dirty="0">
                <a:solidFill>
                  <a:schemeClr val="tx1"/>
                </a:solidFill>
                <a:latin typeface="Times New Roman" pitchFamily="-116" charset="0"/>
                <a:cs typeface="Times New Roman" pitchFamily="-116" charset="0"/>
                <a:sym typeface="Times New Roman" pitchFamily="-116" charset="0"/>
              </a:rPr>
              <a:t>) </a:t>
            </a:r>
            <a:r>
              <a:rPr lang="en-US" sz="1600" i="1" dirty="0" err="1">
                <a:solidFill>
                  <a:schemeClr val="tx1"/>
                </a:solidFill>
                <a:latin typeface="Times New Roman" pitchFamily="-116" charset="0"/>
                <a:cs typeface="Times New Roman" pitchFamily="-116" charset="0"/>
                <a:sym typeface="Times New Roman" pitchFamily="-116" charset="0"/>
              </a:rPr>
              <a:t>topicSub.receive</a:t>
            </a:r>
            <a:r>
              <a:rPr lang="en-US" sz="1600" i="1" dirty="0">
                <a:solidFill>
                  <a:schemeClr val="tx1"/>
                </a:solidFill>
                <a:latin typeface="Times New Roman" pitchFamily="-116" charset="0"/>
                <a:cs typeface="Times New Roman" pitchFamily="-116" charset="0"/>
                <a:sym typeface="Times New Roman" pitchFamily="-116" charset="0"/>
              </a:rPr>
              <a:t>();	</a:t>
            </a:r>
            <a:r>
              <a:rPr lang="en-US" sz="1600" i="1" dirty="0">
                <a:solidFill>
                  <a:srgbClr val="FF0000"/>
                </a:solidFill>
                <a:latin typeface="Times New Roman" pitchFamily="-116" charset="0"/>
                <a:cs typeface="Times New Roman" pitchFamily="-116" charset="0"/>
                <a:sym typeface="Times New Roman" pitchFamily="-116" charset="0"/>
              </a:rPr>
              <a:t>12</a:t>
            </a:r>
            <a:r>
              <a:rPr lang="en-US" sz="1600" i="1" dirty="0">
                <a:solidFill>
                  <a:schemeClr val="tx1"/>
                </a:solidFill>
                <a:latin typeface="Times New Roman" pitchFamily="-116" charset="0"/>
                <a:cs typeface="Times New Roman" pitchFamily="-116" charset="0"/>
                <a:sym typeface="Times New Roman" pitchFamily="-116" charset="0"/>
              </a:rPr>
              <a:t> </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1600" i="1" dirty="0">
                <a:solidFill>
                  <a:schemeClr val="tx1"/>
                </a:solidFill>
                <a:latin typeface="Times New Roman" pitchFamily="-116" charset="0"/>
                <a:cs typeface="Times New Roman" pitchFamily="-116" charset="0"/>
                <a:sym typeface="Times New Roman" pitchFamily="-116" charset="0"/>
              </a:rPr>
              <a:t>               </a:t>
            </a:r>
            <a:r>
              <a:rPr lang="en-US" sz="1600" b="1" i="1" dirty="0">
                <a:solidFill>
                  <a:schemeClr val="tx1"/>
                </a:solidFill>
                <a:latin typeface="Times New Roman" pitchFamily="-116" charset="0"/>
                <a:cs typeface="Times New Roman" pitchFamily="-116" charset="0"/>
                <a:sym typeface="Times New Roman" pitchFamily="-116" charset="0"/>
              </a:rPr>
              <a:t>return</a:t>
            </a:r>
            <a:r>
              <a:rPr lang="en-US" sz="1600" i="1" dirty="0">
                <a:solidFill>
                  <a:schemeClr val="tx1"/>
                </a:solidFill>
                <a:latin typeface="Times New Roman" pitchFamily="-116" charset="0"/>
                <a:cs typeface="Times New Roman" pitchFamily="-116" charset="0"/>
                <a:sym typeface="Times New Roman" pitchFamily="-116" charset="0"/>
              </a:rPr>
              <a:t> </a:t>
            </a:r>
            <a:r>
              <a:rPr lang="en-US" sz="1600" i="1" dirty="0" err="1">
                <a:solidFill>
                  <a:schemeClr val="tx1"/>
                </a:solidFill>
                <a:latin typeface="Times New Roman" pitchFamily="-116" charset="0"/>
                <a:cs typeface="Times New Roman" pitchFamily="-116" charset="0"/>
                <a:sym typeface="Times New Roman" pitchFamily="-116" charset="0"/>
              </a:rPr>
              <a:t>msg.getText</a:t>
            </a:r>
            <a:r>
              <a:rPr lang="en-US" sz="1600" i="1" dirty="0">
                <a:solidFill>
                  <a:schemeClr val="tx1"/>
                </a:solidFill>
                <a:latin typeface="Times New Roman" pitchFamily="-116" charset="0"/>
                <a:cs typeface="Times New Roman" pitchFamily="-116" charset="0"/>
                <a:sym typeface="Times New Roman" pitchFamily="-116" charset="0"/>
              </a:rPr>
              <a:t>();	</a:t>
            </a:r>
            <a:r>
              <a:rPr lang="en-US" sz="1600" i="1" dirty="0">
                <a:solidFill>
                  <a:srgbClr val="FF0000"/>
                </a:solidFill>
                <a:latin typeface="Times New Roman" pitchFamily="-116" charset="0"/>
                <a:cs typeface="Times New Roman" pitchFamily="-116" charset="0"/>
                <a:sym typeface="Times New Roman" pitchFamily="-116" charset="0"/>
              </a:rPr>
              <a:t>13</a:t>
            </a:r>
            <a:endParaRPr lang="en-US" sz="1600" i="1" dirty="0">
              <a:solidFill>
                <a:schemeClr val="tx1"/>
              </a:solidFill>
              <a:latin typeface="Times New Roman" pitchFamily="-116" charset="0"/>
              <a:cs typeface="Times" pitchFamily="-116" charset="0"/>
              <a:sym typeface="Times New Roman" pitchFamily="-116"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1600" i="1" dirty="0">
                <a:solidFill>
                  <a:schemeClr val="tx1"/>
                </a:solidFill>
                <a:latin typeface="Times New Roman" pitchFamily="-116" charset="0"/>
                <a:cs typeface="Times New Roman" pitchFamily="-116" charset="0"/>
                <a:sym typeface="Times New Roman" pitchFamily="-116" charset="0"/>
              </a:rPr>
              <a:t>           } catch (Exception e) {	</a:t>
            </a:r>
            <a:r>
              <a:rPr lang="en-US" sz="1600" i="1" dirty="0">
                <a:solidFill>
                  <a:srgbClr val="FF0000"/>
                </a:solidFill>
                <a:latin typeface="Times New Roman" pitchFamily="-116" charset="0"/>
                <a:cs typeface="Times New Roman" pitchFamily="-116" charset="0"/>
                <a:sym typeface="Times New Roman" pitchFamily="-116" charset="0"/>
              </a:rPr>
              <a:t>14</a:t>
            </a:r>
            <a:r>
              <a:rPr lang="en-US" sz="1600" i="1" dirty="0">
                <a:solidFill>
                  <a:schemeClr val="tx1"/>
                </a:solidFill>
                <a:latin typeface="Times New Roman" pitchFamily="-116" charset="0"/>
                <a:cs typeface="Times New Roman" pitchFamily="-116" charset="0"/>
                <a:sym typeface="Times New Roman" pitchFamily="-116" charset="0"/>
              </a:rPr>
              <a:t> </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1600" i="1" dirty="0">
                <a:solidFill>
                  <a:schemeClr val="tx1"/>
                </a:solidFill>
                <a:latin typeface="Times New Roman" pitchFamily="-116" charset="0"/>
                <a:cs typeface="Times New Roman" pitchFamily="-116" charset="0"/>
                <a:sym typeface="Times New Roman" pitchFamily="-116" charset="0"/>
              </a:rPr>
              <a:t>               </a:t>
            </a:r>
            <a:r>
              <a:rPr lang="en-US" sz="1600" b="1" i="1" dirty="0">
                <a:solidFill>
                  <a:schemeClr val="tx1"/>
                </a:solidFill>
                <a:latin typeface="Times New Roman" pitchFamily="-116" charset="0"/>
                <a:cs typeface="Times New Roman" pitchFamily="-116" charset="0"/>
                <a:sym typeface="Times New Roman" pitchFamily="-116" charset="0"/>
              </a:rPr>
              <a:t>return null</a:t>
            </a:r>
            <a:r>
              <a:rPr lang="en-US" sz="1600" i="1" dirty="0">
                <a:solidFill>
                  <a:schemeClr val="tx1"/>
                </a:solidFill>
                <a:latin typeface="Times New Roman" pitchFamily="-116" charset="0"/>
                <a:cs typeface="Times New Roman" pitchFamily="-116" charset="0"/>
                <a:sym typeface="Times New Roman" pitchFamily="-116" charset="0"/>
              </a:rPr>
              <a:t>;	</a:t>
            </a:r>
            <a:r>
              <a:rPr lang="en-US" sz="1600" i="1" dirty="0">
                <a:solidFill>
                  <a:srgbClr val="FF0000"/>
                </a:solidFill>
                <a:latin typeface="Times New Roman" pitchFamily="-116" charset="0"/>
                <a:cs typeface="Times New Roman" pitchFamily="-116" charset="0"/>
                <a:sym typeface="Times New Roman" pitchFamily="-116" charset="0"/>
              </a:rPr>
              <a:t>15</a:t>
            </a:r>
            <a:r>
              <a:rPr lang="en-US" sz="1600" i="1" dirty="0">
                <a:solidFill>
                  <a:schemeClr val="tx1"/>
                </a:solidFill>
                <a:latin typeface="Times New Roman" pitchFamily="-116" charset="0"/>
                <a:cs typeface="Times New Roman" pitchFamily="-116" charset="0"/>
                <a:sym typeface="Times New Roman" pitchFamily="-116" charset="0"/>
              </a:rPr>
              <a:t> </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1600" i="1" dirty="0">
                <a:solidFill>
                  <a:schemeClr val="tx1"/>
                </a:solidFill>
                <a:latin typeface="Times New Roman" pitchFamily="-116" charset="0"/>
                <a:cs typeface="Times New Roman" pitchFamily="-116" charset="0"/>
                <a:sym typeface="Times New Roman" pitchFamily="-116" charset="0"/>
              </a:rPr>
              <a:t>    }</a:t>
            </a:r>
            <a:r>
              <a:rPr lang="en-US" sz="1600" i="1" dirty="0">
                <a:solidFill>
                  <a:srgbClr val="FF0000"/>
                </a:solidFill>
                <a:latin typeface="Times New Roman" pitchFamily="-116" charset="0"/>
                <a:cs typeface="Times New Roman" pitchFamily="-116" charset="0"/>
                <a:sym typeface="Times New Roman" pitchFamily="-116" charset="0"/>
              </a:rPr>
              <a:t>16</a:t>
            </a:r>
            <a:endParaRPr lang="en-US" sz="1600" i="1" dirty="0">
              <a:solidFill>
                <a:schemeClr val="tx1"/>
              </a:solidFill>
              <a:latin typeface="Times New Roman" pitchFamily="-116" charset="0"/>
              <a:cs typeface="Times" pitchFamily="-116" charset="0"/>
              <a:sym typeface="Times New Roman" pitchFamily="-116"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1600" i="1" dirty="0">
                <a:solidFill>
                  <a:schemeClr val="tx1"/>
                </a:solidFill>
                <a:latin typeface="Times New Roman" pitchFamily="-116" charset="0"/>
                <a:cs typeface="Times" pitchFamily="-116" charset="0"/>
                <a:sym typeface="Times New Roman" pitchFamily="-116" charset="0"/>
              </a:rPr>
              <a:t>  } // await()</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1600" i="1" dirty="0">
                <a:solidFill>
                  <a:schemeClr val="tx1"/>
                </a:solidFill>
                <a:latin typeface="Times New Roman" pitchFamily="-116" charset="0"/>
                <a:cs typeface="Times" pitchFamily="-116" charset="0"/>
                <a:sym typeface="Times New Roman" pitchFamily="-116" charset="0"/>
              </a:rPr>
              <a:t>} // </a:t>
            </a:r>
            <a:r>
              <a:rPr lang="en-US" sz="1600" i="1" dirty="0" err="1">
                <a:solidFill>
                  <a:schemeClr val="tx1"/>
                </a:solidFill>
                <a:latin typeface="Times New Roman" pitchFamily="-116" charset="0"/>
                <a:cs typeface="Times" pitchFamily="-116" charset="0"/>
                <a:sym typeface="Times New Roman" pitchFamily="-116" charset="0"/>
              </a:rPr>
              <a:t>FireAlarmConsumerJMS</a:t>
            </a:r>
            <a:r>
              <a:rPr lang="en-US" sz="1600" i="1" dirty="0">
                <a:solidFill>
                  <a:schemeClr val="tx1"/>
                </a:solidFill>
                <a:latin typeface="Times New Roman" pitchFamily="-116" charset="0"/>
                <a:cs typeface="Times" pitchFamily="-116" charset="0"/>
                <a:sym typeface="Times New Roman" pitchFamily="-116" charset="0"/>
              </a:rPr>
              <a:t> – this missing in book!</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endParaRPr lang="en-US" sz="1800" i="1" dirty="0">
              <a:solidFill>
                <a:schemeClr val="tx1"/>
              </a:solidFill>
              <a:latin typeface="Times New Roman" pitchFamily="-116" charset="0"/>
              <a:cs typeface="Times" pitchFamily="-116" charset="0"/>
              <a:sym typeface="Times New Roman" pitchFamily="-116" charset="0"/>
            </a:endParaRPr>
          </a:p>
        </p:txBody>
      </p:sp>
    </p:spTree>
    <p:extLst>
      <p:ext uri="{BB962C8B-B14F-4D97-AF65-F5344CB8AC3E}">
        <p14:creationId xmlns:p14="http://schemas.microsoft.com/office/powerpoint/2010/main" val="1767901876"/>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Shared memory approaches </a:t>
            </a:r>
            <a:endParaRPr lang="en-US" dirty="0"/>
          </a:p>
        </p:txBody>
      </p:sp>
      <p:sp>
        <p:nvSpPr>
          <p:cNvPr id="3" name="Content Placeholder 2"/>
          <p:cNvSpPr>
            <a:spLocks noGrp="1"/>
          </p:cNvSpPr>
          <p:nvPr>
            <p:ph idx="1"/>
          </p:nvPr>
        </p:nvSpPr>
        <p:spPr/>
        <p:txBody>
          <a:bodyPr/>
          <a:lstStyle/>
          <a:p>
            <a:r>
              <a:rPr lang="en-US" dirty="0"/>
              <a:t>Abstraction: memory locations then tuple space</a:t>
            </a:r>
          </a:p>
          <a:p>
            <a:r>
              <a:rPr lang="en-US" dirty="0"/>
              <a:t>Distributed shared memory (DSM) </a:t>
            </a:r>
          </a:p>
          <a:p>
            <a:pPr lvl="1"/>
            <a:r>
              <a:rPr lang="en-US" dirty="0"/>
              <a:t>Read and write with API “like” ordinary memory</a:t>
            </a:r>
          </a:p>
          <a:p>
            <a:pPr lvl="1"/>
            <a:r>
              <a:rPr lang="en-US" dirty="0"/>
              <a:t>Updates propagated by the runtime system of the DSM</a:t>
            </a:r>
          </a:p>
          <a:p>
            <a:pPr lvl="1"/>
            <a:r>
              <a:rPr lang="en-US" dirty="0"/>
              <a:t>Mostly for parallel apps or if data items can be directly accessed</a:t>
            </a:r>
          </a:p>
          <a:p>
            <a:pPr lvl="1"/>
            <a:r>
              <a:rPr lang="en-US" dirty="0"/>
              <a:t>Not as appropriate for client-server</a:t>
            </a:r>
          </a:p>
          <a:p>
            <a:pPr lvl="1"/>
            <a:r>
              <a:rPr lang="en-US" dirty="0"/>
              <a:t>Replicas of data kept &amp; managed (problems: replication, caching)</a:t>
            </a:r>
          </a:p>
          <a:p>
            <a:pPr lvl="1"/>
            <a:r>
              <a:rPr lang="en-US" dirty="0"/>
              <a:t>Can be very useful in non-uniform access (NUMA) parallel comp’s</a:t>
            </a:r>
          </a:p>
          <a:p>
            <a:pPr lvl="1"/>
            <a:r>
              <a:rPr lang="en-US" dirty="0"/>
              <a:t>Memory space can be persistent</a:t>
            </a:r>
          </a:p>
        </p:txBody>
      </p:sp>
      <p:sp>
        <p:nvSpPr>
          <p:cNvPr id="4" name="Slide Number Placeholder 3"/>
          <p:cNvSpPr>
            <a:spLocks noGrp="1"/>
          </p:cNvSpPr>
          <p:nvPr>
            <p:ph type="sldNum" sz="quarter" idx="10"/>
          </p:nvPr>
        </p:nvSpPr>
        <p:spPr/>
        <p:txBody>
          <a:bodyPr/>
          <a:lstStyle/>
          <a:p>
            <a:pPr>
              <a:defRPr/>
            </a:pPr>
            <a:fld id="{3AF5D15A-566C-409F-A413-E42E3117F28C}" type="slidenum">
              <a:rPr lang="en-US" smtClean="0"/>
              <a:pPr>
                <a:defRPr/>
              </a:pPr>
              <a:t>67</a:t>
            </a:fld>
            <a:endParaRPr lang="en-US" dirty="0"/>
          </a:p>
        </p:txBody>
      </p:sp>
    </p:spTree>
    <p:extLst>
      <p:ext uri="{BB962C8B-B14F-4D97-AF65-F5344CB8AC3E}">
        <p14:creationId xmlns:p14="http://schemas.microsoft.com/office/powerpoint/2010/main" val="1233569211"/>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Line 3"/>
          <p:cNvSpPr>
            <a:spLocks noChangeShapeType="1"/>
          </p:cNvSpPr>
          <p:nvPr/>
        </p:nvSpPr>
        <p:spPr bwMode="auto">
          <a:xfrm>
            <a:off x="495300" y="1143000"/>
            <a:ext cx="8832850" cy="1588"/>
          </a:xfrm>
          <a:prstGeom prst="line">
            <a:avLst/>
          </a:prstGeom>
          <a:noFill/>
          <a:ln w="127000">
            <a:solidFill>
              <a:srgbClr val="FFCC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74756" name="Rectangle 4"/>
          <p:cNvSpPr>
            <a:spLocks noGrp="1" noChangeArrowheads="1"/>
          </p:cNvSpPr>
          <p:nvPr>
            <p:ph type="title"/>
          </p:nvPr>
        </p:nvSpPr>
        <p:spPr>
          <a:ln/>
        </p:spPr>
        <p:txBody>
          <a:bodyPr rIns="132080"/>
          <a:lstStyle/>
          <a:p>
            <a:br>
              <a:rPr lang="en-US" dirty="0"/>
            </a:br>
            <a:r>
              <a:rPr lang="en-US" b="1" dirty="0">
                <a:solidFill>
                  <a:schemeClr val="tx1"/>
                </a:solidFill>
              </a:rPr>
              <a:t>The distributed shared memory abstraction</a:t>
            </a:r>
          </a:p>
        </p:txBody>
      </p:sp>
      <p:pic>
        <p:nvPicPr>
          <p:cNvPr id="7475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 y="1357313"/>
            <a:ext cx="9245600" cy="468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pic>
    </p:spTree>
    <p:extLst>
      <p:ext uri="{BB962C8B-B14F-4D97-AF65-F5344CB8AC3E}">
        <p14:creationId xmlns:p14="http://schemas.microsoft.com/office/powerpoint/2010/main" val="3822871350"/>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Message passing (MP) compared to DSM</a:t>
            </a:r>
          </a:p>
        </p:txBody>
      </p:sp>
      <p:sp>
        <p:nvSpPr>
          <p:cNvPr id="3" name="Content Placeholder 2"/>
          <p:cNvSpPr>
            <a:spLocks noGrp="1"/>
          </p:cNvSpPr>
          <p:nvPr>
            <p:ph idx="1"/>
          </p:nvPr>
        </p:nvSpPr>
        <p:spPr/>
        <p:txBody>
          <a:bodyPr/>
          <a:lstStyle/>
          <a:p>
            <a:r>
              <a:rPr lang="en-US" dirty="0"/>
              <a:t>Both are lower-level than client-server or pub-sub</a:t>
            </a:r>
          </a:p>
          <a:p>
            <a:r>
              <a:rPr lang="en-US" dirty="0"/>
              <a:t>Service offered</a:t>
            </a:r>
          </a:p>
          <a:p>
            <a:pPr lvl="1"/>
            <a:r>
              <a:rPr lang="en-US" dirty="0"/>
              <a:t>MP: </a:t>
            </a:r>
          </a:p>
          <a:p>
            <a:pPr lvl="2"/>
            <a:r>
              <a:rPr lang="en-US" dirty="0"/>
              <a:t>variables have to be </a:t>
            </a:r>
            <a:r>
              <a:rPr lang="en-US" dirty="0" err="1"/>
              <a:t>marshalled</a:t>
            </a:r>
            <a:r>
              <a:rPr lang="en-US" dirty="0"/>
              <a:t> by apps</a:t>
            </a:r>
          </a:p>
          <a:p>
            <a:pPr lvl="2"/>
            <a:r>
              <a:rPr lang="en-US" dirty="0"/>
              <a:t>Producers and consumers protected from each other (no shared memory)</a:t>
            </a:r>
          </a:p>
          <a:p>
            <a:pPr lvl="1"/>
            <a:r>
              <a:rPr lang="en-US" dirty="0"/>
              <a:t>DSM: </a:t>
            </a:r>
          </a:p>
          <a:p>
            <a:pPr lvl="2"/>
            <a:r>
              <a:rPr lang="en-US" dirty="0"/>
              <a:t>No marshalling </a:t>
            </a:r>
            <a:endParaRPr lang="en-US" dirty="0">
              <a:solidFill>
                <a:srgbClr val="FF0000"/>
              </a:solidFill>
            </a:endParaRPr>
          </a:p>
          <a:p>
            <a:pPr lvl="2"/>
            <a:r>
              <a:rPr lang="en-US" dirty="0"/>
              <a:t>Supports pointers</a:t>
            </a:r>
          </a:p>
          <a:p>
            <a:pPr lvl="2"/>
            <a:r>
              <a:rPr lang="en-US" dirty="0"/>
              <a:t>No app-level synchronization: DSM runtime takes care of</a:t>
            </a:r>
          </a:p>
          <a:p>
            <a:pPr lvl="2"/>
            <a:r>
              <a:rPr lang="en-US" dirty="0"/>
              <a:t>Persistent DSM supports temporal decoupling</a:t>
            </a:r>
          </a:p>
          <a:p>
            <a:r>
              <a:rPr lang="en-US" dirty="0"/>
              <a:t>Efficiency</a:t>
            </a:r>
          </a:p>
          <a:p>
            <a:pPr lvl="1"/>
            <a:r>
              <a:rPr lang="en-US" dirty="0"/>
              <a:t>DSM </a:t>
            </a:r>
            <a:r>
              <a:rPr lang="en-US" dirty="0" err="1"/>
              <a:t>peformance</a:t>
            </a:r>
            <a:r>
              <a:rPr lang="en-US" dirty="0"/>
              <a:t> varies widely, including access patterns</a:t>
            </a:r>
          </a:p>
          <a:p>
            <a:pPr lvl="1"/>
            <a:r>
              <a:rPr lang="en-US" dirty="0"/>
              <a:t>DSM can hide the fact that something is remote </a:t>
            </a:r>
            <a:endParaRPr lang="en-US" dirty="0">
              <a:solidFill>
                <a:srgbClr val="FF0000"/>
              </a:solidFill>
            </a:endParaRPr>
          </a:p>
        </p:txBody>
      </p:sp>
      <p:sp>
        <p:nvSpPr>
          <p:cNvPr id="4" name="Slide Number Placeholder 3"/>
          <p:cNvSpPr>
            <a:spLocks noGrp="1"/>
          </p:cNvSpPr>
          <p:nvPr>
            <p:ph type="sldNum" sz="quarter" idx="10"/>
          </p:nvPr>
        </p:nvSpPr>
        <p:spPr/>
        <p:txBody>
          <a:bodyPr/>
          <a:lstStyle/>
          <a:p>
            <a:pPr>
              <a:defRPr/>
            </a:pPr>
            <a:fld id="{3AF5D15A-566C-409F-A413-E42E3117F28C}" type="slidenum">
              <a:rPr lang="en-US" smtClean="0"/>
              <a:pPr>
                <a:defRPr/>
              </a:pPr>
              <a:t>69</a:t>
            </a:fld>
            <a:endParaRPr lang="en-US" dirty="0"/>
          </a:p>
        </p:txBody>
      </p:sp>
    </p:spTree>
    <p:extLst>
      <p:ext uri="{BB962C8B-B14F-4D97-AF65-F5344CB8AC3E}">
        <p14:creationId xmlns:p14="http://schemas.microsoft.com/office/powerpoint/2010/main" val="208169862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Group Communication </a:t>
            </a:r>
          </a:p>
        </p:txBody>
      </p:sp>
      <p:sp>
        <p:nvSpPr>
          <p:cNvPr id="3" name="Content Placeholder 2"/>
          <p:cNvSpPr>
            <a:spLocks noGrp="1"/>
          </p:cNvSpPr>
          <p:nvPr>
            <p:ph idx="1"/>
          </p:nvPr>
        </p:nvSpPr>
        <p:spPr/>
        <p:txBody>
          <a:bodyPr/>
          <a:lstStyle/>
          <a:p>
            <a:r>
              <a:rPr lang="en-US" dirty="0"/>
              <a:t> </a:t>
            </a:r>
            <a:r>
              <a:rPr lang="en-US" b="1" u="sng" dirty="0">
                <a:solidFill>
                  <a:schemeClr val="tx1"/>
                </a:solidFill>
              </a:rPr>
              <a:t>Group communication</a:t>
            </a:r>
            <a:r>
              <a:rPr lang="en-US" dirty="0">
                <a:solidFill>
                  <a:schemeClr val="tx1"/>
                </a:solidFill>
              </a:rPr>
              <a:t>: Send messages to a group endpoint</a:t>
            </a:r>
          </a:p>
          <a:p>
            <a:pPr lvl="1"/>
            <a:r>
              <a:rPr lang="en-US" sz="2000" dirty="0">
                <a:solidFill>
                  <a:schemeClr val="tx1"/>
                </a:solidFill>
              </a:rPr>
              <a:t>Delivered to all members (modulo reliability guarantees)</a:t>
            </a:r>
          </a:p>
          <a:p>
            <a:pPr lvl="1"/>
            <a:r>
              <a:rPr lang="en-US" sz="2000" dirty="0">
                <a:solidFill>
                  <a:schemeClr val="tx1"/>
                </a:solidFill>
              </a:rPr>
              <a:t>Sender not aware of identity of receivers</a:t>
            </a:r>
          </a:p>
          <a:p>
            <a:pPr lvl="1"/>
            <a:r>
              <a:rPr lang="en-US" sz="2000" dirty="0">
                <a:solidFill>
                  <a:schemeClr val="tx1"/>
                </a:solidFill>
              </a:rPr>
              <a:t>An abstraction over multicast communication and may be implemented over IP multicast or an equivalent overlay network, adding significant extra value in terms of managing group membership, detecting failures and providing reliability and ordering guarantees. </a:t>
            </a:r>
          </a:p>
          <a:p>
            <a:pPr lvl="1"/>
            <a:r>
              <a:rPr lang="en-US" sz="2000" dirty="0">
                <a:solidFill>
                  <a:schemeClr val="tx1"/>
                </a:solidFill>
              </a:rPr>
              <a:t>With the added guarantees, group communication is to IP multicast what TCP is to the point-to-point service in IP.</a:t>
            </a:r>
          </a:p>
          <a:p>
            <a:r>
              <a:rPr lang="en-US" dirty="0">
                <a:solidFill>
                  <a:schemeClr val="tx1"/>
                </a:solidFill>
              </a:rPr>
              <a:t>Adds a lot of value </a:t>
            </a:r>
          </a:p>
          <a:p>
            <a:pPr lvl="1"/>
            <a:r>
              <a:rPr lang="en-US" sz="2000" dirty="0">
                <a:solidFill>
                  <a:schemeClr val="tx1"/>
                </a:solidFill>
              </a:rPr>
              <a:t>Detecting failures</a:t>
            </a:r>
          </a:p>
          <a:p>
            <a:pPr lvl="1"/>
            <a:r>
              <a:rPr lang="en-US" sz="2000" dirty="0">
                <a:solidFill>
                  <a:schemeClr val="tx1"/>
                </a:solidFill>
              </a:rPr>
              <a:t>Managing group membership (processes in the group)</a:t>
            </a:r>
          </a:p>
          <a:p>
            <a:pPr lvl="1"/>
            <a:r>
              <a:rPr lang="en-US" sz="2000" dirty="0">
                <a:solidFill>
                  <a:schemeClr val="tx1"/>
                </a:solidFill>
              </a:rPr>
              <a:t>Reliability guarantees</a:t>
            </a:r>
          </a:p>
          <a:p>
            <a:pPr lvl="1"/>
            <a:r>
              <a:rPr lang="en-US" sz="2000" dirty="0">
                <a:solidFill>
                  <a:schemeClr val="tx1"/>
                </a:solidFill>
              </a:rPr>
              <a:t>Ordering guarantees</a:t>
            </a:r>
          </a:p>
        </p:txBody>
      </p:sp>
      <p:sp>
        <p:nvSpPr>
          <p:cNvPr id="4" name="Slide Number Placeholder 3"/>
          <p:cNvSpPr>
            <a:spLocks noGrp="1"/>
          </p:cNvSpPr>
          <p:nvPr>
            <p:ph type="sldNum" sz="quarter" idx="10"/>
          </p:nvPr>
        </p:nvSpPr>
        <p:spPr/>
        <p:txBody>
          <a:bodyPr/>
          <a:lstStyle/>
          <a:p>
            <a:pPr>
              <a:defRPr/>
            </a:pPr>
            <a:fld id="{3AF5D15A-566C-409F-A413-E42E3117F28C}" type="slidenum">
              <a:rPr lang="en-US" smtClean="0"/>
              <a:pPr>
                <a:defRPr/>
              </a:pPr>
              <a:t>7</a:t>
            </a:fld>
            <a:endParaRPr lang="en-US" dirty="0"/>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Tuple space communication </a:t>
            </a:r>
            <a:endParaRPr lang="en-US" dirty="0"/>
          </a:p>
        </p:txBody>
      </p:sp>
      <p:sp>
        <p:nvSpPr>
          <p:cNvPr id="3" name="Content Placeholder 2"/>
          <p:cNvSpPr>
            <a:spLocks noGrp="1"/>
          </p:cNvSpPr>
          <p:nvPr>
            <p:ph idx="1"/>
          </p:nvPr>
        </p:nvSpPr>
        <p:spPr/>
        <p:txBody>
          <a:bodyPr/>
          <a:lstStyle/>
          <a:p>
            <a:r>
              <a:rPr lang="en-US" dirty="0"/>
              <a:t>A tuple is an ordered list of type values</a:t>
            </a:r>
          </a:p>
          <a:p>
            <a:r>
              <a:rPr lang="en-US" dirty="0"/>
              <a:t>Tuple space is an (unordered) bag of tuple</a:t>
            </a:r>
          </a:p>
          <a:p>
            <a:r>
              <a:rPr lang="en-US" dirty="0"/>
              <a:t>Can withdraw based on a specified value (or any value)</a:t>
            </a:r>
          </a:p>
          <a:p>
            <a:r>
              <a:rPr lang="en-US" dirty="0"/>
              <a:t>Primitives added</a:t>
            </a:r>
          </a:p>
          <a:p>
            <a:pPr lvl="1"/>
            <a:r>
              <a:rPr lang="en-US" b="1" dirty="0"/>
              <a:t>out</a:t>
            </a:r>
            <a:r>
              <a:rPr lang="en-US" dirty="0"/>
              <a:t>(“Subtask”, velocity, </a:t>
            </a:r>
            <a:r>
              <a:rPr lang="en-US" dirty="0" err="1"/>
              <a:t>i</a:t>
            </a:r>
            <a:r>
              <a:rPr lang="en-US" dirty="0"/>
              <a:t>, j, k)</a:t>
            </a:r>
          </a:p>
          <a:p>
            <a:pPr lvl="1"/>
            <a:r>
              <a:rPr lang="en-US" b="1" dirty="0"/>
              <a:t>in</a:t>
            </a:r>
            <a:r>
              <a:rPr lang="en-US" dirty="0"/>
              <a:t>(“subtask”, ?</a:t>
            </a:r>
            <a:r>
              <a:rPr lang="en-US" dirty="0" err="1"/>
              <a:t>myVelocity</a:t>
            </a:r>
            <a:r>
              <a:rPr lang="en-US" dirty="0"/>
              <a:t>, ?row, 3, ?factor)</a:t>
            </a:r>
          </a:p>
          <a:p>
            <a:pPr lvl="1"/>
            <a:r>
              <a:rPr lang="en-US" b="1" dirty="0" err="1"/>
              <a:t>rd</a:t>
            </a:r>
            <a:r>
              <a:rPr lang="en-US" dirty="0"/>
              <a:t>(“subtask”, ?</a:t>
            </a:r>
            <a:r>
              <a:rPr lang="en-US" dirty="0" err="1"/>
              <a:t>myVelocity</a:t>
            </a:r>
            <a:r>
              <a:rPr lang="en-US" dirty="0"/>
              <a:t>, ?row, 3, ?factor)</a:t>
            </a:r>
          </a:p>
          <a:p>
            <a:pPr>
              <a:buNone/>
            </a:pPr>
            <a:endParaRPr lang="en-US" dirty="0"/>
          </a:p>
        </p:txBody>
      </p:sp>
      <p:sp>
        <p:nvSpPr>
          <p:cNvPr id="4" name="Slide Number Placeholder 3"/>
          <p:cNvSpPr>
            <a:spLocks noGrp="1"/>
          </p:cNvSpPr>
          <p:nvPr>
            <p:ph type="sldNum" sz="quarter" idx="10"/>
          </p:nvPr>
        </p:nvSpPr>
        <p:spPr/>
        <p:txBody>
          <a:bodyPr/>
          <a:lstStyle/>
          <a:p>
            <a:pPr>
              <a:defRPr/>
            </a:pPr>
            <a:fld id="{3AF5D15A-566C-409F-A413-E42E3117F28C}" type="slidenum">
              <a:rPr lang="en-US" smtClean="0"/>
              <a:pPr>
                <a:defRPr/>
              </a:pPr>
              <a:t>70</a:t>
            </a:fld>
            <a:endParaRPr lang="en-US" dirty="0"/>
          </a:p>
        </p:txBody>
      </p:sp>
    </p:spTree>
    <p:extLst>
      <p:ext uri="{BB962C8B-B14F-4D97-AF65-F5344CB8AC3E}">
        <p14:creationId xmlns:p14="http://schemas.microsoft.com/office/powerpoint/2010/main" val="320909079"/>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0855E81C-69C0-4585-8CD9-F2BA28530E44}" type="slidenum">
              <a:rPr lang="en-US"/>
              <a:pPr/>
              <a:t>71</a:t>
            </a:fld>
            <a:endParaRPr lang="en-US"/>
          </a:p>
        </p:txBody>
      </p:sp>
      <p:sp>
        <p:nvSpPr>
          <p:cNvPr id="34818" name="Line 2"/>
          <p:cNvSpPr>
            <a:spLocks noChangeShapeType="1"/>
          </p:cNvSpPr>
          <p:nvPr/>
        </p:nvSpPr>
        <p:spPr bwMode="auto">
          <a:xfrm>
            <a:off x="495300" y="1143000"/>
            <a:ext cx="8832850" cy="1588"/>
          </a:xfrm>
          <a:prstGeom prst="line">
            <a:avLst/>
          </a:prstGeom>
          <a:noFill/>
          <a:ln w="127000">
            <a:solidFill>
              <a:srgbClr val="FFCC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4819" name="Rectangle 3"/>
          <p:cNvSpPr>
            <a:spLocks noGrp="1" noChangeArrowheads="1"/>
          </p:cNvSpPr>
          <p:nvPr>
            <p:ph type="title"/>
          </p:nvPr>
        </p:nvSpPr>
        <p:spPr>
          <a:ln/>
        </p:spPr>
        <p:txBody>
          <a:bodyPr rIns="132080"/>
          <a:lstStyle/>
          <a:p>
            <a:r>
              <a:rPr lang="en-US" dirty="0"/>
              <a:t>	</a:t>
            </a:r>
            <a:br>
              <a:rPr lang="en-US" dirty="0"/>
            </a:br>
            <a:r>
              <a:rPr lang="en-US" b="1" dirty="0">
                <a:solidFill>
                  <a:schemeClr val="tx1"/>
                </a:solidFill>
              </a:rPr>
              <a:t>Summary of indirect communication styles</a:t>
            </a:r>
          </a:p>
        </p:txBody>
      </p:sp>
      <p:pic>
        <p:nvPicPr>
          <p:cNvPr id="348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270000"/>
            <a:ext cx="8161338" cy="505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pic>
    </p:spTree>
    <p:extLst>
      <p:ext uri="{BB962C8B-B14F-4D97-AF65-F5344CB8AC3E}">
        <p14:creationId xmlns:p14="http://schemas.microsoft.com/office/powerpoint/2010/main" val="277244514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Group Communication </a:t>
            </a:r>
            <a:endParaRPr lang="en-US" dirty="0"/>
          </a:p>
        </p:txBody>
      </p:sp>
      <p:sp>
        <p:nvSpPr>
          <p:cNvPr id="3" name="Content Placeholder 2"/>
          <p:cNvSpPr>
            <a:spLocks noGrp="1"/>
          </p:cNvSpPr>
          <p:nvPr>
            <p:ph idx="1"/>
          </p:nvPr>
        </p:nvSpPr>
        <p:spPr>
          <a:xfrm>
            <a:off x="0" y="914400"/>
            <a:ext cx="9906000" cy="5638800"/>
          </a:xfrm>
        </p:spPr>
        <p:txBody>
          <a:bodyPr/>
          <a:lstStyle/>
          <a:p>
            <a:r>
              <a:rPr lang="en-US" sz="2000" dirty="0">
                <a:solidFill>
                  <a:schemeClr val="tx1"/>
                </a:solidFill>
              </a:rPr>
              <a:t>Group communication represents an abstraction over multicast communication and may be implemented over IP multicast or an equivalent overlay network.</a:t>
            </a:r>
          </a:p>
          <a:p>
            <a:r>
              <a:rPr lang="en-US" sz="2000" dirty="0">
                <a:solidFill>
                  <a:schemeClr val="tx1"/>
                </a:solidFill>
              </a:rPr>
              <a:t>Group communication is to </a:t>
            </a:r>
            <a:r>
              <a:rPr lang="en-US" sz="2000" b="1" u="sng" dirty="0">
                <a:solidFill>
                  <a:schemeClr val="tx1"/>
                </a:solidFill>
              </a:rPr>
              <a:t>IP multicast </a:t>
            </a:r>
            <a:r>
              <a:rPr lang="en-US" sz="2000" dirty="0">
                <a:solidFill>
                  <a:schemeClr val="tx1"/>
                </a:solidFill>
              </a:rPr>
              <a:t>what TCP is to the </a:t>
            </a:r>
            <a:r>
              <a:rPr lang="en-US" sz="2000" b="1" dirty="0">
                <a:solidFill>
                  <a:schemeClr val="tx1"/>
                </a:solidFill>
              </a:rPr>
              <a:t>point-to-point</a:t>
            </a:r>
            <a:r>
              <a:rPr lang="en-US" sz="2000" dirty="0">
                <a:solidFill>
                  <a:schemeClr val="tx1"/>
                </a:solidFill>
              </a:rPr>
              <a:t> service in IP.</a:t>
            </a:r>
          </a:p>
          <a:p>
            <a:r>
              <a:rPr lang="en-US" sz="2000" dirty="0">
                <a:solidFill>
                  <a:schemeClr val="tx1"/>
                </a:solidFill>
              </a:rPr>
              <a:t>Group communication can be exploited to provide </a:t>
            </a:r>
          </a:p>
          <a:p>
            <a:pPr marL="796925" lvl="2"/>
            <a:r>
              <a:rPr lang="en-US" sz="1600" dirty="0">
                <a:solidFill>
                  <a:schemeClr val="tx1"/>
                </a:solidFill>
              </a:rPr>
              <a:t>Simultaneous execution of the same operation in a group of workstations</a:t>
            </a:r>
          </a:p>
          <a:p>
            <a:pPr marL="796925" lvl="2"/>
            <a:r>
              <a:rPr lang="en-US" sz="1600" dirty="0">
                <a:solidFill>
                  <a:schemeClr val="tx1"/>
                </a:solidFill>
              </a:rPr>
              <a:t>Software installation in multiple workstations</a:t>
            </a:r>
          </a:p>
          <a:p>
            <a:pPr marL="796925" lvl="2"/>
            <a:r>
              <a:rPr lang="en-US" sz="1600" dirty="0">
                <a:solidFill>
                  <a:schemeClr val="tx1"/>
                </a:solidFill>
              </a:rPr>
              <a:t>Consistent network table management</a:t>
            </a:r>
          </a:p>
          <a:p>
            <a:r>
              <a:rPr lang="en-US" sz="2000" dirty="0">
                <a:solidFill>
                  <a:schemeClr val="tx1"/>
                </a:solidFill>
              </a:rPr>
              <a:t>Who needs group communication </a:t>
            </a:r>
          </a:p>
          <a:p>
            <a:pPr marL="796925" lvl="2"/>
            <a:r>
              <a:rPr lang="en-US" sz="1600" dirty="0">
                <a:solidFill>
                  <a:schemeClr val="tx1"/>
                </a:solidFill>
              </a:rPr>
              <a:t>Highly available servers</a:t>
            </a:r>
          </a:p>
          <a:p>
            <a:pPr marL="796925" lvl="2"/>
            <a:r>
              <a:rPr lang="en-US" sz="1600" dirty="0">
                <a:solidFill>
                  <a:schemeClr val="tx1"/>
                </a:solidFill>
              </a:rPr>
              <a:t>Conferencing</a:t>
            </a:r>
          </a:p>
          <a:p>
            <a:pPr marL="796925" lvl="2"/>
            <a:r>
              <a:rPr lang="en-US" sz="1600" dirty="0">
                <a:solidFill>
                  <a:schemeClr val="tx1"/>
                </a:solidFill>
              </a:rPr>
              <a:t>Cluster management</a:t>
            </a:r>
          </a:p>
          <a:p>
            <a:pPr marL="796925" lvl="2"/>
            <a:r>
              <a:rPr lang="en-US" sz="1600" dirty="0">
                <a:solidFill>
                  <a:schemeClr val="tx1"/>
                </a:solidFill>
              </a:rPr>
              <a:t>Distributed Logging….</a:t>
            </a:r>
          </a:p>
        </p:txBody>
      </p:sp>
      <p:sp>
        <p:nvSpPr>
          <p:cNvPr id="4" name="Slide Number Placeholder 3"/>
          <p:cNvSpPr>
            <a:spLocks noGrp="1"/>
          </p:cNvSpPr>
          <p:nvPr>
            <p:ph type="sldNum" sz="quarter" idx="10"/>
          </p:nvPr>
        </p:nvSpPr>
        <p:spPr/>
        <p:txBody>
          <a:bodyPr/>
          <a:lstStyle/>
          <a:p>
            <a:pPr>
              <a:defRPr/>
            </a:pPr>
            <a:fld id="{3AF5D15A-566C-409F-A413-E42E3117F28C}" type="slidenum">
              <a:rPr lang="en-US" smtClean="0"/>
              <a:pPr>
                <a:defRPr/>
              </a:pPr>
              <a:t>8</a:t>
            </a:fld>
            <a:endParaRPr lang="en-US"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Group Communication </a:t>
            </a:r>
            <a:endParaRPr lang="en-US" dirty="0"/>
          </a:p>
        </p:txBody>
      </p:sp>
      <p:sp>
        <p:nvSpPr>
          <p:cNvPr id="3" name="Content Placeholder 2"/>
          <p:cNvSpPr>
            <a:spLocks noGrp="1"/>
          </p:cNvSpPr>
          <p:nvPr>
            <p:ph idx="1"/>
          </p:nvPr>
        </p:nvSpPr>
        <p:spPr>
          <a:xfrm>
            <a:off x="0" y="914400"/>
            <a:ext cx="9906000" cy="5943600"/>
          </a:xfrm>
        </p:spPr>
        <p:txBody>
          <a:bodyPr/>
          <a:lstStyle/>
          <a:p>
            <a:r>
              <a:rPr lang="en-US" dirty="0">
                <a:solidFill>
                  <a:schemeClr val="tx1"/>
                </a:solidFill>
              </a:rPr>
              <a:t>Group communication is an important building block for distributed systems with key areas of application including:</a:t>
            </a:r>
          </a:p>
          <a:p>
            <a:pPr lvl="1"/>
            <a:r>
              <a:rPr lang="en-US" dirty="0">
                <a:solidFill>
                  <a:schemeClr val="tx1"/>
                </a:solidFill>
              </a:rPr>
              <a:t>The reliable dissemination of information to potentially large numbers of clients, including in the financial industry, where institutions require accurate and up-to date access to a wide variety of information sources;</a:t>
            </a:r>
          </a:p>
          <a:p>
            <a:pPr lvl="1"/>
            <a:r>
              <a:rPr lang="en-US" dirty="0">
                <a:solidFill>
                  <a:schemeClr val="tx1"/>
                </a:solidFill>
              </a:rPr>
              <a:t> Support for collaborative applications, where again events must be disseminated to multiple users to preserve a common user view </a:t>
            </a:r>
          </a:p>
          <a:p>
            <a:pPr lvl="1"/>
            <a:r>
              <a:rPr lang="en-US" dirty="0">
                <a:solidFill>
                  <a:schemeClr val="tx1"/>
                </a:solidFill>
              </a:rPr>
              <a:t> support for a range of fault-tolerance strategies, </a:t>
            </a:r>
          </a:p>
          <a:p>
            <a:pPr lvl="1"/>
            <a:r>
              <a:rPr lang="en-US" dirty="0">
                <a:solidFill>
                  <a:schemeClr val="tx1"/>
                </a:solidFill>
              </a:rPr>
              <a:t>Replicated data or the implementation of highly available (replicated) servers;</a:t>
            </a:r>
          </a:p>
          <a:p>
            <a:pPr lvl="1"/>
            <a:r>
              <a:rPr lang="en-US" dirty="0">
                <a:solidFill>
                  <a:schemeClr val="tx1"/>
                </a:solidFill>
              </a:rPr>
              <a:t> Support for system monitoring and management, including load balancing strategies.</a:t>
            </a:r>
          </a:p>
        </p:txBody>
      </p:sp>
      <p:sp>
        <p:nvSpPr>
          <p:cNvPr id="4" name="Slide Number Placeholder 3"/>
          <p:cNvSpPr>
            <a:spLocks noGrp="1"/>
          </p:cNvSpPr>
          <p:nvPr>
            <p:ph type="sldNum" sz="quarter" idx="10"/>
          </p:nvPr>
        </p:nvSpPr>
        <p:spPr/>
        <p:txBody>
          <a:bodyPr/>
          <a:lstStyle/>
          <a:p>
            <a:pPr>
              <a:defRPr/>
            </a:pPr>
            <a:fld id="{3AF5D15A-566C-409F-A413-E42E3117F28C}" type="slidenum">
              <a:rPr lang="en-US" smtClean="0"/>
              <a:pPr>
                <a:defRPr/>
              </a:pPr>
              <a:t>9</a:t>
            </a:fld>
            <a:endParaRPr lang="en-US" dirty="0"/>
          </a:p>
        </p:txBody>
      </p:sp>
    </p:spTree>
  </p:cSld>
  <p:clrMapOvr>
    <a:masterClrMapping/>
  </p:clrMapOvr>
  <p:transition/>
</p:sld>
</file>

<file path=ppt/theme/theme1.xml><?xml version="1.0" encoding="utf-8"?>
<a:theme xmlns:a="http://schemas.openxmlformats.org/drawingml/2006/main" name="slides">
  <a:themeElements>
    <a:clrScheme name="">
      <a:dk1>
        <a:srgbClr val="000000"/>
      </a:dk1>
      <a:lt1>
        <a:srgbClr val="FFFFFF"/>
      </a:lt1>
      <a:dk2>
        <a:srgbClr val="000000"/>
      </a:dk2>
      <a:lt2>
        <a:srgbClr val="000000"/>
      </a:lt2>
      <a:accent1>
        <a:srgbClr val="FF3300"/>
      </a:accent1>
      <a:accent2>
        <a:srgbClr val="333399"/>
      </a:accent2>
      <a:accent3>
        <a:srgbClr val="FFFFFF"/>
      </a:accent3>
      <a:accent4>
        <a:srgbClr val="000000"/>
      </a:accent4>
      <a:accent5>
        <a:srgbClr val="FFADAA"/>
      </a:accent5>
      <a:accent6>
        <a:srgbClr val="2D2D8A"/>
      </a:accent6>
      <a:hlink>
        <a:srgbClr val="009999"/>
      </a:hlink>
      <a:folHlink>
        <a:srgbClr val="99CC00"/>
      </a:folHlink>
    </a:clrScheme>
    <a:fontScheme name="slides">
      <a:majorFont>
        <a:latin typeface="Arial"/>
        <a:ea typeface="ヒラギノ角ゴ ProN W3"/>
        <a:cs typeface=""/>
      </a:majorFont>
      <a:minorFont>
        <a:latin typeface="Arial"/>
        <a:ea typeface="ヒラギノ角ゴ ProN W3"/>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3300"/>
        </a:solidFill>
        <a:ln w="9525"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00"/>
            </a:solidFill>
            <a:effectLst/>
            <a:latin typeface="Times" pitchFamily="60" charset="0"/>
            <a:ea typeface="ヒラギノ明朝 ProN W3" pitchFamily="60" charset="-128"/>
            <a:sym typeface="Times" pitchFamily="60" charset="0"/>
          </a:defRPr>
        </a:defPPr>
      </a:lstStyle>
    </a:spDef>
    <a:lnDef>
      <a:spPr bwMode="auto">
        <a:xfrm>
          <a:off x="0" y="0"/>
          <a:ext cx="1" cy="1"/>
        </a:xfrm>
        <a:custGeom>
          <a:avLst/>
          <a:gdLst/>
          <a:ahLst/>
          <a:cxnLst/>
          <a:rect l="0" t="0" r="0" b="0"/>
          <a:pathLst/>
        </a:custGeom>
        <a:solidFill>
          <a:srgbClr val="FF3300"/>
        </a:solidFill>
        <a:ln w="9525"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00"/>
            </a:solidFill>
            <a:effectLst/>
            <a:latin typeface="Times" pitchFamily="60" charset="0"/>
            <a:ea typeface="ヒラギノ明朝 ProN W3" pitchFamily="60" charset="-128"/>
            <a:sym typeface="Times" pitchFamily="60" charset="0"/>
          </a:defRPr>
        </a:defPPr>
      </a:lstStyle>
    </a:lnDef>
  </a:objectDefaults>
  <a:extraClrSchemeLst>
    <a:extraClrScheme>
      <a:clrScheme nam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5997</TotalTime>
  <Pages>0</Pages>
  <Words>3630</Words>
  <Characters>0</Characters>
  <Application>Microsoft Office PowerPoint</Application>
  <PresentationFormat>A4 Paper (210x297 mm)</PresentationFormat>
  <Lines>0</Lines>
  <Paragraphs>669</Paragraphs>
  <Slides>71</Slides>
  <Notes>23</Notes>
  <HiddenSlides>0</HiddenSlides>
  <MMClips>0</MMClips>
  <ScaleCrop>false</ScaleCrop>
  <HeadingPairs>
    <vt:vector size="4" baseType="variant">
      <vt:variant>
        <vt:lpstr>Theme</vt:lpstr>
      </vt:variant>
      <vt:variant>
        <vt:i4>1</vt:i4>
      </vt:variant>
      <vt:variant>
        <vt:lpstr>Slide Titles</vt:lpstr>
      </vt:variant>
      <vt:variant>
        <vt:i4>71</vt:i4>
      </vt:variant>
    </vt:vector>
  </HeadingPairs>
  <TitlesOfParts>
    <vt:vector size="72" baseType="lpstr">
      <vt:lpstr>slides</vt:lpstr>
      <vt:lpstr>PowerPoint Presentation</vt:lpstr>
      <vt:lpstr>PowerPoint Presentation</vt:lpstr>
      <vt:lpstr>Introduction  </vt:lpstr>
      <vt:lpstr>Indirect communication (cont.)</vt:lpstr>
      <vt:lpstr>Indirect Communication</vt:lpstr>
      <vt:lpstr> Space and time coupling in distributed systems</vt:lpstr>
      <vt:lpstr>Group Communication </vt:lpstr>
      <vt:lpstr>Group Communication </vt:lpstr>
      <vt:lpstr>Group Communication </vt:lpstr>
      <vt:lpstr>Group Communication </vt:lpstr>
      <vt:lpstr>Group Communication (Cont.)</vt:lpstr>
      <vt:lpstr>Programming model </vt:lpstr>
      <vt:lpstr>Process groups and object groups</vt:lpstr>
      <vt:lpstr>Other key distinctions in group comm. services</vt:lpstr>
      <vt:lpstr> Open and closed groups</vt:lpstr>
      <vt:lpstr>Implementation issues </vt:lpstr>
      <vt:lpstr>Ordered delivery</vt:lpstr>
      <vt:lpstr>Group membership management</vt:lpstr>
      <vt:lpstr> The role of group membership management</vt:lpstr>
      <vt:lpstr>Case study: JGroups toolkit</vt:lpstr>
      <vt:lpstr> The architecture of JGroups</vt:lpstr>
      <vt:lpstr>JGroups channels</vt:lpstr>
      <vt:lpstr>JGroups example</vt:lpstr>
      <vt:lpstr>Java class FireAlarmJG</vt:lpstr>
      <vt:lpstr> Java class FireAlarmConsumerJG</vt:lpstr>
      <vt:lpstr>JGroups building blocks &amp; protocol stack</vt:lpstr>
      <vt:lpstr>Public-subscribe systems </vt:lpstr>
      <vt:lpstr>Public-subscribe systems</vt:lpstr>
      <vt:lpstr>Key components of Pub/Sub System</vt:lpstr>
      <vt:lpstr>Publish/Subscribe System </vt:lpstr>
      <vt:lpstr>Public-subscribe systems</vt:lpstr>
      <vt:lpstr>Public-subscribe systems</vt:lpstr>
      <vt:lpstr>Public-subscribe systems </vt:lpstr>
      <vt:lpstr>Public-subscribe systems</vt:lpstr>
      <vt:lpstr>Key functions implemented by   P/S middleware service</vt:lpstr>
      <vt:lpstr>Example: dealing room system</vt:lpstr>
      <vt:lpstr> Dealing room system</vt:lpstr>
      <vt:lpstr>Characteristics of pub-sub systems</vt:lpstr>
      <vt:lpstr>Pub-sub programming model</vt:lpstr>
      <vt:lpstr> The publish-subscribe paradigm</vt:lpstr>
      <vt:lpstr>Subscription models of pub-sub systems</vt:lpstr>
      <vt:lpstr>Subscription models of pub-sub systems (cont.)</vt:lpstr>
      <vt:lpstr>Subscription models of pub-sub systems (cont.)</vt:lpstr>
      <vt:lpstr>Implementation issues </vt:lpstr>
      <vt:lpstr>Centralized vs. distributed implementations</vt:lpstr>
      <vt:lpstr> A network of brokers</vt:lpstr>
      <vt:lpstr>Overall systems architecture</vt:lpstr>
      <vt:lpstr> The architecture of publish-subscribe systems</vt:lpstr>
      <vt:lpstr>Implementation choices in content-based routing (CBR)</vt:lpstr>
      <vt:lpstr> Filtering-based routing</vt:lpstr>
      <vt:lpstr>Implementation choices in CBR (cont.)</vt:lpstr>
      <vt:lpstr> Rendezvous-based routing</vt:lpstr>
      <vt:lpstr>  Example publish-subscribe system</vt:lpstr>
      <vt:lpstr>Message queues </vt:lpstr>
      <vt:lpstr>  The message queue paradigm</vt:lpstr>
      <vt:lpstr>Programming model  (cont.)</vt:lpstr>
      <vt:lpstr>Programming model (cont)</vt:lpstr>
      <vt:lpstr>Implementation issues </vt:lpstr>
      <vt:lpstr> A simple networked topology in WebSphere MQ</vt:lpstr>
      <vt:lpstr>IBM WebSphere (cont.)</vt:lpstr>
      <vt:lpstr>Case study: Java Messaging Service (JMS)</vt:lpstr>
      <vt:lpstr>Programming with JMS</vt:lpstr>
      <vt:lpstr> The programming model offered by JMS</vt:lpstr>
      <vt:lpstr>JMS session objects</vt:lpstr>
      <vt:lpstr> Java class FireAlarmJMS</vt:lpstr>
      <vt:lpstr> Java class FireAlarmConsumerJMS</vt:lpstr>
      <vt:lpstr>Shared memory approaches </vt:lpstr>
      <vt:lpstr> The distributed shared memory abstraction</vt:lpstr>
      <vt:lpstr>Message passing (MP) compared to DSM</vt:lpstr>
      <vt:lpstr>Tuple space communication </vt:lpstr>
      <vt:lpstr>  Summary of indirect communication styles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15.1 A distributed multimedia system</dc:title>
  <dc:creator>George Coulouris</dc:creator>
  <cp:lastModifiedBy>CLASS 18410B</cp:lastModifiedBy>
  <cp:revision>94</cp:revision>
  <dcterms:modified xsi:type="dcterms:W3CDTF">2022-12-05T08:49:24Z</dcterms:modified>
</cp:coreProperties>
</file>