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58" r:id="rId3"/>
    <p:sldId id="259" r:id="rId4"/>
    <p:sldId id="261" r:id="rId5"/>
    <p:sldId id="294" r:id="rId6"/>
    <p:sldId id="296" r:id="rId7"/>
    <p:sldId id="262" r:id="rId8"/>
    <p:sldId id="264" r:id="rId9"/>
    <p:sldId id="265" r:id="rId10"/>
    <p:sldId id="266" r:id="rId11"/>
    <p:sldId id="267" r:id="rId12"/>
    <p:sldId id="268" r:id="rId13"/>
    <p:sldId id="297" r:id="rId14"/>
    <p:sldId id="298" r:id="rId15"/>
    <p:sldId id="269" r:id="rId16"/>
    <p:sldId id="270" r:id="rId17"/>
    <p:sldId id="271" r:id="rId18"/>
    <p:sldId id="272" r:id="rId19"/>
    <p:sldId id="273" r:id="rId20"/>
    <p:sldId id="274" r:id="rId21"/>
    <p:sldId id="275" r:id="rId22"/>
    <p:sldId id="276" r:id="rId23"/>
    <p:sldId id="277" r:id="rId24"/>
    <p:sldId id="299" r:id="rId25"/>
    <p:sldId id="300" r:id="rId26"/>
    <p:sldId id="301" r:id="rId27"/>
    <p:sldId id="278" r:id="rId28"/>
    <p:sldId id="279" r:id="rId29"/>
    <p:sldId id="280" r:id="rId30"/>
    <p:sldId id="281" r:id="rId31"/>
    <p:sldId id="293" r:id="rId32"/>
    <p:sldId id="282" r:id="rId33"/>
    <p:sldId id="283" r:id="rId34"/>
    <p:sldId id="284" r:id="rId35"/>
    <p:sldId id="285" r:id="rId36"/>
    <p:sldId id="286" r:id="rId37"/>
    <p:sldId id="287" r:id="rId38"/>
    <p:sldId id="288" r:id="rId39"/>
    <p:sldId id="289" r:id="rId40"/>
    <p:sldId id="290" r:id="rId41"/>
    <p:sldId id="291" r:id="rId42"/>
    <p:sldId id="292" r:id="rId43"/>
    <p:sldId id="302" r:id="rId44"/>
    <p:sldId id="303"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99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presProps" Target="presProps.xml" /><Relationship Id="rId50"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viewProps" Target="viewProps.xml" /><Relationship Id="rId8"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E5EE659-A03A-AFE7-0152-2140B528400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4099" name="Rectangle 3">
            <a:extLst>
              <a:ext uri="{FF2B5EF4-FFF2-40B4-BE49-F238E27FC236}">
                <a16:creationId xmlns:a16="http://schemas.microsoft.com/office/drawing/2014/main" id="{ACBF2905-D85A-D30E-AFF9-85D74AFB727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47108" name="Rectangle 4">
            <a:extLst>
              <a:ext uri="{FF2B5EF4-FFF2-40B4-BE49-F238E27FC236}">
                <a16:creationId xmlns:a16="http://schemas.microsoft.com/office/drawing/2014/main" id="{724603AC-8F17-44FD-19A0-1CB9BB9DB31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971307FA-C74C-D9EC-84DA-A4E5002B03D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8EED0AC1-A1D8-6ADC-B1DD-B3D704FABBE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4103" name="Rectangle 7">
            <a:extLst>
              <a:ext uri="{FF2B5EF4-FFF2-40B4-BE49-F238E27FC236}">
                <a16:creationId xmlns:a16="http://schemas.microsoft.com/office/drawing/2014/main" id="{4F204D93-7722-69A0-85EC-8235C5D74CB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A92CE9C-E7D0-40B0-B1AD-3C7307CE5BB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BCE22B34-35E9-0BF3-F3A4-8E6FCEADB8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61402C-8804-476D-BFF7-D5F5C213A6FB}" type="slidenum">
              <a:rPr lang="en-US" altLang="en-US"/>
              <a:pPr eaLnBrk="1" hangingPunct="1"/>
              <a:t>1</a:t>
            </a:fld>
            <a:endParaRPr lang="en-US" altLang="en-US"/>
          </a:p>
        </p:txBody>
      </p:sp>
      <p:sp>
        <p:nvSpPr>
          <p:cNvPr id="48131" name="Rectangle 2">
            <a:extLst>
              <a:ext uri="{FF2B5EF4-FFF2-40B4-BE49-F238E27FC236}">
                <a16:creationId xmlns:a16="http://schemas.microsoft.com/office/drawing/2014/main" id="{2FEBB8C9-3E04-3A30-BCE1-E9BDEEE9A618}"/>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6E4E0B09-D536-3183-82C8-C45D97C925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0EBD6B08-774B-8991-7459-E903836DFC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FE0BC2-8F1C-4B4C-B6DA-1C91964C2CBB}" type="slidenum">
              <a:rPr lang="en-US" altLang="en-US"/>
              <a:pPr eaLnBrk="1" hangingPunct="1"/>
              <a:t>12</a:t>
            </a:fld>
            <a:endParaRPr lang="en-US" altLang="en-US"/>
          </a:p>
        </p:txBody>
      </p:sp>
      <p:sp>
        <p:nvSpPr>
          <p:cNvPr id="57347" name="Rectangle 2">
            <a:extLst>
              <a:ext uri="{FF2B5EF4-FFF2-40B4-BE49-F238E27FC236}">
                <a16:creationId xmlns:a16="http://schemas.microsoft.com/office/drawing/2014/main" id="{D039BB76-D5CF-1475-04FA-DBD5CBEE2884}"/>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D88622A9-F108-3151-5B20-E888192702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0C1DD5D5-99A7-AD0D-F8BE-CCB76D0AB6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AC9A93-9540-4E69-BE6A-6C2609682213}" type="slidenum">
              <a:rPr lang="en-US" altLang="en-US"/>
              <a:pPr eaLnBrk="1" hangingPunct="1"/>
              <a:t>15</a:t>
            </a:fld>
            <a:endParaRPr lang="en-US" altLang="en-US"/>
          </a:p>
        </p:txBody>
      </p:sp>
      <p:sp>
        <p:nvSpPr>
          <p:cNvPr id="58371" name="Rectangle 2">
            <a:extLst>
              <a:ext uri="{FF2B5EF4-FFF2-40B4-BE49-F238E27FC236}">
                <a16:creationId xmlns:a16="http://schemas.microsoft.com/office/drawing/2014/main" id="{95C77139-DB58-4EBB-014E-DC0BB270910F}"/>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0C8617A9-4F91-4667-6823-120E9C51A6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2F6D2ACB-64E0-0A78-004C-486B5C4AE4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83B2A2-08A2-4F9C-A2BD-79CD2888EC03}" type="slidenum">
              <a:rPr lang="en-US" altLang="en-US"/>
              <a:pPr eaLnBrk="1" hangingPunct="1"/>
              <a:t>16</a:t>
            </a:fld>
            <a:endParaRPr lang="en-US" altLang="en-US"/>
          </a:p>
        </p:txBody>
      </p:sp>
      <p:sp>
        <p:nvSpPr>
          <p:cNvPr id="59395" name="Rectangle 2">
            <a:extLst>
              <a:ext uri="{FF2B5EF4-FFF2-40B4-BE49-F238E27FC236}">
                <a16:creationId xmlns:a16="http://schemas.microsoft.com/office/drawing/2014/main" id="{C55824BA-AFD7-D859-B880-908F282850AD}"/>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BB4DE93E-817C-85D9-0EB0-CE572D1D7F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23413E86-1730-9EEF-B5C7-D7274B5968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D230BF3-8EBE-4A06-B8EB-F054F35A2ADB}" type="slidenum">
              <a:rPr lang="en-US" altLang="en-US"/>
              <a:pPr eaLnBrk="1" hangingPunct="1"/>
              <a:t>17</a:t>
            </a:fld>
            <a:endParaRPr lang="en-US" altLang="en-US"/>
          </a:p>
        </p:txBody>
      </p:sp>
      <p:sp>
        <p:nvSpPr>
          <p:cNvPr id="60419" name="Rectangle 2">
            <a:extLst>
              <a:ext uri="{FF2B5EF4-FFF2-40B4-BE49-F238E27FC236}">
                <a16:creationId xmlns:a16="http://schemas.microsoft.com/office/drawing/2014/main" id="{67301BB1-7047-241D-B098-E12D9781D085}"/>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0BE49478-0D60-E60A-3297-74FB7E5F17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5F18932A-7F31-1527-13D7-6A2CB0B75A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9BFFD5-C141-42E9-A25D-B1342433542D}" type="slidenum">
              <a:rPr lang="en-US" altLang="en-US"/>
              <a:pPr eaLnBrk="1" hangingPunct="1"/>
              <a:t>18</a:t>
            </a:fld>
            <a:endParaRPr lang="en-US" altLang="en-US"/>
          </a:p>
        </p:txBody>
      </p:sp>
      <p:sp>
        <p:nvSpPr>
          <p:cNvPr id="61443" name="Rectangle 2">
            <a:extLst>
              <a:ext uri="{FF2B5EF4-FFF2-40B4-BE49-F238E27FC236}">
                <a16:creationId xmlns:a16="http://schemas.microsoft.com/office/drawing/2014/main" id="{86009C28-B869-54D2-4D20-9CDB2A9EEE35}"/>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C9B4BC00-6356-F225-EB6A-5A8A71E585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A2FB9618-69CB-91B6-5475-0F378D1BD0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EBA3EC-7DFC-4396-8F4F-76E59E830AE5}" type="slidenum">
              <a:rPr lang="en-US" altLang="en-US"/>
              <a:pPr eaLnBrk="1" hangingPunct="1"/>
              <a:t>19</a:t>
            </a:fld>
            <a:endParaRPr lang="en-US" altLang="en-US"/>
          </a:p>
        </p:txBody>
      </p:sp>
      <p:sp>
        <p:nvSpPr>
          <p:cNvPr id="62467" name="Rectangle 2">
            <a:extLst>
              <a:ext uri="{FF2B5EF4-FFF2-40B4-BE49-F238E27FC236}">
                <a16:creationId xmlns:a16="http://schemas.microsoft.com/office/drawing/2014/main" id="{BD2E5ED1-9DBA-638F-6368-A5ECFBB2B622}"/>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B91FAECE-B7DD-7DF7-3D55-7976290BE9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4C132238-CDFA-9E14-47C0-6B510B86B7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B12A68-D05F-450B-AD3A-875FCC113B95}" type="slidenum">
              <a:rPr lang="en-US" altLang="en-US"/>
              <a:pPr eaLnBrk="1" hangingPunct="1"/>
              <a:t>20</a:t>
            </a:fld>
            <a:endParaRPr lang="en-US" altLang="en-US"/>
          </a:p>
        </p:txBody>
      </p:sp>
      <p:sp>
        <p:nvSpPr>
          <p:cNvPr id="63491" name="Rectangle 2">
            <a:extLst>
              <a:ext uri="{FF2B5EF4-FFF2-40B4-BE49-F238E27FC236}">
                <a16:creationId xmlns:a16="http://schemas.microsoft.com/office/drawing/2014/main" id="{8B4925EC-9482-9E7C-A8C9-007674A54631}"/>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3A11AC0F-D15D-7C96-64C3-F3A30DEDDB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9D65A349-DB53-24C1-ED47-BDE6167723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D6D7E5-F658-424E-BB80-080CD8104ECC}" type="slidenum">
              <a:rPr lang="en-US" altLang="en-US"/>
              <a:pPr eaLnBrk="1" hangingPunct="1"/>
              <a:t>21</a:t>
            </a:fld>
            <a:endParaRPr lang="en-US" altLang="en-US"/>
          </a:p>
        </p:txBody>
      </p:sp>
      <p:sp>
        <p:nvSpPr>
          <p:cNvPr id="64515" name="Rectangle 2">
            <a:extLst>
              <a:ext uri="{FF2B5EF4-FFF2-40B4-BE49-F238E27FC236}">
                <a16:creationId xmlns:a16="http://schemas.microsoft.com/office/drawing/2014/main" id="{0927ED0F-5E2D-6269-EAC6-AA52E77BA345}"/>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5FF8AE85-6DB3-F4E7-06F0-8EAFA81C21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BFDD0354-E6CE-B8CB-A0F9-F750E52E1C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F9A7ECD-1D2A-4F40-9BEF-D6BDB312725F}" type="slidenum">
              <a:rPr lang="en-US" altLang="en-US"/>
              <a:pPr eaLnBrk="1" hangingPunct="1"/>
              <a:t>22</a:t>
            </a:fld>
            <a:endParaRPr lang="en-US" altLang="en-US"/>
          </a:p>
        </p:txBody>
      </p:sp>
      <p:sp>
        <p:nvSpPr>
          <p:cNvPr id="65539" name="Rectangle 2">
            <a:extLst>
              <a:ext uri="{FF2B5EF4-FFF2-40B4-BE49-F238E27FC236}">
                <a16:creationId xmlns:a16="http://schemas.microsoft.com/office/drawing/2014/main" id="{20E1A34D-83EC-0E64-5EFD-2BDB8F089402}"/>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179A35FD-D5D6-BAB2-E445-02509B8675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D8649E04-19F1-1F08-D2AA-E428849837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7F091E2-04B4-47BF-8964-311B6F2E0E0B}" type="slidenum">
              <a:rPr lang="en-US" altLang="en-US"/>
              <a:pPr eaLnBrk="1" hangingPunct="1"/>
              <a:t>23</a:t>
            </a:fld>
            <a:endParaRPr lang="en-US" altLang="en-US"/>
          </a:p>
        </p:txBody>
      </p:sp>
      <p:sp>
        <p:nvSpPr>
          <p:cNvPr id="66563" name="Rectangle 2">
            <a:extLst>
              <a:ext uri="{FF2B5EF4-FFF2-40B4-BE49-F238E27FC236}">
                <a16:creationId xmlns:a16="http://schemas.microsoft.com/office/drawing/2014/main" id="{65C3E6DD-80EE-E3F5-AC34-A66BB45FCE38}"/>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E427A6F7-6CC7-2221-F544-1B13DDCE61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49F070B4-6BD6-75AC-59E7-37D965420E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289B4B-42AB-45BF-BFC5-7D011607FAA2}" type="slidenum">
              <a:rPr lang="en-US" altLang="en-US"/>
              <a:pPr eaLnBrk="1" hangingPunct="1"/>
              <a:t>2</a:t>
            </a:fld>
            <a:endParaRPr lang="en-US" altLang="en-US"/>
          </a:p>
        </p:txBody>
      </p:sp>
      <p:sp>
        <p:nvSpPr>
          <p:cNvPr id="49155" name="Rectangle 2">
            <a:extLst>
              <a:ext uri="{FF2B5EF4-FFF2-40B4-BE49-F238E27FC236}">
                <a16:creationId xmlns:a16="http://schemas.microsoft.com/office/drawing/2014/main" id="{DF73AF40-A41F-3B3E-91E7-1B56ED16D635}"/>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875C2BD0-9965-35D6-EB9C-620B8B7B31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5053B70A-9F88-2009-147B-49260BAC11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80E35D-E2AC-4BC0-B31F-510C34379A49}" type="slidenum">
              <a:rPr lang="en-US" altLang="en-US"/>
              <a:pPr eaLnBrk="1" hangingPunct="1"/>
              <a:t>27</a:t>
            </a:fld>
            <a:endParaRPr lang="en-US" altLang="en-US"/>
          </a:p>
        </p:txBody>
      </p:sp>
      <p:sp>
        <p:nvSpPr>
          <p:cNvPr id="67587" name="Rectangle 2">
            <a:extLst>
              <a:ext uri="{FF2B5EF4-FFF2-40B4-BE49-F238E27FC236}">
                <a16:creationId xmlns:a16="http://schemas.microsoft.com/office/drawing/2014/main" id="{7B2D8BA5-02C9-F3C0-E365-50ECDA7BD41E}"/>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DBA7CDFC-06D9-5627-BAEC-C2C464F1B7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E5A29EEA-D9F0-EAE5-9F13-B2CFF87E4A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4A44E33-12CD-4868-8B68-CE98C0DB91B5}" type="slidenum">
              <a:rPr lang="en-US" altLang="en-US"/>
              <a:pPr eaLnBrk="1" hangingPunct="1"/>
              <a:t>28</a:t>
            </a:fld>
            <a:endParaRPr lang="en-US" altLang="en-US"/>
          </a:p>
        </p:txBody>
      </p:sp>
      <p:sp>
        <p:nvSpPr>
          <p:cNvPr id="68611" name="Rectangle 2">
            <a:extLst>
              <a:ext uri="{FF2B5EF4-FFF2-40B4-BE49-F238E27FC236}">
                <a16:creationId xmlns:a16="http://schemas.microsoft.com/office/drawing/2014/main" id="{68D2DC1B-5E6A-D74D-6685-C2EEB98FF802}"/>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FA70A0D5-542A-A385-DFCA-1F7E76AAA8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8CE7B864-FF93-096B-A00C-A3E8B2874B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B1AD91-F63B-4166-B329-6171B2FF084C}" type="slidenum">
              <a:rPr lang="en-US" altLang="en-US"/>
              <a:pPr eaLnBrk="1" hangingPunct="1"/>
              <a:t>29</a:t>
            </a:fld>
            <a:endParaRPr lang="en-US" altLang="en-US"/>
          </a:p>
        </p:txBody>
      </p:sp>
      <p:sp>
        <p:nvSpPr>
          <p:cNvPr id="69635" name="Rectangle 2">
            <a:extLst>
              <a:ext uri="{FF2B5EF4-FFF2-40B4-BE49-F238E27FC236}">
                <a16:creationId xmlns:a16="http://schemas.microsoft.com/office/drawing/2014/main" id="{7DE193B9-3557-6C73-A405-2BF406408319}"/>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0C0EE31C-C159-09E9-C2DA-C8707B8520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99CAB54C-AFAE-C2C8-9A53-2EAEBC2398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64BA09-3305-4537-A8C4-8851F1FC7A2A}" type="slidenum">
              <a:rPr lang="en-US" altLang="en-US"/>
              <a:pPr eaLnBrk="1" hangingPunct="1"/>
              <a:t>30</a:t>
            </a:fld>
            <a:endParaRPr lang="en-US" altLang="en-US"/>
          </a:p>
        </p:txBody>
      </p:sp>
      <p:sp>
        <p:nvSpPr>
          <p:cNvPr id="70659" name="Rectangle 2">
            <a:extLst>
              <a:ext uri="{FF2B5EF4-FFF2-40B4-BE49-F238E27FC236}">
                <a16:creationId xmlns:a16="http://schemas.microsoft.com/office/drawing/2014/main" id="{1267E129-AA5E-A0D2-79E1-6C5A9A74DE86}"/>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CFFCA7EE-2DB4-D967-BB44-E4A03E3B03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A34CF4EA-2F1A-02EB-4D9F-FC71B8C9AC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7B8794-F634-41AE-A4C2-4C536AEC505E}" type="slidenum">
              <a:rPr lang="en-US" altLang="en-US"/>
              <a:pPr eaLnBrk="1" hangingPunct="1"/>
              <a:t>31</a:t>
            </a:fld>
            <a:endParaRPr lang="en-US" altLang="en-US"/>
          </a:p>
        </p:txBody>
      </p:sp>
      <p:sp>
        <p:nvSpPr>
          <p:cNvPr id="71683" name="Rectangle 2">
            <a:extLst>
              <a:ext uri="{FF2B5EF4-FFF2-40B4-BE49-F238E27FC236}">
                <a16:creationId xmlns:a16="http://schemas.microsoft.com/office/drawing/2014/main" id="{89042684-0131-73BB-0A2A-9D46AABC182F}"/>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8015E56C-EC5A-1930-9BA0-ABF8B8A9FD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03F73EBA-3271-A4A7-7D13-A355A82247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A32EBFD-F5AA-4D99-B59B-0CABA25B456F}" type="slidenum">
              <a:rPr lang="en-US" altLang="en-US"/>
              <a:pPr eaLnBrk="1" hangingPunct="1"/>
              <a:t>32</a:t>
            </a:fld>
            <a:endParaRPr lang="en-US" altLang="en-US"/>
          </a:p>
        </p:txBody>
      </p:sp>
      <p:sp>
        <p:nvSpPr>
          <p:cNvPr id="72707" name="Rectangle 2">
            <a:extLst>
              <a:ext uri="{FF2B5EF4-FFF2-40B4-BE49-F238E27FC236}">
                <a16:creationId xmlns:a16="http://schemas.microsoft.com/office/drawing/2014/main" id="{F1455E97-1236-BA75-F681-EE45D9A13B9D}"/>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7B5E3934-03FC-A5C0-D204-54FF09122D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22F60A8C-CD0B-0A2A-4841-1FB903461B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8E731F-70D7-4E9A-A31E-4DA8615DA0E3}" type="slidenum">
              <a:rPr lang="en-US" altLang="en-US"/>
              <a:pPr eaLnBrk="1" hangingPunct="1"/>
              <a:t>33</a:t>
            </a:fld>
            <a:endParaRPr lang="en-US" altLang="en-US"/>
          </a:p>
        </p:txBody>
      </p:sp>
      <p:sp>
        <p:nvSpPr>
          <p:cNvPr id="73731" name="Rectangle 2">
            <a:extLst>
              <a:ext uri="{FF2B5EF4-FFF2-40B4-BE49-F238E27FC236}">
                <a16:creationId xmlns:a16="http://schemas.microsoft.com/office/drawing/2014/main" id="{0E2ED9A5-6EFA-D6F0-417D-3A124FB745BD}"/>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5D2B5F12-D20A-7D56-E2A0-B366AB8474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043E13F2-DB90-A710-3012-5CE4AB7C40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A10B15-A7CD-4059-837E-AEF417C0AE12}" type="slidenum">
              <a:rPr lang="en-US" altLang="en-US"/>
              <a:pPr eaLnBrk="1" hangingPunct="1"/>
              <a:t>34</a:t>
            </a:fld>
            <a:endParaRPr lang="en-US" altLang="en-US"/>
          </a:p>
        </p:txBody>
      </p:sp>
      <p:sp>
        <p:nvSpPr>
          <p:cNvPr id="74755" name="Rectangle 2">
            <a:extLst>
              <a:ext uri="{FF2B5EF4-FFF2-40B4-BE49-F238E27FC236}">
                <a16:creationId xmlns:a16="http://schemas.microsoft.com/office/drawing/2014/main" id="{8B774BB6-9459-6824-4711-06C40E0C780C}"/>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C34902D2-C4D8-D73F-CF0B-B6203164C4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D48B5BDC-419F-D2A1-FF93-7A19C17B32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24658A-22D8-440C-9683-458ED5BCA976}" type="slidenum">
              <a:rPr lang="en-US" altLang="en-US"/>
              <a:pPr eaLnBrk="1" hangingPunct="1"/>
              <a:t>35</a:t>
            </a:fld>
            <a:endParaRPr lang="en-US" altLang="en-US"/>
          </a:p>
        </p:txBody>
      </p:sp>
      <p:sp>
        <p:nvSpPr>
          <p:cNvPr id="75779" name="Rectangle 2">
            <a:extLst>
              <a:ext uri="{FF2B5EF4-FFF2-40B4-BE49-F238E27FC236}">
                <a16:creationId xmlns:a16="http://schemas.microsoft.com/office/drawing/2014/main" id="{1C535D15-B68C-D2D4-CC97-68A4008674AF}"/>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5139AA2C-71C8-C065-529A-58440A193C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333F068B-F49B-3DCA-A887-35C730BA3B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047193-8AE5-4690-A95C-5163DE644FFD}" type="slidenum">
              <a:rPr lang="en-US" altLang="en-US"/>
              <a:pPr eaLnBrk="1" hangingPunct="1"/>
              <a:t>36</a:t>
            </a:fld>
            <a:endParaRPr lang="en-US" altLang="en-US"/>
          </a:p>
        </p:txBody>
      </p:sp>
      <p:sp>
        <p:nvSpPr>
          <p:cNvPr id="76803" name="Rectangle 2">
            <a:extLst>
              <a:ext uri="{FF2B5EF4-FFF2-40B4-BE49-F238E27FC236}">
                <a16:creationId xmlns:a16="http://schemas.microsoft.com/office/drawing/2014/main" id="{ABF948C8-AFD0-C701-3161-120B0F11DDF5}"/>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980BBD91-DCC5-D7A6-FC71-8EB762E765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A84F5163-33FB-9C6D-A577-2773A559A5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3B12B91-D616-429B-A895-86A6C43CC5BA}" type="slidenum">
              <a:rPr lang="en-US" altLang="en-US"/>
              <a:pPr eaLnBrk="1" hangingPunct="1"/>
              <a:t>3</a:t>
            </a:fld>
            <a:endParaRPr lang="en-US" altLang="en-US"/>
          </a:p>
        </p:txBody>
      </p:sp>
      <p:sp>
        <p:nvSpPr>
          <p:cNvPr id="50179" name="Rectangle 2">
            <a:extLst>
              <a:ext uri="{FF2B5EF4-FFF2-40B4-BE49-F238E27FC236}">
                <a16:creationId xmlns:a16="http://schemas.microsoft.com/office/drawing/2014/main" id="{E3999726-C3F4-6407-53FF-F8DE81E38713}"/>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B4D1FF46-93AC-9E3F-B81C-BC8CE5375F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F2479145-A1D4-0C16-56E4-0616FCF455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23A657-DCAC-4C48-84F2-9A3DED92FCA9}" type="slidenum">
              <a:rPr lang="en-US" altLang="en-US"/>
              <a:pPr eaLnBrk="1" hangingPunct="1"/>
              <a:t>37</a:t>
            </a:fld>
            <a:endParaRPr lang="en-US" altLang="en-US"/>
          </a:p>
        </p:txBody>
      </p:sp>
      <p:sp>
        <p:nvSpPr>
          <p:cNvPr id="77827" name="Rectangle 2">
            <a:extLst>
              <a:ext uri="{FF2B5EF4-FFF2-40B4-BE49-F238E27FC236}">
                <a16:creationId xmlns:a16="http://schemas.microsoft.com/office/drawing/2014/main" id="{EE966D7B-3246-2A09-57A3-738EB3F26791}"/>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B2B9326A-283C-C3D1-093E-6F60D6699C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B9DC01C5-6C6C-E13C-6A59-F99A8A9CAC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7A8E99-9C0E-4F2D-9866-0862D2C90A97}" type="slidenum">
              <a:rPr lang="en-US" altLang="en-US"/>
              <a:pPr eaLnBrk="1" hangingPunct="1"/>
              <a:t>38</a:t>
            </a:fld>
            <a:endParaRPr lang="en-US" altLang="en-US"/>
          </a:p>
        </p:txBody>
      </p:sp>
      <p:sp>
        <p:nvSpPr>
          <p:cNvPr id="78851" name="Rectangle 2">
            <a:extLst>
              <a:ext uri="{FF2B5EF4-FFF2-40B4-BE49-F238E27FC236}">
                <a16:creationId xmlns:a16="http://schemas.microsoft.com/office/drawing/2014/main" id="{98C0F488-EB5B-87D8-7447-22A99310082A}"/>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870EC43C-54D2-0C55-E54B-FF56F2F825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7EBBC2B1-9406-CD27-8A68-6989B65FB5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3C7B2F-1EA4-4F2B-8FDE-2D6159F052E9}" type="slidenum">
              <a:rPr lang="en-US" altLang="en-US"/>
              <a:pPr eaLnBrk="1" hangingPunct="1"/>
              <a:t>39</a:t>
            </a:fld>
            <a:endParaRPr lang="en-US" altLang="en-US"/>
          </a:p>
        </p:txBody>
      </p:sp>
      <p:sp>
        <p:nvSpPr>
          <p:cNvPr id="79875" name="Rectangle 2">
            <a:extLst>
              <a:ext uri="{FF2B5EF4-FFF2-40B4-BE49-F238E27FC236}">
                <a16:creationId xmlns:a16="http://schemas.microsoft.com/office/drawing/2014/main" id="{2A7A04DF-5642-821E-4C2D-EF9420B74341}"/>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683489F7-B819-0179-B2CA-45F9871227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353B7A92-1852-2A85-63BB-B40B768B42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7398B2-AE86-475F-80F9-F1D977AE536A}" type="slidenum">
              <a:rPr lang="en-US" altLang="en-US"/>
              <a:pPr eaLnBrk="1" hangingPunct="1"/>
              <a:t>40</a:t>
            </a:fld>
            <a:endParaRPr lang="en-US" altLang="en-US"/>
          </a:p>
        </p:txBody>
      </p:sp>
      <p:sp>
        <p:nvSpPr>
          <p:cNvPr id="80899" name="Rectangle 2">
            <a:extLst>
              <a:ext uri="{FF2B5EF4-FFF2-40B4-BE49-F238E27FC236}">
                <a16:creationId xmlns:a16="http://schemas.microsoft.com/office/drawing/2014/main" id="{0E0DF6C7-0952-B106-D63F-211304CC5D0F}"/>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583B05D7-29DC-90D4-003B-5C59B58DC3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D0DBC577-A594-E0D3-2550-C4407651CE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89B239-18CD-40F1-A24B-E05096B97C62}" type="slidenum">
              <a:rPr lang="en-US" altLang="en-US"/>
              <a:pPr eaLnBrk="1" hangingPunct="1"/>
              <a:t>41</a:t>
            </a:fld>
            <a:endParaRPr lang="en-US" altLang="en-US"/>
          </a:p>
        </p:txBody>
      </p:sp>
      <p:sp>
        <p:nvSpPr>
          <p:cNvPr id="81923" name="Rectangle 2">
            <a:extLst>
              <a:ext uri="{FF2B5EF4-FFF2-40B4-BE49-F238E27FC236}">
                <a16:creationId xmlns:a16="http://schemas.microsoft.com/office/drawing/2014/main" id="{7EFBBEBD-1DB7-6CDF-C22D-C89241686480}"/>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ACCADCD7-CD8B-28F3-474B-17DFD5AD5D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79757FD0-4197-5B0C-9DF0-52DA6AAADB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AD82E3-F03E-4053-AE9E-A99E610BEC0B}" type="slidenum">
              <a:rPr lang="en-US" altLang="en-US"/>
              <a:pPr eaLnBrk="1" hangingPunct="1"/>
              <a:t>42</a:t>
            </a:fld>
            <a:endParaRPr lang="en-US" altLang="en-US"/>
          </a:p>
        </p:txBody>
      </p:sp>
      <p:sp>
        <p:nvSpPr>
          <p:cNvPr id="82947" name="Rectangle 2">
            <a:extLst>
              <a:ext uri="{FF2B5EF4-FFF2-40B4-BE49-F238E27FC236}">
                <a16:creationId xmlns:a16="http://schemas.microsoft.com/office/drawing/2014/main" id="{E23DC480-D70B-6B6F-B36F-A6711E05805C}"/>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CEA3FC59-E56B-3264-334C-99D1A25EA2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6756C5B9-FA45-C1ED-1643-1907B43DFD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664ED3-67E6-4F3C-BC58-B56EAFAD3154}" type="slidenum">
              <a:rPr lang="en-US" altLang="en-US"/>
              <a:pPr eaLnBrk="1" hangingPunct="1"/>
              <a:t>4</a:t>
            </a:fld>
            <a:endParaRPr lang="en-US" altLang="en-US"/>
          </a:p>
        </p:txBody>
      </p:sp>
      <p:sp>
        <p:nvSpPr>
          <p:cNvPr id="51203" name="Rectangle 2">
            <a:extLst>
              <a:ext uri="{FF2B5EF4-FFF2-40B4-BE49-F238E27FC236}">
                <a16:creationId xmlns:a16="http://schemas.microsoft.com/office/drawing/2014/main" id="{AF0519FC-AC26-E12F-55C8-59BB06672E6A}"/>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BAC3717D-94DE-7F06-EFFE-DC3D422C08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CFCEC683-50E0-2983-0598-C95972A0FF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C906B1E-C5D0-41E8-A66F-BE199D9B37DA}" type="slidenum">
              <a:rPr lang="en-US" altLang="en-US"/>
              <a:pPr eaLnBrk="1" hangingPunct="1"/>
              <a:t>7</a:t>
            </a:fld>
            <a:endParaRPr lang="en-US" altLang="en-US"/>
          </a:p>
        </p:txBody>
      </p:sp>
      <p:sp>
        <p:nvSpPr>
          <p:cNvPr id="52227" name="Rectangle 2">
            <a:extLst>
              <a:ext uri="{FF2B5EF4-FFF2-40B4-BE49-F238E27FC236}">
                <a16:creationId xmlns:a16="http://schemas.microsoft.com/office/drawing/2014/main" id="{1E5A4D8B-8CF5-2358-0011-E5BF21B562AD}"/>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C8FCEFAD-2F03-20FF-78AC-B2E4329E7B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0F48C90E-F14B-34A4-4832-86C17F9472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7DE58A-25A6-4AB5-9022-4C87BB2A2E2E}" type="slidenum">
              <a:rPr lang="en-US" altLang="en-US"/>
              <a:pPr eaLnBrk="1" hangingPunct="1"/>
              <a:t>8</a:t>
            </a:fld>
            <a:endParaRPr lang="en-US" altLang="en-US"/>
          </a:p>
        </p:txBody>
      </p:sp>
      <p:sp>
        <p:nvSpPr>
          <p:cNvPr id="53251" name="Rectangle 2">
            <a:extLst>
              <a:ext uri="{FF2B5EF4-FFF2-40B4-BE49-F238E27FC236}">
                <a16:creationId xmlns:a16="http://schemas.microsoft.com/office/drawing/2014/main" id="{7297E8A9-DD31-A2DE-ED98-88893C5E934F}"/>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42D1072B-E5E5-8DCA-DD05-2C20B8DC8E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211A2520-5FD2-DD86-75B8-5C53430D1E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CF1810-496B-4CFC-93CB-7F4113243F37}" type="slidenum">
              <a:rPr lang="en-US" altLang="en-US"/>
              <a:pPr eaLnBrk="1" hangingPunct="1"/>
              <a:t>9</a:t>
            </a:fld>
            <a:endParaRPr lang="en-US" altLang="en-US"/>
          </a:p>
        </p:txBody>
      </p:sp>
      <p:sp>
        <p:nvSpPr>
          <p:cNvPr id="54275" name="Rectangle 2">
            <a:extLst>
              <a:ext uri="{FF2B5EF4-FFF2-40B4-BE49-F238E27FC236}">
                <a16:creationId xmlns:a16="http://schemas.microsoft.com/office/drawing/2014/main" id="{FFBA13FD-D21D-9DB1-949A-2FA88664CBDF}"/>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D443B858-3B70-CEFD-1782-1DFDB6015F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32A5A470-7049-A5C6-8E64-D66FEB5D59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B69D89-9DD3-45D0-85D5-7BD473FE2F43}" type="slidenum">
              <a:rPr lang="en-US" altLang="en-US"/>
              <a:pPr eaLnBrk="1" hangingPunct="1"/>
              <a:t>10</a:t>
            </a:fld>
            <a:endParaRPr lang="en-US" altLang="en-US"/>
          </a:p>
        </p:txBody>
      </p:sp>
      <p:sp>
        <p:nvSpPr>
          <p:cNvPr id="55299" name="Rectangle 2">
            <a:extLst>
              <a:ext uri="{FF2B5EF4-FFF2-40B4-BE49-F238E27FC236}">
                <a16:creationId xmlns:a16="http://schemas.microsoft.com/office/drawing/2014/main" id="{AC340F32-271A-B7E5-5143-52188F798AE6}"/>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28025B7A-5DBA-9368-A09B-81F8042009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890CDAC1-4812-29B1-9254-0E5C17977C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A7FBDF-4904-462E-807D-62EBC344CFE6}" type="slidenum">
              <a:rPr lang="en-US" altLang="en-US"/>
              <a:pPr eaLnBrk="1" hangingPunct="1"/>
              <a:t>11</a:t>
            </a:fld>
            <a:endParaRPr lang="en-US" altLang="en-US"/>
          </a:p>
        </p:txBody>
      </p:sp>
      <p:sp>
        <p:nvSpPr>
          <p:cNvPr id="56323" name="Rectangle 2">
            <a:extLst>
              <a:ext uri="{FF2B5EF4-FFF2-40B4-BE49-F238E27FC236}">
                <a16:creationId xmlns:a16="http://schemas.microsoft.com/office/drawing/2014/main" id="{62525817-387F-6B5C-000E-2CA6DE4614E7}"/>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6F52DDBA-C91D-43EE-FF7C-F4E70E7E58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E4376412-A036-8F4E-7DC4-431E7D610495}"/>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B33EE4E8-9543-D25A-0A40-68A74D8DB7A9}"/>
              </a:ext>
            </a:extLst>
          </p:cNvPr>
          <p:cNvSpPr>
            <a:spLocks noGrp="1" noChangeArrowheads="1"/>
          </p:cNvSpPr>
          <p:nvPr>
            <p:ph type="sldNum" sz="quarter" idx="11"/>
          </p:nvPr>
        </p:nvSpPr>
        <p:spPr>
          <a:ln/>
        </p:spPr>
        <p:txBody>
          <a:bodyPr/>
          <a:lstStyle>
            <a:lvl1pPr>
              <a:defRPr/>
            </a:lvl1pPr>
          </a:lstStyle>
          <a:p>
            <a:fld id="{DAC7E021-3DA0-45B7-BC24-4F4704B07EFB}" type="slidenum">
              <a:rPr lang="en-US" altLang="en-US"/>
              <a:pPr/>
              <a:t>‹#›</a:t>
            </a:fld>
            <a:endParaRPr lang="en-US" altLang="en-US"/>
          </a:p>
        </p:txBody>
      </p:sp>
    </p:spTree>
    <p:extLst>
      <p:ext uri="{BB962C8B-B14F-4D97-AF65-F5344CB8AC3E}">
        <p14:creationId xmlns:p14="http://schemas.microsoft.com/office/powerpoint/2010/main" val="261907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2270179D-5DEC-94E0-AE6F-287AAE706293}"/>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184C5F10-9D43-245F-F43D-80F3F57BF2B6}"/>
              </a:ext>
            </a:extLst>
          </p:cNvPr>
          <p:cNvSpPr>
            <a:spLocks noGrp="1" noChangeArrowheads="1"/>
          </p:cNvSpPr>
          <p:nvPr>
            <p:ph type="sldNum" sz="quarter" idx="11"/>
          </p:nvPr>
        </p:nvSpPr>
        <p:spPr>
          <a:ln/>
        </p:spPr>
        <p:txBody>
          <a:bodyPr/>
          <a:lstStyle>
            <a:lvl1pPr>
              <a:defRPr/>
            </a:lvl1pPr>
          </a:lstStyle>
          <a:p>
            <a:fld id="{DEF2B34D-B3A5-4D62-B46E-CF85D87C158F}" type="slidenum">
              <a:rPr lang="en-US" altLang="en-US"/>
              <a:pPr/>
              <a:t>‹#›</a:t>
            </a:fld>
            <a:endParaRPr lang="en-US" altLang="en-US"/>
          </a:p>
        </p:txBody>
      </p:sp>
    </p:spTree>
    <p:extLst>
      <p:ext uri="{BB962C8B-B14F-4D97-AF65-F5344CB8AC3E}">
        <p14:creationId xmlns:p14="http://schemas.microsoft.com/office/powerpoint/2010/main" val="283380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8B592E85-FF88-70EE-FE48-5CDE7C600EA0}"/>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DCE234C4-79D2-42EA-3231-3A1DF87E3A07}"/>
              </a:ext>
            </a:extLst>
          </p:cNvPr>
          <p:cNvSpPr>
            <a:spLocks noGrp="1" noChangeArrowheads="1"/>
          </p:cNvSpPr>
          <p:nvPr>
            <p:ph type="sldNum" sz="quarter" idx="11"/>
          </p:nvPr>
        </p:nvSpPr>
        <p:spPr>
          <a:ln/>
        </p:spPr>
        <p:txBody>
          <a:bodyPr/>
          <a:lstStyle>
            <a:lvl1pPr>
              <a:defRPr/>
            </a:lvl1pPr>
          </a:lstStyle>
          <a:p>
            <a:fld id="{9AC0F065-1558-424A-BEFC-9262E891DD31}" type="slidenum">
              <a:rPr lang="en-US" altLang="en-US"/>
              <a:pPr/>
              <a:t>‹#›</a:t>
            </a:fld>
            <a:endParaRPr lang="en-US" altLang="en-US"/>
          </a:p>
        </p:txBody>
      </p:sp>
    </p:spTree>
    <p:extLst>
      <p:ext uri="{BB962C8B-B14F-4D97-AF65-F5344CB8AC3E}">
        <p14:creationId xmlns:p14="http://schemas.microsoft.com/office/powerpoint/2010/main" val="348401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5">
            <a:extLst>
              <a:ext uri="{FF2B5EF4-FFF2-40B4-BE49-F238E27FC236}">
                <a16:creationId xmlns:a16="http://schemas.microsoft.com/office/drawing/2014/main" id="{963CD83F-38DF-F59B-729B-640DB33B731C}"/>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47E57CAD-7EB0-D0EA-2633-0AA4133CCE7C}"/>
              </a:ext>
            </a:extLst>
          </p:cNvPr>
          <p:cNvSpPr>
            <a:spLocks noGrp="1" noChangeArrowheads="1"/>
          </p:cNvSpPr>
          <p:nvPr>
            <p:ph type="sldNum" sz="quarter" idx="11"/>
          </p:nvPr>
        </p:nvSpPr>
        <p:spPr>
          <a:ln/>
        </p:spPr>
        <p:txBody>
          <a:bodyPr/>
          <a:lstStyle>
            <a:lvl1pPr>
              <a:defRPr/>
            </a:lvl1pPr>
          </a:lstStyle>
          <a:p>
            <a:fld id="{E065731E-8D77-48C4-9D3D-77795DF142FE}" type="slidenum">
              <a:rPr lang="en-US" altLang="en-US"/>
              <a:pPr/>
              <a:t>‹#›</a:t>
            </a:fld>
            <a:endParaRPr lang="en-US" altLang="en-US"/>
          </a:p>
        </p:txBody>
      </p:sp>
    </p:spTree>
    <p:extLst>
      <p:ext uri="{BB962C8B-B14F-4D97-AF65-F5344CB8AC3E}">
        <p14:creationId xmlns:p14="http://schemas.microsoft.com/office/powerpoint/2010/main" val="263280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110A2F6-6E0D-C4F6-99D5-AF6E9B0C8A39}"/>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90458BA2-6C84-8D5B-2FF2-18A6C2A54851}"/>
              </a:ext>
            </a:extLst>
          </p:cNvPr>
          <p:cNvSpPr>
            <a:spLocks noGrp="1" noChangeArrowheads="1"/>
          </p:cNvSpPr>
          <p:nvPr>
            <p:ph type="sldNum" sz="quarter" idx="11"/>
          </p:nvPr>
        </p:nvSpPr>
        <p:spPr>
          <a:ln/>
        </p:spPr>
        <p:txBody>
          <a:bodyPr/>
          <a:lstStyle>
            <a:lvl1pPr>
              <a:defRPr/>
            </a:lvl1pPr>
          </a:lstStyle>
          <a:p>
            <a:fld id="{926FEF39-8C90-4C2A-8B5B-CEECF6900D98}" type="slidenum">
              <a:rPr lang="en-US" altLang="en-US"/>
              <a:pPr/>
              <a:t>‹#›</a:t>
            </a:fld>
            <a:endParaRPr lang="en-US" altLang="en-US"/>
          </a:p>
        </p:txBody>
      </p:sp>
    </p:spTree>
    <p:extLst>
      <p:ext uri="{BB962C8B-B14F-4D97-AF65-F5344CB8AC3E}">
        <p14:creationId xmlns:p14="http://schemas.microsoft.com/office/powerpoint/2010/main" val="300904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E6A1E475-686E-F4FD-22A4-CB41A96F4DE2}"/>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B7CE4C8A-A827-F054-0621-3B470983BF0A}"/>
              </a:ext>
            </a:extLst>
          </p:cNvPr>
          <p:cNvSpPr>
            <a:spLocks noGrp="1" noChangeArrowheads="1"/>
          </p:cNvSpPr>
          <p:nvPr>
            <p:ph type="sldNum" sz="quarter" idx="11"/>
          </p:nvPr>
        </p:nvSpPr>
        <p:spPr>
          <a:ln/>
        </p:spPr>
        <p:txBody>
          <a:bodyPr/>
          <a:lstStyle>
            <a:lvl1pPr>
              <a:defRPr/>
            </a:lvl1pPr>
          </a:lstStyle>
          <a:p>
            <a:fld id="{5599A4DD-43D4-4756-B621-C1EB679C1660}" type="slidenum">
              <a:rPr lang="en-US" altLang="en-US"/>
              <a:pPr/>
              <a:t>‹#›</a:t>
            </a:fld>
            <a:endParaRPr lang="en-US" altLang="en-US"/>
          </a:p>
        </p:txBody>
      </p:sp>
    </p:spTree>
    <p:extLst>
      <p:ext uri="{BB962C8B-B14F-4D97-AF65-F5344CB8AC3E}">
        <p14:creationId xmlns:p14="http://schemas.microsoft.com/office/powerpoint/2010/main" val="345845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6DD4FC75-68B5-9287-6A7C-E2305735F5F0}"/>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a:extLst>
              <a:ext uri="{FF2B5EF4-FFF2-40B4-BE49-F238E27FC236}">
                <a16:creationId xmlns:a16="http://schemas.microsoft.com/office/drawing/2014/main" id="{C85D2B30-2124-B09E-4433-37BA025A6AB5}"/>
              </a:ext>
            </a:extLst>
          </p:cNvPr>
          <p:cNvSpPr>
            <a:spLocks noGrp="1" noChangeArrowheads="1"/>
          </p:cNvSpPr>
          <p:nvPr>
            <p:ph type="sldNum" sz="quarter" idx="11"/>
          </p:nvPr>
        </p:nvSpPr>
        <p:spPr>
          <a:ln/>
        </p:spPr>
        <p:txBody>
          <a:bodyPr/>
          <a:lstStyle>
            <a:lvl1pPr>
              <a:defRPr/>
            </a:lvl1pPr>
          </a:lstStyle>
          <a:p>
            <a:fld id="{FD6B6FE6-9200-4DC9-9443-E6B8C8D434D3}" type="slidenum">
              <a:rPr lang="en-US" altLang="en-US"/>
              <a:pPr/>
              <a:t>‹#›</a:t>
            </a:fld>
            <a:endParaRPr lang="en-US" altLang="en-US"/>
          </a:p>
        </p:txBody>
      </p:sp>
    </p:spTree>
    <p:extLst>
      <p:ext uri="{BB962C8B-B14F-4D97-AF65-F5344CB8AC3E}">
        <p14:creationId xmlns:p14="http://schemas.microsoft.com/office/powerpoint/2010/main" val="2444712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7F8EEC11-4994-3A59-7EDC-10107314451F}"/>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8" name="Rectangle 6">
            <a:extLst>
              <a:ext uri="{FF2B5EF4-FFF2-40B4-BE49-F238E27FC236}">
                <a16:creationId xmlns:a16="http://schemas.microsoft.com/office/drawing/2014/main" id="{EE3C00F4-EFF2-FB09-6FEE-5C6089C1DE23}"/>
              </a:ext>
            </a:extLst>
          </p:cNvPr>
          <p:cNvSpPr>
            <a:spLocks noGrp="1" noChangeArrowheads="1"/>
          </p:cNvSpPr>
          <p:nvPr>
            <p:ph type="sldNum" sz="quarter" idx="11"/>
          </p:nvPr>
        </p:nvSpPr>
        <p:spPr>
          <a:ln/>
        </p:spPr>
        <p:txBody>
          <a:bodyPr/>
          <a:lstStyle>
            <a:lvl1pPr>
              <a:defRPr/>
            </a:lvl1pPr>
          </a:lstStyle>
          <a:p>
            <a:fld id="{62105BB1-4B65-4DA2-BE57-77F6D6B5A96B}" type="slidenum">
              <a:rPr lang="en-US" altLang="en-US"/>
              <a:pPr/>
              <a:t>‹#›</a:t>
            </a:fld>
            <a:endParaRPr lang="en-US" altLang="en-US"/>
          </a:p>
        </p:txBody>
      </p:sp>
    </p:spTree>
    <p:extLst>
      <p:ext uri="{BB962C8B-B14F-4D97-AF65-F5344CB8AC3E}">
        <p14:creationId xmlns:p14="http://schemas.microsoft.com/office/powerpoint/2010/main" val="387885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C0A98525-2B31-A1A2-5C42-9F9C9CF683FB}"/>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4" name="Rectangle 6">
            <a:extLst>
              <a:ext uri="{FF2B5EF4-FFF2-40B4-BE49-F238E27FC236}">
                <a16:creationId xmlns:a16="http://schemas.microsoft.com/office/drawing/2014/main" id="{1F508C98-03D6-5A36-6248-8F72F5B96811}"/>
              </a:ext>
            </a:extLst>
          </p:cNvPr>
          <p:cNvSpPr>
            <a:spLocks noGrp="1" noChangeArrowheads="1"/>
          </p:cNvSpPr>
          <p:nvPr>
            <p:ph type="sldNum" sz="quarter" idx="11"/>
          </p:nvPr>
        </p:nvSpPr>
        <p:spPr>
          <a:ln/>
        </p:spPr>
        <p:txBody>
          <a:bodyPr/>
          <a:lstStyle>
            <a:lvl1pPr>
              <a:defRPr/>
            </a:lvl1pPr>
          </a:lstStyle>
          <a:p>
            <a:fld id="{356B1786-DADA-4E57-960B-C93941DD371C}" type="slidenum">
              <a:rPr lang="en-US" altLang="en-US"/>
              <a:pPr/>
              <a:t>‹#›</a:t>
            </a:fld>
            <a:endParaRPr lang="en-US" altLang="en-US"/>
          </a:p>
        </p:txBody>
      </p:sp>
    </p:spTree>
    <p:extLst>
      <p:ext uri="{BB962C8B-B14F-4D97-AF65-F5344CB8AC3E}">
        <p14:creationId xmlns:p14="http://schemas.microsoft.com/office/powerpoint/2010/main" val="242777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ECC093D3-4037-8EED-F5E9-C8352E09A10E}"/>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3" name="Rectangle 6">
            <a:extLst>
              <a:ext uri="{FF2B5EF4-FFF2-40B4-BE49-F238E27FC236}">
                <a16:creationId xmlns:a16="http://schemas.microsoft.com/office/drawing/2014/main" id="{736CB436-E132-2CA8-2C94-658352F8E1C3}"/>
              </a:ext>
            </a:extLst>
          </p:cNvPr>
          <p:cNvSpPr>
            <a:spLocks noGrp="1" noChangeArrowheads="1"/>
          </p:cNvSpPr>
          <p:nvPr>
            <p:ph type="sldNum" sz="quarter" idx="11"/>
          </p:nvPr>
        </p:nvSpPr>
        <p:spPr>
          <a:ln/>
        </p:spPr>
        <p:txBody>
          <a:bodyPr/>
          <a:lstStyle>
            <a:lvl1pPr>
              <a:defRPr/>
            </a:lvl1pPr>
          </a:lstStyle>
          <a:p>
            <a:fld id="{EF8586F4-A3D1-47F8-B049-04360A0DD4C3}" type="slidenum">
              <a:rPr lang="en-US" altLang="en-US"/>
              <a:pPr/>
              <a:t>‹#›</a:t>
            </a:fld>
            <a:endParaRPr lang="en-US" altLang="en-US"/>
          </a:p>
        </p:txBody>
      </p:sp>
    </p:spTree>
    <p:extLst>
      <p:ext uri="{BB962C8B-B14F-4D97-AF65-F5344CB8AC3E}">
        <p14:creationId xmlns:p14="http://schemas.microsoft.com/office/powerpoint/2010/main" val="1867351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EB9349BA-3881-78EB-7CC2-493AC48B6F4D}"/>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a:extLst>
              <a:ext uri="{FF2B5EF4-FFF2-40B4-BE49-F238E27FC236}">
                <a16:creationId xmlns:a16="http://schemas.microsoft.com/office/drawing/2014/main" id="{5E0765F1-E313-1BF2-13DD-45E2552AA521}"/>
              </a:ext>
            </a:extLst>
          </p:cNvPr>
          <p:cNvSpPr>
            <a:spLocks noGrp="1" noChangeArrowheads="1"/>
          </p:cNvSpPr>
          <p:nvPr>
            <p:ph type="sldNum" sz="quarter" idx="11"/>
          </p:nvPr>
        </p:nvSpPr>
        <p:spPr>
          <a:ln/>
        </p:spPr>
        <p:txBody>
          <a:bodyPr/>
          <a:lstStyle>
            <a:lvl1pPr>
              <a:defRPr/>
            </a:lvl1pPr>
          </a:lstStyle>
          <a:p>
            <a:fld id="{4A410B65-C496-491E-8DDB-28B7881A0815}" type="slidenum">
              <a:rPr lang="en-US" altLang="en-US"/>
              <a:pPr/>
              <a:t>‹#›</a:t>
            </a:fld>
            <a:endParaRPr lang="en-US" altLang="en-US"/>
          </a:p>
        </p:txBody>
      </p:sp>
    </p:spTree>
    <p:extLst>
      <p:ext uri="{BB962C8B-B14F-4D97-AF65-F5344CB8AC3E}">
        <p14:creationId xmlns:p14="http://schemas.microsoft.com/office/powerpoint/2010/main" val="79283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DE96D6C0-0B9A-29A3-BD99-A4FF4DC2A8E3}"/>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a:extLst>
              <a:ext uri="{FF2B5EF4-FFF2-40B4-BE49-F238E27FC236}">
                <a16:creationId xmlns:a16="http://schemas.microsoft.com/office/drawing/2014/main" id="{B0FE6095-010A-DEC4-70B3-3488F115D2CA}"/>
              </a:ext>
            </a:extLst>
          </p:cNvPr>
          <p:cNvSpPr>
            <a:spLocks noGrp="1" noChangeArrowheads="1"/>
          </p:cNvSpPr>
          <p:nvPr>
            <p:ph type="sldNum" sz="quarter" idx="11"/>
          </p:nvPr>
        </p:nvSpPr>
        <p:spPr>
          <a:ln/>
        </p:spPr>
        <p:txBody>
          <a:bodyPr/>
          <a:lstStyle>
            <a:lvl1pPr>
              <a:defRPr/>
            </a:lvl1pPr>
          </a:lstStyle>
          <a:p>
            <a:fld id="{7BD9A516-51A6-4193-85F7-4390DA94D891}" type="slidenum">
              <a:rPr lang="en-US" altLang="en-US"/>
              <a:pPr/>
              <a:t>‹#›</a:t>
            </a:fld>
            <a:endParaRPr lang="en-US" altLang="en-US"/>
          </a:p>
        </p:txBody>
      </p:sp>
    </p:spTree>
    <p:extLst>
      <p:ext uri="{BB962C8B-B14F-4D97-AF65-F5344CB8AC3E}">
        <p14:creationId xmlns:p14="http://schemas.microsoft.com/office/powerpoint/2010/main" val="2375323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C11F7F7-F674-29D7-DB1D-6C0AE0054DAF}"/>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7B64DDC-CAB7-F8FD-C392-358CC94EABE5}"/>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1295DE46-E912-64EE-157C-BA9066E78735}"/>
              </a:ext>
            </a:extLst>
          </p:cNvPr>
          <p:cNvSpPr>
            <a:spLocks noGrp="1" noChangeArrowheads="1"/>
          </p:cNvSpPr>
          <p:nvPr>
            <p:ph type="ftr" sz="quarter" idx="3"/>
          </p:nvPr>
        </p:nvSpPr>
        <p:spPr bwMode="auto">
          <a:xfrm>
            <a:off x="457200" y="6261100"/>
            <a:ext cx="59277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i="1">
                <a:solidFill>
                  <a:srgbClr val="000066"/>
                </a:solidFill>
                <a:latin typeface="Arial" charset="0"/>
                <a:cs typeface="Arial" charset="0"/>
              </a:defRPr>
            </a:lvl1pPr>
          </a:lstStyle>
          <a:p>
            <a:pPr>
              <a:defRPr/>
            </a:pPr>
            <a:r>
              <a:rPr lang="en-US"/>
              <a:t>Ryerson University                                     CPS8304</a:t>
            </a:r>
          </a:p>
        </p:txBody>
      </p:sp>
      <p:sp>
        <p:nvSpPr>
          <p:cNvPr id="1030" name="Rectangle 6">
            <a:extLst>
              <a:ext uri="{FF2B5EF4-FFF2-40B4-BE49-F238E27FC236}">
                <a16:creationId xmlns:a16="http://schemas.microsoft.com/office/drawing/2014/main" id="{32BA8835-1330-3677-AC63-396E1AD8257C}"/>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i="1">
                <a:solidFill>
                  <a:srgbClr val="000066"/>
                </a:solidFill>
              </a:defRPr>
            </a:lvl1pPr>
          </a:lstStyle>
          <a:p>
            <a:fld id="{8C32D6E0-4A71-435F-AF23-1A10AFFADE0D}" type="slidenum">
              <a:rPr lang="en-US" altLang="en-US"/>
              <a:pPr/>
              <a:t>‹#›</a:t>
            </a:fld>
            <a:endParaRPr lang="en-US" altLang="en-US"/>
          </a:p>
        </p:txBody>
      </p:sp>
      <p:sp>
        <p:nvSpPr>
          <p:cNvPr id="1031" name="Text Box 7">
            <a:extLst>
              <a:ext uri="{FF2B5EF4-FFF2-40B4-BE49-F238E27FC236}">
                <a16:creationId xmlns:a16="http://schemas.microsoft.com/office/drawing/2014/main" id="{8791DEAB-7715-4A63-B81B-E9A3976F7930}"/>
              </a:ext>
            </a:extLst>
          </p:cNvPr>
          <p:cNvSpPr txBox="1">
            <a:spLocks noChangeArrowheads="1"/>
          </p:cNvSpPr>
          <p:nvPr userDrawn="1"/>
        </p:nvSpPr>
        <p:spPr bwMode="auto">
          <a:xfrm>
            <a:off x="6172200" y="0"/>
            <a:ext cx="2971800" cy="304800"/>
          </a:xfrm>
          <a:prstGeom prst="rect">
            <a:avLst/>
          </a:prstGeom>
          <a:noFill/>
          <a:ln w="9525">
            <a:noFill/>
            <a:miter lim="800000"/>
            <a:headEnd/>
            <a:tailEnd/>
          </a:ln>
          <a:effectLst/>
        </p:spPr>
        <p:txBody>
          <a:bodyPr>
            <a:spAutoFit/>
          </a:bodyPr>
          <a:lstStyle/>
          <a:p>
            <a:pPr>
              <a:spcBef>
                <a:spcPct val="50000"/>
              </a:spcBef>
              <a:defRPr/>
            </a:pPr>
            <a:r>
              <a:rPr lang="en-US" sz="1400" b="1" u="sng">
                <a:latin typeface="Arial" charset="0"/>
                <a:cs typeface="Arial" charset="0"/>
              </a:rPr>
              <a:t>OPERATING SYSTEM SUPPORT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charset="0"/>
          <a:cs typeface="Arial" charset="0"/>
        </a:defRPr>
      </a:lvl2pPr>
      <a:lvl3pPr algn="ctr" rtl="0" eaLnBrk="0" fontAlgn="base" hangingPunct="0">
        <a:spcBef>
          <a:spcPct val="0"/>
        </a:spcBef>
        <a:spcAft>
          <a:spcPct val="0"/>
        </a:spcAft>
        <a:defRPr sz="3200" b="1">
          <a:solidFill>
            <a:schemeClr val="tx2"/>
          </a:solidFill>
          <a:latin typeface="Arial" charset="0"/>
          <a:cs typeface="Arial" charset="0"/>
        </a:defRPr>
      </a:lvl3pPr>
      <a:lvl4pPr algn="ctr" rtl="0" eaLnBrk="0" fontAlgn="base" hangingPunct="0">
        <a:spcBef>
          <a:spcPct val="0"/>
        </a:spcBef>
        <a:spcAft>
          <a:spcPct val="0"/>
        </a:spcAft>
        <a:defRPr sz="3200" b="1">
          <a:solidFill>
            <a:schemeClr val="tx2"/>
          </a:solidFill>
          <a:latin typeface="Arial" charset="0"/>
          <a:cs typeface="Arial" charset="0"/>
        </a:defRPr>
      </a:lvl4pPr>
      <a:lvl5pPr algn="ctr" rtl="0" eaLnBrk="0" fontAlgn="base" hangingPunct="0">
        <a:spcBef>
          <a:spcPct val="0"/>
        </a:spcBef>
        <a:spcAft>
          <a:spcPct val="0"/>
        </a:spcAft>
        <a:defRPr sz="3200" b="1">
          <a:solidFill>
            <a:schemeClr val="tx2"/>
          </a:solidFill>
          <a:latin typeface="Arial" charset="0"/>
          <a:cs typeface="Arial" charset="0"/>
        </a:defRPr>
      </a:lvl5pPr>
      <a:lvl6pPr marL="457200" algn="ctr" rtl="0" fontAlgn="base">
        <a:spcBef>
          <a:spcPct val="0"/>
        </a:spcBef>
        <a:spcAft>
          <a:spcPct val="0"/>
        </a:spcAft>
        <a:defRPr sz="3200" b="1">
          <a:solidFill>
            <a:schemeClr val="tx2"/>
          </a:solidFill>
          <a:latin typeface="Arial" charset="0"/>
          <a:cs typeface="Arial" charset="0"/>
        </a:defRPr>
      </a:lvl6pPr>
      <a:lvl7pPr marL="914400" algn="ctr" rtl="0" fontAlgn="base">
        <a:spcBef>
          <a:spcPct val="0"/>
        </a:spcBef>
        <a:spcAft>
          <a:spcPct val="0"/>
        </a:spcAft>
        <a:defRPr sz="3200" b="1">
          <a:solidFill>
            <a:schemeClr val="tx2"/>
          </a:solidFill>
          <a:latin typeface="Arial" charset="0"/>
          <a:cs typeface="Arial" charset="0"/>
        </a:defRPr>
      </a:lvl7pPr>
      <a:lvl8pPr marL="1371600" algn="ctr" rtl="0" fontAlgn="base">
        <a:spcBef>
          <a:spcPct val="0"/>
        </a:spcBef>
        <a:spcAft>
          <a:spcPct val="0"/>
        </a:spcAft>
        <a:defRPr sz="3200" b="1">
          <a:solidFill>
            <a:schemeClr val="tx2"/>
          </a:solidFill>
          <a:latin typeface="Arial" charset="0"/>
          <a:cs typeface="Arial" charset="0"/>
        </a:defRPr>
      </a:lvl8pPr>
      <a:lvl9pPr marL="1828800" algn="ctr" rtl="0" fontAlgn="base">
        <a:spcBef>
          <a:spcPct val="0"/>
        </a:spcBef>
        <a:spcAft>
          <a:spcPct val="0"/>
        </a:spcAft>
        <a:defRPr sz="32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800">
          <a:solidFill>
            <a:schemeClr val="tx1"/>
          </a:solidFill>
          <a:latin typeface="+mn-lt"/>
          <a:cs typeface="+mn-cs"/>
        </a:defRPr>
      </a:lvl2pPr>
      <a:lvl3pPr marL="1143000" indent="-228600" algn="l" rtl="0" eaLnBrk="0" fontAlgn="base" hangingPunct="0">
        <a:spcBef>
          <a:spcPct val="20000"/>
        </a:spcBef>
        <a:spcAft>
          <a:spcPct val="0"/>
        </a:spcAft>
        <a:buFont typeface="Wingdings" panose="05000000000000000000" pitchFamily="2" charset="2"/>
        <a:buChar char="v"/>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a:solidFill>
            <a:schemeClr val="tx1"/>
          </a:solidFill>
          <a:latin typeface="+mn-lt"/>
          <a:cs typeface="+mn-cs"/>
        </a:defRPr>
      </a:lvl6pPr>
      <a:lvl7pPr marL="2971800" indent="-228600" algn="l" rtl="0" fontAlgn="base">
        <a:spcBef>
          <a:spcPct val="20000"/>
        </a:spcBef>
        <a:spcAft>
          <a:spcPct val="0"/>
        </a:spcAft>
        <a:buChar char="»"/>
        <a:defRPr>
          <a:solidFill>
            <a:schemeClr val="tx1"/>
          </a:solidFill>
          <a:latin typeface="+mn-lt"/>
          <a:cs typeface="+mn-cs"/>
        </a:defRPr>
      </a:lvl7pPr>
      <a:lvl8pPr marL="3429000" indent="-228600" algn="l" rtl="0" fontAlgn="base">
        <a:spcBef>
          <a:spcPct val="20000"/>
        </a:spcBef>
        <a:spcAft>
          <a:spcPct val="0"/>
        </a:spcAft>
        <a:buChar char="»"/>
        <a:defRPr>
          <a:solidFill>
            <a:schemeClr val="tx1"/>
          </a:solidFill>
          <a:latin typeface="+mn-lt"/>
          <a:cs typeface="+mn-cs"/>
        </a:defRPr>
      </a:lvl8pPr>
      <a:lvl9pPr marL="3886200" indent="-228600" algn="l" rtl="0" fontAlgn="base">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2.wmf" /><Relationship Id="rId2" Type="http://schemas.openxmlformats.org/officeDocument/2006/relationships/notesSlide" Target="../notesSlides/notesSlide9.xml"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1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1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12.xml" /></Relationships>
</file>

<file path=ppt/slides/_rels/slide2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1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1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1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1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1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1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1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1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1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12.xml" /></Relationships>
</file>

<file path=ppt/slides/_rels/slide38.xml.rels><?xml version="1.0" encoding="UTF-8" standalone="yes"?>
<Relationships xmlns="http://schemas.openxmlformats.org/package/2006/relationships"><Relationship Id="rId3" Type="http://schemas.openxmlformats.org/officeDocument/2006/relationships/image" Target="../media/image4.wmf" /><Relationship Id="rId2" Type="http://schemas.openxmlformats.org/officeDocument/2006/relationships/notesSlide" Target="../notesSlides/notesSlide31.xml" /><Relationship Id="rId1" Type="http://schemas.openxmlformats.org/officeDocument/2006/relationships/slideLayout" Target="../slideLayouts/slideLayout4.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40.xml.rels><?xml version="1.0" encoding="UTF-8" standalone="yes"?>
<Relationships xmlns="http://schemas.openxmlformats.org/package/2006/relationships"><Relationship Id="rId3" Type="http://schemas.openxmlformats.org/officeDocument/2006/relationships/image" Target="../media/image5.wmf" /><Relationship Id="rId2" Type="http://schemas.openxmlformats.org/officeDocument/2006/relationships/notesSlide" Target="../notesSlides/notesSlide33.xml" /><Relationship Id="rId1" Type="http://schemas.openxmlformats.org/officeDocument/2006/relationships/slideLayout" Target="../slideLayouts/slideLayout4.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1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1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3" Type="http://schemas.openxmlformats.org/officeDocument/2006/relationships/image" Target="../media/image1.wmf" /><Relationship Id="rId2" Type="http://schemas.openxmlformats.org/officeDocument/2006/relationships/notesSlide" Target="../notesSlides/notesSlide6.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4">
            <a:extLst>
              <a:ext uri="{FF2B5EF4-FFF2-40B4-BE49-F238E27FC236}">
                <a16:creationId xmlns:a16="http://schemas.microsoft.com/office/drawing/2014/main" id="{551F57FD-C5E3-6D3B-7D2A-C776EA43639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9EEC9DE-A757-43DB-AD91-38E8ADA511B2}" type="slidenum">
              <a:rPr lang="en-US" altLang="en-US">
                <a:solidFill>
                  <a:srgbClr val="000066"/>
                </a:solidFill>
              </a:rPr>
              <a:pPr eaLnBrk="1" hangingPunct="1"/>
              <a:t>1</a:t>
            </a:fld>
            <a:endParaRPr lang="en-US" altLang="en-US">
              <a:solidFill>
                <a:srgbClr val="000066"/>
              </a:solidFill>
            </a:endParaRPr>
          </a:p>
        </p:txBody>
      </p:sp>
      <p:sp>
        <p:nvSpPr>
          <p:cNvPr id="2051" name="Text Box 2">
            <a:extLst>
              <a:ext uri="{FF2B5EF4-FFF2-40B4-BE49-F238E27FC236}">
                <a16:creationId xmlns:a16="http://schemas.microsoft.com/office/drawing/2014/main" id="{0041C0DF-29FE-88DA-CE5A-9D4228C5F66F}"/>
              </a:ext>
            </a:extLst>
          </p:cNvPr>
          <p:cNvSpPr txBox="1">
            <a:spLocks noChangeArrowheads="1"/>
          </p:cNvSpPr>
          <p:nvPr/>
        </p:nvSpPr>
        <p:spPr bwMode="auto">
          <a:xfrm>
            <a:off x="1600200" y="1600200"/>
            <a:ext cx="6934200"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spcBef>
                <a:spcPct val="50000"/>
              </a:spcBef>
            </a:pPr>
            <a:endParaRPr lang="en-US" altLang="en-US"/>
          </a:p>
          <a:p>
            <a:pPr algn="r" rtl="1" eaLnBrk="1" hangingPunct="1">
              <a:spcBef>
                <a:spcPct val="50000"/>
              </a:spcBef>
            </a:pPr>
            <a:endParaRPr lang="en-US" altLang="en-US"/>
          </a:p>
          <a:p>
            <a:pPr algn="r" rtl="1" eaLnBrk="1" hangingPunct="1">
              <a:spcBef>
                <a:spcPct val="50000"/>
              </a:spcBef>
            </a:pPr>
            <a:endParaRPr lang="en-US" altLang="en-US"/>
          </a:p>
          <a:p>
            <a:pPr algn="r" rtl="1" eaLnBrk="1" hangingPunct="1">
              <a:spcBef>
                <a:spcPct val="50000"/>
              </a:spcBef>
            </a:pPr>
            <a:endParaRPr lang="en-US" altLang="en-US"/>
          </a:p>
          <a:p>
            <a:pPr algn="r" rtl="1" eaLnBrk="1" hangingPunct="1">
              <a:spcBef>
                <a:spcPct val="50000"/>
              </a:spcBef>
            </a:pPr>
            <a:endParaRPr lang="en-US" altLang="en-US"/>
          </a:p>
          <a:p>
            <a:pPr algn="r" rtl="1" eaLnBrk="1" hangingPunct="1">
              <a:spcBef>
                <a:spcPct val="50000"/>
              </a:spcBef>
            </a:pPr>
            <a:endParaRPr lang="en-US" altLang="en-US"/>
          </a:p>
        </p:txBody>
      </p:sp>
      <p:sp>
        <p:nvSpPr>
          <p:cNvPr id="2052" name="Text Box 3">
            <a:extLst>
              <a:ext uri="{FF2B5EF4-FFF2-40B4-BE49-F238E27FC236}">
                <a16:creationId xmlns:a16="http://schemas.microsoft.com/office/drawing/2014/main" id="{A7CDC160-0A48-2543-D6C4-F89FE9EE9334}"/>
              </a:ext>
            </a:extLst>
          </p:cNvPr>
          <p:cNvSpPr txBox="1">
            <a:spLocks noChangeArrowheads="1"/>
          </p:cNvSpPr>
          <p:nvPr/>
        </p:nvSpPr>
        <p:spPr bwMode="auto">
          <a:xfrm>
            <a:off x="381000" y="457200"/>
            <a:ext cx="83058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4800" b="1"/>
              <a:t>OPERATING SYSTEM SUPPORT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8878129E-0D9F-14AB-E301-E4C26A5AE42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E59811-0CD4-4176-AFA6-A39CBB082275}" type="slidenum">
              <a:rPr lang="en-US" altLang="en-US">
                <a:solidFill>
                  <a:srgbClr val="000066"/>
                </a:solidFill>
              </a:rPr>
              <a:pPr eaLnBrk="1" hangingPunct="1"/>
              <a:t>10</a:t>
            </a:fld>
            <a:endParaRPr lang="en-US" altLang="en-US">
              <a:solidFill>
                <a:srgbClr val="000066"/>
              </a:solidFill>
            </a:endParaRPr>
          </a:p>
        </p:txBody>
      </p:sp>
      <p:sp>
        <p:nvSpPr>
          <p:cNvPr id="11267" name="Rectangle 2">
            <a:extLst>
              <a:ext uri="{FF2B5EF4-FFF2-40B4-BE49-F238E27FC236}">
                <a16:creationId xmlns:a16="http://schemas.microsoft.com/office/drawing/2014/main" id="{D2BFBF8B-18A3-7660-93EF-C1953A508CEA}"/>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The Operating System Layer</a:t>
            </a:r>
          </a:p>
        </p:txBody>
      </p:sp>
      <p:graphicFrame>
        <p:nvGraphicFramePr>
          <p:cNvPr id="23571" name="Group 19">
            <a:extLst>
              <a:ext uri="{FF2B5EF4-FFF2-40B4-BE49-F238E27FC236}">
                <a16:creationId xmlns:a16="http://schemas.microsoft.com/office/drawing/2014/main" id="{BB54596A-BF71-743C-253F-D7C9670BBE85}"/>
              </a:ext>
            </a:extLst>
          </p:cNvPr>
          <p:cNvGraphicFramePr>
            <a:graphicFrameLocks noGrp="1"/>
          </p:cNvGraphicFramePr>
          <p:nvPr>
            <p:ph type="tbl" idx="1"/>
          </p:nvPr>
        </p:nvGraphicFramePr>
        <p:xfrm>
          <a:off x="533400" y="1219200"/>
          <a:ext cx="8229600" cy="349885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49885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cs typeface="Arial" charset="0"/>
                        </a:rPr>
                        <a:t>The OS facilitates: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Encapsulation </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Protection </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Concurrent processing</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cs typeface="Arial" charset="0"/>
                        </a:rPr>
                        <a:t>Invocation mechanism is a means of accessing an encapsulated resource.</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dirty="0">
                        <a:ln>
                          <a:noFill/>
                        </a:ln>
                        <a:solidFill>
                          <a:schemeClr val="tx1"/>
                        </a:solidFill>
                        <a:effectLst/>
                        <a:latin typeface="Arial" charset="0"/>
                        <a:cs typeface="Arial" charset="0"/>
                      </a:endParaRPr>
                    </a:p>
                  </a:txBody>
                  <a:tcPr marT="45717" marB="45717"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3C4C266A-53C8-D4BD-0A30-2FD9CECF73C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BF23ED-772D-4B67-8DF2-E8AA7983D232}" type="slidenum">
              <a:rPr lang="en-US" altLang="en-US">
                <a:solidFill>
                  <a:srgbClr val="000066"/>
                </a:solidFill>
              </a:rPr>
              <a:pPr eaLnBrk="1" hangingPunct="1"/>
              <a:t>11</a:t>
            </a:fld>
            <a:endParaRPr lang="en-US" altLang="en-US">
              <a:solidFill>
                <a:srgbClr val="000066"/>
              </a:solidFill>
            </a:endParaRPr>
          </a:p>
        </p:txBody>
      </p:sp>
      <p:sp>
        <p:nvSpPr>
          <p:cNvPr id="12291" name="Rectangle 2">
            <a:extLst>
              <a:ext uri="{FF2B5EF4-FFF2-40B4-BE49-F238E27FC236}">
                <a16:creationId xmlns:a16="http://schemas.microsoft.com/office/drawing/2014/main" id="{DF879A52-D621-6AE9-E240-48260D2F4BC9}"/>
              </a:ext>
            </a:extLst>
          </p:cNvPr>
          <p:cNvSpPr>
            <a:spLocks noGrp="1" noChangeArrowheads="1"/>
          </p:cNvSpPr>
          <p:nvPr>
            <p:ph type="title"/>
          </p:nvPr>
        </p:nvSpPr>
        <p:spPr>
          <a:xfrm>
            <a:off x="457200" y="555625"/>
            <a:ext cx="8229600" cy="579438"/>
          </a:xfrm>
          <a:noFill/>
        </p:spPr>
        <p:txBody>
          <a:bodyPr anchorCtr="1">
            <a:spAutoFit/>
          </a:bodyPr>
          <a:lstStyle/>
          <a:p>
            <a:pPr eaLnBrk="1" hangingPunct="1"/>
            <a:r>
              <a:rPr lang="en-US" altLang="en-US">
                <a:solidFill>
                  <a:schemeClr val="tx1"/>
                </a:solidFill>
              </a:rPr>
              <a:t>The Operating System Layer</a:t>
            </a:r>
          </a:p>
        </p:txBody>
      </p:sp>
      <p:graphicFrame>
        <p:nvGraphicFramePr>
          <p:cNvPr id="25609" name="Group 9">
            <a:extLst>
              <a:ext uri="{FF2B5EF4-FFF2-40B4-BE49-F238E27FC236}">
                <a16:creationId xmlns:a16="http://schemas.microsoft.com/office/drawing/2014/main" id="{FC1AE572-BD5C-EA2A-0169-031F26DDA948}"/>
              </a:ext>
            </a:extLst>
          </p:cNvPr>
          <p:cNvGraphicFramePr>
            <a:graphicFrameLocks noGrp="1"/>
          </p:cNvGraphicFramePr>
          <p:nvPr>
            <p:ph sz="half" idx="1"/>
          </p:nvPr>
        </p:nvGraphicFramePr>
        <p:xfrm>
          <a:off x="457200" y="1600200"/>
          <a:ext cx="8077200" cy="4525963"/>
        </p:xfrm>
        <a:graphic>
          <a:graphicData uri="http://schemas.openxmlformats.org/drawingml/2006/table">
            <a:tbl>
              <a:tblPr rtl="1"/>
              <a:tblGrid>
                <a:gridCol w="8077200">
                  <a:extLst>
                    <a:ext uri="{9D8B030D-6E8A-4147-A177-3AD203B41FA5}">
                      <a16:colId xmlns:a16="http://schemas.microsoft.com/office/drawing/2014/main" val="20000"/>
                    </a:ext>
                  </a:extLst>
                </a:gridCol>
              </a:tblGrid>
              <a:tr h="4525963">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a:ln>
                          <a:noFill/>
                        </a:ln>
                        <a:solidFill>
                          <a:schemeClr val="tx1"/>
                        </a:solidFill>
                        <a:effectLst/>
                        <a:latin typeface="Arial" charset="0"/>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12295" name="Picture 10">
            <a:extLst>
              <a:ext uri="{FF2B5EF4-FFF2-40B4-BE49-F238E27FC236}">
                <a16:creationId xmlns:a16="http://schemas.microsoft.com/office/drawing/2014/main" id="{B117166D-5AB4-AB2E-5126-89F5811D5C7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371600" y="1752600"/>
            <a:ext cx="6324600" cy="3648075"/>
          </a:xfrm>
          <a:noFill/>
        </p:spPr>
      </p:pic>
      <p:sp>
        <p:nvSpPr>
          <p:cNvPr id="12296" name="Rectangle 12">
            <a:extLst>
              <a:ext uri="{FF2B5EF4-FFF2-40B4-BE49-F238E27FC236}">
                <a16:creationId xmlns:a16="http://schemas.microsoft.com/office/drawing/2014/main" id="{4462899F-FF7E-DF9A-76FA-4C8B1CF4F4E3}"/>
              </a:ext>
            </a:extLst>
          </p:cNvPr>
          <p:cNvSpPr>
            <a:spLocks noChangeArrowheads="1"/>
          </p:cNvSpPr>
          <p:nvPr/>
        </p:nvSpPr>
        <p:spPr bwMode="auto">
          <a:xfrm>
            <a:off x="2895600" y="5562600"/>
            <a:ext cx="3536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0066CC"/>
                </a:solidFill>
              </a:rPr>
              <a:t>Figure 2. Core OS functionality</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850B8AC5-DFDF-FF55-757C-27534D3667A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CCD99A-0A31-4646-9883-C95271043B52}" type="slidenum">
              <a:rPr lang="en-US" altLang="en-US">
                <a:solidFill>
                  <a:srgbClr val="000066"/>
                </a:solidFill>
              </a:rPr>
              <a:pPr eaLnBrk="1" hangingPunct="1"/>
              <a:t>12</a:t>
            </a:fld>
            <a:endParaRPr lang="en-US" altLang="en-US">
              <a:solidFill>
                <a:srgbClr val="000066"/>
              </a:solidFill>
            </a:endParaRPr>
          </a:p>
        </p:txBody>
      </p:sp>
      <p:sp>
        <p:nvSpPr>
          <p:cNvPr id="13315" name="Rectangle 2">
            <a:extLst>
              <a:ext uri="{FF2B5EF4-FFF2-40B4-BE49-F238E27FC236}">
                <a16:creationId xmlns:a16="http://schemas.microsoft.com/office/drawing/2014/main" id="{E3228C08-8A3F-6EA2-463F-74911FF8FB88}"/>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The Operating System Layer</a:t>
            </a:r>
          </a:p>
        </p:txBody>
      </p:sp>
      <p:graphicFrame>
        <p:nvGraphicFramePr>
          <p:cNvPr id="28685" name="Group 13">
            <a:extLst>
              <a:ext uri="{FF2B5EF4-FFF2-40B4-BE49-F238E27FC236}">
                <a16:creationId xmlns:a16="http://schemas.microsoft.com/office/drawing/2014/main" id="{D85295A0-801B-F9E8-B21F-1A3311C24335}"/>
              </a:ext>
            </a:extLst>
          </p:cNvPr>
          <p:cNvGraphicFramePr>
            <a:graphicFrameLocks noGrp="1"/>
          </p:cNvGraphicFramePr>
          <p:nvPr>
            <p:ph type="tbl" idx="1"/>
          </p:nvPr>
        </p:nvGraphicFramePr>
        <p:xfrm>
          <a:off x="533400" y="1219200"/>
          <a:ext cx="8229600" cy="287655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87655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rgbClr val="A50021"/>
                          </a:solidFill>
                          <a:effectLst/>
                          <a:latin typeface="Arial" charset="0"/>
                          <a:cs typeface="Arial" charset="0"/>
                        </a:rPr>
                        <a:t>Figure 2 </a:t>
                      </a:r>
                      <a:r>
                        <a:rPr kumimoji="0" lang="en-US" sz="3200" b="0" i="0" u="none" strike="noStrike" cap="none" normalizeH="0" baseline="0">
                          <a:ln>
                            <a:noFill/>
                          </a:ln>
                          <a:solidFill>
                            <a:schemeClr val="tx1"/>
                          </a:solidFill>
                          <a:effectLst/>
                          <a:latin typeface="Arial" charset="0"/>
                          <a:cs typeface="Arial" charset="0"/>
                        </a:rPr>
                        <a:t>shows the core OS components: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Process manager</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Thread manager</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Memory manager </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Communication manager</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Supervisor</a:t>
                      </a:r>
                    </a:p>
                  </a:txBody>
                  <a:tcPr marT="45708" marB="45708"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6B406A28-F9B6-9922-5CB4-BF402D084535}"/>
              </a:ext>
            </a:extLst>
          </p:cNvPr>
          <p:cNvSpPr>
            <a:spLocks noGrp="1"/>
          </p:cNvSpPr>
          <p:nvPr>
            <p:ph type="title"/>
          </p:nvPr>
        </p:nvSpPr>
        <p:spPr/>
        <p:txBody>
          <a:bodyPr/>
          <a:lstStyle/>
          <a:p>
            <a:pPr algn="l"/>
            <a:r>
              <a:rPr lang="en-US" altLang="en-US"/>
              <a:t>Protection</a:t>
            </a:r>
          </a:p>
        </p:txBody>
      </p:sp>
      <p:sp>
        <p:nvSpPr>
          <p:cNvPr id="14339" name="Slide Number Placeholder 3">
            <a:extLst>
              <a:ext uri="{FF2B5EF4-FFF2-40B4-BE49-F238E27FC236}">
                <a16:creationId xmlns:a16="http://schemas.microsoft.com/office/drawing/2014/main" id="{7C8BD3A7-D9DD-BD82-8BBD-74EC784364D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58E131-5B69-4F4B-B6AE-59E26514C652}" type="slidenum">
              <a:rPr lang="en-US" altLang="en-US">
                <a:solidFill>
                  <a:srgbClr val="000066"/>
                </a:solidFill>
              </a:rPr>
              <a:pPr eaLnBrk="1" hangingPunct="1"/>
              <a:t>13</a:t>
            </a:fld>
            <a:endParaRPr lang="en-US" altLang="en-US">
              <a:solidFill>
                <a:srgbClr val="000066"/>
              </a:solidFill>
            </a:endParaRPr>
          </a:p>
        </p:txBody>
      </p:sp>
      <p:sp>
        <p:nvSpPr>
          <p:cNvPr id="14340" name="TextBox 4">
            <a:extLst>
              <a:ext uri="{FF2B5EF4-FFF2-40B4-BE49-F238E27FC236}">
                <a16:creationId xmlns:a16="http://schemas.microsoft.com/office/drawing/2014/main" id="{DD5876C5-156A-BF41-F9EF-96A57F0FB4E0}"/>
              </a:ext>
            </a:extLst>
          </p:cNvPr>
          <p:cNvSpPr txBox="1">
            <a:spLocks noChangeArrowheads="1"/>
          </p:cNvSpPr>
          <p:nvPr/>
        </p:nvSpPr>
        <p:spPr bwMode="auto">
          <a:xfrm>
            <a:off x="457200" y="1447800"/>
            <a:ext cx="8458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Illegitimate access</a:t>
            </a:r>
          </a:p>
          <a:p>
            <a:pPr eaLnBrk="1" hangingPunct="1"/>
            <a:r>
              <a:rPr lang="en-US" altLang="en-US" sz="2400"/>
              <a:t>􀁠examples</a:t>
            </a:r>
          </a:p>
          <a:p>
            <a:pPr eaLnBrk="1" hangingPunct="1"/>
            <a:r>
              <a:rPr lang="en-US" altLang="en-US" sz="2400"/>
              <a:t>⌧Unauthorized operations on resources</a:t>
            </a:r>
          </a:p>
          <a:p>
            <a:pPr eaLnBrk="1" hangingPunct="1"/>
            <a:r>
              <a:rPr lang="en-US" altLang="en-US" sz="2400"/>
              <a:t>⌧To sidestep the exported operations</a:t>
            </a:r>
          </a:p>
          <a:p>
            <a:pPr eaLnBrk="1" hangingPunct="1"/>
            <a:r>
              <a:rPr lang="en-US" altLang="en-US" sz="2400"/>
              <a:t>􀁠Need hardware support and a kernel to protect</a:t>
            </a:r>
          </a:p>
          <a:p>
            <a:pPr eaLnBrk="1" hangingPunct="1"/>
            <a:r>
              <a:rPr lang="en-US" altLang="en-US" sz="2400"/>
              <a:t>modules from one another at the level of individual</a:t>
            </a:r>
          </a:p>
          <a:p>
            <a:pPr eaLnBrk="1" hangingPunct="1"/>
            <a:r>
              <a:rPr lang="en-US" altLang="en-US" sz="2400"/>
              <a:t>invocations, regardless of the language in which they</a:t>
            </a:r>
          </a:p>
          <a:p>
            <a:pPr eaLnBrk="1" hangingPunct="1"/>
            <a:r>
              <a:rPr lang="en-US" altLang="en-US" sz="2400"/>
              <a:t>are written</a:t>
            </a:r>
          </a:p>
          <a:p>
            <a:pPr eaLnBrk="1" hangingPunct="1"/>
            <a:r>
              <a:rPr lang="en-US" altLang="en-US" sz="2400"/>
              <a:t>􀁡Kernel</a:t>
            </a:r>
          </a:p>
          <a:p>
            <a:pPr eaLnBrk="1" hangingPunct="1"/>
            <a:r>
              <a:rPr lang="en-US" altLang="en-US" sz="2400"/>
              <a:t>􀁠A program that is distinguished by the facts that it is</a:t>
            </a:r>
          </a:p>
          <a:p>
            <a:pPr eaLnBrk="1" hangingPunct="1"/>
            <a:r>
              <a:rPr lang="en-US" altLang="en-US" sz="2400"/>
              <a:t>always runs and its code is executed with complete</a:t>
            </a:r>
          </a:p>
          <a:p>
            <a:pPr eaLnBrk="1" hangingPunct="1"/>
            <a:r>
              <a:rPr lang="en-US" altLang="en-US" sz="2400"/>
              <a:t>access privileges for the physical resources on its</a:t>
            </a:r>
          </a:p>
          <a:p>
            <a:pPr eaLnBrk="1" hangingPunct="1"/>
            <a:r>
              <a:rPr lang="en-US" altLang="en-US" sz="2400"/>
              <a:t>host computer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A9ABF2D-960E-707B-C6CE-8278D683ACCF}"/>
              </a:ext>
            </a:extLst>
          </p:cNvPr>
          <p:cNvSpPr>
            <a:spLocks noGrp="1"/>
          </p:cNvSpPr>
          <p:nvPr>
            <p:ph type="title"/>
          </p:nvPr>
        </p:nvSpPr>
        <p:spPr/>
        <p:txBody>
          <a:bodyPr/>
          <a:lstStyle/>
          <a:p>
            <a:pPr algn="l"/>
            <a:r>
              <a:rPr lang="en-US" altLang="en-US"/>
              <a:t>Kernel</a:t>
            </a:r>
          </a:p>
        </p:txBody>
      </p:sp>
      <p:sp>
        <p:nvSpPr>
          <p:cNvPr id="15363" name="Slide Number Placeholder 3">
            <a:extLst>
              <a:ext uri="{FF2B5EF4-FFF2-40B4-BE49-F238E27FC236}">
                <a16:creationId xmlns:a16="http://schemas.microsoft.com/office/drawing/2014/main" id="{E76D233B-EAC7-97EE-8747-AB34909E861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217B14-9F7C-45BF-A011-FE20F37D812E}" type="slidenum">
              <a:rPr lang="en-US" altLang="en-US">
                <a:solidFill>
                  <a:srgbClr val="000066"/>
                </a:solidFill>
              </a:rPr>
              <a:pPr eaLnBrk="1" hangingPunct="1"/>
              <a:t>14</a:t>
            </a:fld>
            <a:endParaRPr lang="en-US" altLang="en-US">
              <a:solidFill>
                <a:srgbClr val="000066"/>
              </a:solidFill>
            </a:endParaRPr>
          </a:p>
        </p:txBody>
      </p:sp>
      <p:sp>
        <p:nvSpPr>
          <p:cNvPr id="15364" name="TextBox 4">
            <a:extLst>
              <a:ext uri="{FF2B5EF4-FFF2-40B4-BE49-F238E27FC236}">
                <a16:creationId xmlns:a16="http://schemas.microsoft.com/office/drawing/2014/main" id="{25D2FA48-88CA-88EF-EB28-844A806AB089}"/>
              </a:ext>
            </a:extLst>
          </p:cNvPr>
          <p:cNvSpPr txBox="1">
            <a:spLocks noChangeArrowheads="1"/>
          </p:cNvSpPr>
          <p:nvPr/>
        </p:nvSpPr>
        <p:spPr bwMode="auto">
          <a:xfrm>
            <a:off x="228600" y="1371600"/>
            <a:ext cx="89154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t>
            </a:r>
            <a:r>
              <a:rPr lang="en-US" altLang="en-US" sz="2400"/>
              <a:t>Executes in privileged mode; arranges other processes execute in user mode</a:t>
            </a:r>
          </a:p>
          <a:p>
            <a:pPr eaLnBrk="1" hangingPunct="1"/>
            <a:r>
              <a:rPr lang="en-US" altLang="en-US" sz="2400"/>
              <a:t>􀁡Set up address spaces to protect itself and other processes from accesses of an aberrant process</a:t>
            </a:r>
          </a:p>
          <a:p>
            <a:pPr eaLnBrk="1" hangingPunct="1"/>
            <a:r>
              <a:rPr lang="en-US" altLang="en-US" sz="2400"/>
              <a:t>􀁡A process can transfer from a user-level address space to the kernel’s address space via an exception such as an interrupt or system call trap</a:t>
            </a:r>
          </a:p>
          <a:p>
            <a:pPr eaLnBrk="1" hangingPunct="1"/>
            <a:r>
              <a:rPr lang="en-US" altLang="en-US" sz="2400"/>
              <a:t>􀁠When the </a:t>
            </a:r>
            <a:r>
              <a:rPr lang="en-US" altLang="en-US" sz="2400" u="sng"/>
              <a:t>TRAP</a:t>
            </a:r>
            <a:r>
              <a:rPr lang="en-US" altLang="en-US" sz="2400"/>
              <a:t> instruction is executed, as with any type of exception, the hardware forces the processor to execute a kernel-supplied handler function, in order that no process may</a:t>
            </a:r>
          </a:p>
          <a:p>
            <a:pPr eaLnBrk="1" hangingPunct="1"/>
            <a:r>
              <a:rPr lang="en-US" altLang="en-US" sz="2400"/>
              <a:t>gain illicit control of the hardware.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683C143C-3C59-45F6-5E3A-5004B4AE76C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18F22F-BD5A-4BA6-AA5D-23755522EFD6}" type="slidenum">
              <a:rPr lang="en-US" altLang="en-US">
                <a:solidFill>
                  <a:srgbClr val="000066"/>
                </a:solidFill>
              </a:rPr>
              <a:pPr eaLnBrk="1" hangingPunct="1"/>
              <a:t>15</a:t>
            </a:fld>
            <a:endParaRPr lang="en-US" altLang="en-US">
              <a:solidFill>
                <a:srgbClr val="000066"/>
              </a:solidFill>
            </a:endParaRPr>
          </a:p>
        </p:txBody>
      </p:sp>
      <p:sp>
        <p:nvSpPr>
          <p:cNvPr id="16387" name="Rectangle 2">
            <a:extLst>
              <a:ext uri="{FF2B5EF4-FFF2-40B4-BE49-F238E27FC236}">
                <a16:creationId xmlns:a16="http://schemas.microsoft.com/office/drawing/2014/main" id="{4723A51C-AF90-547D-A475-F305BF993BC8}"/>
              </a:ext>
            </a:extLst>
          </p:cNvPr>
          <p:cNvSpPr>
            <a:spLocks noGrp="1" noChangeArrowheads="1"/>
          </p:cNvSpPr>
          <p:nvPr>
            <p:ph type="title"/>
          </p:nvPr>
        </p:nvSpPr>
        <p:spPr>
          <a:xfrm>
            <a:off x="457200" y="557213"/>
            <a:ext cx="8229600" cy="579437"/>
          </a:xfrm>
          <a:noFill/>
        </p:spPr>
        <p:txBody>
          <a:bodyPr anchorCtr="1">
            <a:spAutoFit/>
          </a:bodyPr>
          <a:lstStyle/>
          <a:p>
            <a:pPr algn="l" eaLnBrk="1" hangingPunct="1"/>
            <a:r>
              <a:rPr lang="en-US" altLang="en-US">
                <a:solidFill>
                  <a:schemeClr val="tx1"/>
                </a:solidFill>
              </a:rPr>
              <a:t>Processes and Threads</a:t>
            </a:r>
          </a:p>
        </p:txBody>
      </p:sp>
      <p:graphicFrame>
        <p:nvGraphicFramePr>
          <p:cNvPr id="30736" name="Group 16">
            <a:extLst>
              <a:ext uri="{FF2B5EF4-FFF2-40B4-BE49-F238E27FC236}">
                <a16:creationId xmlns:a16="http://schemas.microsoft.com/office/drawing/2014/main" id="{EEADC6C6-C6F0-74B2-A1A1-8FDFE284F36C}"/>
              </a:ext>
            </a:extLst>
          </p:cNvPr>
          <p:cNvGraphicFramePr>
            <a:graphicFrameLocks noGrp="1"/>
          </p:cNvGraphicFramePr>
          <p:nvPr>
            <p:ph type="tbl" idx="1"/>
          </p:nvPr>
        </p:nvGraphicFramePr>
        <p:xfrm>
          <a:off x="533400" y="1219200"/>
          <a:ext cx="8229600" cy="424338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243388">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rgbClr val="A50021"/>
                          </a:solidFill>
                          <a:effectLst/>
                          <a:latin typeface="Arial" charset="0"/>
                          <a:cs typeface="Arial" charset="0"/>
                        </a:rPr>
                        <a:t>Process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A process consists of an execution environment together with one or more threads. </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A thread is the operating system abstraction of an activity.</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An </a:t>
                      </a:r>
                      <a:r>
                        <a:rPr kumimoji="0" lang="en-US" sz="2800" b="0" i="0" u="none" strike="noStrike" cap="none" normalizeH="0" baseline="0">
                          <a:ln>
                            <a:noFill/>
                          </a:ln>
                          <a:solidFill>
                            <a:srgbClr val="990099"/>
                          </a:solidFill>
                          <a:effectLst/>
                          <a:latin typeface="Arial" charset="0"/>
                          <a:cs typeface="Arial" charset="0"/>
                        </a:rPr>
                        <a:t>execution environment</a:t>
                      </a:r>
                      <a:r>
                        <a:rPr kumimoji="0" lang="en-US" sz="2800" b="0" i="0" u="none" strike="noStrike" cap="none" normalizeH="0" baseline="0">
                          <a:ln>
                            <a:noFill/>
                          </a:ln>
                          <a:solidFill>
                            <a:schemeClr val="tx1"/>
                          </a:solidFill>
                          <a:effectLst/>
                          <a:latin typeface="Arial" charset="0"/>
                          <a:cs typeface="Arial" charset="0"/>
                        </a:rPr>
                        <a:t> is the unit of resource management: a collection of local kernel managed resources to which its threads have access. </a:t>
                      </a:r>
                    </a:p>
                  </a:txBody>
                  <a:tcPr marT="45726" marB="45726"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47403726-2E77-93A7-0F55-35C11B98FAD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245C4AB-E0EA-4E01-90B0-8DB71A770BAE}" type="slidenum">
              <a:rPr lang="en-US" altLang="en-US">
                <a:solidFill>
                  <a:srgbClr val="000066"/>
                </a:solidFill>
              </a:rPr>
              <a:pPr eaLnBrk="1" hangingPunct="1"/>
              <a:t>16</a:t>
            </a:fld>
            <a:endParaRPr lang="en-US" altLang="en-US">
              <a:solidFill>
                <a:srgbClr val="000066"/>
              </a:solidFill>
            </a:endParaRPr>
          </a:p>
        </p:txBody>
      </p:sp>
      <p:sp>
        <p:nvSpPr>
          <p:cNvPr id="17411" name="Rectangle 2">
            <a:extLst>
              <a:ext uri="{FF2B5EF4-FFF2-40B4-BE49-F238E27FC236}">
                <a16:creationId xmlns:a16="http://schemas.microsoft.com/office/drawing/2014/main" id="{A00D8BCF-7D7C-4A39-2AEE-1EEF9CA9AF92}"/>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b="0">
                <a:solidFill>
                  <a:schemeClr val="tx1"/>
                </a:solidFill>
              </a:rPr>
              <a:t>Processes and Threads</a:t>
            </a:r>
          </a:p>
        </p:txBody>
      </p:sp>
      <p:graphicFrame>
        <p:nvGraphicFramePr>
          <p:cNvPr id="32782" name="Group 14">
            <a:extLst>
              <a:ext uri="{FF2B5EF4-FFF2-40B4-BE49-F238E27FC236}">
                <a16:creationId xmlns:a16="http://schemas.microsoft.com/office/drawing/2014/main" id="{412E9F31-E9B9-E670-79E2-49DAD90D2159}"/>
              </a:ext>
            </a:extLst>
          </p:cNvPr>
          <p:cNvGraphicFramePr>
            <a:graphicFrameLocks noGrp="1"/>
          </p:cNvGraphicFramePr>
          <p:nvPr>
            <p:ph type="tbl" idx="1"/>
          </p:nvPr>
        </p:nvGraphicFramePr>
        <p:xfrm>
          <a:off x="533400" y="1219200"/>
          <a:ext cx="8229600" cy="2341563"/>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341563">
                <a:tc>
                  <a:txBody>
                    <a:bodyPr/>
                    <a:lstStyle/>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An execution environment consists of :</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charset="0"/>
                          <a:cs typeface="Arial" charset="0"/>
                        </a:rPr>
                        <a:t>An address space</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charset="0"/>
                          <a:cs typeface="Arial" charset="0"/>
                        </a:rPr>
                        <a:t>Thread synchronization and communication resources (e.g., semaphores, sockets)</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charset="0"/>
                          <a:cs typeface="Arial" charset="0"/>
                        </a:rPr>
                        <a:t>Higher-level resources (e.g., file systems, windows)</a:t>
                      </a:r>
                    </a:p>
                  </a:txBody>
                  <a:tcPr marT="45734" marB="45734"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2993CBBF-9009-AAE1-8110-894F2BAC958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9DB8331-3019-440E-93F7-54F27432E7F0}" type="slidenum">
              <a:rPr lang="en-US" altLang="en-US">
                <a:solidFill>
                  <a:srgbClr val="000066"/>
                </a:solidFill>
              </a:rPr>
              <a:pPr eaLnBrk="1" hangingPunct="1"/>
              <a:t>17</a:t>
            </a:fld>
            <a:endParaRPr lang="en-US" altLang="en-US">
              <a:solidFill>
                <a:srgbClr val="000066"/>
              </a:solidFill>
            </a:endParaRPr>
          </a:p>
        </p:txBody>
      </p:sp>
      <p:sp>
        <p:nvSpPr>
          <p:cNvPr id="18435" name="Rectangle 2">
            <a:extLst>
              <a:ext uri="{FF2B5EF4-FFF2-40B4-BE49-F238E27FC236}">
                <a16:creationId xmlns:a16="http://schemas.microsoft.com/office/drawing/2014/main" id="{71ACD3BF-6A14-03B7-1913-C5AD8A495FD5}"/>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b="0">
                <a:solidFill>
                  <a:srgbClr val="669900"/>
                </a:solidFill>
              </a:rPr>
              <a:t>Processes and Threads</a:t>
            </a:r>
          </a:p>
        </p:txBody>
      </p:sp>
      <p:graphicFrame>
        <p:nvGraphicFramePr>
          <p:cNvPr id="34842" name="Group 26">
            <a:extLst>
              <a:ext uri="{FF2B5EF4-FFF2-40B4-BE49-F238E27FC236}">
                <a16:creationId xmlns:a16="http://schemas.microsoft.com/office/drawing/2014/main" id="{1FD41132-253D-F073-2CF2-A26669BFA2B9}"/>
              </a:ext>
            </a:extLst>
          </p:cNvPr>
          <p:cNvGraphicFramePr>
            <a:graphicFrameLocks noGrp="1"/>
          </p:cNvGraphicFramePr>
          <p:nvPr>
            <p:ph type="tbl" idx="1"/>
          </p:nvPr>
        </p:nvGraphicFramePr>
        <p:xfrm>
          <a:off x="533400" y="1219200"/>
          <a:ext cx="8229600" cy="44323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4323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rgbClr val="A50021"/>
                          </a:solidFill>
                          <a:effectLst/>
                          <a:latin typeface="Arial" charset="0"/>
                          <a:cs typeface="Arial" charset="0"/>
                        </a:rPr>
                        <a:t>Threads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Threads are schedulable activities attached to processes.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The aim of having multiple threads of execution is :</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charset="0"/>
                          <a:cs typeface="Arial" charset="0"/>
                        </a:rPr>
                        <a:t>To maximize degree of concurrent execution between operations</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charset="0"/>
                          <a:cs typeface="Arial" charset="0"/>
                        </a:rPr>
                        <a:t>To enable the overlap of computation with input and output</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charset="0"/>
                          <a:cs typeface="Arial" charset="0"/>
                        </a:rPr>
                        <a:t>To enable concurrent processing on multiprocessors.</a:t>
                      </a:r>
                    </a:p>
                  </a:txBody>
                  <a:tcPr marT="45725" marB="4572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32502747-7363-C6D6-591B-C0370C01A8F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AA11E5F-0A34-46BC-9216-72FB3BF0AB2C}" type="slidenum">
              <a:rPr lang="en-US" altLang="en-US">
                <a:solidFill>
                  <a:srgbClr val="000066"/>
                </a:solidFill>
              </a:rPr>
              <a:pPr eaLnBrk="1" hangingPunct="1"/>
              <a:t>18</a:t>
            </a:fld>
            <a:endParaRPr lang="en-US" altLang="en-US">
              <a:solidFill>
                <a:srgbClr val="000066"/>
              </a:solidFill>
            </a:endParaRPr>
          </a:p>
        </p:txBody>
      </p:sp>
      <p:sp>
        <p:nvSpPr>
          <p:cNvPr id="19459" name="Rectangle 2">
            <a:extLst>
              <a:ext uri="{FF2B5EF4-FFF2-40B4-BE49-F238E27FC236}">
                <a16:creationId xmlns:a16="http://schemas.microsoft.com/office/drawing/2014/main" id="{69A6C407-E3E2-F1D7-8D2F-5EE8DC896BB1}"/>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Processes and Threads</a:t>
            </a:r>
          </a:p>
        </p:txBody>
      </p:sp>
      <p:graphicFrame>
        <p:nvGraphicFramePr>
          <p:cNvPr id="36879" name="Group 15">
            <a:extLst>
              <a:ext uri="{FF2B5EF4-FFF2-40B4-BE49-F238E27FC236}">
                <a16:creationId xmlns:a16="http://schemas.microsoft.com/office/drawing/2014/main" id="{998ABE10-90E6-4E55-43B9-E2569745204E}"/>
              </a:ext>
            </a:extLst>
          </p:cNvPr>
          <p:cNvGraphicFramePr>
            <a:graphicFrameLocks noGrp="1"/>
          </p:cNvGraphicFramePr>
          <p:nvPr>
            <p:ph type="tbl" idx="1"/>
          </p:nvPr>
        </p:nvGraphicFramePr>
        <p:xfrm>
          <a:off x="533400" y="1219200"/>
          <a:ext cx="8229600" cy="241935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419350">
                <a:tc>
                  <a:txBody>
                    <a:bodyPr/>
                    <a:lstStyle/>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Threads can be helpful within servers:</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charset="0"/>
                          <a:cs typeface="Arial" charset="0"/>
                        </a:rPr>
                        <a:t>Concurrent processing of client’s requests can reduce the tendency for servers to become bottleneck.</a:t>
                      </a: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a:ln>
                            <a:noFill/>
                          </a:ln>
                          <a:solidFill>
                            <a:schemeClr val="tx1"/>
                          </a:solidFill>
                          <a:effectLst/>
                          <a:latin typeface="Arial" charset="0"/>
                          <a:cs typeface="Arial" charset="0"/>
                        </a:rPr>
                        <a:t>E.g. one thread can process a client’s request while a second thread serving another request waits for a disk access to complete. </a:t>
                      </a:r>
                    </a:p>
                  </a:txBody>
                  <a:tcPr marT="45706" marB="45706"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89495B1D-FEF2-AF57-F770-DF1D4D48458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29446E4-7A98-47A0-9257-E80A7E6DDCA7}" type="slidenum">
              <a:rPr lang="en-US" altLang="en-US">
                <a:solidFill>
                  <a:srgbClr val="000066"/>
                </a:solidFill>
              </a:rPr>
              <a:pPr eaLnBrk="1" hangingPunct="1"/>
              <a:t>19</a:t>
            </a:fld>
            <a:endParaRPr lang="en-US" altLang="en-US">
              <a:solidFill>
                <a:srgbClr val="000066"/>
              </a:solidFill>
            </a:endParaRPr>
          </a:p>
        </p:txBody>
      </p:sp>
      <p:sp>
        <p:nvSpPr>
          <p:cNvPr id="20483" name="Rectangle 2">
            <a:extLst>
              <a:ext uri="{FF2B5EF4-FFF2-40B4-BE49-F238E27FC236}">
                <a16:creationId xmlns:a16="http://schemas.microsoft.com/office/drawing/2014/main" id="{D1A21FFA-20E8-9685-49A4-1FB2AE20979B}"/>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Processes and Threads</a:t>
            </a:r>
          </a:p>
        </p:txBody>
      </p:sp>
      <p:graphicFrame>
        <p:nvGraphicFramePr>
          <p:cNvPr id="38927" name="Group 15">
            <a:extLst>
              <a:ext uri="{FF2B5EF4-FFF2-40B4-BE49-F238E27FC236}">
                <a16:creationId xmlns:a16="http://schemas.microsoft.com/office/drawing/2014/main" id="{BD04C051-154F-CBA6-1449-EFE325B9590D}"/>
              </a:ext>
            </a:extLst>
          </p:cNvPr>
          <p:cNvGraphicFramePr>
            <a:graphicFrameLocks noGrp="1"/>
          </p:cNvGraphicFramePr>
          <p:nvPr>
            <p:ph type="tbl" idx="1"/>
          </p:nvPr>
        </p:nvGraphicFramePr>
        <p:xfrm>
          <a:off x="533400" y="1219200"/>
          <a:ext cx="8229600" cy="19939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cs typeface="Arial" charset="0"/>
                        </a:rPr>
                        <a:t>Processes vs. Threads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Threads are “lightweight” processes,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processes are expensive to create but threads are easier to create and destroy.</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a:extLst>
              <a:ext uri="{FF2B5EF4-FFF2-40B4-BE49-F238E27FC236}">
                <a16:creationId xmlns:a16="http://schemas.microsoft.com/office/drawing/2014/main" id="{14A40BF9-0290-F279-F471-85D71995D45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ACB1EA-4408-4A9A-BF13-F6A87F358DAE}" type="slidenum">
              <a:rPr lang="en-US" altLang="en-US">
                <a:solidFill>
                  <a:srgbClr val="000066"/>
                </a:solidFill>
              </a:rPr>
              <a:pPr eaLnBrk="1" hangingPunct="1"/>
              <a:t>2</a:t>
            </a:fld>
            <a:endParaRPr lang="en-US" altLang="en-US">
              <a:solidFill>
                <a:srgbClr val="000066"/>
              </a:solidFill>
            </a:endParaRPr>
          </a:p>
        </p:txBody>
      </p:sp>
      <p:sp>
        <p:nvSpPr>
          <p:cNvPr id="3075" name="Rectangle 2">
            <a:extLst>
              <a:ext uri="{FF2B5EF4-FFF2-40B4-BE49-F238E27FC236}">
                <a16:creationId xmlns:a16="http://schemas.microsoft.com/office/drawing/2014/main" id="{F75355B0-A27D-EBA2-F5FE-C084555BFD69}"/>
              </a:ext>
            </a:extLst>
          </p:cNvPr>
          <p:cNvSpPr>
            <a:spLocks noGrp="1" noChangeArrowheads="1"/>
          </p:cNvSpPr>
          <p:nvPr>
            <p:ph type="title"/>
          </p:nvPr>
        </p:nvSpPr>
        <p:spPr>
          <a:xfrm>
            <a:off x="457200" y="557213"/>
            <a:ext cx="8229600" cy="579437"/>
          </a:xfrm>
          <a:noFill/>
        </p:spPr>
        <p:txBody>
          <a:bodyPr anchorCtr="1">
            <a:spAutoFit/>
          </a:bodyPr>
          <a:lstStyle/>
          <a:p>
            <a:pPr algn="l" eaLnBrk="1" hangingPunct="1"/>
            <a:r>
              <a:rPr lang="en-US" altLang="en-US">
                <a:solidFill>
                  <a:schemeClr val="tx1"/>
                </a:solidFill>
              </a:rPr>
              <a:t>Topics</a:t>
            </a:r>
          </a:p>
        </p:txBody>
      </p:sp>
      <p:graphicFrame>
        <p:nvGraphicFramePr>
          <p:cNvPr id="6154" name="Group 10">
            <a:extLst>
              <a:ext uri="{FF2B5EF4-FFF2-40B4-BE49-F238E27FC236}">
                <a16:creationId xmlns:a16="http://schemas.microsoft.com/office/drawing/2014/main" id="{271EA328-81FF-BD52-8584-2FD4B930EFB3}"/>
              </a:ext>
            </a:extLst>
          </p:cNvPr>
          <p:cNvGraphicFramePr>
            <a:graphicFrameLocks noGrp="1"/>
          </p:cNvGraphicFramePr>
          <p:nvPr>
            <p:ph type="tbl" idx="1"/>
          </p:nvPr>
        </p:nvGraphicFramePr>
        <p:xfrm>
          <a:off x="533400" y="1219200"/>
          <a:ext cx="8229600" cy="3749675"/>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749675">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kern="1200" cap="none" normalizeH="0" baseline="0" dirty="0">
                          <a:ln>
                            <a:noFill/>
                          </a:ln>
                          <a:solidFill>
                            <a:schemeClr val="tx1"/>
                          </a:solidFill>
                          <a:effectLst/>
                          <a:latin typeface="Arial" charset="0"/>
                          <a:ea typeface="+mn-ea"/>
                          <a:cs typeface="Arial" charset="0"/>
                        </a:rPr>
                        <a:t>Introduction</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kern="1200" cap="none" normalizeH="0" baseline="0" dirty="0">
                          <a:ln>
                            <a:noFill/>
                          </a:ln>
                          <a:solidFill>
                            <a:schemeClr val="tx1"/>
                          </a:solidFill>
                          <a:effectLst/>
                          <a:latin typeface="Arial" charset="0"/>
                          <a:ea typeface="+mn-ea"/>
                          <a:cs typeface="Arial" charset="0"/>
                        </a:rPr>
                        <a:t>The operating system layer</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kern="1200" cap="none" normalizeH="0" baseline="0" dirty="0">
                          <a:ln>
                            <a:noFill/>
                          </a:ln>
                          <a:solidFill>
                            <a:schemeClr val="tx1"/>
                          </a:solidFill>
                          <a:effectLst/>
                          <a:latin typeface="Arial" charset="0"/>
                          <a:ea typeface="+mn-ea"/>
                          <a:cs typeface="Arial" charset="0"/>
                        </a:rPr>
                        <a:t>Protection</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kern="1200" cap="none" normalizeH="0" baseline="0" dirty="0">
                          <a:ln>
                            <a:noFill/>
                          </a:ln>
                          <a:solidFill>
                            <a:schemeClr val="tx1"/>
                          </a:solidFill>
                          <a:effectLst/>
                          <a:latin typeface="Arial" charset="0"/>
                          <a:ea typeface="+mn-ea"/>
                          <a:cs typeface="Arial" charset="0"/>
                        </a:rPr>
                        <a:t>Processes and threads</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kern="1200" cap="none" normalizeH="0" baseline="0" dirty="0">
                          <a:ln>
                            <a:noFill/>
                          </a:ln>
                          <a:solidFill>
                            <a:schemeClr val="tx1"/>
                          </a:solidFill>
                          <a:effectLst/>
                          <a:latin typeface="Arial" charset="0"/>
                          <a:ea typeface="+mn-ea"/>
                          <a:cs typeface="Arial" charset="0"/>
                        </a:rPr>
                        <a:t>Communication and invocation</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kern="1200" cap="none" normalizeH="0" baseline="0" dirty="0">
                          <a:ln>
                            <a:noFill/>
                          </a:ln>
                          <a:solidFill>
                            <a:schemeClr val="tx1"/>
                          </a:solidFill>
                          <a:effectLst/>
                          <a:latin typeface="Arial" charset="0"/>
                          <a:ea typeface="+mn-ea"/>
                          <a:cs typeface="Arial" charset="0"/>
                        </a:rPr>
                        <a:t>Operating system architecture</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3200" b="0" i="0" u="none" strike="noStrike" cap="none" normalizeH="0" baseline="0" dirty="0">
                        <a:ln>
                          <a:noFill/>
                        </a:ln>
                        <a:solidFill>
                          <a:schemeClr val="tx1"/>
                        </a:solidFill>
                        <a:effectLst/>
                        <a:latin typeface="Arial" charset="0"/>
                        <a:cs typeface="Arial" charset="0"/>
                      </a:endParaRPr>
                    </a:p>
                  </a:txBody>
                  <a:tcPr marT="45728" marB="45728"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7D220D94-F7AA-AB90-F54B-66B12BD126B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EEE6EC-8F89-4475-A678-72A2931F84A9}" type="slidenum">
              <a:rPr lang="en-US" altLang="en-US">
                <a:solidFill>
                  <a:srgbClr val="000066"/>
                </a:solidFill>
              </a:rPr>
              <a:pPr eaLnBrk="1" hangingPunct="1"/>
              <a:t>20</a:t>
            </a:fld>
            <a:endParaRPr lang="en-US" altLang="en-US">
              <a:solidFill>
                <a:srgbClr val="000066"/>
              </a:solidFill>
            </a:endParaRPr>
          </a:p>
        </p:txBody>
      </p:sp>
      <p:sp>
        <p:nvSpPr>
          <p:cNvPr id="21507" name="Rectangle 2">
            <a:extLst>
              <a:ext uri="{FF2B5EF4-FFF2-40B4-BE49-F238E27FC236}">
                <a16:creationId xmlns:a16="http://schemas.microsoft.com/office/drawing/2014/main" id="{CF94E9C0-7F16-FD6F-2FE8-BC9FC3D0A208}"/>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Processes and Threads</a:t>
            </a:r>
          </a:p>
        </p:txBody>
      </p:sp>
      <p:graphicFrame>
        <p:nvGraphicFramePr>
          <p:cNvPr id="40980" name="Group 20">
            <a:extLst>
              <a:ext uri="{FF2B5EF4-FFF2-40B4-BE49-F238E27FC236}">
                <a16:creationId xmlns:a16="http://schemas.microsoft.com/office/drawing/2014/main" id="{D7807E36-DC49-A0F3-DFC8-9C694319CF53}"/>
              </a:ext>
            </a:extLst>
          </p:cNvPr>
          <p:cNvGraphicFramePr>
            <a:graphicFrameLocks noGrp="1"/>
          </p:cNvGraphicFramePr>
          <p:nvPr>
            <p:ph type="tbl" idx="1"/>
          </p:nvPr>
        </p:nvGraphicFramePr>
        <p:xfrm>
          <a:off x="533400" y="1219200"/>
          <a:ext cx="8229600" cy="4327525"/>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327525">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cs typeface="Arial" charset="0"/>
                        </a:rPr>
                        <a:t>Threads programming</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Thread programming is concurrent programming.</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Java provides methods for creating, destroying and synchronizing threads.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The Java thread class includes the constructor and management methods listed in </a:t>
                      </a:r>
                      <a:r>
                        <a:rPr kumimoji="0" lang="en-US" sz="2800" b="0" i="0" u="none" strike="noStrike" cap="none" normalizeH="0" baseline="0" dirty="0">
                          <a:ln>
                            <a:noFill/>
                          </a:ln>
                          <a:solidFill>
                            <a:srgbClr val="A50021"/>
                          </a:solidFill>
                          <a:effectLst/>
                          <a:latin typeface="Arial" charset="0"/>
                          <a:cs typeface="Arial" charset="0"/>
                        </a:rPr>
                        <a:t>Figure 3</a:t>
                      </a:r>
                      <a:r>
                        <a:rPr kumimoji="0" lang="en-US" sz="2800" b="0" i="0" u="none" strike="noStrike" cap="none" normalizeH="0" baseline="0" dirty="0">
                          <a:ln>
                            <a:noFill/>
                          </a:ln>
                          <a:solidFill>
                            <a:schemeClr val="tx1"/>
                          </a:solidFill>
                          <a:effectLst/>
                          <a:latin typeface="Arial" charset="0"/>
                          <a:cs typeface="Arial" charset="0"/>
                        </a:rPr>
                        <a:t>.</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The thread and object synchronization methods are in </a:t>
                      </a:r>
                      <a:r>
                        <a:rPr kumimoji="0" lang="en-US" sz="2800" b="0" i="0" u="none" strike="noStrike" cap="none" normalizeH="0" baseline="0" dirty="0">
                          <a:ln>
                            <a:noFill/>
                          </a:ln>
                          <a:solidFill>
                            <a:srgbClr val="A50021"/>
                          </a:solidFill>
                          <a:effectLst/>
                          <a:latin typeface="Arial" charset="0"/>
                          <a:cs typeface="Arial" charset="0"/>
                        </a:rPr>
                        <a:t>Figure 4</a:t>
                      </a:r>
                      <a:r>
                        <a:rPr kumimoji="0" lang="en-US" sz="2800" b="0" i="0" u="none" strike="noStrike" cap="none" normalizeH="0" baseline="0" dirty="0">
                          <a:ln>
                            <a:noFill/>
                          </a:ln>
                          <a:solidFill>
                            <a:schemeClr val="tx1"/>
                          </a:solidFill>
                          <a:effectLst/>
                          <a:latin typeface="Arial" charset="0"/>
                          <a:cs typeface="Arial" charset="0"/>
                        </a:rPr>
                        <a:t>.</a:t>
                      </a:r>
                    </a:p>
                  </a:txBody>
                  <a:tcPr marT="45713" marB="4571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F1973FC7-7C4E-558D-98DE-6802B5BABED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75A72C-BDEA-43D5-A78D-E8E4D3269B32}" type="slidenum">
              <a:rPr lang="en-US" altLang="en-US">
                <a:solidFill>
                  <a:srgbClr val="000066"/>
                </a:solidFill>
              </a:rPr>
              <a:pPr eaLnBrk="1" hangingPunct="1"/>
              <a:t>21</a:t>
            </a:fld>
            <a:endParaRPr lang="en-US" altLang="en-US">
              <a:solidFill>
                <a:srgbClr val="000066"/>
              </a:solidFill>
            </a:endParaRPr>
          </a:p>
        </p:txBody>
      </p:sp>
      <p:sp>
        <p:nvSpPr>
          <p:cNvPr id="22531" name="Rectangle 2">
            <a:extLst>
              <a:ext uri="{FF2B5EF4-FFF2-40B4-BE49-F238E27FC236}">
                <a16:creationId xmlns:a16="http://schemas.microsoft.com/office/drawing/2014/main" id="{BD375ABD-1141-5927-D0D1-94144577744E}"/>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Processes and Threads</a:t>
            </a:r>
          </a:p>
        </p:txBody>
      </p:sp>
      <p:graphicFrame>
        <p:nvGraphicFramePr>
          <p:cNvPr id="43029" name="Group 21">
            <a:extLst>
              <a:ext uri="{FF2B5EF4-FFF2-40B4-BE49-F238E27FC236}">
                <a16:creationId xmlns:a16="http://schemas.microsoft.com/office/drawing/2014/main" id="{F3F55E91-BD79-5376-B163-9C6D9E78D358}"/>
              </a:ext>
            </a:extLst>
          </p:cNvPr>
          <p:cNvGraphicFramePr>
            <a:graphicFrameLocks noGrp="1"/>
          </p:cNvGraphicFramePr>
          <p:nvPr>
            <p:ph type="tbl" idx="1"/>
          </p:nvPr>
        </p:nvGraphicFramePr>
        <p:xfrm>
          <a:off x="533400" y="1219200"/>
          <a:ext cx="8229600" cy="4953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9530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1" u="none" strike="noStrike" cap="none" normalizeH="0" baseline="0">
                          <a:ln>
                            <a:noFill/>
                          </a:ln>
                          <a:solidFill>
                            <a:schemeClr val="tx1"/>
                          </a:solidFill>
                          <a:effectLst/>
                          <a:latin typeface="Times New Roman" pitchFamily="18" charset="0"/>
                          <a:cs typeface="Arial" charset="0"/>
                        </a:rPr>
                        <a:t>Thread(ThreadGroup group, Runnable target, String name)</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a:ln>
                            <a:noFill/>
                          </a:ln>
                          <a:solidFill>
                            <a:schemeClr val="tx1"/>
                          </a:solidFill>
                          <a:effectLst/>
                          <a:latin typeface="Times New Roman" pitchFamily="18" charset="0"/>
                          <a:cs typeface="Arial" charset="0"/>
                        </a:rPr>
                        <a:t>   Creates a new thread in the </a:t>
                      </a:r>
                      <a:r>
                        <a:rPr kumimoji="0" lang="en-US" sz="1600" b="0" i="1" u="none" strike="noStrike" cap="none" normalizeH="0" baseline="0">
                          <a:ln>
                            <a:noFill/>
                          </a:ln>
                          <a:solidFill>
                            <a:schemeClr val="tx1"/>
                          </a:solidFill>
                          <a:effectLst/>
                          <a:latin typeface="Times New Roman" pitchFamily="18" charset="0"/>
                          <a:cs typeface="Arial" charset="0"/>
                        </a:rPr>
                        <a:t>SUSPENDED </a:t>
                      </a:r>
                      <a:r>
                        <a:rPr kumimoji="0" lang="en-US" sz="1600" b="0" i="0" u="none" strike="noStrike" cap="none" normalizeH="0" baseline="0">
                          <a:ln>
                            <a:noFill/>
                          </a:ln>
                          <a:solidFill>
                            <a:schemeClr val="tx1"/>
                          </a:solidFill>
                          <a:effectLst/>
                          <a:latin typeface="Times New Roman" pitchFamily="18" charset="0"/>
                          <a:cs typeface="Arial" charset="0"/>
                        </a:rPr>
                        <a:t>state, which will belong to </a:t>
                      </a:r>
                      <a:r>
                        <a:rPr kumimoji="0" lang="en-US" sz="1600" b="0" i="1" u="none" strike="noStrike" cap="none" normalizeH="0" baseline="0">
                          <a:ln>
                            <a:noFill/>
                          </a:ln>
                          <a:solidFill>
                            <a:schemeClr val="tx1"/>
                          </a:solidFill>
                          <a:effectLst/>
                          <a:latin typeface="Times New Roman" pitchFamily="18" charset="0"/>
                          <a:cs typeface="Arial" charset="0"/>
                        </a:rPr>
                        <a:t>group </a:t>
                      </a:r>
                      <a:r>
                        <a:rPr kumimoji="0" lang="en-US" sz="1600" b="0" i="0" u="none" strike="noStrike" cap="none" normalizeH="0" baseline="0">
                          <a:ln>
                            <a:noFill/>
                          </a:ln>
                          <a:solidFill>
                            <a:schemeClr val="tx1"/>
                          </a:solidFill>
                          <a:effectLst/>
                          <a:latin typeface="Times New Roman" pitchFamily="18" charset="0"/>
                          <a:cs typeface="Arial" charset="0"/>
                        </a:rPr>
                        <a:t>and be</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a:ln>
                            <a:noFill/>
                          </a:ln>
                          <a:solidFill>
                            <a:schemeClr val="tx1"/>
                          </a:solidFill>
                          <a:effectLst/>
                          <a:latin typeface="Times New Roman" pitchFamily="18" charset="0"/>
                          <a:cs typeface="Arial" charset="0"/>
                        </a:rPr>
                        <a:t>   identified as </a:t>
                      </a:r>
                      <a:r>
                        <a:rPr kumimoji="0" lang="en-US" sz="1600" b="0" i="1" u="none" strike="noStrike" cap="none" normalizeH="0" baseline="0">
                          <a:ln>
                            <a:noFill/>
                          </a:ln>
                          <a:solidFill>
                            <a:schemeClr val="tx1"/>
                          </a:solidFill>
                          <a:effectLst/>
                          <a:latin typeface="Times New Roman" pitchFamily="18" charset="0"/>
                          <a:cs typeface="Arial" charset="0"/>
                        </a:rPr>
                        <a:t>name</a:t>
                      </a:r>
                      <a:r>
                        <a:rPr kumimoji="0" lang="en-US" sz="1600" b="0" i="0" u="none" strike="noStrike" cap="none" normalizeH="0" baseline="0">
                          <a:ln>
                            <a:noFill/>
                          </a:ln>
                          <a:solidFill>
                            <a:schemeClr val="tx1"/>
                          </a:solidFill>
                          <a:effectLst/>
                          <a:latin typeface="Times New Roman" pitchFamily="18" charset="0"/>
                          <a:cs typeface="Arial" charset="0"/>
                        </a:rPr>
                        <a:t>; the thread will execute the </a:t>
                      </a:r>
                      <a:r>
                        <a:rPr kumimoji="0" lang="en-US" sz="1600" b="0" i="1" u="none" strike="noStrike" cap="none" normalizeH="0" baseline="0">
                          <a:ln>
                            <a:noFill/>
                          </a:ln>
                          <a:solidFill>
                            <a:schemeClr val="tx1"/>
                          </a:solidFill>
                          <a:effectLst/>
                          <a:latin typeface="Times New Roman" pitchFamily="18" charset="0"/>
                          <a:cs typeface="Arial" charset="0"/>
                        </a:rPr>
                        <a:t>run() </a:t>
                      </a:r>
                      <a:r>
                        <a:rPr kumimoji="0" lang="en-US" sz="1600" b="0" i="0" u="none" strike="noStrike" cap="none" normalizeH="0" baseline="0">
                          <a:ln>
                            <a:noFill/>
                          </a:ln>
                          <a:solidFill>
                            <a:schemeClr val="tx1"/>
                          </a:solidFill>
                          <a:effectLst/>
                          <a:latin typeface="Times New Roman" pitchFamily="18" charset="0"/>
                          <a:cs typeface="Arial" charset="0"/>
                        </a:rPr>
                        <a:t>method of </a:t>
                      </a:r>
                      <a:r>
                        <a:rPr kumimoji="0" lang="en-US" sz="1600" b="0" i="1" u="none" strike="noStrike" cap="none" normalizeH="0" baseline="0">
                          <a:ln>
                            <a:noFill/>
                          </a:ln>
                          <a:solidFill>
                            <a:schemeClr val="tx1"/>
                          </a:solidFill>
                          <a:effectLst/>
                          <a:latin typeface="Times New Roman" pitchFamily="18" charset="0"/>
                          <a:cs typeface="Arial" charset="0"/>
                        </a:rPr>
                        <a:t>target</a:t>
                      </a:r>
                      <a:r>
                        <a:rPr kumimoji="0" lang="en-US" sz="1600" b="0" i="0" u="none" strike="noStrike" cap="none" normalizeH="0" baseline="0">
                          <a:ln>
                            <a:noFill/>
                          </a:ln>
                          <a:solidFill>
                            <a:schemeClr val="tx1"/>
                          </a:solidFill>
                          <a:effectLst/>
                          <a:latin typeface="Times New Roman" pitchFamily="18" charset="0"/>
                          <a:cs typeface="Arial" charset="0"/>
                        </a:rPr>
                        <a:t>.</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1" u="none" strike="noStrike" cap="none" normalizeH="0" baseline="0">
                          <a:ln>
                            <a:noFill/>
                          </a:ln>
                          <a:solidFill>
                            <a:schemeClr val="tx1"/>
                          </a:solidFill>
                          <a:effectLst/>
                          <a:latin typeface="Times New Roman" pitchFamily="18" charset="0"/>
                          <a:cs typeface="Arial" charset="0"/>
                        </a:rPr>
                        <a:t>setPriority(int newPriority), getPriority()</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a:ln>
                            <a:noFill/>
                          </a:ln>
                          <a:solidFill>
                            <a:schemeClr val="tx1"/>
                          </a:solidFill>
                          <a:effectLst/>
                          <a:latin typeface="Times New Roman" pitchFamily="18" charset="0"/>
                          <a:cs typeface="Arial" charset="0"/>
                        </a:rPr>
                        <a:t>   Set and return the thread’s priority.</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1" u="none" strike="noStrike" cap="none" normalizeH="0" baseline="0">
                          <a:ln>
                            <a:noFill/>
                          </a:ln>
                          <a:solidFill>
                            <a:schemeClr val="tx1"/>
                          </a:solidFill>
                          <a:effectLst/>
                          <a:latin typeface="Times New Roman" pitchFamily="18" charset="0"/>
                          <a:cs typeface="Arial" charset="0"/>
                        </a:rPr>
                        <a:t>run()</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a:ln>
                            <a:noFill/>
                          </a:ln>
                          <a:solidFill>
                            <a:schemeClr val="tx1"/>
                          </a:solidFill>
                          <a:effectLst/>
                          <a:latin typeface="Times New Roman" pitchFamily="18" charset="0"/>
                          <a:cs typeface="Arial" charset="0"/>
                        </a:rPr>
                        <a:t>     A thread executes the </a:t>
                      </a:r>
                      <a:r>
                        <a:rPr kumimoji="0" lang="en-US" sz="1600" b="0" i="1" u="none" strike="noStrike" cap="none" normalizeH="0" baseline="0">
                          <a:ln>
                            <a:noFill/>
                          </a:ln>
                          <a:solidFill>
                            <a:schemeClr val="tx1"/>
                          </a:solidFill>
                          <a:effectLst/>
                          <a:latin typeface="Times New Roman" pitchFamily="18" charset="0"/>
                          <a:cs typeface="Arial" charset="0"/>
                        </a:rPr>
                        <a:t>run() </a:t>
                      </a:r>
                      <a:r>
                        <a:rPr kumimoji="0" lang="en-US" sz="1600" b="0" i="0" u="none" strike="noStrike" cap="none" normalizeH="0" baseline="0">
                          <a:ln>
                            <a:noFill/>
                          </a:ln>
                          <a:solidFill>
                            <a:schemeClr val="tx1"/>
                          </a:solidFill>
                          <a:effectLst/>
                          <a:latin typeface="Times New Roman" pitchFamily="18" charset="0"/>
                          <a:cs typeface="Arial" charset="0"/>
                        </a:rPr>
                        <a:t>method of its target object, if it has one, and otherwise its</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a:ln>
                            <a:noFill/>
                          </a:ln>
                          <a:solidFill>
                            <a:schemeClr val="tx1"/>
                          </a:solidFill>
                          <a:effectLst/>
                          <a:latin typeface="Times New Roman" pitchFamily="18" charset="0"/>
                          <a:cs typeface="Arial" charset="0"/>
                        </a:rPr>
                        <a:t>     own </a:t>
                      </a:r>
                      <a:r>
                        <a:rPr kumimoji="0" lang="en-US" sz="1600" b="0" i="1" u="none" strike="noStrike" cap="none" normalizeH="0" baseline="0">
                          <a:ln>
                            <a:noFill/>
                          </a:ln>
                          <a:solidFill>
                            <a:schemeClr val="tx1"/>
                          </a:solidFill>
                          <a:effectLst/>
                          <a:latin typeface="Times New Roman" pitchFamily="18" charset="0"/>
                          <a:cs typeface="Arial" charset="0"/>
                        </a:rPr>
                        <a:t>run() </a:t>
                      </a:r>
                      <a:r>
                        <a:rPr kumimoji="0" lang="en-US" sz="1600" b="0" i="0" u="none" strike="noStrike" cap="none" normalizeH="0" baseline="0">
                          <a:ln>
                            <a:noFill/>
                          </a:ln>
                          <a:solidFill>
                            <a:schemeClr val="tx1"/>
                          </a:solidFill>
                          <a:effectLst/>
                          <a:latin typeface="Times New Roman" pitchFamily="18" charset="0"/>
                          <a:cs typeface="Arial" charset="0"/>
                        </a:rPr>
                        <a:t>method (</a:t>
                      </a:r>
                      <a:r>
                        <a:rPr kumimoji="0" lang="en-US" sz="1600" b="0" i="1" u="none" strike="noStrike" cap="none" normalizeH="0" baseline="0">
                          <a:ln>
                            <a:noFill/>
                          </a:ln>
                          <a:solidFill>
                            <a:schemeClr val="tx1"/>
                          </a:solidFill>
                          <a:effectLst/>
                          <a:latin typeface="Times New Roman" pitchFamily="18" charset="0"/>
                          <a:cs typeface="Arial" charset="0"/>
                        </a:rPr>
                        <a:t>Thread </a:t>
                      </a:r>
                      <a:r>
                        <a:rPr kumimoji="0" lang="en-US" sz="1600" b="0" i="0" u="none" strike="noStrike" cap="none" normalizeH="0" baseline="0">
                          <a:ln>
                            <a:noFill/>
                          </a:ln>
                          <a:solidFill>
                            <a:schemeClr val="tx1"/>
                          </a:solidFill>
                          <a:effectLst/>
                          <a:latin typeface="Times New Roman" pitchFamily="18" charset="0"/>
                          <a:cs typeface="Arial" charset="0"/>
                        </a:rPr>
                        <a:t>implements </a:t>
                      </a:r>
                      <a:r>
                        <a:rPr kumimoji="0" lang="en-US" sz="1600" b="0" i="1" u="none" strike="noStrike" cap="none" normalizeH="0" baseline="0">
                          <a:ln>
                            <a:noFill/>
                          </a:ln>
                          <a:solidFill>
                            <a:schemeClr val="tx1"/>
                          </a:solidFill>
                          <a:effectLst/>
                          <a:latin typeface="Times New Roman" pitchFamily="18" charset="0"/>
                          <a:cs typeface="Arial" charset="0"/>
                        </a:rPr>
                        <a:t>Runnable</a:t>
                      </a:r>
                      <a:r>
                        <a:rPr kumimoji="0" lang="en-US" sz="1600" b="0" i="0" u="none" strike="noStrike" cap="none" normalizeH="0" baseline="0">
                          <a:ln>
                            <a:noFill/>
                          </a:ln>
                          <a:solidFill>
                            <a:schemeClr val="tx1"/>
                          </a:solidFill>
                          <a:effectLst/>
                          <a:latin typeface="Times New Roman" pitchFamily="18" charset="0"/>
                          <a:cs typeface="Arial" charset="0"/>
                        </a:rPr>
                        <a:t>).</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1" u="none" strike="noStrike" cap="none" normalizeH="0" baseline="0">
                          <a:ln>
                            <a:noFill/>
                          </a:ln>
                          <a:solidFill>
                            <a:schemeClr val="tx1"/>
                          </a:solidFill>
                          <a:effectLst/>
                          <a:latin typeface="Times New Roman" pitchFamily="18" charset="0"/>
                          <a:cs typeface="Arial" charset="0"/>
                        </a:rPr>
                        <a:t>start()</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a:ln>
                            <a:noFill/>
                          </a:ln>
                          <a:solidFill>
                            <a:schemeClr val="tx1"/>
                          </a:solidFill>
                          <a:effectLst/>
                          <a:latin typeface="Times New Roman" pitchFamily="18" charset="0"/>
                          <a:cs typeface="Arial" charset="0"/>
                        </a:rPr>
                        <a:t>    Change the state of the thread from </a:t>
                      </a:r>
                      <a:r>
                        <a:rPr kumimoji="0" lang="en-US" sz="1600" b="0" i="1" u="none" strike="noStrike" cap="none" normalizeH="0" baseline="0">
                          <a:ln>
                            <a:noFill/>
                          </a:ln>
                          <a:solidFill>
                            <a:schemeClr val="tx1"/>
                          </a:solidFill>
                          <a:effectLst/>
                          <a:latin typeface="Times New Roman" pitchFamily="18" charset="0"/>
                          <a:cs typeface="Arial" charset="0"/>
                        </a:rPr>
                        <a:t>SUSPENDED </a:t>
                      </a:r>
                      <a:r>
                        <a:rPr kumimoji="0" lang="en-US" sz="1600" b="0" i="0" u="none" strike="noStrike" cap="none" normalizeH="0" baseline="0">
                          <a:ln>
                            <a:noFill/>
                          </a:ln>
                          <a:solidFill>
                            <a:schemeClr val="tx1"/>
                          </a:solidFill>
                          <a:effectLst/>
                          <a:latin typeface="Times New Roman" pitchFamily="18" charset="0"/>
                          <a:cs typeface="Arial" charset="0"/>
                        </a:rPr>
                        <a:t>to </a:t>
                      </a:r>
                      <a:r>
                        <a:rPr kumimoji="0" lang="en-US" sz="1600" b="0" i="1" u="none" strike="noStrike" cap="none" normalizeH="0" baseline="0">
                          <a:ln>
                            <a:noFill/>
                          </a:ln>
                          <a:solidFill>
                            <a:schemeClr val="tx1"/>
                          </a:solidFill>
                          <a:effectLst/>
                          <a:latin typeface="Times New Roman" pitchFamily="18" charset="0"/>
                          <a:cs typeface="Arial" charset="0"/>
                        </a:rPr>
                        <a:t>RUNNABLE</a:t>
                      </a:r>
                      <a:r>
                        <a:rPr kumimoji="0" lang="en-US" sz="1600" b="0" i="0" u="none" strike="noStrike" cap="none" normalizeH="0" baseline="0">
                          <a:ln>
                            <a:noFill/>
                          </a:ln>
                          <a:solidFill>
                            <a:schemeClr val="tx1"/>
                          </a:solidFill>
                          <a:effectLst/>
                          <a:latin typeface="Times New Roman" pitchFamily="18" charset="0"/>
                          <a:cs typeface="Arial" charset="0"/>
                        </a:rPr>
                        <a:t>.</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1" u="none" strike="noStrike" cap="none" normalizeH="0" baseline="0">
                          <a:ln>
                            <a:noFill/>
                          </a:ln>
                          <a:solidFill>
                            <a:schemeClr val="tx1"/>
                          </a:solidFill>
                          <a:effectLst/>
                          <a:latin typeface="Times New Roman" pitchFamily="18" charset="0"/>
                          <a:cs typeface="Arial" charset="0"/>
                        </a:rPr>
                        <a:t>sleep(int millisecs)</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a:ln>
                            <a:noFill/>
                          </a:ln>
                          <a:solidFill>
                            <a:schemeClr val="tx1"/>
                          </a:solidFill>
                          <a:effectLst/>
                          <a:latin typeface="Times New Roman" pitchFamily="18" charset="0"/>
                          <a:cs typeface="Arial" charset="0"/>
                        </a:rPr>
                        <a:t>    Cause the thread to enter the </a:t>
                      </a:r>
                      <a:r>
                        <a:rPr kumimoji="0" lang="en-US" sz="1600" b="0" i="1" u="none" strike="noStrike" cap="none" normalizeH="0" baseline="0">
                          <a:ln>
                            <a:noFill/>
                          </a:ln>
                          <a:solidFill>
                            <a:schemeClr val="tx1"/>
                          </a:solidFill>
                          <a:effectLst/>
                          <a:latin typeface="Times New Roman" pitchFamily="18" charset="0"/>
                          <a:cs typeface="Arial" charset="0"/>
                        </a:rPr>
                        <a:t>SUSPENDED </a:t>
                      </a:r>
                      <a:r>
                        <a:rPr kumimoji="0" lang="en-US" sz="1600" b="0" i="0" u="none" strike="noStrike" cap="none" normalizeH="0" baseline="0">
                          <a:ln>
                            <a:noFill/>
                          </a:ln>
                          <a:solidFill>
                            <a:schemeClr val="tx1"/>
                          </a:solidFill>
                          <a:effectLst/>
                          <a:latin typeface="Times New Roman" pitchFamily="18" charset="0"/>
                          <a:cs typeface="Arial" charset="0"/>
                        </a:rPr>
                        <a:t>state for the specified time.</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1" u="none" strike="noStrike" cap="none" normalizeH="0" baseline="0">
                          <a:ln>
                            <a:noFill/>
                          </a:ln>
                          <a:solidFill>
                            <a:schemeClr val="tx1"/>
                          </a:solidFill>
                          <a:effectLst/>
                          <a:latin typeface="Times New Roman" pitchFamily="18" charset="0"/>
                          <a:cs typeface="Arial" charset="0"/>
                        </a:rPr>
                        <a:t>yield()</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a:ln>
                            <a:noFill/>
                          </a:ln>
                          <a:solidFill>
                            <a:schemeClr val="tx1"/>
                          </a:solidFill>
                          <a:effectLst/>
                          <a:latin typeface="Times New Roman" pitchFamily="18" charset="0"/>
                          <a:cs typeface="Arial" charset="0"/>
                        </a:rPr>
                        <a:t>    Enter the </a:t>
                      </a:r>
                      <a:r>
                        <a:rPr kumimoji="0" lang="en-US" sz="1600" b="0" i="1" u="none" strike="noStrike" cap="none" normalizeH="0" baseline="0">
                          <a:ln>
                            <a:noFill/>
                          </a:ln>
                          <a:solidFill>
                            <a:schemeClr val="tx1"/>
                          </a:solidFill>
                          <a:effectLst/>
                          <a:latin typeface="Times New Roman" pitchFamily="18" charset="0"/>
                          <a:cs typeface="Arial" charset="0"/>
                        </a:rPr>
                        <a:t>READY </a:t>
                      </a:r>
                      <a:r>
                        <a:rPr kumimoji="0" lang="en-US" sz="1600" b="0" i="0" u="none" strike="noStrike" cap="none" normalizeH="0" baseline="0">
                          <a:ln>
                            <a:noFill/>
                          </a:ln>
                          <a:solidFill>
                            <a:schemeClr val="tx1"/>
                          </a:solidFill>
                          <a:effectLst/>
                          <a:latin typeface="Times New Roman" pitchFamily="18" charset="0"/>
                          <a:cs typeface="Arial" charset="0"/>
                        </a:rPr>
                        <a:t>state and invoke the scheduler.</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1" u="none" strike="noStrike" cap="none" normalizeH="0" baseline="0">
                          <a:ln>
                            <a:noFill/>
                          </a:ln>
                          <a:solidFill>
                            <a:schemeClr val="tx1"/>
                          </a:solidFill>
                          <a:effectLst/>
                          <a:latin typeface="Times New Roman" pitchFamily="18" charset="0"/>
                          <a:cs typeface="Arial" charset="0"/>
                        </a:rPr>
                        <a:t>destroy()</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a:ln>
                            <a:noFill/>
                          </a:ln>
                          <a:solidFill>
                            <a:schemeClr val="tx1"/>
                          </a:solidFill>
                          <a:effectLst/>
                          <a:latin typeface="Times New Roman" pitchFamily="18" charset="0"/>
                          <a:cs typeface="Arial" charset="0"/>
                        </a:rPr>
                        <a:t>     Destroy the thread.</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2535" name="Rectangle 22">
            <a:extLst>
              <a:ext uri="{FF2B5EF4-FFF2-40B4-BE49-F238E27FC236}">
                <a16:creationId xmlns:a16="http://schemas.microsoft.com/office/drawing/2014/main" id="{D089ADF7-5215-E250-14AB-EE3871DBADE4}"/>
              </a:ext>
            </a:extLst>
          </p:cNvPr>
          <p:cNvSpPr>
            <a:spLocks noChangeArrowheads="1"/>
          </p:cNvSpPr>
          <p:nvPr/>
        </p:nvSpPr>
        <p:spPr bwMode="auto">
          <a:xfrm>
            <a:off x="1447800" y="5715000"/>
            <a:ext cx="676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0066CC"/>
                </a:solidFill>
              </a:rPr>
              <a:t>Figure 3. Java thread constructor and management methods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E0241A57-4988-C798-0D69-5152DE5A441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3F40E3-36FE-4D87-85BF-7741AEF21526}" type="slidenum">
              <a:rPr lang="en-US" altLang="en-US">
                <a:solidFill>
                  <a:srgbClr val="000066"/>
                </a:solidFill>
              </a:rPr>
              <a:pPr eaLnBrk="1" hangingPunct="1"/>
              <a:t>22</a:t>
            </a:fld>
            <a:endParaRPr lang="en-US" altLang="en-US">
              <a:solidFill>
                <a:srgbClr val="000066"/>
              </a:solidFill>
            </a:endParaRPr>
          </a:p>
        </p:txBody>
      </p:sp>
      <p:sp>
        <p:nvSpPr>
          <p:cNvPr id="23555" name="Rectangle 2">
            <a:extLst>
              <a:ext uri="{FF2B5EF4-FFF2-40B4-BE49-F238E27FC236}">
                <a16:creationId xmlns:a16="http://schemas.microsoft.com/office/drawing/2014/main" id="{0AEBE386-F88B-1933-8ED9-7FA3268386B7}"/>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Processes and Threads</a:t>
            </a:r>
          </a:p>
        </p:txBody>
      </p:sp>
      <p:graphicFrame>
        <p:nvGraphicFramePr>
          <p:cNvPr id="45059" name="Group 3">
            <a:extLst>
              <a:ext uri="{FF2B5EF4-FFF2-40B4-BE49-F238E27FC236}">
                <a16:creationId xmlns:a16="http://schemas.microsoft.com/office/drawing/2014/main" id="{2DDC1CE9-1FB2-17CB-B625-68D6464387E7}"/>
              </a:ext>
            </a:extLst>
          </p:cNvPr>
          <p:cNvGraphicFramePr>
            <a:graphicFrameLocks noGrp="1"/>
          </p:cNvGraphicFramePr>
          <p:nvPr>
            <p:ph type="tbl" idx="1"/>
          </p:nvPr>
        </p:nvGraphicFramePr>
        <p:xfrm>
          <a:off x="533400" y="1219200"/>
          <a:ext cx="8229600" cy="4953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9530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1" u="none" strike="noStrike" cap="none" normalizeH="0" baseline="0">
                          <a:ln>
                            <a:noFill/>
                          </a:ln>
                          <a:solidFill>
                            <a:schemeClr val="tx1"/>
                          </a:solidFill>
                          <a:effectLst/>
                          <a:latin typeface="Times New Roman" pitchFamily="18" charset="0"/>
                          <a:cs typeface="Arial" charset="0"/>
                        </a:rPr>
                        <a:t>thread.join(int millisecs)</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a:ln>
                            <a:noFill/>
                          </a:ln>
                          <a:solidFill>
                            <a:schemeClr val="tx1"/>
                          </a:solidFill>
                          <a:effectLst/>
                          <a:latin typeface="Times New Roman" pitchFamily="18" charset="0"/>
                          <a:cs typeface="Arial" charset="0"/>
                        </a:rPr>
                        <a:t>    Blocks the calling thread for up to the specified time until </a:t>
                      </a:r>
                      <a:r>
                        <a:rPr kumimoji="0" lang="en-US" sz="1600" b="0" i="1" u="none" strike="noStrike" cap="none" normalizeH="0" baseline="0">
                          <a:ln>
                            <a:noFill/>
                          </a:ln>
                          <a:solidFill>
                            <a:schemeClr val="tx1"/>
                          </a:solidFill>
                          <a:effectLst/>
                          <a:latin typeface="Times New Roman" pitchFamily="18" charset="0"/>
                          <a:cs typeface="Arial" charset="0"/>
                        </a:rPr>
                        <a:t>thread </a:t>
                      </a:r>
                      <a:r>
                        <a:rPr kumimoji="0" lang="en-US" sz="1600" b="0" i="0" u="none" strike="noStrike" cap="none" normalizeH="0" baseline="0">
                          <a:ln>
                            <a:noFill/>
                          </a:ln>
                          <a:solidFill>
                            <a:schemeClr val="tx1"/>
                          </a:solidFill>
                          <a:effectLst/>
                          <a:latin typeface="Times New Roman" pitchFamily="18" charset="0"/>
                          <a:cs typeface="Arial" charset="0"/>
                        </a:rPr>
                        <a:t>has terminated.</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1" u="none" strike="noStrike" cap="none" normalizeH="0" baseline="0">
                          <a:ln>
                            <a:noFill/>
                          </a:ln>
                          <a:solidFill>
                            <a:schemeClr val="tx1"/>
                          </a:solidFill>
                          <a:effectLst/>
                          <a:latin typeface="Times New Roman" pitchFamily="18" charset="0"/>
                          <a:cs typeface="Arial" charset="0"/>
                        </a:rPr>
                        <a:t>thread.interrupt()</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a:ln>
                            <a:noFill/>
                          </a:ln>
                          <a:solidFill>
                            <a:schemeClr val="tx1"/>
                          </a:solidFill>
                          <a:effectLst/>
                          <a:latin typeface="Times New Roman" pitchFamily="18" charset="0"/>
                          <a:cs typeface="Arial" charset="0"/>
                        </a:rPr>
                        <a:t>    Interrupts </a:t>
                      </a:r>
                      <a:r>
                        <a:rPr kumimoji="0" lang="en-US" sz="1600" b="0" i="1" u="none" strike="noStrike" cap="none" normalizeH="0" baseline="0">
                          <a:ln>
                            <a:noFill/>
                          </a:ln>
                          <a:solidFill>
                            <a:schemeClr val="tx1"/>
                          </a:solidFill>
                          <a:effectLst/>
                          <a:latin typeface="Times New Roman" pitchFamily="18" charset="0"/>
                          <a:cs typeface="Arial" charset="0"/>
                        </a:rPr>
                        <a:t>thread</a:t>
                      </a:r>
                      <a:r>
                        <a:rPr kumimoji="0" lang="en-US" sz="1600" b="0" i="0" u="none" strike="noStrike" cap="none" normalizeH="0" baseline="0">
                          <a:ln>
                            <a:noFill/>
                          </a:ln>
                          <a:solidFill>
                            <a:schemeClr val="tx1"/>
                          </a:solidFill>
                          <a:effectLst/>
                          <a:latin typeface="Times New Roman" pitchFamily="18" charset="0"/>
                          <a:cs typeface="Arial" charset="0"/>
                        </a:rPr>
                        <a:t>: causes it to return from a blocking method call such as </a:t>
                      </a:r>
                      <a:r>
                        <a:rPr kumimoji="0" lang="en-US" sz="1600" b="0" i="1" u="none" strike="noStrike" cap="none" normalizeH="0" baseline="0">
                          <a:ln>
                            <a:noFill/>
                          </a:ln>
                          <a:solidFill>
                            <a:schemeClr val="tx1"/>
                          </a:solidFill>
                          <a:effectLst/>
                          <a:latin typeface="Times New Roman" pitchFamily="18" charset="0"/>
                          <a:cs typeface="Arial" charset="0"/>
                        </a:rPr>
                        <a:t>sleep()</a:t>
                      </a:r>
                      <a:r>
                        <a:rPr kumimoji="0" lang="en-US" sz="1600" b="0" i="0" u="none" strike="noStrike" cap="none" normalizeH="0" baseline="0">
                          <a:ln>
                            <a:noFill/>
                          </a:ln>
                          <a:solidFill>
                            <a:schemeClr val="tx1"/>
                          </a:solidFill>
                          <a:effectLst/>
                          <a:latin typeface="Times New Roman" pitchFamily="18" charset="0"/>
                          <a:cs typeface="Arial" charset="0"/>
                        </a:rPr>
                        <a:t>.</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1" u="none" strike="noStrike" cap="none" normalizeH="0" baseline="0">
                          <a:ln>
                            <a:noFill/>
                          </a:ln>
                          <a:solidFill>
                            <a:schemeClr val="tx1"/>
                          </a:solidFill>
                          <a:effectLst/>
                          <a:latin typeface="Times New Roman" pitchFamily="18" charset="0"/>
                          <a:cs typeface="Arial" charset="0"/>
                        </a:rPr>
                        <a:t>object.wait(long millisecs, int nanosecs)</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a:ln>
                            <a:noFill/>
                          </a:ln>
                          <a:solidFill>
                            <a:schemeClr val="tx1"/>
                          </a:solidFill>
                          <a:effectLst/>
                          <a:latin typeface="Times New Roman" pitchFamily="18" charset="0"/>
                          <a:cs typeface="Arial" charset="0"/>
                        </a:rPr>
                        <a:t>    Blocks the calling thread until a call made to </a:t>
                      </a:r>
                      <a:r>
                        <a:rPr kumimoji="0" lang="en-US" sz="1600" b="0" i="1" u="none" strike="noStrike" cap="none" normalizeH="0" baseline="0">
                          <a:ln>
                            <a:noFill/>
                          </a:ln>
                          <a:solidFill>
                            <a:schemeClr val="tx1"/>
                          </a:solidFill>
                          <a:effectLst/>
                          <a:latin typeface="Times New Roman" pitchFamily="18" charset="0"/>
                          <a:cs typeface="Arial" charset="0"/>
                        </a:rPr>
                        <a:t>notify() </a:t>
                      </a:r>
                      <a:r>
                        <a:rPr kumimoji="0" lang="en-US" sz="1600" b="0" i="0" u="none" strike="noStrike" cap="none" normalizeH="0" baseline="0">
                          <a:ln>
                            <a:noFill/>
                          </a:ln>
                          <a:solidFill>
                            <a:schemeClr val="tx1"/>
                          </a:solidFill>
                          <a:effectLst/>
                          <a:latin typeface="Times New Roman" pitchFamily="18" charset="0"/>
                          <a:cs typeface="Arial" charset="0"/>
                        </a:rPr>
                        <a:t>or </a:t>
                      </a:r>
                      <a:r>
                        <a:rPr kumimoji="0" lang="en-US" sz="1600" b="0" i="1" u="none" strike="noStrike" cap="none" normalizeH="0" baseline="0">
                          <a:ln>
                            <a:noFill/>
                          </a:ln>
                          <a:solidFill>
                            <a:schemeClr val="tx1"/>
                          </a:solidFill>
                          <a:effectLst/>
                          <a:latin typeface="Times New Roman" pitchFamily="18" charset="0"/>
                          <a:cs typeface="Arial" charset="0"/>
                        </a:rPr>
                        <a:t>notifyAll() </a:t>
                      </a:r>
                      <a:r>
                        <a:rPr kumimoji="0" lang="en-US" sz="1600" b="0" i="0" u="none" strike="noStrike" cap="none" normalizeH="0" baseline="0">
                          <a:ln>
                            <a:noFill/>
                          </a:ln>
                          <a:solidFill>
                            <a:schemeClr val="tx1"/>
                          </a:solidFill>
                          <a:effectLst/>
                          <a:latin typeface="Times New Roman" pitchFamily="18" charset="0"/>
                          <a:cs typeface="Arial" charset="0"/>
                        </a:rPr>
                        <a:t>on </a:t>
                      </a:r>
                      <a:r>
                        <a:rPr kumimoji="0" lang="en-US" sz="1600" b="0" i="1" u="none" strike="noStrike" cap="none" normalizeH="0" baseline="0">
                          <a:ln>
                            <a:noFill/>
                          </a:ln>
                          <a:solidFill>
                            <a:schemeClr val="tx1"/>
                          </a:solidFill>
                          <a:effectLst/>
                          <a:latin typeface="Times New Roman" pitchFamily="18" charset="0"/>
                          <a:cs typeface="Arial" charset="0"/>
                        </a:rPr>
                        <a:t>object </a:t>
                      </a:r>
                      <a:r>
                        <a:rPr kumimoji="0" lang="en-US" sz="1600" b="0" i="0" u="none" strike="noStrike" cap="none" normalizeH="0" baseline="0">
                          <a:ln>
                            <a:noFill/>
                          </a:ln>
                          <a:solidFill>
                            <a:schemeClr val="tx1"/>
                          </a:solidFill>
                          <a:effectLst/>
                          <a:latin typeface="Times New Roman" pitchFamily="18" charset="0"/>
                          <a:cs typeface="Arial" charset="0"/>
                        </a:rPr>
                        <a:t>wakes </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a:ln>
                            <a:noFill/>
                          </a:ln>
                          <a:solidFill>
                            <a:schemeClr val="tx1"/>
                          </a:solidFill>
                          <a:effectLst/>
                          <a:latin typeface="Times New Roman" pitchFamily="18" charset="0"/>
                          <a:cs typeface="Arial" charset="0"/>
                        </a:rPr>
                        <a:t>    the thread, or the thread is interrupted, or the specified time has elapsed.</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1" u="none" strike="noStrike" cap="none" normalizeH="0" baseline="0">
                          <a:ln>
                            <a:noFill/>
                          </a:ln>
                          <a:solidFill>
                            <a:schemeClr val="tx1"/>
                          </a:solidFill>
                          <a:effectLst/>
                          <a:latin typeface="Times New Roman" pitchFamily="18" charset="0"/>
                          <a:cs typeface="Arial" charset="0"/>
                        </a:rPr>
                        <a:t>object.notify(), object.notifyAll()</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a:ln>
                            <a:noFill/>
                          </a:ln>
                          <a:solidFill>
                            <a:schemeClr val="tx1"/>
                          </a:solidFill>
                          <a:effectLst/>
                          <a:latin typeface="Times New Roman" pitchFamily="18" charset="0"/>
                          <a:cs typeface="Arial" charset="0"/>
                        </a:rPr>
                        <a:t>    Wakes, respectively, one or all of any threads that have called </a:t>
                      </a:r>
                      <a:r>
                        <a:rPr kumimoji="0" lang="en-US" sz="1600" b="0" i="1" u="none" strike="noStrike" cap="none" normalizeH="0" baseline="0">
                          <a:ln>
                            <a:noFill/>
                          </a:ln>
                          <a:solidFill>
                            <a:schemeClr val="tx1"/>
                          </a:solidFill>
                          <a:effectLst/>
                          <a:latin typeface="Times New Roman" pitchFamily="18" charset="0"/>
                          <a:cs typeface="Arial" charset="0"/>
                        </a:rPr>
                        <a:t>wait() </a:t>
                      </a:r>
                      <a:r>
                        <a:rPr kumimoji="0" lang="en-US" sz="1600" b="0" i="0" u="none" strike="noStrike" cap="none" normalizeH="0" baseline="0">
                          <a:ln>
                            <a:noFill/>
                          </a:ln>
                          <a:solidFill>
                            <a:schemeClr val="tx1"/>
                          </a:solidFill>
                          <a:effectLst/>
                          <a:latin typeface="Times New Roman" pitchFamily="18" charset="0"/>
                          <a:cs typeface="Arial" charset="0"/>
                        </a:rPr>
                        <a:t>on </a:t>
                      </a:r>
                      <a:r>
                        <a:rPr kumimoji="0" lang="en-US" sz="1600" b="0" i="1" u="none" strike="noStrike" cap="none" normalizeH="0" baseline="0">
                          <a:ln>
                            <a:noFill/>
                          </a:ln>
                          <a:solidFill>
                            <a:schemeClr val="tx1"/>
                          </a:solidFill>
                          <a:effectLst/>
                          <a:latin typeface="Times New Roman" pitchFamily="18" charset="0"/>
                          <a:cs typeface="Arial" charset="0"/>
                        </a:rPr>
                        <a:t>object</a:t>
                      </a:r>
                      <a:r>
                        <a:rPr kumimoji="0" lang="en-US" sz="1600" b="0" i="0" u="none" strike="noStrike" cap="none" normalizeH="0" baseline="0">
                          <a:ln>
                            <a:noFill/>
                          </a:ln>
                          <a:solidFill>
                            <a:schemeClr val="tx1"/>
                          </a:solidFill>
                          <a:effectLst/>
                          <a:latin typeface="Times New Roman" pitchFamily="18" charset="0"/>
                          <a:cs typeface="Arial" charset="0"/>
                        </a:rPr>
                        <a: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3559" name="Rectangle 9">
            <a:extLst>
              <a:ext uri="{FF2B5EF4-FFF2-40B4-BE49-F238E27FC236}">
                <a16:creationId xmlns:a16="http://schemas.microsoft.com/office/drawing/2014/main" id="{A459AD3A-9F63-A09D-C6F0-A7D910217FC0}"/>
              </a:ext>
            </a:extLst>
          </p:cNvPr>
          <p:cNvSpPr>
            <a:spLocks noChangeArrowheads="1"/>
          </p:cNvSpPr>
          <p:nvPr/>
        </p:nvSpPr>
        <p:spPr bwMode="auto">
          <a:xfrm>
            <a:off x="1905000" y="5638800"/>
            <a:ext cx="4857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0066CC"/>
                </a:solidFill>
              </a:rPr>
              <a:t>Figure 4. Java thread synchronization calls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B98B0DE6-471D-6448-1F67-325F39C7AF3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C9B0BD-14CB-4817-B166-357AF23CA1CB}" type="slidenum">
              <a:rPr lang="en-US" altLang="en-US">
                <a:solidFill>
                  <a:srgbClr val="000066"/>
                </a:solidFill>
              </a:rPr>
              <a:pPr eaLnBrk="1" hangingPunct="1"/>
              <a:t>23</a:t>
            </a:fld>
            <a:endParaRPr lang="en-US" altLang="en-US">
              <a:solidFill>
                <a:srgbClr val="000066"/>
              </a:solidFill>
            </a:endParaRPr>
          </a:p>
        </p:txBody>
      </p:sp>
      <p:sp>
        <p:nvSpPr>
          <p:cNvPr id="24579" name="Rectangle 2">
            <a:extLst>
              <a:ext uri="{FF2B5EF4-FFF2-40B4-BE49-F238E27FC236}">
                <a16:creationId xmlns:a16="http://schemas.microsoft.com/office/drawing/2014/main" id="{B94AE217-A8C5-90B0-0E14-633E2E5D0BD5}"/>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Processes and Threads</a:t>
            </a:r>
          </a:p>
        </p:txBody>
      </p:sp>
      <p:graphicFrame>
        <p:nvGraphicFramePr>
          <p:cNvPr id="47124" name="Group 20">
            <a:extLst>
              <a:ext uri="{FF2B5EF4-FFF2-40B4-BE49-F238E27FC236}">
                <a16:creationId xmlns:a16="http://schemas.microsoft.com/office/drawing/2014/main" id="{709CC88B-5751-B942-0C3C-9A13A97C93A9}"/>
              </a:ext>
            </a:extLst>
          </p:cNvPr>
          <p:cNvGraphicFramePr>
            <a:graphicFrameLocks noGrp="1"/>
          </p:cNvGraphicFramePr>
          <p:nvPr>
            <p:ph type="tbl" idx="1"/>
          </p:nvPr>
        </p:nvGraphicFramePr>
        <p:xfrm>
          <a:off x="533400" y="1219200"/>
          <a:ext cx="8229600" cy="4953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9530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cs typeface="Arial" charset="0"/>
                        </a:rPr>
                        <a:t>Programs can manage threads in groups.</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cs typeface="Arial" charset="0"/>
                        </a:rPr>
                        <a:t>Every thread belongs to one group assigned at thread creation time.</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cs typeface="Arial" charset="0"/>
                        </a:rPr>
                        <a:t>thread groups are useful to shield various applications running in parallel on one Java Virtual Machine (JVM).</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A thread in one group cannot perform management operations on a thread in another group.</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cs typeface="Arial" charset="0"/>
                        </a:rPr>
                        <a:t>E.g., an application thread may not interrupt a system windowing (AWT) thread.</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F9AE435-4CC4-5916-F017-73DD61199129}"/>
              </a:ext>
            </a:extLst>
          </p:cNvPr>
          <p:cNvSpPr>
            <a:spLocks noGrp="1"/>
          </p:cNvSpPr>
          <p:nvPr>
            <p:ph type="title"/>
          </p:nvPr>
        </p:nvSpPr>
        <p:spPr/>
        <p:txBody>
          <a:bodyPr/>
          <a:lstStyle/>
          <a:p>
            <a:r>
              <a:rPr lang="en-US" altLang="en-US"/>
              <a:t>Address space</a:t>
            </a:r>
          </a:p>
        </p:txBody>
      </p:sp>
      <p:sp>
        <p:nvSpPr>
          <p:cNvPr id="25603" name="Slide Number Placeholder 3">
            <a:extLst>
              <a:ext uri="{FF2B5EF4-FFF2-40B4-BE49-F238E27FC236}">
                <a16:creationId xmlns:a16="http://schemas.microsoft.com/office/drawing/2014/main" id="{6D7CC633-B031-9BC4-05D4-80CCF7B7D76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2836FF-6C41-4C58-8534-ED5E96C90AA6}" type="slidenum">
              <a:rPr lang="en-US" altLang="en-US">
                <a:solidFill>
                  <a:srgbClr val="000066"/>
                </a:solidFill>
              </a:rPr>
              <a:pPr eaLnBrk="1" hangingPunct="1"/>
              <a:t>24</a:t>
            </a:fld>
            <a:endParaRPr lang="en-US" altLang="en-US">
              <a:solidFill>
                <a:srgbClr val="000066"/>
              </a:solidFill>
            </a:endParaRPr>
          </a:p>
        </p:txBody>
      </p:sp>
      <p:pic>
        <p:nvPicPr>
          <p:cNvPr id="25604" name="Picture 2" descr="A screenshot of a cell phone&#10;&#10;Description automatically generated">
            <a:extLst>
              <a:ext uri="{FF2B5EF4-FFF2-40B4-BE49-F238E27FC236}">
                <a16:creationId xmlns:a16="http://schemas.microsoft.com/office/drawing/2014/main" id="{2021CB95-7871-4FF0-9686-9D22BFA35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219200"/>
            <a:ext cx="2668588" cy="497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E8BA478-A7AC-574B-A9AE-74C51C2A44AE}"/>
              </a:ext>
            </a:extLst>
          </p:cNvPr>
          <p:cNvSpPr>
            <a:spLocks noGrp="1"/>
          </p:cNvSpPr>
          <p:nvPr>
            <p:ph type="title"/>
          </p:nvPr>
        </p:nvSpPr>
        <p:spPr/>
        <p:txBody>
          <a:bodyPr/>
          <a:lstStyle/>
          <a:p>
            <a:r>
              <a:rPr lang="en-US" altLang="en-US"/>
              <a:t>Copy-on-write</a:t>
            </a:r>
            <a:br>
              <a:rPr lang="en-US" altLang="en-US"/>
            </a:br>
            <a:endParaRPr lang="en-US" altLang="en-US"/>
          </a:p>
        </p:txBody>
      </p:sp>
      <p:sp>
        <p:nvSpPr>
          <p:cNvPr id="26627" name="Slide Number Placeholder 3">
            <a:extLst>
              <a:ext uri="{FF2B5EF4-FFF2-40B4-BE49-F238E27FC236}">
                <a16:creationId xmlns:a16="http://schemas.microsoft.com/office/drawing/2014/main" id="{8C13E503-39E8-B91E-FBE5-381D8D3E034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A39905-EEFC-4008-933F-403A246DF5E3}" type="slidenum">
              <a:rPr lang="en-US" altLang="en-US">
                <a:solidFill>
                  <a:srgbClr val="000066"/>
                </a:solidFill>
              </a:rPr>
              <a:pPr eaLnBrk="1" hangingPunct="1"/>
              <a:t>25</a:t>
            </a:fld>
            <a:endParaRPr lang="en-US" altLang="en-US">
              <a:solidFill>
                <a:srgbClr val="000066"/>
              </a:solidFill>
            </a:endParaRPr>
          </a:p>
        </p:txBody>
      </p:sp>
      <p:sp>
        <p:nvSpPr>
          <p:cNvPr id="26628" name="TextBox 4">
            <a:extLst>
              <a:ext uri="{FF2B5EF4-FFF2-40B4-BE49-F238E27FC236}">
                <a16:creationId xmlns:a16="http://schemas.microsoft.com/office/drawing/2014/main" id="{BA5EBF0B-75D6-5459-F80D-3382AFD3800D}"/>
              </a:ext>
            </a:extLst>
          </p:cNvPr>
          <p:cNvSpPr txBox="1">
            <a:spLocks noChangeArrowheads="1"/>
          </p:cNvSpPr>
          <p:nvPr/>
        </p:nvSpPr>
        <p:spPr bwMode="auto">
          <a:xfrm>
            <a:off x="914400" y="1905000"/>
            <a:ext cx="7924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eaLnBrk="1" hangingPunct="1"/>
            <a:endParaRPr lang="en-US" altLang="en-US"/>
          </a:p>
        </p:txBody>
      </p:sp>
      <p:sp>
        <p:nvSpPr>
          <p:cNvPr id="26629" name="TextBox 6">
            <a:extLst>
              <a:ext uri="{FF2B5EF4-FFF2-40B4-BE49-F238E27FC236}">
                <a16:creationId xmlns:a16="http://schemas.microsoft.com/office/drawing/2014/main" id="{84215FD5-949D-3EE8-6A09-AAC9DB840FC1}"/>
              </a:ext>
            </a:extLst>
          </p:cNvPr>
          <p:cNvSpPr txBox="1">
            <a:spLocks noChangeArrowheads="1"/>
          </p:cNvSpPr>
          <p:nvPr/>
        </p:nvSpPr>
        <p:spPr bwMode="auto">
          <a:xfrm>
            <a:off x="1219200" y="1676400"/>
            <a:ext cx="6781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nvGrpSpPr>
          <p:cNvPr id="26630" name="Group 4">
            <a:extLst>
              <a:ext uri="{FF2B5EF4-FFF2-40B4-BE49-F238E27FC236}">
                <a16:creationId xmlns:a16="http://schemas.microsoft.com/office/drawing/2014/main" id="{EE8CFC13-21F0-CC88-228D-6623E6406712}"/>
              </a:ext>
            </a:extLst>
          </p:cNvPr>
          <p:cNvGrpSpPr>
            <a:grpSpLocks/>
          </p:cNvGrpSpPr>
          <p:nvPr/>
        </p:nvGrpSpPr>
        <p:grpSpPr bwMode="auto">
          <a:xfrm>
            <a:off x="1952625" y="1535113"/>
            <a:ext cx="5326063" cy="4576762"/>
            <a:chOff x="0" y="0"/>
            <a:chExt cx="3355" cy="2883"/>
          </a:xfrm>
        </p:grpSpPr>
        <p:sp>
          <p:nvSpPr>
            <p:cNvPr id="26631" name="Rectangle 5">
              <a:extLst>
                <a:ext uri="{FF2B5EF4-FFF2-40B4-BE49-F238E27FC236}">
                  <a16:creationId xmlns:a16="http://schemas.microsoft.com/office/drawing/2014/main" id="{E0E678EF-0706-E9DE-7C81-A7F764280052}"/>
                </a:ext>
              </a:extLst>
            </p:cNvPr>
            <p:cNvSpPr>
              <a:spLocks/>
            </p:cNvSpPr>
            <p:nvPr/>
          </p:nvSpPr>
          <p:spPr bwMode="auto">
            <a:xfrm>
              <a:off x="0" y="1812"/>
              <a:ext cx="3355" cy="107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32" name="Rectangle 6">
              <a:extLst>
                <a:ext uri="{FF2B5EF4-FFF2-40B4-BE49-F238E27FC236}">
                  <a16:creationId xmlns:a16="http://schemas.microsoft.com/office/drawing/2014/main" id="{522F81C6-3714-26E8-A511-D2F509970A56}"/>
                </a:ext>
              </a:extLst>
            </p:cNvPr>
            <p:cNvSpPr>
              <a:spLocks/>
            </p:cNvSpPr>
            <p:nvPr/>
          </p:nvSpPr>
          <p:spPr bwMode="auto">
            <a:xfrm>
              <a:off x="866" y="2221"/>
              <a:ext cx="155" cy="156"/>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33" name="Rectangle 7">
              <a:extLst>
                <a:ext uri="{FF2B5EF4-FFF2-40B4-BE49-F238E27FC236}">
                  <a16:creationId xmlns:a16="http://schemas.microsoft.com/office/drawing/2014/main" id="{B14570E7-2A09-1F6D-5AFA-8C9EDCDD92C8}"/>
                </a:ext>
              </a:extLst>
            </p:cNvPr>
            <p:cNvSpPr>
              <a:spLocks/>
            </p:cNvSpPr>
            <p:nvPr/>
          </p:nvSpPr>
          <p:spPr bwMode="auto">
            <a:xfrm>
              <a:off x="593" y="2696"/>
              <a:ext cx="63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ym typeface="Arial" panose="020B0604020202020204" pitchFamily="34" charset="0"/>
                </a:rPr>
                <a:t>a) Before write</a:t>
              </a:r>
            </a:p>
          </p:txBody>
        </p:sp>
        <p:sp>
          <p:nvSpPr>
            <p:cNvPr id="26634" name="Rectangle 8">
              <a:extLst>
                <a:ext uri="{FF2B5EF4-FFF2-40B4-BE49-F238E27FC236}">
                  <a16:creationId xmlns:a16="http://schemas.microsoft.com/office/drawing/2014/main" id="{2C29854A-38CA-0AA8-74C4-E9ED59FCC32B}"/>
                </a:ext>
              </a:extLst>
            </p:cNvPr>
            <p:cNvSpPr>
              <a:spLocks/>
            </p:cNvSpPr>
            <p:nvPr/>
          </p:nvSpPr>
          <p:spPr bwMode="auto">
            <a:xfrm>
              <a:off x="2204" y="2696"/>
              <a:ext cx="53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ym typeface="Arial" panose="020B0604020202020204" pitchFamily="34" charset="0"/>
                </a:rPr>
                <a:t>b) After write</a:t>
              </a:r>
            </a:p>
          </p:txBody>
        </p:sp>
        <p:sp>
          <p:nvSpPr>
            <p:cNvPr id="26635" name="Rectangle 9">
              <a:extLst>
                <a:ext uri="{FF2B5EF4-FFF2-40B4-BE49-F238E27FC236}">
                  <a16:creationId xmlns:a16="http://schemas.microsoft.com/office/drawing/2014/main" id="{A91897B8-09D4-7536-28BE-E9AF0B1EAD13}"/>
                </a:ext>
              </a:extLst>
            </p:cNvPr>
            <p:cNvSpPr>
              <a:spLocks/>
            </p:cNvSpPr>
            <p:nvPr/>
          </p:nvSpPr>
          <p:spPr bwMode="auto">
            <a:xfrm>
              <a:off x="782" y="1986"/>
              <a:ext cx="32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ym typeface="Arial" panose="020B0604020202020204" pitchFamily="34" charset="0"/>
                </a:rPr>
                <a:t>Shared</a:t>
              </a:r>
            </a:p>
          </p:txBody>
        </p:sp>
        <p:sp>
          <p:nvSpPr>
            <p:cNvPr id="26636" name="Rectangle 10">
              <a:extLst>
                <a:ext uri="{FF2B5EF4-FFF2-40B4-BE49-F238E27FC236}">
                  <a16:creationId xmlns:a16="http://schemas.microsoft.com/office/drawing/2014/main" id="{AC550AC9-41BD-3ABD-4431-C2B2AA0C0A8F}"/>
                </a:ext>
              </a:extLst>
            </p:cNvPr>
            <p:cNvSpPr>
              <a:spLocks/>
            </p:cNvSpPr>
            <p:nvPr/>
          </p:nvSpPr>
          <p:spPr bwMode="auto">
            <a:xfrm>
              <a:off x="804" y="2118"/>
              <a:ext cx="25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ym typeface="Arial" panose="020B0604020202020204" pitchFamily="34" charset="0"/>
                </a:rPr>
                <a:t>frame</a:t>
              </a:r>
            </a:p>
          </p:txBody>
        </p:sp>
        <p:sp>
          <p:nvSpPr>
            <p:cNvPr id="26637" name="Rectangle 11">
              <a:extLst>
                <a:ext uri="{FF2B5EF4-FFF2-40B4-BE49-F238E27FC236}">
                  <a16:creationId xmlns:a16="http://schemas.microsoft.com/office/drawing/2014/main" id="{D60DECC6-A4DB-E8BA-8510-EBD6BFCDB745}"/>
                </a:ext>
              </a:extLst>
            </p:cNvPr>
            <p:cNvSpPr>
              <a:spLocks/>
            </p:cNvSpPr>
            <p:nvPr/>
          </p:nvSpPr>
          <p:spPr bwMode="auto">
            <a:xfrm>
              <a:off x="71" y="2203"/>
              <a:ext cx="3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ym typeface="Arial" panose="020B0604020202020204" pitchFamily="34" charset="0"/>
                </a:rPr>
                <a:t>A's page</a:t>
              </a:r>
            </a:p>
          </p:txBody>
        </p:sp>
        <p:sp>
          <p:nvSpPr>
            <p:cNvPr id="26638" name="Rectangle 12">
              <a:extLst>
                <a:ext uri="{FF2B5EF4-FFF2-40B4-BE49-F238E27FC236}">
                  <a16:creationId xmlns:a16="http://schemas.microsoft.com/office/drawing/2014/main" id="{7B6F88DA-B653-E0EE-2CA7-CE0D2FC314C7}"/>
                </a:ext>
              </a:extLst>
            </p:cNvPr>
            <p:cNvSpPr>
              <a:spLocks/>
            </p:cNvSpPr>
            <p:nvPr/>
          </p:nvSpPr>
          <p:spPr bwMode="auto">
            <a:xfrm>
              <a:off x="171" y="2335"/>
              <a:ext cx="21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ym typeface="Arial" panose="020B0604020202020204" pitchFamily="34" charset="0"/>
                </a:rPr>
                <a:t>table</a:t>
              </a:r>
            </a:p>
          </p:txBody>
        </p:sp>
        <p:sp>
          <p:nvSpPr>
            <p:cNvPr id="26639" name="Rectangle 13">
              <a:extLst>
                <a:ext uri="{FF2B5EF4-FFF2-40B4-BE49-F238E27FC236}">
                  <a16:creationId xmlns:a16="http://schemas.microsoft.com/office/drawing/2014/main" id="{265CEDA2-7316-1FDB-FFE9-6B2C6DB635C3}"/>
                </a:ext>
              </a:extLst>
            </p:cNvPr>
            <p:cNvSpPr>
              <a:spLocks/>
            </p:cNvSpPr>
            <p:nvPr/>
          </p:nvSpPr>
          <p:spPr bwMode="auto">
            <a:xfrm>
              <a:off x="1349" y="2215"/>
              <a:ext cx="38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ym typeface="Arial" panose="020B0604020202020204" pitchFamily="34" charset="0"/>
                </a:rPr>
                <a:t>B's page</a:t>
              </a:r>
            </a:p>
          </p:txBody>
        </p:sp>
        <p:sp>
          <p:nvSpPr>
            <p:cNvPr id="26640" name="Rectangle 14">
              <a:extLst>
                <a:ext uri="{FF2B5EF4-FFF2-40B4-BE49-F238E27FC236}">
                  <a16:creationId xmlns:a16="http://schemas.microsoft.com/office/drawing/2014/main" id="{344AA9C5-4E3B-0AD0-BDDB-314037BD764E}"/>
                </a:ext>
              </a:extLst>
            </p:cNvPr>
            <p:cNvSpPr>
              <a:spLocks/>
            </p:cNvSpPr>
            <p:nvPr/>
          </p:nvSpPr>
          <p:spPr bwMode="auto">
            <a:xfrm>
              <a:off x="1449" y="2347"/>
              <a:ext cx="21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ym typeface="Arial" panose="020B0604020202020204" pitchFamily="34" charset="0"/>
                </a:rPr>
                <a:t>table</a:t>
              </a:r>
            </a:p>
          </p:txBody>
        </p:sp>
        <p:sp>
          <p:nvSpPr>
            <p:cNvPr id="26641" name="Rectangle 15">
              <a:extLst>
                <a:ext uri="{FF2B5EF4-FFF2-40B4-BE49-F238E27FC236}">
                  <a16:creationId xmlns:a16="http://schemas.microsoft.com/office/drawing/2014/main" id="{8ACCAB0B-62DD-7933-59D6-7FDDB6DF6137}"/>
                </a:ext>
              </a:extLst>
            </p:cNvPr>
            <p:cNvSpPr>
              <a:spLocks/>
            </p:cNvSpPr>
            <p:nvPr/>
          </p:nvSpPr>
          <p:spPr bwMode="auto">
            <a:xfrm>
              <a:off x="105" y="0"/>
              <a:ext cx="121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ym typeface="Arial" panose="020B0604020202020204" pitchFamily="34" charset="0"/>
                </a:rPr>
                <a:t>Process A’s address space</a:t>
              </a:r>
            </a:p>
          </p:txBody>
        </p:sp>
        <p:sp>
          <p:nvSpPr>
            <p:cNvPr id="26642" name="Rectangle 16">
              <a:extLst>
                <a:ext uri="{FF2B5EF4-FFF2-40B4-BE49-F238E27FC236}">
                  <a16:creationId xmlns:a16="http://schemas.microsoft.com/office/drawing/2014/main" id="{44A026C7-7E27-65A8-EB1C-604A2ED29620}"/>
                </a:ext>
              </a:extLst>
            </p:cNvPr>
            <p:cNvSpPr>
              <a:spLocks/>
            </p:cNvSpPr>
            <p:nvPr/>
          </p:nvSpPr>
          <p:spPr bwMode="auto">
            <a:xfrm>
              <a:off x="1982" y="0"/>
              <a:ext cx="122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ym typeface="Arial" panose="020B0604020202020204" pitchFamily="34" charset="0"/>
                </a:rPr>
                <a:t>Process B’s address space</a:t>
              </a:r>
            </a:p>
          </p:txBody>
        </p:sp>
        <p:sp>
          <p:nvSpPr>
            <p:cNvPr id="26643" name="Rectangle 17">
              <a:extLst>
                <a:ext uri="{FF2B5EF4-FFF2-40B4-BE49-F238E27FC236}">
                  <a16:creationId xmlns:a16="http://schemas.microsoft.com/office/drawing/2014/main" id="{E4A1E025-04F6-B932-632F-2D823B42AEFD}"/>
                </a:ext>
              </a:extLst>
            </p:cNvPr>
            <p:cNvSpPr>
              <a:spLocks/>
            </p:cNvSpPr>
            <p:nvPr/>
          </p:nvSpPr>
          <p:spPr bwMode="auto">
            <a:xfrm>
              <a:off x="1549" y="1709"/>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ym typeface="Arial" panose="020B0604020202020204" pitchFamily="34" charset="0"/>
                </a:rPr>
                <a:t>Kernel</a:t>
              </a:r>
            </a:p>
          </p:txBody>
        </p:sp>
        <p:sp>
          <p:nvSpPr>
            <p:cNvPr id="26644" name="Rectangle 18">
              <a:extLst>
                <a:ext uri="{FF2B5EF4-FFF2-40B4-BE49-F238E27FC236}">
                  <a16:creationId xmlns:a16="http://schemas.microsoft.com/office/drawing/2014/main" id="{CBCDCBEF-856D-50FE-94AB-F6E9CCE229F3}"/>
                </a:ext>
              </a:extLst>
            </p:cNvPr>
            <p:cNvSpPr>
              <a:spLocks/>
            </p:cNvSpPr>
            <p:nvPr/>
          </p:nvSpPr>
          <p:spPr bwMode="auto">
            <a:xfrm>
              <a:off x="500" y="223"/>
              <a:ext cx="510" cy="8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5" name="Rectangle 19">
              <a:extLst>
                <a:ext uri="{FF2B5EF4-FFF2-40B4-BE49-F238E27FC236}">
                  <a16:creationId xmlns:a16="http://schemas.microsoft.com/office/drawing/2014/main" id="{04A4BD72-A90A-3279-6D38-42E4705868E2}"/>
                </a:ext>
              </a:extLst>
            </p:cNvPr>
            <p:cNvSpPr>
              <a:spLocks/>
            </p:cNvSpPr>
            <p:nvPr/>
          </p:nvSpPr>
          <p:spPr bwMode="auto">
            <a:xfrm>
              <a:off x="500" y="572"/>
              <a:ext cx="510" cy="24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6" name="Rectangle 20">
              <a:extLst>
                <a:ext uri="{FF2B5EF4-FFF2-40B4-BE49-F238E27FC236}">
                  <a16:creationId xmlns:a16="http://schemas.microsoft.com/office/drawing/2014/main" id="{ABC6B15D-2EC7-FB1A-0262-119C6F72A132}"/>
                </a:ext>
              </a:extLst>
            </p:cNvPr>
            <p:cNvSpPr>
              <a:spLocks/>
            </p:cNvSpPr>
            <p:nvPr/>
          </p:nvSpPr>
          <p:spPr bwMode="auto">
            <a:xfrm>
              <a:off x="2377" y="572"/>
              <a:ext cx="510" cy="24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7" name="Rectangle 21">
              <a:extLst>
                <a:ext uri="{FF2B5EF4-FFF2-40B4-BE49-F238E27FC236}">
                  <a16:creationId xmlns:a16="http://schemas.microsoft.com/office/drawing/2014/main" id="{77C2BC1F-77FB-8D68-0339-CC12A63BFF6D}"/>
                </a:ext>
              </a:extLst>
            </p:cNvPr>
            <p:cNvSpPr>
              <a:spLocks/>
            </p:cNvSpPr>
            <p:nvPr/>
          </p:nvSpPr>
          <p:spPr bwMode="auto">
            <a:xfrm>
              <a:off x="500" y="909"/>
              <a:ext cx="510" cy="9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8" name="Rectangle 22">
              <a:extLst>
                <a:ext uri="{FF2B5EF4-FFF2-40B4-BE49-F238E27FC236}">
                  <a16:creationId xmlns:a16="http://schemas.microsoft.com/office/drawing/2014/main" id="{2500BF5A-6911-186C-61BD-C8ED11BBF715}"/>
                </a:ext>
              </a:extLst>
            </p:cNvPr>
            <p:cNvSpPr>
              <a:spLocks/>
            </p:cNvSpPr>
            <p:nvPr/>
          </p:nvSpPr>
          <p:spPr bwMode="auto">
            <a:xfrm>
              <a:off x="500" y="1318"/>
              <a:ext cx="510" cy="14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9" name="Rectangle 23">
              <a:extLst>
                <a:ext uri="{FF2B5EF4-FFF2-40B4-BE49-F238E27FC236}">
                  <a16:creationId xmlns:a16="http://schemas.microsoft.com/office/drawing/2014/main" id="{B3FDFF87-5033-362A-D6EE-9BDD1E697591}"/>
                </a:ext>
              </a:extLst>
            </p:cNvPr>
            <p:cNvSpPr>
              <a:spLocks/>
            </p:cNvSpPr>
            <p:nvPr/>
          </p:nvSpPr>
          <p:spPr bwMode="auto">
            <a:xfrm>
              <a:off x="2377" y="1318"/>
              <a:ext cx="510" cy="21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50" name="Rectangle 24">
              <a:extLst>
                <a:ext uri="{FF2B5EF4-FFF2-40B4-BE49-F238E27FC236}">
                  <a16:creationId xmlns:a16="http://schemas.microsoft.com/office/drawing/2014/main" id="{0B638707-80C4-9B4A-C92C-B9E290182332}"/>
                </a:ext>
              </a:extLst>
            </p:cNvPr>
            <p:cNvSpPr>
              <a:spLocks/>
            </p:cNvSpPr>
            <p:nvPr/>
          </p:nvSpPr>
          <p:spPr bwMode="auto">
            <a:xfrm>
              <a:off x="2377" y="1318"/>
              <a:ext cx="522" cy="229"/>
            </a:xfrm>
            <a:prstGeom prst="rect">
              <a:avLst/>
            </a:prstGeom>
            <a:noFill/>
            <a:ln w="1905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51" name="Rectangle 25">
              <a:extLst>
                <a:ext uri="{FF2B5EF4-FFF2-40B4-BE49-F238E27FC236}">
                  <a16:creationId xmlns:a16="http://schemas.microsoft.com/office/drawing/2014/main" id="{92B014C2-566B-C751-BE0A-F939F25C99F7}"/>
                </a:ext>
              </a:extLst>
            </p:cNvPr>
            <p:cNvSpPr>
              <a:spLocks/>
            </p:cNvSpPr>
            <p:nvPr/>
          </p:nvSpPr>
          <p:spPr bwMode="auto">
            <a:xfrm>
              <a:off x="2377" y="151"/>
              <a:ext cx="510" cy="15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52" name="Rectangle 26">
              <a:extLst>
                <a:ext uri="{FF2B5EF4-FFF2-40B4-BE49-F238E27FC236}">
                  <a16:creationId xmlns:a16="http://schemas.microsoft.com/office/drawing/2014/main" id="{33F84A0F-E8B6-9931-A0F4-F306FA74B114}"/>
                </a:ext>
              </a:extLst>
            </p:cNvPr>
            <p:cNvSpPr>
              <a:spLocks/>
            </p:cNvSpPr>
            <p:nvPr/>
          </p:nvSpPr>
          <p:spPr bwMode="auto">
            <a:xfrm>
              <a:off x="682" y="662"/>
              <a:ext cx="12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ym typeface="Arial" panose="020B0604020202020204" pitchFamily="34" charset="0"/>
                </a:rPr>
                <a:t>RA</a:t>
              </a:r>
            </a:p>
          </p:txBody>
        </p:sp>
        <p:sp>
          <p:nvSpPr>
            <p:cNvPr id="26653" name="Rectangle 27">
              <a:extLst>
                <a:ext uri="{FF2B5EF4-FFF2-40B4-BE49-F238E27FC236}">
                  <a16:creationId xmlns:a16="http://schemas.microsoft.com/office/drawing/2014/main" id="{2DB87C9A-0E2A-49DD-3493-F8B0FAEB04BA}"/>
                </a:ext>
              </a:extLst>
            </p:cNvPr>
            <p:cNvSpPr>
              <a:spLocks/>
            </p:cNvSpPr>
            <p:nvPr/>
          </p:nvSpPr>
          <p:spPr bwMode="auto">
            <a:xfrm>
              <a:off x="2582" y="662"/>
              <a:ext cx="13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ym typeface="Arial" panose="020B0604020202020204" pitchFamily="34" charset="0"/>
                </a:rPr>
                <a:t>RB</a:t>
              </a:r>
            </a:p>
          </p:txBody>
        </p:sp>
        <p:sp>
          <p:nvSpPr>
            <p:cNvPr id="26654" name="Freeform 28">
              <a:extLst>
                <a:ext uri="{FF2B5EF4-FFF2-40B4-BE49-F238E27FC236}">
                  <a16:creationId xmlns:a16="http://schemas.microsoft.com/office/drawing/2014/main" id="{BFC9A922-CF6C-2415-6339-6D22B6F960B8}"/>
                </a:ext>
              </a:extLst>
            </p:cNvPr>
            <p:cNvSpPr>
              <a:spLocks/>
            </p:cNvSpPr>
            <p:nvPr/>
          </p:nvSpPr>
          <p:spPr bwMode="auto">
            <a:xfrm>
              <a:off x="766" y="2257"/>
              <a:ext cx="78" cy="4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10800"/>
                  </a:moveTo>
                  <a:lnTo>
                    <a:pt x="0" y="0"/>
                  </a:lnTo>
                  <a:lnTo>
                    <a:pt x="21600" y="10800"/>
                  </a:lnTo>
                  <a:lnTo>
                    <a:pt x="0" y="21600"/>
                  </a:lnTo>
                  <a:lnTo>
                    <a:pt x="0" y="10800"/>
                  </a:lnTo>
                  <a:close/>
                  <a:moveTo>
                    <a:pt x="0" y="10800"/>
                  </a:moveTo>
                </a:path>
              </a:pathLst>
            </a:custGeom>
            <a:solidFill>
              <a:srgbClr val="000000"/>
            </a:solidFill>
            <a:ln w="19050">
              <a:solidFill>
                <a:schemeClr val="tx1"/>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55" name="Line 29">
              <a:extLst>
                <a:ext uri="{FF2B5EF4-FFF2-40B4-BE49-F238E27FC236}">
                  <a16:creationId xmlns:a16="http://schemas.microsoft.com/office/drawing/2014/main" id="{B764091D-A4C6-8C5B-D869-1AD2660D2B98}"/>
                </a:ext>
              </a:extLst>
            </p:cNvPr>
            <p:cNvSpPr>
              <a:spLocks noChangeShapeType="1"/>
            </p:cNvSpPr>
            <p:nvPr/>
          </p:nvSpPr>
          <p:spPr bwMode="auto">
            <a:xfrm>
              <a:off x="633" y="2269"/>
              <a:ext cx="121" cy="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6656" name="Freeform 30">
              <a:extLst>
                <a:ext uri="{FF2B5EF4-FFF2-40B4-BE49-F238E27FC236}">
                  <a16:creationId xmlns:a16="http://schemas.microsoft.com/office/drawing/2014/main" id="{D1FB807B-1F23-0041-8B4A-4EFE2C588C52}"/>
                </a:ext>
              </a:extLst>
            </p:cNvPr>
            <p:cNvSpPr>
              <a:spLocks/>
            </p:cNvSpPr>
            <p:nvPr/>
          </p:nvSpPr>
          <p:spPr bwMode="auto">
            <a:xfrm>
              <a:off x="2232" y="2245"/>
              <a:ext cx="79" cy="4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10800"/>
                  </a:moveTo>
                  <a:lnTo>
                    <a:pt x="0" y="0"/>
                  </a:lnTo>
                  <a:lnTo>
                    <a:pt x="21600" y="10800"/>
                  </a:lnTo>
                  <a:lnTo>
                    <a:pt x="0" y="21600"/>
                  </a:lnTo>
                  <a:lnTo>
                    <a:pt x="0" y="10800"/>
                  </a:lnTo>
                  <a:close/>
                  <a:moveTo>
                    <a:pt x="0" y="10800"/>
                  </a:moveTo>
                </a:path>
              </a:pathLst>
            </a:custGeom>
            <a:solidFill>
              <a:srgbClr val="000000"/>
            </a:solidFill>
            <a:ln w="19050">
              <a:solidFill>
                <a:schemeClr val="tx1"/>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57" name="Line 31">
              <a:extLst>
                <a:ext uri="{FF2B5EF4-FFF2-40B4-BE49-F238E27FC236}">
                  <a16:creationId xmlns:a16="http://schemas.microsoft.com/office/drawing/2014/main" id="{AC4883AB-8880-4C93-E4B4-857603466E76}"/>
                </a:ext>
              </a:extLst>
            </p:cNvPr>
            <p:cNvSpPr>
              <a:spLocks noChangeShapeType="1"/>
            </p:cNvSpPr>
            <p:nvPr/>
          </p:nvSpPr>
          <p:spPr bwMode="auto">
            <a:xfrm>
              <a:off x="2099" y="2269"/>
              <a:ext cx="133"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6658" name="Freeform 32">
              <a:extLst>
                <a:ext uri="{FF2B5EF4-FFF2-40B4-BE49-F238E27FC236}">
                  <a16:creationId xmlns:a16="http://schemas.microsoft.com/office/drawing/2014/main" id="{B4DF8A3D-A38F-309A-1C18-2E629476F6FD}"/>
                </a:ext>
              </a:extLst>
            </p:cNvPr>
            <p:cNvSpPr>
              <a:spLocks/>
            </p:cNvSpPr>
            <p:nvPr/>
          </p:nvSpPr>
          <p:spPr bwMode="auto">
            <a:xfrm>
              <a:off x="1054" y="2257"/>
              <a:ext cx="79" cy="4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0800"/>
                  </a:moveTo>
                  <a:lnTo>
                    <a:pt x="21600" y="21600"/>
                  </a:lnTo>
                  <a:lnTo>
                    <a:pt x="0" y="10800"/>
                  </a:lnTo>
                  <a:lnTo>
                    <a:pt x="21600" y="0"/>
                  </a:lnTo>
                  <a:lnTo>
                    <a:pt x="21600" y="10800"/>
                  </a:lnTo>
                  <a:close/>
                  <a:moveTo>
                    <a:pt x="21600" y="10800"/>
                  </a:moveTo>
                </a:path>
              </a:pathLst>
            </a:custGeom>
            <a:solidFill>
              <a:srgbClr val="000000"/>
            </a:solidFill>
            <a:ln w="19050">
              <a:solidFill>
                <a:schemeClr val="tx1"/>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59" name="Line 33">
              <a:extLst>
                <a:ext uri="{FF2B5EF4-FFF2-40B4-BE49-F238E27FC236}">
                  <a16:creationId xmlns:a16="http://schemas.microsoft.com/office/drawing/2014/main" id="{11C6C777-DA09-0268-CF17-7211DC44DA5C}"/>
                </a:ext>
              </a:extLst>
            </p:cNvPr>
            <p:cNvSpPr>
              <a:spLocks noChangeShapeType="1"/>
            </p:cNvSpPr>
            <p:nvPr/>
          </p:nvSpPr>
          <p:spPr bwMode="auto">
            <a:xfrm flipH="1">
              <a:off x="1144" y="2281"/>
              <a:ext cx="89"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6660" name="Freeform 34">
              <a:extLst>
                <a:ext uri="{FF2B5EF4-FFF2-40B4-BE49-F238E27FC236}">
                  <a16:creationId xmlns:a16="http://schemas.microsoft.com/office/drawing/2014/main" id="{746BB57B-7690-EEA3-9759-110937F9D28C}"/>
                </a:ext>
              </a:extLst>
            </p:cNvPr>
            <p:cNvSpPr>
              <a:spLocks/>
            </p:cNvSpPr>
            <p:nvPr/>
          </p:nvSpPr>
          <p:spPr bwMode="auto">
            <a:xfrm>
              <a:off x="2755" y="2245"/>
              <a:ext cx="88" cy="4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10800"/>
                  </a:moveTo>
                  <a:lnTo>
                    <a:pt x="21600" y="21600"/>
                  </a:lnTo>
                  <a:lnTo>
                    <a:pt x="0" y="10800"/>
                  </a:lnTo>
                  <a:lnTo>
                    <a:pt x="21600" y="0"/>
                  </a:lnTo>
                  <a:lnTo>
                    <a:pt x="21600" y="10800"/>
                  </a:lnTo>
                  <a:close/>
                  <a:moveTo>
                    <a:pt x="21600" y="10800"/>
                  </a:moveTo>
                </a:path>
              </a:pathLst>
            </a:custGeom>
            <a:solidFill>
              <a:srgbClr val="000000"/>
            </a:solidFill>
            <a:ln w="19050">
              <a:solidFill>
                <a:schemeClr val="tx1"/>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61" name="Line 35">
              <a:extLst>
                <a:ext uri="{FF2B5EF4-FFF2-40B4-BE49-F238E27FC236}">
                  <a16:creationId xmlns:a16="http://schemas.microsoft.com/office/drawing/2014/main" id="{BB5B7EFE-B11C-5BC4-FABD-9ACA9427C4F6}"/>
                </a:ext>
              </a:extLst>
            </p:cNvPr>
            <p:cNvSpPr>
              <a:spLocks noChangeShapeType="1"/>
            </p:cNvSpPr>
            <p:nvPr/>
          </p:nvSpPr>
          <p:spPr bwMode="auto">
            <a:xfrm flipH="1">
              <a:off x="2843" y="2269"/>
              <a:ext cx="11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6662" name="Freeform 36">
              <a:extLst>
                <a:ext uri="{FF2B5EF4-FFF2-40B4-BE49-F238E27FC236}">
                  <a16:creationId xmlns:a16="http://schemas.microsoft.com/office/drawing/2014/main" id="{BB644DB0-0C76-1DE0-2D4E-A2157FA5DC6E}"/>
                </a:ext>
              </a:extLst>
            </p:cNvPr>
            <p:cNvSpPr>
              <a:spLocks/>
            </p:cNvSpPr>
            <p:nvPr/>
          </p:nvSpPr>
          <p:spPr bwMode="auto">
            <a:xfrm>
              <a:off x="2276" y="680"/>
              <a:ext cx="79" cy="4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10800"/>
                  </a:moveTo>
                  <a:lnTo>
                    <a:pt x="0" y="0"/>
                  </a:lnTo>
                  <a:lnTo>
                    <a:pt x="21600" y="10800"/>
                  </a:lnTo>
                  <a:lnTo>
                    <a:pt x="0" y="21600"/>
                  </a:lnTo>
                  <a:lnTo>
                    <a:pt x="0" y="10800"/>
                  </a:lnTo>
                  <a:close/>
                  <a:moveTo>
                    <a:pt x="0" y="10800"/>
                  </a:moveTo>
                </a:path>
              </a:pathLst>
            </a:custGeom>
            <a:solidFill>
              <a:srgbClr val="000000"/>
            </a:solidFill>
            <a:ln w="19050">
              <a:solidFill>
                <a:schemeClr val="tx1"/>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63" name="Line 37">
              <a:extLst>
                <a:ext uri="{FF2B5EF4-FFF2-40B4-BE49-F238E27FC236}">
                  <a16:creationId xmlns:a16="http://schemas.microsoft.com/office/drawing/2014/main" id="{C5DD24CD-9E60-6A55-A029-2A0FC257174B}"/>
                </a:ext>
              </a:extLst>
            </p:cNvPr>
            <p:cNvSpPr>
              <a:spLocks noChangeShapeType="1"/>
            </p:cNvSpPr>
            <p:nvPr/>
          </p:nvSpPr>
          <p:spPr bwMode="auto">
            <a:xfrm>
              <a:off x="1010" y="704"/>
              <a:ext cx="125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6664" name="Rectangle 38">
              <a:extLst>
                <a:ext uri="{FF2B5EF4-FFF2-40B4-BE49-F238E27FC236}">
                  <a16:creationId xmlns:a16="http://schemas.microsoft.com/office/drawing/2014/main" id="{E8D40176-3D0D-6D11-F969-4D66851CB281}"/>
                </a:ext>
              </a:extLst>
            </p:cNvPr>
            <p:cNvSpPr>
              <a:spLocks/>
            </p:cNvSpPr>
            <p:nvPr/>
          </p:nvSpPr>
          <p:spPr bwMode="auto">
            <a:xfrm>
              <a:off x="1470" y="469"/>
              <a:ext cx="45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ym typeface="Arial" panose="020B0604020202020204" pitchFamily="34" charset="0"/>
                </a:rPr>
                <a:t>RB copied</a:t>
              </a:r>
            </a:p>
          </p:txBody>
        </p:sp>
        <p:sp>
          <p:nvSpPr>
            <p:cNvPr id="26665" name="Rectangle 39">
              <a:extLst>
                <a:ext uri="{FF2B5EF4-FFF2-40B4-BE49-F238E27FC236}">
                  <a16:creationId xmlns:a16="http://schemas.microsoft.com/office/drawing/2014/main" id="{8726F631-CE9D-5517-42FD-F357959C4B5E}"/>
                </a:ext>
              </a:extLst>
            </p:cNvPr>
            <p:cNvSpPr>
              <a:spLocks/>
            </p:cNvSpPr>
            <p:nvPr/>
          </p:nvSpPr>
          <p:spPr bwMode="auto">
            <a:xfrm>
              <a:off x="1485" y="590"/>
              <a:ext cx="35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ym typeface="Arial" panose="020B0604020202020204" pitchFamily="34" charset="0"/>
                </a:rPr>
                <a:t>from RA</a:t>
              </a:r>
            </a:p>
          </p:txBody>
        </p:sp>
        <p:sp>
          <p:nvSpPr>
            <p:cNvPr id="26666" name="Rectangle 40">
              <a:extLst>
                <a:ext uri="{FF2B5EF4-FFF2-40B4-BE49-F238E27FC236}">
                  <a16:creationId xmlns:a16="http://schemas.microsoft.com/office/drawing/2014/main" id="{0CBB56DB-2571-DCF6-C9C5-455D9B1305A0}"/>
                </a:ext>
              </a:extLst>
            </p:cNvPr>
            <p:cNvSpPr>
              <a:spLocks/>
            </p:cNvSpPr>
            <p:nvPr/>
          </p:nvSpPr>
          <p:spPr bwMode="auto">
            <a:xfrm>
              <a:off x="566" y="2016"/>
              <a:ext cx="67" cy="5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67" name="Rectangle 41">
              <a:extLst>
                <a:ext uri="{FF2B5EF4-FFF2-40B4-BE49-F238E27FC236}">
                  <a16:creationId xmlns:a16="http://schemas.microsoft.com/office/drawing/2014/main" id="{AEB2E636-6688-15C8-B964-0FED9B19DEC2}"/>
                </a:ext>
              </a:extLst>
            </p:cNvPr>
            <p:cNvSpPr>
              <a:spLocks/>
            </p:cNvSpPr>
            <p:nvPr/>
          </p:nvSpPr>
          <p:spPr bwMode="auto">
            <a:xfrm>
              <a:off x="566" y="2016"/>
              <a:ext cx="78" cy="54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68" name="Rectangle 42">
              <a:extLst>
                <a:ext uri="{FF2B5EF4-FFF2-40B4-BE49-F238E27FC236}">
                  <a16:creationId xmlns:a16="http://schemas.microsoft.com/office/drawing/2014/main" id="{4BDA7A85-859D-FE03-8FE5-A854907B9F37}"/>
                </a:ext>
              </a:extLst>
            </p:cNvPr>
            <p:cNvSpPr>
              <a:spLocks/>
            </p:cNvSpPr>
            <p:nvPr/>
          </p:nvSpPr>
          <p:spPr bwMode="auto">
            <a:xfrm>
              <a:off x="566" y="2233"/>
              <a:ext cx="67"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69" name="Rectangle 43">
              <a:extLst>
                <a:ext uri="{FF2B5EF4-FFF2-40B4-BE49-F238E27FC236}">
                  <a16:creationId xmlns:a16="http://schemas.microsoft.com/office/drawing/2014/main" id="{40718737-90C9-B02C-5A59-A50CC886A46B}"/>
                </a:ext>
              </a:extLst>
            </p:cNvPr>
            <p:cNvSpPr>
              <a:spLocks/>
            </p:cNvSpPr>
            <p:nvPr/>
          </p:nvSpPr>
          <p:spPr bwMode="auto">
            <a:xfrm>
              <a:off x="566" y="2233"/>
              <a:ext cx="78" cy="9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70" name="Rectangle 44">
              <a:extLst>
                <a:ext uri="{FF2B5EF4-FFF2-40B4-BE49-F238E27FC236}">
                  <a16:creationId xmlns:a16="http://schemas.microsoft.com/office/drawing/2014/main" id="{C65316E5-4606-D7D4-7FCB-75D4BEFB7D27}"/>
                </a:ext>
              </a:extLst>
            </p:cNvPr>
            <p:cNvSpPr>
              <a:spLocks/>
            </p:cNvSpPr>
            <p:nvPr/>
          </p:nvSpPr>
          <p:spPr bwMode="auto">
            <a:xfrm>
              <a:off x="1233" y="2016"/>
              <a:ext cx="66" cy="5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71" name="Rectangle 45">
              <a:extLst>
                <a:ext uri="{FF2B5EF4-FFF2-40B4-BE49-F238E27FC236}">
                  <a16:creationId xmlns:a16="http://schemas.microsoft.com/office/drawing/2014/main" id="{5AD96421-3F6A-F0A0-F81C-75713B594824}"/>
                </a:ext>
              </a:extLst>
            </p:cNvPr>
            <p:cNvSpPr>
              <a:spLocks/>
            </p:cNvSpPr>
            <p:nvPr/>
          </p:nvSpPr>
          <p:spPr bwMode="auto">
            <a:xfrm>
              <a:off x="1233" y="2016"/>
              <a:ext cx="77" cy="54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72" name="Rectangle 46">
              <a:extLst>
                <a:ext uri="{FF2B5EF4-FFF2-40B4-BE49-F238E27FC236}">
                  <a16:creationId xmlns:a16="http://schemas.microsoft.com/office/drawing/2014/main" id="{15E3958A-BD16-517E-9D8A-F7406A50CBDF}"/>
                </a:ext>
              </a:extLst>
            </p:cNvPr>
            <p:cNvSpPr>
              <a:spLocks/>
            </p:cNvSpPr>
            <p:nvPr/>
          </p:nvSpPr>
          <p:spPr bwMode="auto">
            <a:xfrm>
              <a:off x="1233" y="2245"/>
              <a:ext cx="66" cy="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73" name="Rectangle 47">
              <a:extLst>
                <a:ext uri="{FF2B5EF4-FFF2-40B4-BE49-F238E27FC236}">
                  <a16:creationId xmlns:a16="http://schemas.microsoft.com/office/drawing/2014/main" id="{065A2EE5-E0AB-63BE-84D8-12EF1863B59B}"/>
                </a:ext>
              </a:extLst>
            </p:cNvPr>
            <p:cNvSpPr>
              <a:spLocks/>
            </p:cNvSpPr>
            <p:nvPr/>
          </p:nvSpPr>
          <p:spPr bwMode="auto">
            <a:xfrm>
              <a:off x="1233" y="2245"/>
              <a:ext cx="77" cy="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74" name="Rectangle 48">
              <a:extLst>
                <a:ext uri="{FF2B5EF4-FFF2-40B4-BE49-F238E27FC236}">
                  <a16:creationId xmlns:a16="http://schemas.microsoft.com/office/drawing/2014/main" id="{27F8CFDC-758A-E98C-C137-4A55981ACCD5}"/>
                </a:ext>
              </a:extLst>
            </p:cNvPr>
            <p:cNvSpPr>
              <a:spLocks/>
            </p:cNvSpPr>
            <p:nvPr/>
          </p:nvSpPr>
          <p:spPr bwMode="auto">
            <a:xfrm>
              <a:off x="2033" y="2028"/>
              <a:ext cx="66" cy="5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75" name="Rectangle 49">
              <a:extLst>
                <a:ext uri="{FF2B5EF4-FFF2-40B4-BE49-F238E27FC236}">
                  <a16:creationId xmlns:a16="http://schemas.microsoft.com/office/drawing/2014/main" id="{87817BBD-0F95-8A7D-A82C-2EFEC2038FF6}"/>
                </a:ext>
              </a:extLst>
            </p:cNvPr>
            <p:cNvSpPr>
              <a:spLocks/>
            </p:cNvSpPr>
            <p:nvPr/>
          </p:nvSpPr>
          <p:spPr bwMode="auto">
            <a:xfrm>
              <a:off x="2033" y="2028"/>
              <a:ext cx="77" cy="54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76" name="Rectangle 50">
              <a:extLst>
                <a:ext uri="{FF2B5EF4-FFF2-40B4-BE49-F238E27FC236}">
                  <a16:creationId xmlns:a16="http://schemas.microsoft.com/office/drawing/2014/main" id="{B9F303A4-741A-93B7-C7B8-C50B51B5B78A}"/>
                </a:ext>
              </a:extLst>
            </p:cNvPr>
            <p:cNvSpPr>
              <a:spLocks/>
            </p:cNvSpPr>
            <p:nvPr/>
          </p:nvSpPr>
          <p:spPr bwMode="auto">
            <a:xfrm>
              <a:off x="2033" y="2245"/>
              <a:ext cx="6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77" name="Rectangle 51">
              <a:extLst>
                <a:ext uri="{FF2B5EF4-FFF2-40B4-BE49-F238E27FC236}">
                  <a16:creationId xmlns:a16="http://schemas.microsoft.com/office/drawing/2014/main" id="{8DEBF8C6-8A71-EFB3-5833-15FAE3E4C11A}"/>
                </a:ext>
              </a:extLst>
            </p:cNvPr>
            <p:cNvSpPr>
              <a:spLocks/>
            </p:cNvSpPr>
            <p:nvPr/>
          </p:nvSpPr>
          <p:spPr bwMode="auto">
            <a:xfrm>
              <a:off x="2033" y="2245"/>
              <a:ext cx="77" cy="9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78" name="Rectangle 52">
              <a:extLst>
                <a:ext uri="{FF2B5EF4-FFF2-40B4-BE49-F238E27FC236}">
                  <a16:creationId xmlns:a16="http://schemas.microsoft.com/office/drawing/2014/main" id="{B660CFEF-2F92-CDD6-31B8-E0CC7A93799D}"/>
                </a:ext>
              </a:extLst>
            </p:cNvPr>
            <p:cNvSpPr>
              <a:spLocks/>
            </p:cNvSpPr>
            <p:nvPr/>
          </p:nvSpPr>
          <p:spPr bwMode="auto">
            <a:xfrm>
              <a:off x="2955" y="2028"/>
              <a:ext cx="66" cy="5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79" name="Rectangle 53">
              <a:extLst>
                <a:ext uri="{FF2B5EF4-FFF2-40B4-BE49-F238E27FC236}">
                  <a16:creationId xmlns:a16="http://schemas.microsoft.com/office/drawing/2014/main" id="{2E2EF950-56DA-2360-C59D-8697B29097F9}"/>
                </a:ext>
              </a:extLst>
            </p:cNvPr>
            <p:cNvSpPr>
              <a:spLocks/>
            </p:cNvSpPr>
            <p:nvPr/>
          </p:nvSpPr>
          <p:spPr bwMode="auto">
            <a:xfrm>
              <a:off x="2955" y="2028"/>
              <a:ext cx="77" cy="54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80" name="Rectangle 54">
              <a:extLst>
                <a:ext uri="{FF2B5EF4-FFF2-40B4-BE49-F238E27FC236}">
                  <a16:creationId xmlns:a16="http://schemas.microsoft.com/office/drawing/2014/main" id="{597750EA-0D24-8032-A713-1DC5D38E262F}"/>
                </a:ext>
              </a:extLst>
            </p:cNvPr>
            <p:cNvSpPr>
              <a:spLocks/>
            </p:cNvSpPr>
            <p:nvPr/>
          </p:nvSpPr>
          <p:spPr bwMode="auto">
            <a:xfrm>
              <a:off x="2955" y="2245"/>
              <a:ext cx="6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81" name="Rectangle 55">
              <a:extLst>
                <a:ext uri="{FF2B5EF4-FFF2-40B4-BE49-F238E27FC236}">
                  <a16:creationId xmlns:a16="http://schemas.microsoft.com/office/drawing/2014/main" id="{8598B8AF-338F-8A14-BB8C-47CFFF33EE33}"/>
                </a:ext>
              </a:extLst>
            </p:cNvPr>
            <p:cNvSpPr>
              <a:spLocks/>
            </p:cNvSpPr>
            <p:nvPr/>
          </p:nvSpPr>
          <p:spPr bwMode="auto">
            <a:xfrm>
              <a:off x="2955" y="2245"/>
              <a:ext cx="77" cy="9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82" name="Rectangle 56">
              <a:extLst>
                <a:ext uri="{FF2B5EF4-FFF2-40B4-BE49-F238E27FC236}">
                  <a16:creationId xmlns:a16="http://schemas.microsoft.com/office/drawing/2014/main" id="{F0F98AC7-A1AB-9A3C-7CB8-66C3D0CD3796}"/>
                </a:ext>
              </a:extLst>
            </p:cNvPr>
            <p:cNvSpPr>
              <a:spLocks/>
            </p:cNvSpPr>
            <p:nvPr/>
          </p:nvSpPr>
          <p:spPr bwMode="auto">
            <a:xfrm>
              <a:off x="500" y="151"/>
              <a:ext cx="506" cy="140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83" name="Rectangle 57">
              <a:extLst>
                <a:ext uri="{FF2B5EF4-FFF2-40B4-BE49-F238E27FC236}">
                  <a16:creationId xmlns:a16="http://schemas.microsoft.com/office/drawing/2014/main" id="{B2436871-3696-6FB3-6AF7-F07557CAF2EC}"/>
                </a:ext>
              </a:extLst>
            </p:cNvPr>
            <p:cNvSpPr>
              <a:spLocks/>
            </p:cNvSpPr>
            <p:nvPr/>
          </p:nvSpPr>
          <p:spPr bwMode="auto">
            <a:xfrm>
              <a:off x="2377" y="151"/>
              <a:ext cx="522" cy="139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84" name="Rectangle 58">
              <a:extLst>
                <a:ext uri="{FF2B5EF4-FFF2-40B4-BE49-F238E27FC236}">
                  <a16:creationId xmlns:a16="http://schemas.microsoft.com/office/drawing/2014/main" id="{5F0E01F3-3580-8BDE-DECB-F5FDC97B2B39}"/>
                </a:ext>
              </a:extLst>
            </p:cNvPr>
            <p:cNvSpPr>
              <a:spLocks/>
            </p:cNvSpPr>
            <p:nvPr/>
          </p:nvSpPr>
          <p:spPr bwMode="auto">
            <a:xfrm>
              <a:off x="2344" y="2221"/>
              <a:ext cx="155" cy="156"/>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85" name="Rectangle 59">
              <a:extLst>
                <a:ext uri="{FF2B5EF4-FFF2-40B4-BE49-F238E27FC236}">
                  <a16:creationId xmlns:a16="http://schemas.microsoft.com/office/drawing/2014/main" id="{2B24FB1E-FFCF-CFD0-F5F4-DAC2DFCAF5CF}"/>
                </a:ext>
              </a:extLst>
            </p:cNvPr>
            <p:cNvSpPr>
              <a:spLocks/>
            </p:cNvSpPr>
            <p:nvPr/>
          </p:nvSpPr>
          <p:spPr bwMode="auto">
            <a:xfrm>
              <a:off x="2576" y="2221"/>
              <a:ext cx="156" cy="156"/>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0DDC8C3-8B60-949D-DC00-404DFEC3BCCE}"/>
              </a:ext>
            </a:extLst>
          </p:cNvPr>
          <p:cNvSpPr>
            <a:spLocks noGrp="1"/>
          </p:cNvSpPr>
          <p:nvPr>
            <p:ph type="title"/>
          </p:nvPr>
        </p:nvSpPr>
        <p:spPr/>
        <p:txBody>
          <a:bodyPr/>
          <a:lstStyle/>
          <a:p>
            <a:r>
              <a:rPr lang="en-US" altLang="en-US"/>
              <a:t>Copy-on-write</a:t>
            </a:r>
          </a:p>
        </p:txBody>
      </p:sp>
      <p:sp>
        <p:nvSpPr>
          <p:cNvPr id="27651" name="Slide Number Placeholder 3">
            <a:extLst>
              <a:ext uri="{FF2B5EF4-FFF2-40B4-BE49-F238E27FC236}">
                <a16:creationId xmlns:a16="http://schemas.microsoft.com/office/drawing/2014/main" id="{DFC584DA-7E74-07A3-6A05-F2A50E79119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7E5E8A-C390-48B2-803F-A4FFAAE98101}" type="slidenum">
              <a:rPr lang="en-US" altLang="en-US">
                <a:solidFill>
                  <a:srgbClr val="000066"/>
                </a:solidFill>
              </a:rPr>
              <a:pPr eaLnBrk="1" hangingPunct="1"/>
              <a:t>26</a:t>
            </a:fld>
            <a:endParaRPr lang="en-US" altLang="en-US">
              <a:solidFill>
                <a:srgbClr val="000066"/>
              </a:solidFill>
            </a:endParaRPr>
          </a:p>
        </p:txBody>
      </p:sp>
      <p:sp>
        <p:nvSpPr>
          <p:cNvPr id="27652" name="TextBox 4">
            <a:extLst>
              <a:ext uri="{FF2B5EF4-FFF2-40B4-BE49-F238E27FC236}">
                <a16:creationId xmlns:a16="http://schemas.microsoft.com/office/drawing/2014/main" id="{E8D21475-A2A3-7C06-5EAC-863E2EE33697}"/>
              </a:ext>
            </a:extLst>
          </p:cNvPr>
          <p:cNvSpPr txBox="1">
            <a:spLocks noChangeArrowheads="1"/>
          </p:cNvSpPr>
          <p:nvPr/>
        </p:nvSpPr>
        <p:spPr bwMode="auto">
          <a:xfrm>
            <a:off x="609600" y="1371600"/>
            <a:ext cx="8077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a:t>let us assume that process </a:t>
            </a:r>
            <a:r>
              <a:rPr lang="en-US" altLang="en-US" i="1"/>
              <a:t>A set region RA to be copy-inherited by its child, process B, and that the </a:t>
            </a:r>
            <a:r>
              <a:rPr lang="en-US" altLang="en-US"/>
              <a:t>region </a:t>
            </a:r>
            <a:r>
              <a:rPr lang="en-US" altLang="en-US" i="1"/>
              <a:t>RB was thus created in process B.</a:t>
            </a:r>
          </a:p>
          <a:p>
            <a:pPr eaLnBrk="1" hangingPunct="1">
              <a:buFont typeface="Arial" panose="020B0604020202020204" pitchFamily="34" charset="0"/>
              <a:buChar char="•"/>
            </a:pPr>
            <a:r>
              <a:rPr lang="en-US" altLang="en-US"/>
              <a:t>Assume that the pages belonging to region </a:t>
            </a:r>
            <a:r>
              <a:rPr lang="en-US" altLang="en-US" i="1"/>
              <a:t>A are </a:t>
            </a:r>
            <a:r>
              <a:rPr lang="en-US" altLang="en-US"/>
              <a:t>resident in memory.</a:t>
            </a:r>
            <a:endParaRPr lang="en-US" altLang="en-US" i="1"/>
          </a:p>
          <a:p>
            <a:pPr eaLnBrk="1" hangingPunct="1">
              <a:buFont typeface="Arial" panose="020B0604020202020204" pitchFamily="34" charset="0"/>
              <a:buChar char="•"/>
            </a:pPr>
            <a:r>
              <a:rPr lang="en-US" altLang="en-US" i="1"/>
              <a:t> </a:t>
            </a:r>
            <a:r>
              <a:rPr lang="en-US" altLang="en-US"/>
              <a:t>Initially, all page frames associated with the regions are shared between the two processes’ page tables. </a:t>
            </a:r>
          </a:p>
          <a:p>
            <a:pPr eaLnBrk="1" hangingPunct="1">
              <a:buFont typeface="Arial" panose="020B0604020202020204" pitchFamily="34" charset="0"/>
              <a:buChar char="•"/>
            </a:pPr>
            <a:r>
              <a:rPr lang="en-US" altLang="en-US"/>
              <a:t>The pages are initially write-protected at the hardware level.</a:t>
            </a:r>
          </a:p>
          <a:p>
            <a:pPr eaLnBrk="1" hangingPunct="1">
              <a:buFont typeface="Arial" panose="020B0604020202020204" pitchFamily="34" charset="0"/>
              <a:buChar char="•"/>
            </a:pPr>
            <a:r>
              <a:rPr lang="en-US" altLang="en-US"/>
              <a:t> If a thread in either process attempts to modify the data, a hardware exception called a </a:t>
            </a:r>
            <a:r>
              <a:rPr lang="en-US" altLang="en-US" i="1"/>
              <a:t>page fault is taken. </a:t>
            </a:r>
          </a:p>
          <a:p>
            <a:pPr eaLnBrk="1" hangingPunct="1">
              <a:buFont typeface="Arial" panose="020B0604020202020204" pitchFamily="34" charset="0"/>
              <a:buChar char="•"/>
            </a:pPr>
            <a:r>
              <a:rPr lang="en-US" altLang="en-US" i="1"/>
              <a:t>Let us say that process B attempted the write. </a:t>
            </a:r>
          </a:p>
          <a:p>
            <a:pPr eaLnBrk="1" hangingPunct="1">
              <a:buFont typeface="Arial" panose="020B0604020202020204" pitchFamily="34" charset="0"/>
              <a:buChar char="•"/>
            </a:pPr>
            <a:r>
              <a:rPr lang="en-US" altLang="en-US" i="1"/>
              <a:t>The page fault handler </a:t>
            </a:r>
            <a:r>
              <a:rPr lang="en-US" altLang="en-US"/>
              <a:t>allocates a new frame for process </a:t>
            </a:r>
            <a:r>
              <a:rPr lang="en-US" altLang="en-US" i="1"/>
              <a:t>B and copies the original frame’s data into it </a:t>
            </a:r>
            <a:r>
              <a:rPr lang="en-US" altLang="en-US"/>
              <a:t>.</a:t>
            </a:r>
          </a:p>
          <a:p>
            <a:pPr eaLnBrk="1" hangingPunct="1">
              <a:buFont typeface="Arial" panose="020B0604020202020204" pitchFamily="34" charset="0"/>
              <a:buChar char="•"/>
            </a:pPr>
            <a:r>
              <a:rPr lang="en-US" altLang="en-US"/>
              <a:t> The old frame number is replaced by the new frame number in one process’s page table.</a:t>
            </a:r>
          </a:p>
          <a:p>
            <a:pPr eaLnBrk="1" hangingPunct="1">
              <a:buFont typeface="Arial" panose="020B0604020202020204" pitchFamily="34" charset="0"/>
              <a:buChar char="•"/>
            </a:pPr>
            <a:r>
              <a:rPr lang="en-US" altLang="en-US"/>
              <a:t>The two corresponding pages in processes </a:t>
            </a:r>
            <a:r>
              <a:rPr lang="en-US" altLang="en-US" i="1"/>
              <a:t>A and B are then each made writable once </a:t>
            </a:r>
            <a:r>
              <a:rPr lang="en-US" altLang="en-US"/>
              <a:t>more at the hardware level.</a:t>
            </a:r>
          </a:p>
          <a:p>
            <a:pPr eaLnBrk="1" hangingPunct="1">
              <a:buFont typeface="Arial" panose="020B0604020202020204" pitchFamily="34" charset="0"/>
              <a:buChar char="•"/>
            </a:pPr>
            <a:r>
              <a:rPr lang="en-US" altLang="en-US"/>
              <a:t> After all of this has taken place, process </a:t>
            </a:r>
            <a:r>
              <a:rPr lang="en-US" altLang="en-US" i="1"/>
              <a:t>B’s modifying </a:t>
            </a:r>
            <a:r>
              <a:rPr lang="en-US" altLang="en-US"/>
              <a:t>instruction is allowed to proceed.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1D498A5A-CD84-B0E4-7046-B25365A2A1E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069DA2-E6D4-46EB-BF51-3C3AEE988374}" type="slidenum">
              <a:rPr lang="en-US" altLang="en-US">
                <a:solidFill>
                  <a:srgbClr val="000066"/>
                </a:solidFill>
              </a:rPr>
              <a:pPr eaLnBrk="1" hangingPunct="1"/>
              <a:t>27</a:t>
            </a:fld>
            <a:endParaRPr lang="en-US" altLang="en-US">
              <a:solidFill>
                <a:srgbClr val="000066"/>
              </a:solidFill>
            </a:endParaRPr>
          </a:p>
        </p:txBody>
      </p:sp>
      <p:sp>
        <p:nvSpPr>
          <p:cNvPr id="28675" name="Rectangle 2">
            <a:extLst>
              <a:ext uri="{FF2B5EF4-FFF2-40B4-BE49-F238E27FC236}">
                <a16:creationId xmlns:a16="http://schemas.microsoft.com/office/drawing/2014/main" id="{D30E1174-D9A8-DE82-3EAB-FEEE7487E5DA}"/>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Processes and Threads</a:t>
            </a:r>
          </a:p>
        </p:txBody>
      </p:sp>
      <p:graphicFrame>
        <p:nvGraphicFramePr>
          <p:cNvPr id="49163" name="Group 11">
            <a:extLst>
              <a:ext uri="{FF2B5EF4-FFF2-40B4-BE49-F238E27FC236}">
                <a16:creationId xmlns:a16="http://schemas.microsoft.com/office/drawing/2014/main" id="{6983B6F6-4160-1086-14A7-1E1DBFFAF02E}"/>
              </a:ext>
            </a:extLst>
          </p:cNvPr>
          <p:cNvGraphicFramePr>
            <a:graphicFrameLocks noGrp="1"/>
          </p:cNvGraphicFramePr>
          <p:nvPr>
            <p:ph type="tbl" idx="1"/>
          </p:nvPr>
        </p:nvGraphicFramePr>
        <p:xfrm>
          <a:off x="533400" y="1219200"/>
          <a:ext cx="8229600" cy="4953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9530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rgbClr val="A50021"/>
                          </a:solidFill>
                          <a:effectLst/>
                          <a:latin typeface="Arial" charset="0"/>
                          <a:cs typeface="Arial" charset="0"/>
                        </a:rPr>
                        <a:t>Thread synchronization</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The main difficult issues in multi-threaded programming are the sharing of objects and the techniques used for thread coordination and cooperation.</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Each thread’s local variables in methods are private to it.</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charset="0"/>
                          <a:cs typeface="Arial" charset="0"/>
                        </a:rPr>
                        <a:t>Threads have private stack.</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Threads do not have private copies of static (class) variables or object instance variables.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ECCE293E-F239-668B-ECC5-ABF7C1B2DB9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A19E-CD8C-4367-9F9C-583701A94F72}" type="slidenum">
              <a:rPr lang="en-US" altLang="en-US">
                <a:solidFill>
                  <a:srgbClr val="000066"/>
                </a:solidFill>
              </a:rPr>
              <a:pPr eaLnBrk="1" hangingPunct="1"/>
              <a:t>28</a:t>
            </a:fld>
            <a:endParaRPr lang="en-US" altLang="en-US">
              <a:solidFill>
                <a:srgbClr val="000066"/>
              </a:solidFill>
            </a:endParaRPr>
          </a:p>
        </p:txBody>
      </p:sp>
      <p:sp>
        <p:nvSpPr>
          <p:cNvPr id="29699" name="Rectangle 2">
            <a:extLst>
              <a:ext uri="{FF2B5EF4-FFF2-40B4-BE49-F238E27FC236}">
                <a16:creationId xmlns:a16="http://schemas.microsoft.com/office/drawing/2014/main" id="{98A503C7-45F0-259B-15E9-5CF30FB63614}"/>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Processes and Threads</a:t>
            </a:r>
          </a:p>
        </p:txBody>
      </p:sp>
      <p:graphicFrame>
        <p:nvGraphicFramePr>
          <p:cNvPr id="51214" name="Group 14">
            <a:extLst>
              <a:ext uri="{FF2B5EF4-FFF2-40B4-BE49-F238E27FC236}">
                <a16:creationId xmlns:a16="http://schemas.microsoft.com/office/drawing/2014/main" id="{F4560A73-B121-5C92-5371-FBC8B4EBFE30}"/>
              </a:ext>
            </a:extLst>
          </p:cNvPr>
          <p:cNvGraphicFramePr>
            <a:graphicFrameLocks noGrp="1"/>
          </p:cNvGraphicFramePr>
          <p:nvPr>
            <p:ph type="tbl" idx="1"/>
          </p:nvPr>
        </p:nvGraphicFramePr>
        <p:xfrm>
          <a:off x="533400" y="1219200"/>
          <a:ext cx="8229600" cy="4953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953000">
                <a:tc>
                  <a:txBody>
                    <a:bodyPr/>
                    <a:lstStyle/>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Java provides the</a:t>
                      </a:r>
                      <a:r>
                        <a:rPr kumimoji="0" lang="en-US" sz="2800" b="0" i="0" u="none" strike="noStrike" cap="none" normalizeH="0" baseline="0">
                          <a:ln>
                            <a:noFill/>
                          </a:ln>
                          <a:solidFill>
                            <a:srgbClr val="990099"/>
                          </a:solidFill>
                          <a:effectLst/>
                          <a:latin typeface="Arial" charset="0"/>
                          <a:cs typeface="Arial" charset="0"/>
                        </a:rPr>
                        <a:t> synchronized</a:t>
                      </a:r>
                      <a:r>
                        <a:rPr kumimoji="0" lang="en-US" sz="2800" b="0" i="0" u="none" strike="noStrike" cap="none" normalizeH="0" baseline="0">
                          <a:ln>
                            <a:noFill/>
                          </a:ln>
                          <a:solidFill>
                            <a:schemeClr val="tx1"/>
                          </a:solidFill>
                          <a:effectLst/>
                          <a:latin typeface="Arial" charset="0"/>
                          <a:cs typeface="Arial" charset="0"/>
                        </a:rPr>
                        <a:t> keyword for thread coordination.</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charset="0"/>
                          <a:cs typeface="Arial" charset="0"/>
                        </a:rPr>
                        <a:t>any object can only be accessed through one invocation of any of its synchronized methods.</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charset="0"/>
                          <a:cs typeface="Arial" charset="0"/>
                        </a:rPr>
                        <a:t>an object can have synchronized and non-synchronized methods.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 example</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charset="0"/>
                          <a:cs typeface="Arial" charset="0"/>
                        </a:rPr>
                        <a:t>synchronized addTo() and removeFrom() methods to serialize requests in worker pool example.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D3545461-A096-F6B6-8C9C-1AFD4BB6D21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ADB9DA-D09A-4421-9F58-4BE953798BC4}" type="slidenum">
              <a:rPr lang="en-US" altLang="en-US">
                <a:solidFill>
                  <a:srgbClr val="000066"/>
                </a:solidFill>
              </a:rPr>
              <a:pPr eaLnBrk="1" hangingPunct="1"/>
              <a:t>29</a:t>
            </a:fld>
            <a:endParaRPr lang="en-US" altLang="en-US">
              <a:solidFill>
                <a:srgbClr val="000066"/>
              </a:solidFill>
            </a:endParaRPr>
          </a:p>
        </p:txBody>
      </p:sp>
      <p:sp>
        <p:nvSpPr>
          <p:cNvPr id="30723" name="Rectangle 2">
            <a:extLst>
              <a:ext uri="{FF2B5EF4-FFF2-40B4-BE49-F238E27FC236}">
                <a16:creationId xmlns:a16="http://schemas.microsoft.com/office/drawing/2014/main" id="{C817EF3C-EC6C-7548-DE2F-DB3561D77500}"/>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Processes and Threads</a:t>
            </a:r>
          </a:p>
        </p:txBody>
      </p:sp>
      <p:graphicFrame>
        <p:nvGraphicFramePr>
          <p:cNvPr id="53262" name="Group 14">
            <a:extLst>
              <a:ext uri="{FF2B5EF4-FFF2-40B4-BE49-F238E27FC236}">
                <a16:creationId xmlns:a16="http://schemas.microsoft.com/office/drawing/2014/main" id="{40AAA093-2F80-AE0D-E996-7F9B0BC2EAA5}"/>
              </a:ext>
            </a:extLst>
          </p:cNvPr>
          <p:cNvGraphicFramePr>
            <a:graphicFrameLocks noGrp="1"/>
          </p:cNvGraphicFramePr>
          <p:nvPr>
            <p:ph type="tbl" idx="1"/>
          </p:nvPr>
        </p:nvGraphicFramePr>
        <p:xfrm>
          <a:off x="533400" y="1219200"/>
          <a:ext cx="8229600" cy="4953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953000">
                <a:tc>
                  <a:txBody>
                    <a:bodyPr/>
                    <a:lstStyle/>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Threads can be blocked and woken up</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charset="0"/>
                          <a:cs typeface="Arial" charset="0"/>
                        </a:rPr>
                        <a:t>The thread awaiting a certain condition calls an object’s wait() method.</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charset="0"/>
                          <a:cs typeface="Arial" charset="0"/>
                        </a:rPr>
                        <a:t>The other thread calls notify() or notifyAll() to awake one or all blocked threads.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example</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charset="0"/>
                          <a:cs typeface="Arial" charset="0"/>
                        </a:rPr>
                        <a:t>When a worker thread discovers that there are no requests to process, it calls wait() on the instance of Queue.</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charset="0"/>
                          <a:cs typeface="Arial" charset="0"/>
                        </a:rPr>
                        <a:t>When the I/O thread adds a request to the queue, it calls the queue’s notify() method  to wake up the worker.</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588C5CBC-049D-F2C7-2D5E-C81C438E27C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A885F7-B7CB-4DED-B295-6E0E97D08D15}" type="slidenum">
              <a:rPr lang="en-US" altLang="en-US">
                <a:solidFill>
                  <a:srgbClr val="000066"/>
                </a:solidFill>
              </a:rPr>
              <a:pPr eaLnBrk="1" hangingPunct="1"/>
              <a:t>3</a:t>
            </a:fld>
            <a:endParaRPr lang="en-US" altLang="en-US">
              <a:solidFill>
                <a:srgbClr val="000066"/>
              </a:solidFill>
            </a:endParaRPr>
          </a:p>
        </p:txBody>
      </p:sp>
      <p:sp>
        <p:nvSpPr>
          <p:cNvPr id="4099" name="Rectangle 2">
            <a:extLst>
              <a:ext uri="{FF2B5EF4-FFF2-40B4-BE49-F238E27FC236}">
                <a16:creationId xmlns:a16="http://schemas.microsoft.com/office/drawing/2014/main" id="{F9811BFA-A77B-9A8E-1ED4-42C0436FFE1C}"/>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Introduction</a:t>
            </a:r>
          </a:p>
        </p:txBody>
      </p:sp>
      <p:graphicFrame>
        <p:nvGraphicFramePr>
          <p:cNvPr id="8214" name="Group 22">
            <a:extLst>
              <a:ext uri="{FF2B5EF4-FFF2-40B4-BE49-F238E27FC236}">
                <a16:creationId xmlns:a16="http://schemas.microsoft.com/office/drawing/2014/main" id="{DAFE6424-E736-BBA2-A9BB-C89063694454}"/>
              </a:ext>
            </a:extLst>
          </p:cNvPr>
          <p:cNvGraphicFramePr>
            <a:graphicFrameLocks noGrp="1"/>
          </p:cNvGraphicFramePr>
          <p:nvPr>
            <p:ph type="tbl" idx="1"/>
          </p:nvPr>
        </p:nvGraphicFramePr>
        <p:xfrm>
          <a:off x="533400" y="1219200"/>
          <a:ext cx="8229600" cy="4443413"/>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443413">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cs typeface="Arial" charset="0"/>
                        </a:rPr>
                        <a:t>Many </a:t>
                      </a:r>
                      <a:r>
                        <a:rPr kumimoji="0" lang="en-US" sz="3200" b="0" i="0" u="none" strike="noStrike" cap="none" normalizeH="0" baseline="0" dirty="0">
                          <a:ln>
                            <a:noFill/>
                          </a:ln>
                          <a:solidFill>
                            <a:srgbClr val="990099"/>
                          </a:solidFill>
                          <a:effectLst/>
                          <a:latin typeface="Arial" charset="0"/>
                          <a:cs typeface="Arial" charset="0"/>
                        </a:rPr>
                        <a:t>distributed operating systems</a:t>
                      </a:r>
                      <a:r>
                        <a:rPr kumimoji="0" lang="en-US" sz="3200" b="0" i="0" u="none" strike="noStrike" cap="none" normalizeH="0" baseline="0" dirty="0">
                          <a:ln>
                            <a:noFill/>
                          </a:ln>
                          <a:solidFill>
                            <a:schemeClr val="tx1"/>
                          </a:solidFill>
                          <a:effectLst/>
                          <a:latin typeface="Arial" charset="0"/>
                          <a:cs typeface="Arial" charset="0"/>
                        </a:rPr>
                        <a:t> have been investigated, but there are none in general/wide use. </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cs typeface="Arial" charset="0"/>
                        </a:rPr>
                        <a:t>But </a:t>
                      </a:r>
                      <a:r>
                        <a:rPr kumimoji="0" lang="en-US" sz="3200" b="0" i="0" u="none" strike="noStrike" cap="none" normalizeH="0" baseline="0" dirty="0">
                          <a:ln>
                            <a:noFill/>
                          </a:ln>
                          <a:solidFill>
                            <a:srgbClr val="990099"/>
                          </a:solidFill>
                          <a:effectLst/>
                          <a:latin typeface="Arial" charset="0"/>
                          <a:cs typeface="Arial" charset="0"/>
                        </a:rPr>
                        <a:t>network operating system</a:t>
                      </a:r>
                      <a:r>
                        <a:rPr kumimoji="0" lang="en-US" sz="3200" b="0" i="0" u="none" strike="noStrike" cap="none" normalizeH="0" baseline="0" dirty="0">
                          <a:ln>
                            <a:noFill/>
                          </a:ln>
                          <a:solidFill>
                            <a:schemeClr val="tx1"/>
                          </a:solidFill>
                          <a:effectLst/>
                          <a:latin typeface="Arial" charset="0"/>
                          <a:cs typeface="Arial" charset="0"/>
                        </a:rPr>
                        <a:t> are in wide use for various reasons both technical and non-technical.</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Users have much invested in their application software; they will not adopt a new operating system that will not run their applications.</a:t>
                      </a:r>
                    </a:p>
                  </a:txBody>
                  <a:tcPr marT="45714" marB="45714"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4DE6B4C1-2E13-4F2A-966E-3FDD760C3CA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02F1FB8-023A-4C7F-9E20-63F1A0FFA508}" type="slidenum">
              <a:rPr lang="en-US" altLang="en-US">
                <a:solidFill>
                  <a:srgbClr val="000066"/>
                </a:solidFill>
              </a:rPr>
              <a:pPr eaLnBrk="1" hangingPunct="1"/>
              <a:t>30</a:t>
            </a:fld>
            <a:endParaRPr lang="en-US" altLang="en-US">
              <a:solidFill>
                <a:srgbClr val="000066"/>
              </a:solidFill>
            </a:endParaRPr>
          </a:p>
        </p:txBody>
      </p:sp>
      <p:sp>
        <p:nvSpPr>
          <p:cNvPr id="31747" name="Rectangle 2">
            <a:extLst>
              <a:ext uri="{FF2B5EF4-FFF2-40B4-BE49-F238E27FC236}">
                <a16:creationId xmlns:a16="http://schemas.microsoft.com/office/drawing/2014/main" id="{CF840E32-BCBD-6166-4C61-11BA98C2CC72}"/>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Processes and Threads</a:t>
            </a:r>
          </a:p>
        </p:txBody>
      </p:sp>
      <p:graphicFrame>
        <p:nvGraphicFramePr>
          <p:cNvPr id="55299" name="Group 3">
            <a:extLst>
              <a:ext uri="{FF2B5EF4-FFF2-40B4-BE49-F238E27FC236}">
                <a16:creationId xmlns:a16="http://schemas.microsoft.com/office/drawing/2014/main" id="{EA9F878D-42FA-BF48-756A-5668E69938D9}"/>
              </a:ext>
            </a:extLst>
          </p:cNvPr>
          <p:cNvGraphicFramePr>
            <a:graphicFrameLocks noGrp="1"/>
          </p:cNvGraphicFramePr>
          <p:nvPr>
            <p:ph type="tbl" idx="1"/>
          </p:nvPr>
        </p:nvGraphicFramePr>
        <p:xfrm>
          <a:off x="533400" y="1219200"/>
          <a:ext cx="8229600" cy="4953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953000">
                <a:tc>
                  <a:txBody>
                    <a:bodyPr/>
                    <a:lstStyle/>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The Java synchronization methods are given in </a:t>
                      </a:r>
                      <a:r>
                        <a:rPr kumimoji="0" lang="en-US" sz="2800" b="0" i="0" u="none" strike="noStrike" cap="none" normalizeH="0" baseline="0">
                          <a:ln>
                            <a:noFill/>
                          </a:ln>
                          <a:solidFill>
                            <a:srgbClr val="A50021"/>
                          </a:solidFill>
                          <a:effectLst/>
                          <a:latin typeface="Arial" charset="0"/>
                          <a:cs typeface="Arial" charset="0"/>
                        </a:rPr>
                        <a:t>Figure 4</a:t>
                      </a:r>
                      <a:r>
                        <a:rPr kumimoji="0" lang="en-US" sz="2800" b="0" i="0" u="none" strike="noStrike" cap="none" normalizeH="0" baseline="0">
                          <a:ln>
                            <a:noFill/>
                          </a:ln>
                          <a:solidFill>
                            <a:schemeClr val="tx1"/>
                          </a:solidFill>
                          <a:effectLst/>
                          <a:latin typeface="Arial" charset="0"/>
                          <a:cs typeface="Arial" charset="0"/>
                        </a:rPr>
                        <a: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2343390E-FC05-5A74-FEC8-18A9E3D5744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2A8F3D1-5532-40E4-B5CC-DEBC66A212C5}" type="slidenum">
              <a:rPr lang="en-US" altLang="en-US">
                <a:solidFill>
                  <a:srgbClr val="000066"/>
                </a:solidFill>
              </a:rPr>
              <a:pPr eaLnBrk="1" hangingPunct="1"/>
              <a:t>31</a:t>
            </a:fld>
            <a:endParaRPr lang="en-US" altLang="en-US">
              <a:solidFill>
                <a:srgbClr val="000066"/>
              </a:solidFill>
            </a:endParaRPr>
          </a:p>
        </p:txBody>
      </p:sp>
      <p:sp>
        <p:nvSpPr>
          <p:cNvPr id="32771" name="Rectangle 2">
            <a:extLst>
              <a:ext uri="{FF2B5EF4-FFF2-40B4-BE49-F238E27FC236}">
                <a16:creationId xmlns:a16="http://schemas.microsoft.com/office/drawing/2014/main" id="{848EEDEB-5AC0-1886-DE42-247D479CC633}"/>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Client and server with threads</a:t>
            </a:r>
          </a:p>
        </p:txBody>
      </p:sp>
      <p:graphicFrame>
        <p:nvGraphicFramePr>
          <p:cNvPr id="84995" name="Group 3">
            <a:extLst>
              <a:ext uri="{FF2B5EF4-FFF2-40B4-BE49-F238E27FC236}">
                <a16:creationId xmlns:a16="http://schemas.microsoft.com/office/drawing/2014/main" id="{50BAAAAE-CD57-D4F0-875D-17389A9BB21F}"/>
              </a:ext>
            </a:extLst>
          </p:cNvPr>
          <p:cNvGraphicFramePr>
            <a:graphicFrameLocks noGrp="1"/>
          </p:cNvGraphicFramePr>
          <p:nvPr>
            <p:ph type="tbl" idx="1"/>
          </p:nvPr>
        </p:nvGraphicFramePr>
        <p:xfrm>
          <a:off x="533400" y="1219200"/>
          <a:ext cx="8229600" cy="4953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953000">
                <a:tc>
                  <a:txBody>
                    <a:bodyPr/>
                    <a:lstStyle/>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32775" name="Group 9">
            <a:extLst>
              <a:ext uri="{FF2B5EF4-FFF2-40B4-BE49-F238E27FC236}">
                <a16:creationId xmlns:a16="http://schemas.microsoft.com/office/drawing/2014/main" id="{BD5FE844-7A5A-633A-5B2A-2DA7EB56E099}"/>
              </a:ext>
            </a:extLst>
          </p:cNvPr>
          <p:cNvGrpSpPr>
            <a:grpSpLocks/>
          </p:cNvGrpSpPr>
          <p:nvPr/>
        </p:nvGrpSpPr>
        <p:grpSpPr bwMode="auto">
          <a:xfrm>
            <a:off x="661988" y="1998663"/>
            <a:ext cx="7951787" cy="2949575"/>
            <a:chOff x="452" y="1259"/>
            <a:chExt cx="5426" cy="1858"/>
          </a:xfrm>
        </p:grpSpPr>
        <p:sp>
          <p:nvSpPr>
            <p:cNvPr id="32776" name="Rectangle 10">
              <a:extLst>
                <a:ext uri="{FF2B5EF4-FFF2-40B4-BE49-F238E27FC236}">
                  <a16:creationId xmlns:a16="http://schemas.microsoft.com/office/drawing/2014/main" id="{092E0058-59A9-67C1-B90C-308E423EE5D5}"/>
                </a:ext>
              </a:extLst>
            </p:cNvPr>
            <p:cNvSpPr>
              <a:spLocks noChangeArrowheads="1"/>
            </p:cNvSpPr>
            <p:nvPr/>
          </p:nvSpPr>
          <p:spPr bwMode="auto">
            <a:xfrm>
              <a:off x="4467" y="2973"/>
              <a:ext cx="3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500">
                  <a:solidFill>
                    <a:srgbClr val="000000"/>
                  </a:solidFill>
                </a:rPr>
                <a:t>Server</a:t>
              </a:r>
              <a:endParaRPr lang="en-GB" altLang="en-US" sz="2400">
                <a:latin typeface="Times" panose="02020603050405020304" pitchFamily="18" charset="0"/>
              </a:endParaRPr>
            </a:p>
          </p:txBody>
        </p:sp>
        <p:sp>
          <p:nvSpPr>
            <p:cNvPr id="32777" name="Oval 11">
              <a:extLst>
                <a:ext uri="{FF2B5EF4-FFF2-40B4-BE49-F238E27FC236}">
                  <a16:creationId xmlns:a16="http://schemas.microsoft.com/office/drawing/2014/main" id="{70287B60-3BB3-CB84-6148-567FEE7DA453}"/>
                </a:ext>
              </a:extLst>
            </p:cNvPr>
            <p:cNvSpPr>
              <a:spLocks noChangeArrowheads="1"/>
            </p:cNvSpPr>
            <p:nvPr/>
          </p:nvSpPr>
          <p:spPr bwMode="auto">
            <a:xfrm>
              <a:off x="3943" y="1458"/>
              <a:ext cx="1394" cy="1395"/>
            </a:xfrm>
            <a:prstGeom prst="ellipse">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778" name="Rectangle 12">
              <a:extLst>
                <a:ext uri="{FF2B5EF4-FFF2-40B4-BE49-F238E27FC236}">
                  <a16:creationId xmlns:a16="http://schemas.microsoft.com/office/drawing/2014/main" id="{D140830F-0E8E-72E3-694C-AAB5902E881C}"/>
                </a:ext>
              </a:extLst>
            </p:cNvPr>
            <p:cNvSpPr>
              <a:spLocks noChangeArrowheads="1"/>
            </p:cNvSpPr>
            <p:nvPr/>
          </p:nvSpPr>
          <p:spPr bwMode="auto">
            <a:xfrm>
              <a:off x="4401" y="2589"/>
              <a:ext cx="5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500">
                  <a:solidFill>
                    <a:srgbClr val="000000"/>
                  </a:solidFill>
                </a:rPr>
                <a:t>N threads</a:t>
              </a:r>
              <a:endParaRPr lang="en-GB" altLang="en-US" sz="2400">
                <a:latin typeface="Times" panose="02020603050405020304" pitchFamily="18" charset="0"/>
              </a:endParaRPr>
            </a:p>
          </p:txBody>
        </p:sp>
        <p:sp>
          <p:nvSpPr>
            <p:cNvPr id="32779" name="Oval 13">
              <a:extLst>
                <a:ext uri="{FF2B5EF4-FFF2-40B4-BE49-F238E27FC236}">
                  <a16:creationId xmlns:a16="http://schemas.microsoft.com/office/drawing/2014/main" id="{6887EF9E-7373-2464-291B-96B051F5DEB2}"/>
                </a:ext>
              </a:extLst>
            </p:cNvPr>
            <p:cNvSpPr>
              <a:spLocks noChangeArrowheads="1"/>
            </p:cNvSpPr>
            <p:nvPr/>
          </p:nvSpPr>
          <p:spPr bwMode="auto">
            <a:xfrm>
              <a:off x="5067" y="1302"/>
              <a:ext cx="555" cy="156"/>
            </a:xfrm>
            <a:prstGeom prst="ellipse">
              <a:avLst/>
            </a:prstGeom>
            <a:solidFill>
              <a:srgbClr val="FFFFFF"/>
            </a:solidFill>
            <a:ln w="33338">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780" name="Oval 14">
              <a:extLst>
                <a:ext uri="{FF2B5EF4-FFF2-40B4-BE49-F238E27FC236}">
                  <a16:creationId xmlns:a16="http://schemas.microsoft.com/office/drawing/2014/main" id="{6D34CEEF-63E8-C57D-2973-8C96ED1B5810}"/>
                </a:ext>
              </a:extLst>
            </p:cNvPr>
            <p:cNvSpPr>
              <a:spLocks noChangeArrowheads="1"/>
            </p:cNvSpPr>
            <p:nvPr/>
          </p:nvSpPr>
          <p:spPr bwMode="auto">
            <a:xfrm>
              <a:off x="5067" y="1259"/>
              <a:ext cx="555" cy="157"/>
            </a:xfrm>
            <a:prstGeom prst="ellipse">
              <a:avLst/>
            </a:prstGeom>
            <a:solidFill>
              <a:srgbClr val="FFFFFF"/>
            </a:solidFill>
            <a:ln w="33338">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781" name="Rectangle 15">
              <a:extLst>
                <a:ext uri="{FF2B5EF4-FFF2-40B4-BE49-F238E27FC236}">
                  <a16:creationId xmlns:a16="http://schemas.microsoft.com/office/drawing/2014/main" id="{D0C5985E-A25D-D68D-5E60-CEDBD2AABAA0}"/>
                </a:ext>
              </a:extLst>
            </p:cNvPr>
            <p:cNvSpPr>
              <a:spLocks noChangeArrowheads="1"/>
            </p:cNvSpPr>
            <p:nvPr/>
          </p:nvSpPr>
          <p:spPr bwMode="auto">
            <a:xfrm>
              <a:off x="5238" y="1593"/>
              <a:ext cx="6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500">
                  <a:solidFill>
                    <a:srgbClr val="000000"/>
                  </a:solidFill>
                </a:rPr>
                <a:t>Input-output</a:t>
              </a:r>
              <a:endParaRPr lang="en-GB" altLang="en-US" sz="2400">
                <a:latin typeface="Times" panose="02020603050405020304" pitchFamily="18" charset="0"/>
              </a:endParaRPr>
            </a:p>
          </p:txBody>
        </p:sp>
        <p:sp>
          <p:nvSpPr>
            <p:cNvPr id="32782" name="Freeform 16">
              <a:extLst>
                <a:ext uri="{FF2B5EF4-FFF2-40B4-BE49-F238E27FC236}">
                  <a16:creationId xmlns:a16="http://schemas.microsoft.com/office/drawing/2014/main" id="{29F6A2D2-BAB3-96F7-6B66-1FBBD5E43B5A}"/>
                </a:ext>
              </a:extLst>
            </p:cNvPr>
            <p:cNvSpPr>
              <a:spLocks/>
            </p:cNvSpPr>
            <p:nvPr/>
          </p:nvSpPr>
          <p:spPr bwMode="auto">
            <a:xfrm>
              <a:off x="4370" y="1814"/>
              <a:ext cx="100" cy="86"/>
            </a:xfrm>
            <a:custGeom>
              <a:avLst/>
              <a:gdLst>
                <a:gd name="T0" fmla="*/ 14 w 100"/>
                <a:gd name="T1" fmla="*/ 57 h 86"/>
                <a:gd name="T2" fmla="*/ 0 w 100"/>
                <a:gd name="T3" fmla="*/ 29 h 86"/>
                <a:gd name="T4" fmla="*/ 100 w 100"/>
                <a:gd name="T5" fmla="*/ 0 h 86"/>
                <a:gd name="T6" fmla="*/ 43 w 100"/>
                <a:gd name="T7" fmla="*/ 86 h 86"/>
                <a:gd name="T8" fmla="*/ 14 w 100"/>
                <a:gd name="T9" fmla="*/ 57 h 86"/>
                <a:gd name="T10" fmla="*/ 0 60000 65536"/>
                <a:gd name="T11" fmla="*/ 0 60000 65536"/>
                <a:gd name="T12" fmla="*/ 0 60000 65536"/>
                <a:gd name="T13" fmla="*/ 0 60000 65536"/>
                <a:gd name="T14" fmla="*/ 0 60000 65536"/>
                <a:gd name="T15" fmla="*/ 0 w 100"/>
                <a:gd name="T16" fmla="*/ 0 h 86"/>
                <a:gd name="T17" fmla="*/ 100 w 100"/>
                <a:gd name="T18" fmla="*/ 86 h 86"/>
              </a:gdLst>
              <a:ahLst/>
              <a:cxnLst>
                <a:cxn ang="T10">
                  <a:pos x="T0" y="T1"/>
                </a:cxn>
                <a:cxn ang="T11">
                  <a:pos x="T2" y="T3"/>
                </a:cxn>
                <a:cxn ang="T12">
                  <a:pos x="T4" y="T5"/>
                </a:cxn>
                <a:cxn ang="T13">
                  <a:pos x="T6" y="T7"/>
                </a:cxn>
                <a:cxn ang="T14">
                  <a:pos x="T8" y="T9"/>
                </a:cxn>
              </a:cxnLst>
              <a:rect l="T15" t="T16" r="T17" b="T18"/>
              <a:pathLst>
                <a:path w="100" h="86">
                  <a:moveTo>
                    <a:pt x="14" y="57"/>
                  </a:moveTo>
                  <a:lnTo>
                    <a:pt x="0" y="29"/>
                  </a:lnTo>
                  <a:lnTo>
                    <a:pt x="100" y="0"/>
                  </a:lnTo>
                  <a:lnTo>
                    <a:pt x="43" y="86"/>
                  </a:lnTo>
                  <a:lnTo>
                    <a:pt x="14" y="57"/>
                  </a:lnTo>
                  <a:close/>
                </a:path>
              </a:pathLst>
            </a:custGeom>
            <a:solidFill>
              <a:srgbClr val="000000"/>
            </a:solidFill>
            <a:ln w="33338">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783" name="Line 17">
              <a:extLst>
                <a:ext uri="{FF2B5EF4-FFF2-40B4-BE49-F238E27FC236}">
                  <a16:creationId xmlns:a16="http://schemas.microsoft.com/office/drawing/2014/main" id="{CBA47565-C7BC-863D-9C77-435BCDD9AB1E}"/>
                </a:ext>
              </a:extLst>
            </p:cNvPr>
            <p:cNvSpPr>
              <a:spLocks noChangeShapeType="1"/>
            </p:cNvSpPr>
            <p:nvPr/>
          </p:nvSpPr>
          <p:spPr bwMode="auto">
            <a:xfrm flipV="1">
              <a:off x="4057" y="1871"/>
              <a:ext cx="327" cy="22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4" name="Freeform 18">
              <a:extLst>
                <a:ext uri="{FF2B5EF4-FFF2-40B4-BE49-F238E27FC236}">
                  <a16:creationId xmlns:a16="http://schemas.microsoft.com/office/drawing/2014/main" id="{4ACD6A88-413A-0F51-4080-29E78E0CBB51}"/>
                </a:ext>
              </a:extLst>
            </p:cNvPr>
            <p:cNvSpPr>
              <a:spLocks/>
            </p:cNvSpPr>
            <p:nvPr/>
          </p:nvSpPr>
          <p:spPr bwMode="auto">
            <a:xfrm>
              <a:off x="4342" y="2070"/>
              <a:ext cx="113" cy="57"/>
            </a:xfrm>
            <a:custGeom>
              <a:avLst/>
              <a:gdLst>
                <a:gd name="T0" fmla="*/ 14 w 113"/>
                <a:gd name="T1" fmla="*/ 29 h 57"/>
                <a:gd name="T2" fmla="*/ 0 w 113"/>
                <a:gd name="T3" fmla="*/ 0 h 57"/>
                <a:gd name="T4" fmla="*/ 113 w 113"/>
                <a:gd name="T5" fmla="*/ 0 h 57"/>
                <a:gd name="T6" fmla="*/ 14 w 113"/>
                <a:gd name="T7" fmla="*/ 57 h 57"/>
                <a:gd name="T8" fmla="*/ 14 w 113"/>
                <a:gd name="T9" fmla="*/ 29 h 57"/>
                <a:gd name="T10" fmla="*/ 0 60000 65536"/>
                <a:gd name="T11" fmla="*/ 0 60000 65536"/>
                <a:gd name="T12" fmla="*/ 0 60000 65536"/>
                <a:gd name="T13" fmla="*/ 0 60000 65536"/>
                <a:gd name="T14" fmla="*/ 0 60000 65536"/>
                <a:gd name="T15" fmla="*/ 0 w 113"/>
                <a:gd name="T16" fmla="*/ 0 h 57"/>
                <a:gd name="T17" fmla="*/ 113 w 113"/>
                <a:gd name="T18" fmla="*/ 57 h 57"/>
              </a:gdLst>
              <a:ahLst/>
              <a:cxnLst>
                <a:cxn ang="T10">
                  <a:pos x="T0" y="T1"/>
                </a:cxn>
                <a:cxn ang="T11">
                  <a:pos x="T2" y="T3"/>
                </a:cxn>
                <a:cxn ang="T12">
                  <a:pos x="T4" y="T5"/>
                </a:cxn>
                <a:cxn ang="T13">
                  <a:pos x="T6" y="T7"/>
                </a:cxn>
                <a:cxn ang="T14">
                  <a:pos x="T8" y="T9"/>
                </a:cxn>
              </a:cxnLst>
              <a:rect l="T15" t="T16" r="T17" b="T18"/>
              <a:pathLst>
                <a:path w="113" h="57">
                  <a:moveTo>
                    <a:pt x="14" y="29"/>
                  </a:moveTo>
                  <a:lnTo>
                    <a:pt x="0" y="0"/>
                  </a:lnTo>
                  <a:lnTo>
                    <a:pt x="113" y="0"/>
                  </a:lnTo>
                  <a:lnTo>
                    <a:pt x="14" y="57"/>
                  </a:lnTo>
                  <a:lnTo>
                    <a:pt x="14" y="29"/>
                  </a:lnTo>
                  <a:close/>
                </a:path>
              </a:pathLst>
            </a:custGeom>
            <a:solidFill>
              <a:srgbClr val="000000"/>
            </a:solidFill>
            <a:ln w="33338">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785" name="Line 19">
              <a:extLst>
                <a:ext uri="{FF2B5EF4-FFF2-40B4-BE49-F238E27FC236}">
                  <a16:creationId xmlns:a16="http://schemas.microsoft.com/office/drawing/2014/main" id="{6439E650-83F6-666E-9ADD-20B8CC589386}"/>
                </a:ext>
              </a:extLst>
            </p:cNvPr>
            <p:cNvSpPr>
              <a:spLocks noChangeShapeType="1"/>
            </p:cNvSpPr>
            <p:nvPr/>
          </p:nvSpPr>
          <p:spPr bwMode="auto">
            <a:xfrm flipV="1">
              <a:off x="4071" y="2099"/>
              <a:ext cx="271" cy="57"/>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6" name="Freeform 20">
              <a:extLst>
                <a:ext uri="{FF2B5EF4-FFF2-40B4-BE49-F238E27FC236}">
                  <a16:creationId xmlns:a16="http://schemas.microsoft.com/office/drawing/2014/main" id="{EBECF936-F3D1-E47E-0CC5-95F43FA971E6}"/>
                </a:ext>
              </a:extLst>
            </p:cNvPr>
            <p:cNvSpPr>
              <a:spLocks/>
            </p:cNvSpPr>
            <p:nvPr/>
          </p:nvSpPr>
          <p:spPr bwMode="auto">
            <a:xfrm>
              <a:off x="4342" y="2369"/>
              <a:ext cx="113" cy="71"/>
            </a:xfrm>
            <a:custGeom>
              <a:avLst/>
              <a:gdLst>
                <a:gd name="T0" fmla="*/ 28 w 113"/>
                <a:gd name="T1" fmla="*/ 29 h 71"/>
                <a:gd name="T2" fmla="*/ 42 w 113"/>
                <a:gd name="T3" fmla="*/ 0 h 71"/>
                <a:gd name="T4" fmla="*/ 113 w 113"/>
                <a:gd name="T5" fmla="*/ 71 h 71"/>
                <a:gd name="T6" fmla="*/ 0 w 113"/>
                <a:gd name="T7" fmla="*/ 57 h 71"/>
                <a:gd name="T8" fmla="*/ 28 w 113"/>
                <a:gd name="T9" fmla="*/ 29 h 71"/>
                <a:gd name="T10" fmla="*/ 0 60000 65536"/>
                <a:gd name="T11" fmla="*/ 0 60000 65536"/>
                <a:gd name="T12" fmla="*/ 0 60000 65536"/>
                <a:gd name="T13" fmla="*/ 0 60000 65536"/>
                <a:gd name="T14" fmla="*/ 0 60000 65536"/>
                <a:gd name="T15" fmla="*/ 0 w 113"/>
                <a:gd name="T16" fmla="*/ 0 h 71"/>
                <a:gd name="T17" fmla="*/ 113 w 113"/>
                <a:gd name="T18" fmla="*/ 71 h 71"/>
              </a:gdLst>
              <a:ahLst/>
              <a:cxnLst>
                <a:cxn ang="T10">
                  <a:pos x="T0" y="T1"/>
                </a:cxn>
                <a:cxn ang="T11">
                  <a:pos x="T2" y="T3"/>
                </a:cxn>
                <a:cxn ang="T12">
                  <a:pos x="T4" y="T5"/>
                </a:cxn>
                <a:cxn ang="T13">
                  <a:pos x="T6" y="T7"/>
                </a:cxn>
                <a:cxn ang="T14">
                  <a:pos x="T8" y="T9"/>
                </a:cxn>
              </a:cxnLst>
              <a:rect l="T15" t="T16" r="T17" b="T18"/>
              <a:pathLst>
                <a:path w="113" h="71">
                  <a:moveTo>
                    <a:pt x="28" y="29"/>
                  </a:moveTo>
                  <a:lnTo>
                    <a:pt x="42" y="0"/>
                  </a:lnTo>
                  <a:lnTo>
                    <a:pt x="113" y="71"/>
                  </a:lnTo>
                  <a:lnTo>
                    <a:pt x="0" y="57"/>
                  </a:lnTo>
                  <a:lnTo>
                    <a:pt x="28" y="29"/>
                  </a:lnTo>
                  <a:close/>
                </a:path>
              </a:pathLst>
            </a:custGeom>
            <a:solidFill>
              <a:srgbClr val="000000"/>
            </a:solidFill>
            <a:ln w="33338">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787" name="Line 21">
              <a:extLst>
                <a:ext uri="{FF2B5EF4-FFF2-40B4-BE49-F238E27FC236}">
                  <a16:creationId xmlns:a16="http://schemas.microsoft.com/office/drawing/2014/main" id="{6F2781B0-23C8-0C22-9AC2-E43B595E821E}"/>
                </a:ext>
              </a:extLst>
            </p:cNvPr>
            <p:cNvSpPr>
              <a:spLocks noChangeShapeType="1"/>
            </p:cNvSpPr>
            <p:nvPr/>
          </p:nvSpPr>
          <p:spPr bwMode="auto">
            <a:xfrm>
              <a:off x="4057" y="2213"/>
              <a:ext cx="299" cy="185"/>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8" name="Freeform 22">
              <a:extLst>
                <a:ext uri="{FF2B5EF4-FFF2-40B4-BE49-F238E27FC236}">
                  <a16:creationId xmlns:a16="http://schemas.microsoft.com/office/drawing/2014/main" id="{904A4A0C-61B0-66B8-399E-10E0310EB368}"/>
                </a:ext>
              </a:extLst>
            </p:cNvPr>
            <p:cNvSpPr>
              <a:spLocks/>
            </p:cNvSpPr>
            <p:nvPr/>
          </p:nvSpPr>
          <p:spPr bwMode="auto">
            <a:xfrm>
              <a:off x="4925" y="1444"/>
              <a:ext cx="114" cy="86"/>
            </a:xfrm>
            <a:custGeom>
              <a:avLst/>
              <a:gdLst>
                <a:gd name="T0" fmla="*/ 14 w 114"/>
                <a:gd name="T1" fmla="*/ 57 h 86"/>
                <a:gd name="T2" fmla="*/ 0 w 114"/>
                <a:gd name="T3" fmla="*/ 29 h 86"/>
                <a:gd name="T4" fmla="*/ 114 w 114"/>
                <a:gd name="T5" fmla="*/ 0 h 86"/>
                <a:gd name="T6" fmla="*/ 28 w 114"/>
                <a:gd name="T7" fmla="*/ 86 h 86"/>
                <a:gd name="T8" fmla="*/ 14 w 114"/>
                <a:gd name="T9" fmla="*/ 57 h 86"/>
                <a:gd name="T10" fmla="*/ 0 60000 65536"/>
                <a:gd name="T11" fmla="*/ 0 60000 65536"/>
                <a:gd name="T12" fmla="*/ 0 60000 65536"/>
                <a:gd name="T13" fmla="*/ 0 60000 65536"/>
                <a:gd name="T14" fmla="*/ 0 60000 65536"/>
                <a:gd name="T15" fmla="*/ 0 w 114"/>
                <a:gd name="T16" fmla="*/ 0 h 86"/>
                <a:gd name="T17" fmla="*/ 114 w 114"/>
                <a:gd name="T18" fmla="*/ 86 h 86"/>
              </a:gdLst>
              <a:ahLst/>
              <a:cxnLst>
                <a:cxn ang="T10">
                  <a:pos x="T0" y="T1"/>
                </a:cxn>
                <a:cxn ang="T11">
                  <a:pos x="T2" y="T3"/>
                </a:cxn>
                <a:cxn ang="T12">
                  <a:pos x="T4" y="T5"/>
                </a:cxn>
                <a:cxn ang="T13">
                  <a:pos x="T6" y="T7"/>
                </a:cxn>
                <a:cxn ang="T14">
                  <a:pos x="T8" y="T9"/>
                </a:cxn>
              </a:cxnLst>
              <a:rect l="T15" t="T16" r="T17" b="T18"/>
              <a:pathLst>
                <a:path w="114" h="86">
                  <a:moveTo>
                    <a:pt x="14" y="57"/>
                  </a:moveTo>
                  <a:lnTo>
                    <a:pt x="0" y="29"/>
                  </a:lnTo>
                  <a:lnTo>
                    <a:pt x="114" y="0"/>
                  </a:lnTo>
                  <a:lnTo>
                    <a:pt x="28" y="86"/>
                  </a:lnTo>
                  <a:lnTo>
                    <a:pt x="14" y="57"/>
                  </a:lnTo>
                  <a:close/>
                </a:path>
              </a:pathLst>
            </a:custGeom>
            <a:solidFill>
              <a:srgbClr val="000000"/>
            </a:solidFill>
            <a:ln w="33338">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789" name="Line 23">
              <a:extLst>
                <a:ext uri="{FF2B5EF4-FFF2-40B4-BE49-F238E27FC236}">
                  <a16:creationId xmlns:a16="http://schemas.microsoft.com/office/drawing/2014/main" id="{081403C1-19AE-74EA-5D08-FE1174B8AB5C}"/>
                </a:ext>
              </a:extLst>
            </p:cNvPr>
            <p:cNvSpPr>
              <a:spLocks noChangeShapeType="1"/>
            </p:cNvSpPr>
            <p:nvPr/>
          </p:nvSpPr>
          <p:spPr bwMode="auto">
            <a:xfrm flipH="1">
              <a:off x="4726" y="1501"/>
              <a:ext cx="213" cy="12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0" name="Freeform 24">
              <a:extLst>
                <a:ext uri="{FF2B5EF4-FFF2-40B4-BE49-F238E27FC236}">
                  <a16:creationId xmlns:a16="http://schemas.microsoft.com/office/drawing/2014/main" id="{3F6360FC-AD44-7582-8F5A-ECBD76B1F90E}"/>
                </a:ext>
              </a:extLst>
            </p:cNvPr>
            <p:cNvSpPr>
              <a:spLocks/>
            </p:cNvSpPr>
            <p:nvPr/>
          </p:nvSpPr>
          <p:spPr bwMode="auto">
            <a:xfrm>
              <a:off x="5039" y="1473"/>
              <a:ext cx="99" cy="99"/>
            </a:xfrm>
            <a:custGeom>
              <a:avLst/>
              <a:gdLst>
                <a:gd name="T0" fmla="*/ 28 w 99"/>
                <a:gd name="T1" fmla="*/ 85 h 99"/>
                <a:gd name="T2" fmla="*/ 0 w 99"/>
                <a:gd name="T3" fmla="*/ 57 h 99"/>
                <a:gd name="T4" fmla="*/ 99 w 99"/>
                <a:gd name="T5" fmla="*/ 0 h 99"/>
                <a:gd name="T6" fmla="*/ 56 w 99"/>
                <a:gd name="T7" fmla="*/ 99 h 99"/>
                <a:gd name="T8" fmla="*/ 28 w 99"/>
                <a:gd name="T9" fmla="*/ 85 h 99"/>
                <a:gd name="T10" fmla="*/ 0 60000 65536"/>
                <a:gd name="T11" fmla="*/ 0 60000 65536"/>
                <a:gd name="T12" fmla="*/ 0 60000 65536"/>
                <a:gd name="T13" fmla="*/ 0 60000 65536"/>
                <a:gd name="T14" fmla="*/ 0 60000 65536"/>
                <a:gd name="T15" fmla="*/ 0 w 99"/>
                <a:gd name="T16" fmla="*/ 0 h 99"/>
                <a:gd name="T17" fmla="*/ 99 w 99"/>
                <a:gd name="T18" fmla="*/ 99 h 99"/>
              </a:gdLst>
              <a:ahLst/>
              <a:cxnLst>
                <a:cxn ang="T10">
                  <a:pos x="T0" y="T1"/>
                </a:cxn>
                <a:cxn ang="T11">
                  <a:pos x="T2" y="T3"/>
                </a:cxn>
                <a:cxn ang="T12">
                  <a:pos x="T4" y="T5"/>
                </a:cxn>
                <a:cxn ang="T13">
                  <a:pos x="T6" y="T7"/>
                </a:cxn>
                <a:cxn ang="T14">
                  <a:pos x="T8" y="T9"/>
                </a:cxn>
              </a:cxnLst>
              <a:rect l="T15" t="T16" r="T17" b="T18"/>
              <a:pathLst>
                <a:path w="99" h="99">
                  <a:moveTo>
                    <a:pt x="28" y="85"/>
                  </a:moveTo>
                  <a:lnTo>
                    <a:pt x="0" y="57"/>
                  </a:lnTo>
                  <a:lnTo>
                    <a:pt x="99" y="0"/>
                  </a:lnTo>
                  <a:lnTo>
                    <a:pt x="56" y="99"/>
                  </a:lnTo>
                  <a:lnTo>
                    <a:pt x="28" y="85"/>
                  </a:lnTo>
                  <a:close/>
                </a:path>
              </a:pathLst>
            </a:custGeom>
            <a:solidFill>
              <a:srgbClr val="000000"/>
            </a:solidFill>
            <a:ln w="33338">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791" name="Line 25">
              <a:extLst>
                <a:ext uri="{FF2B5EF4-FFF2-40B4-BE49-F238E27FC236}">
                  <a16:creationId xmlns:a16="http://schemas.microsoft.com/office/drawing/2014/main" id="{860A2B45-C2CE-50FD-7ECF-145454A3221F}"/>
                </a:ext>
              </a:extLst>
            </p:cNvPr>
            <p:cNvSpPr>
              <a:spLocks noChangeShapeType="1"/>
            </p:cNvSpPr>
            <p:nvPr/>
          </p:nvSpPr>
          <p:spPr bwMode="auto">
            <a:xfrm flipH="1">
              <a:off x="4726" y="1558"/>
              <a:ext cx="341" cy="41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2" name="Freeform 26">
              <a:extLst>
                <a:ext uri="{FF2B5EF4-FFF2-40B4-BE49-F238E27FC236}">
                  <a16:creationId xmlns:a16="http://schemas.microsoft.com/office/drawing/2014/main" id="{095D722F-6CEC-EE0B-75FB-7C849869EA7A}"/>
                </a:ext>
              </a:extLst>
            </p:cNvPr>
            <p:cNvSpPr>
              <a:spLocks/>
            </p:cNvSpPr>
            <p:nvPr/>
          </p:nvSpPr>
          <p:spPr bwMode="auto">
            <a:xfrm>
              <a:off x="5124" y="1544"/>
              <a:ext cx="71" cy="99"/>
            </a:xfrm>
            <a:custGeom>
              <a:avLst/>
              <a:gdLst>
                <a:gd name="T0" fmla="*/ 28 w 71"/>
                <a:gd name="T1" fmla="*/ 85 h 99"/>
                <a:gd name="T2" fmla="*/ 0 w 71"/>
                <a:gd name="T3" fmla="*/ 71 h 99"/>
                <a:gd name="T4" fmla="*/ 71 w 71"/>
                <a:gd name="T5" fmla="*/ 0 h 99"/>
                <a:gd name="T6" fmla="*/ 57 w 71"/>
                <a:gd name="T7" fmla="*/ 99 h 99"/>
                <a:gd name="T8" fmla="*/ 28 w 71"/>
                <a:gd name="T9" fmla="*/ 85 h 99"/>
                <a:gd name="T10" fmla="*/ 0 60000 65536"/>
                <a:gd name="T11" fmla="*/ 0 60000 65536"/>
                <a:gd name="T12" fmla="*/ 0 60000 65536"/>
                <a:gd name="T13" fmla="*/ 0 60000 65536"/>
                <a:gd name="T14" fmla="*/ 0 60000 65536"/>
                <a:gd name="T15" fmla="*/ 0 w 71"/>
                <a:gd name="T16" fmla="*/ 0 h 99"/>
                <a:gd name="T17" fmla="*/ 71 w 71"/>
                <a:gd name="T18" fmla="*/ 99 h 99"/>
              </a:gdLst>
              <a:ahLst/>
              <a:cxnLst>
                <a:cxn ang="T10">
                  <a:pos x="T0" y="T1"/>
                </a:cxn>
                <a:cxn ang="T11">
                  <a:pos x="T2" y="T3"/>
                </a:cxn>
                <a:cxn ang="T12">
                  <a:pos x="T4" y="T5"/>
                </a:cxn>
                <a:cxn ang="T13">
                  <a:pos x="T6" y="T7"/>
                </a:cxn>
                <a:cxn ang="T14">
                  <a:pos x="T8" y="T9"/>
                </a:cxn>
              </a:cxnLst>
              <a:rect l="T15" t="T16" r="T17" b="T18"/>
              <a:pathLst>
                <a:path w="71" h="99">
                  <a:moveTo>
                    <a:pt x="28" y="85"/>
                  </a:moveTo>
                  <a:lnTo>
                    <a:pt x="0" y="71"/>
                  </a:lnTo>
                  <a:lnTo>
                    <a:pt x="71" y="0"/>
                  </a:lnTo>
                  <a:lnTo>
                    <a:pt x="57" y="99"/>
                  </a:lnTo>
                  <a:lnTo>
                    <a:pt x="28" y="85"/>
                  </a:lnTo>
                  <a:close/>
                </a:path>
              </a:pathLst>
            </a:custGeom>
            <a:solidFill>
              <a:srgbClr val="000000"/>
            </a:solidFill>
            <a:ln w="33338">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793" name="Line 27">
              <a:extLst>
                <a:ext uri="{FF2B5EF4-FFF2-40B4-BE49-F238E27FC236}">
                  <a16:creationId xmlns:a16="http://schemas.microsoft.com/office/drawing/2014/main" id="{B124ACBD-6A24-2A69-FD57-B3363FB619B9}"/>
                </a:ext>
              </a:extLst>
            </p:cNvPr>
            <p:cNvSpPr>
              <a:spLocks noChangeShapeType="1"/>
            </p:cNvSpPr>
            <p:nvPr/>
          </p:nvSpPr>
          <p:spPr bwMode="auto">
            <a:xfrm flipH="1">
              <a:off x="4697" y="1643"/>
              <a:ext cx="441" cy="755"/>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4" name="Freeform 28">
              <a:extLst>
                <a:ext uri="{FF2B5EF4-FFF2-40B4-BE49-F238E27FC236}">
                  <a16:creationId xmlns:a16="http://schemas.microsoft.com/office/drawing/2014/main" id="{14762969-E024-A721-BFFC-FA75682177E9}"/>
                </a:ext>
              </a:extLst>
            </p:cNvPr>
            <p:cNvSpPr>
              <a:spLocks/>
            </p:cNvSpPr>
            <p:nvPr/>
          </p:nvSpPr>
          <p:spPr bwMode="auto">
            <a:xfrm>
              <a:off x="4654" y="2028"/>
              <a:ext cx="43" cy="71"/>
            </a:xfrm>
            <a:custGeom>
              <a:avLst/>
              <a:gdLst>
                <a:gd name="T0" fmla="*/ 15 w 43"/>
                <a:gd name="T1" fmla="*/ 71 h 71"/>
                <a:gd name="T2" fmla="*/ 0 w 43"/>
                <a:gd name="T3" fmla="*/ 71 h 71"/>
                <a:gd name="T4" fmla="*/ 29 w 43"/>
                <a:gd name="T5" fmla="*/ 0 h 71"/>
                <a:gd name="T6" fmla="*/ 43 w 43"/>
                <a:gd name="T7" fmla="*/ 71 h 71"/>
                <a:gd name="T8" fmla="*/ 15 w 43"/>
                <a:gd name="T9" fmla="*/ 71 h 71"/>
                <a:gd name="T10" fmla="*/ 0 60000 65536"/>
                <a:gd name="T11" fmla="*/ 0 60000 65536"/>
                <a:gd name="T12" fmla="*/ 0 60000 65536"/>
                <a:gd name="T13" fmla="*/ 0 60000 65536"/>
                <a:gd name="T14" fmla="*/ 0 60000 65536"/>
                <a:gd name="T15" fmla="*/ 0 w 43"/>
                <a:gd name="T16" fmla="*/ 0 h 71"/>
                <a:gd name="T17" fmla="*/ 43 w 43"/>
                <a:gd name="T18" fmla="*/ 71 h 71"/>
              </a:gdLst>
              <a:ahLst/>
              <a:cxnLst>
                <a:cxn ang="T10">
                  <a:pos x="T0" y="T1"/>
                </a:cxn>
                <a:cxn ang="T11">
                  <a:pos x="T2" y="T3"/>
                </a:cxn>
                <a:cxn ang="T12">
                  <a:pos x="T4" y="T5"/>
                </a:cxn>
                <a:cxn ang="T13">
                  <a:pos x="T6" y="T7"/>
                </a:cxn>
                <a:cxn ang="T14">
                  <a:pos x="T8" y="T9"/>
                </a:cxn>
              </a:cxnLst>
              <a:rect l="T15" t="T16" r="T17" b="T18"/>
              <a:pathLst>
                <a:path w="43" h="71">
                  <a:moveTo>
                    <a:pt x="15" y="71"/>
                  </a:moveTo>
                  <a:lnTo>
                    <a:pt x="0" y="71"/>
                  </a:lnTo>
                  <a:lnTo>
                    <a:pt x="29" y="0"/>
                  </a:lnTo>
                  <a:lnTo>
                    <a:pt x="43" y="71"/>
                  </a:lnTo>
                  <a:lnTo>
                    <a:pt x="15" y="71"/>
                  </a:lnTo>
                  <a:close/>
                </a:path>
              </a:pathLst>
            </a:custGeom>
            <a:solidFill>
              <a:srgbClr val="000000"/>
            </a:solidFill>
            <a:ln w="33338">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795" name="Freeform 29">
              <a:extLst>
                <a:ext uri="{FF2B5EF4-FFF2-40B4-BE49-F238E27FC236}">
                  <a16:creationId xmlns:a16="http://schemas.microsoft.com/office/drawing/2014/main" id="{4F782C37-626E-EB03-C355-A454A9CE04CC}"/>
                </a:ext>
              </a:extLst>
            </p:cNvPr>
            <p:cNvSpPr>
              <a:spLocks/>
            </p:cNvSpPr>
            <p:nvPr/>
          </p:nvSpPr>
          <p:spPr bwMode="auto">
            <a:xfrm>
              <a:off x="4526" y="1956"/>
              <a:ext cx="143" cy="185"/>
            </a:xfrm>
            <a:custGeom>
              <a:avLst/>
              <a:gdLst>
                <a:gd name="T0" fmla="*/ 143 w 143"/>
                <a:gd name="T1" fmla="*/ 157 h 185"/>
                <a:gd name="T2" fmla="*/ 143 w 143"/>
                <a:gd name="T3" fmla="*/ 157 h 185"/>
                <a:gd name="T4" fmla="*/ 143 w 143"/>
                <a:gd name="T5" fmla="*/ 157 h 185"/>
                <a:gd name="T6" fmla="*/ 100 w 143"/>
                <a:gd name="T7" fmla="*/ 185 h 185"/>
                <a:gd name="T8" fmla="*/ 29 w 143"/>
                <a:gd name="T9" fmla="*/ 171 h 185"/>
                <a:gd name="T10" fmla="*/ 0 w 143"/>
                <a:gd name="T11" fmla="*/ 129 h 185"/>
                <a:gd name="T12" fmla="*/ 0 w 143"/>
                <a:gd name="T13" fmla="*/ 72 h 185"/>
                <a:gd name="T14" fmla="*/ 29 w 143"/>
                <a:gd name="T15" fmla="*/ 29 h 185"/>
                <a:gd name="T16" fmla="*/ 86 w 143"/>
                <a:gd name="T17" fmla="*/ 0 h 1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3"/>
                <a:gd name="T28" fmla="*/ 0 h 185"/>
                <a:gd name="T29" fmla="*/ 143 w 143"/>
                <a:gd name="T30" fmla="*/ 185 h 1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3" h="185">
                  <a:moveTo>
                    <a:pt x="143" y="157"/>
                  </a:moveTo>
                  <a:lnTo>
                    <a:pt x="143" y="157"/>
                  </a:lnTo>
                  <a:lnTo>
                    <a:pt x="100" y="185"/>
                  </a:lnTo>
                  <a:lnTo>
                    <a:pt x="29" y="171"/>
                  </a:lnTo>
                  <a:lnTo>
                    <a:pt x="0" y="129"/>
                  </a:lnTo>
                  <a:lnTo>
                    <a:pt x="0" y="72"/>
                  </a:lnTo>
                  <a:lnTo>
                    <a:pt x="29" y="29"/>
                  </a:lnTo>
                  <a:lnTo>
                    <a:pt x="86" y="0"/>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796" name="Freeform 30">
              <a:extLst>
                <a:ext uri="{FF2B5EF4-FFF2-40B4-BE49-F238E27FC236}">
                  <a16:creationId xmlns:a16="http://schemas.microsoft.com/office/drawing/2014/main" id="{ADBB5807-E65F-8DE2-9C17-E467DDB68EEB}"/>
                </a:ext>
              </a:extLst>
            </p:cNvPr>
            <p:cNvSpPr>
              <a:spLocks/>
            </p:cNvSpPr>
            <p:nvPr/>
          </p:nvSpPr>
          <p:spPr bwMode="auto">
            <a:xfrm>
              <a:off x="4640" y="2454"/>
              <a:ext cx="43" cy="72"/>
            </a:xfrm>
            <a:custGeom>
              <a:avLst/>
              <a:gdLst>
                <a:gd name="T0" fmla="*/ 29 w 43"/>
                <a:gd name="T1" fmla="*/ 57 h 72"/>
                <a:gd name="T2" fmla="*/ 0 w 43"/>
                <a:gd name="T3" fmla="*/ 57 h 72"/>
                <a:gd name="T4" fmla="*/ 29 w 43"/>
                <a:gd name="T5" fmla="*/ 0 h 72"/>
                <a:gd name="T6" fmla="*/ 43 w 43"/>
                <a:gd name="T7" fmla="*/ 72 h 72"/>
                <a:gd name="T8" fmla="*/ 29 w 43"/>
                <a:gd name="T9" fmla="*/ 57 h 72"/>
                <a:gd name="T10" fmla="*/ 0 60000 65536"/>
                <a:gd name="T11" fmla="*/ 0 60000 65536"/>
                <a:gd name="T12" fmla="*/ 0 60000 65536"/>
                <a:gd name="T13" fmla="*/ 0 60000 65536"/>
                <a:gd name="T14" fmla="*/ 0 60000 65536"/>
                <a:gd name="T15" fmla="*/ 0 w 43"/>
                <a:gd name="T16" fmla="*/ 0 h 72"/>
                <a:gd name="T17" fmla="*/ 43 w 43"/>
                <a:gd name="T18" fmla="*/ 72 h 72"/>
              </a:gdLst>
              <a:ahLst/>
              <a:cxnLst>
                <a:cxn ang="T10">
                  <a:pos x="T0" y="T1"/>
                </a:cxn>
                <a:cxn ang="T11">
                  <a:pos x="T2" y="T3"/>
                </a:cxn>
                <a:cxn ang="T12">
                  <a:pos x="T4" y="T5"/>
                </a:cxn>
                <a:cxn ang="T13">
                  <a:pos x="T6" y="T7"/>
                </a:cxn>
                <a:cxn ang="T14">
                  <a:pos x="T8" y="T9"/>
                </a:cxn>
              </a:cxnLst>
              <a:rect l="T15" t="T16" r="T17" b="T18"/>
              <a:pathLst>
                <a:path w="43" h="72">
                  <a:moveTo>
                    <a:pt x="29" y="57"/>
                  </a:moveTo>
                  <a:lnTo>
                    <a:pt x="0" y="57"/>
                  </a:lnTo>
                  <a:lnTo>
                    <a:pt x="29" y="0"/>
                  </a:lnTo>
                  <a:lnTo>
                    <a:pt x="43" y="72"/>
                  </a:lnTo>
                  <a:lnTo>
                    <a:pt x="29" y="57"/>
                  </a:lnTo>
                  <a:close/>
                </a:path>
              </a:pathLst>
            </a:custGeom>
            <a:solidFill>
              <a:srgbClr val="000000"/>
            </a:solidFill>
            <a:ln w="33338">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797" name="Freeform 31">
              <a:extLst>
                <a:ext uri="{FF2B5EF4-FFF2-40B4-BE49-F238E27FC236}">
                  <a16:creationId xmlns:a16="http://schemas.microsoft.com/office/drawing/2014/main" id="{167F6B88-ECEF-01D3-7EB7-BB36B3016D1F}"/>
                </a:ext>
              </a:extLst>
            </p:cNvPr>
            <p:cNvSpPr>
              <a:spLocks/>
            </p:cNvSpPr>
            <p:nvPr/>
          </p:nvSpPr>
          <p:spPr bwMode="auto">
            <a:xfrm>
              <a:off x="4526" y="2383"/>
              <a:ext cx="128" cy="171"/>
            </a:xfrm>
            <a:custGeom>
              <a:avLst/>
              <a:gdLst>
                <a:gd name="T0" fmla="*/ 128 w 128"/>
                <a:gd name="T1" fmla="*/ 143 h 171"/>
                <a:gd name="T2" fmla="*/ 128 w 128"/>
                <a:gd name="T3" fmla="*/ 143 h 171"/>
                <a:gd name="T4" fmla="*/ 128 w 128"/>
                <a:gd name="T5" fmla="*/ 143 h 171"/>
                <a:gd name="T6" fmla="*/ 86 w 128"/>
                <a:gd name="T7" fmla="*/ 171 h 171"/>
                <a:gd name="T8" fmla="*/ 29 w 128"/>
                <a:gd name="T9" fmla="*/ 157 h 171"/>
                <a:gd name="T10" fmla="*/ 0 w 128"/>
                <a:gd name="T11" fmla="*/ 114 h 171"/>
                <a:gd name="T12" fmla="*/ 0 w 128"/>
                <a:gd name="T13" fmla="*/ 57 h 171"/>
                <a:gd name="T14" fmla="*/ 29 w 128"/>
                <a:gd name="T15" fmla="*/ 15 h 171"/>
                <a:gd name="T16" fmla="*/ 72 w 128"/>
                <a:gd name="T17" fmla="*/ 0 h 1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
                <a:gd name="T28" fmla="*/ 0 h 171"/>
                <a:gd name="T29" fmla="*/ 128 w 128"/>
                <a:gd name="T30" fmla="*/ 171 h 1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 h="171">
                  <a:moveTo>
                    <a:pt x="128" y="143"/>
                  </a:moveTo>
                  <a:lnTo>
                    <a:pt x="128" y="143"/>
                  </a:lnTo>
                  <a:lnTo>
                    <a:pt x="86" y="171"/>
                  </a:lnTo>
                  <a:lnTo>
                    <a:pt x="29" y="157"/>
                  </a:lnTo>
                  <a:lnTo>
                    <a:pt x="0" y="114"/>
                  </a:lnTo>
                  <a:lnTo>
                    <a:pt x="0" y="57"/>
                  </a:lnTo>
                  <a:lnTo>
                    <a:pt x="29" y="15"/>
                  </a:lnTo>
                  <a:lnTo>
                    <a:pt x="72" y="0"/>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798" name="Freeform 32">
              <a:extLst>
                <a:ext uri="{FF2B5EF4-FFF2-40B4-BE49-F238E27FC236}">
                  <a16:creationId xmlns:a16="http://schemas.microsoft.com/office/drawing/2014/main" id="{D589A5FD-2F5F-A84E-9A98-143352113338}"/>
                </a:ext>
              </a:extLst>
            </p:cNvPr>
            <p:cNvSpPr>
              <a:spLocks/>
            </p:cNvSpPr>
            <p:nvPr/>
          </p:nvSpPr>
          <p:spPr bwMode="auto">
            <a:xfrm>
              <a:off x="4654" y="1686"/>
              <a:ext cx="43" cy="71"/>
            </a:xfrm>
            <a:custGeom>
              <a:avLst/>
              <a:gdLst>
                <a:gd name="T0" fmla="*/ 15 w 43"/>
                <a:gd name="T1" fmla="*/ 71 h 71"/>
                <a:gd name="T2" fmla="*/ 0 w 43"/>
                <a:gd name="T3" fmla="*/ 71 h 71"/>
                <a:gd name="T4" fmla="*/ 29 w 43"/>
                <a:gd name="T5" fmla="*/ 0 h 71"/>
                <a:gd name="T6" fmla="*/ 43 w 43"/>
                <a:gd name="T7" fmla="*/ 71 h 71"/>
                <a:gd name="T8" fmla="*/ 15 w 43"/>
                <a:gd name="T9" fmla="*/ 71 h 71"/>
                <a:gd name="T10" fmla="*/ 0 60000 65536"/>
                <a:gd name="T11" fmla="*/ 0 60000 65536"/>
                <a:gd name="T12" fmla="*/ 0 60000 65536"/>
                <a:gd name="T13" fmla="*/ 0 60000 65536"/>
                <a:gd name="T14" fmla="*/ 0 60000 65536"/>
                <a:gd name="T15" fmla="*/ 0 w 43"/>
                <a:gd name="T16" fmla="*/ 0 h 71"/>
                <a:gd name="T17" fmla="*/ 43 w 43"/>
                <a:gd name="T18" fmla="*/ 71 h 71"/>
              </a:gdLst>
              <a:ahLst/>
              <a:cxnLst>
                <a:cxn ang="T10">
                  <a:pos x="T0" y="T1"/>
                </a:cxn>
                <a:cxn ang="T11">
                  <a:pos x="T2" y="T3"/>
                </a:cxn>
                <a:cxn ang="T12">
                  <a:pos x="T4" y="T5"/>
                </a:cxn>
                <a:cxn ang="T13">
                  <a:pos x="T6" y="T7"/>
                </a:cxn>
                <a:cxn ang="T14">
                  <a:pos x="T8" y="T9"/>
                </a:cxn>
              </a:cxnLst>
              <a:rect l="T15" t="T16" r="T17" b="T18"/>
              <a:pathLst>
                <a:path w="43" h="71">
                  <a:moveTo>
                    <a:pt x="15" y="71"/>
                  </a:moveTo>
                  <a:lnTo>
                    <a:pt x="0" y="71"/>
                  </a:lnTo>
                  <a:lnTo>
                    <a:pt x="29" y="0"/>
                  </a:lnTo>
                  <a:lnTo>
                    <a:pt x="43" y="71"/>
                  </a:lnTo>
                  <a:lnTo>
                    <a:pt x="15" y="71"/>
                  </a:lnTo>
                  <a:close/>
                </a:path>
              </a:pathLst>
            </a:custGeom>
            <a:solidFill>
              <a:srgbClr val="000000"/>
            </a:solidFill>
            <a:ln w="33338">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799" name="Freeform 33">
              <a:extLst>
                <a:ext uri="{FF2B5EF4-FFF2-40B4-BE49-F238E27FC236}">
                  <a16:creationId xmlns:a16="http://schemas.microsoft.com/office/drawing/2014/main" id="{CE84406E-885E-3758-46EB-0F18AC5B3D1D}"/>
                </a:ext>
              </a:extLst>
            </p:cNvPr>
            <p:cNvSpPr>
              <a:spLocks/>
            </p:cNvSpPr>
            <p:nvPr/>
          </p:nvSpPr>
          <p:spPr bwMode="auto">
            <a:xfrm>
              <a:off x="4526" y="1615"/>
              <a:ext cx="143" cy="171"/>
            </a:xfrm>
            <a:custGeom>
              <a:avLst/>
              <a:gdLst>
                <a:gd name="T0" fmla="*/ 143 w 143"/>
                <a:gd name="T1" fmla="*/ 142 h 171"/>
                <a:gd name="T2" fmla="*/ 143 w 143"/>
                <a:gd name="T3" fmla="*/ 142 h 171"/>
                <a:gd name="T4" fmla="*/ 143 w 143"/>
                <a:gd name="T5" fmla="*/ 142 h 171"/>
                <a:gd name="T6" fmla="*/ 100 w 143"/>
                <a:gd name="T7" fmla="*/ 171 h 171"/>
                <a:gd name="T8" fmla="*/ 29 w 143"/>
                <a:gd name="T9" fmla="*/ 171 h 171"/>
                <a:gd name="T10" fmla="*/ 0 w 143"/>
                <a:gd name="T11" fmla="*/ 128 h 171"/>
                <a:gd name="T12" fmla="*/ 0 w 143"/>
                <a:gd name="T13" fmla="*/ 71 h 171"/>
                <a:gd name="T14" fmla="*/ 29 w 143"/>
                <a:gd name="T15" fmla="*/ 14 h 171"/>
                <a:gd name="T16" fmla="*/ 86 w 143"/>
                <a:gd name="T17" fmla="*/ 0 h 1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3"/>
                <a:gd name="T28" fmla="*/ 0 h 171"/>
                <a:gd name="T29" fmla="*/ 143 w 143"/>
                <a:gd name="T30" fmla="*/ 171 h 1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3" h="171">
                  <a:moveTo>
                    <a:pt x="143" y="142"/>
                  </a:moveTo>
                  <a:lnTo>
                    <a:pt x="143" y="142"/>
                  </a:lnTo>
                  <a:lnTo>
                    <a:pt x="100" y="171"/>
                  </a:lnTo>
                  <a:lnTo>
                    <a:pt x="29" y="171"/>
                  </a:lnTo>
                  <a:lnTo>
                    <a:pt x="0" y="128"/>
                  </a:lnTo>
                  <a:lnTo>
                    <a:pt x="0" y="71"/>
                  </a:lnTo>
                  <a:lnTo>
                    <a:pt x="29" y="14"/>
                  </a:lnTo>
                  <a:lnTo>
                    <a:pt x="86" y="0"/>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00" name="Line 34">
              <a:extLst>
                <a:ext uri="{FF2B5EF4-FFF2-40B4-BE49-F238E27FC236}">
                  <a16:creationId xmlns:a16="http://schemas.microsoft.com/office/drawing/2014/main" id="{DE141D58-EB01-AF43-820A-BD9F9F45FF0C}"/>
                </a:ext>
              </a:extLst>
            </p:cNvPr>
            <p:cNvSpPr>
              <a:spLocks noChangeShapeType="1"/>
            </p:cNvSpPr>
            <p:nvPr/>
          </p:nvSpPr>
          <p:spPr bwMode="auto">
            <a:xfrm>
              <a:off x="3787" y="1956"/>
              <a:ext cx="85" cy="114"/>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1" name="Line 35">
              <a:extLst>
                <a:ext uri="{FF2B5EF4-FFF2-40B4-BE49-F238E27FC236}">
                  <a16:creationId xmlns:a16="http://schemas.microsoft.com/office/drawing/2014/main" id="{1FBAE38F-EC8B-4DF5-3F32-C883E72D9580}"/>
                </a:ext>
              </a:extLst>
            </p:cNvPr>
            <p:cNvSpPr>
              <a:spLocks noChangeShapeType="1"/>
            </p:cNvSpPr>
            <p:nvPr/>
          </p:nvSpPr>
          <p:spPr bwMode="auto">
            <a:xfrm>
              <a:off x="1411" y="2042"/>
              <a:ext cx="54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2" name="Rectangle 36">
              <a:extLst>
                <a:ext uri="{FF2B5EF4-FFF2-40B4-BE49-F238E27FC236}">
                  <a16:creationId xmlns:a16="http://schemas.microsoft.com/office/drawing/2014/main" id="{C444E47C-D8B2-5070-4A48-64DEAB25E0F6}"/>
                </a:ext>
              </a:extLst>
            </p:cNvPr>
            <p:cNvSpPr>
              <a:spLocks noChangeArrowheads="1"/>
            </p:cNvSpPr>
            <p:nvPr/>
          </p:nvSpPr>
          <p:spPr bwMode="auto">
            <a:xfrm>
              <a:off x="1619" y="2788"/>
              <a:ext cx="30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500">
                  <a:solidFill>
                    <a:srgbClr val="000000"/>
                  </a:solidFill>
                </a:rPr>
                <a:t>Client</a:t>
              </a:r>
              <a:endParaRPr lang="en-GB" altLang="en-US" sz="2400">
                <a:latin typeface="Times" panose="02020603050405020304" pitchFamily="18" charset="0"/>
              </a:endParaRPr>
            </a:p>
          </p:txBody>
        </p:sp>
        <p:sp>
          <p:nvSpPr>
            <p:cNvPr id="32803" name="Rectangle 37">
              <a:extLst>
                <a:ext uri="{FF2B5EF4-FFF2-40B4-BE49-F238E27FC236}">
                  <a16:creationId xmlns:a16="http://schemas.microsoft.com/office/drawing/2014/main" id="{82E3EFAC-0326-5C4C-71DC-2EBEC5C91ED6}"/>
                </a:ext>
              </a:extLst>
            </p:cNvPr>
            <p:cNvSpPr>
              <a:spLocks noChangeArrowheads="1"/>
            </p:cNvSpPr>
            <p:nvPr/>
          </p:nvSpPr>
          <p:spPr bwMode="auto">
            <a:xfrm>
              <a:off x="2448" y="1379"/>
              <a:ext cx="8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500">
                  <a:solidFill>
                    <a:srgbClr val="000000"/>
                  </a:solidFill>
                </a:rPr>
                <a:t>Thread 2 makes</a:t>
              </a:r>
              <a:endParaRPr lang="en-GB" altLang="en-US" sz="2400">
                <a:latin typeface="Times" panose="02020603050405020304" pitchFamily="18" charset="0"/>
              </a:endParaRPr>
            </a:p>
          </p:txBody>
        </p:sp>
        <p:sp>
          <p:nvSpPr>
            <p:cNvPr id="32804" name="Rectangle 38">
              <a:extLst>
                <a:ext uri="{FF2B5EF4-FFF2-40B4-BE49-F238E27FC236}">
                  <a16:creationId xmlns:a16="http://schemas.microsoft.com/office/drawing/2014/main" id="{081A5B57-91AB-B7C8-0721-3A6E9917B0BA}"/>
                </a:ext>
              </a:extLst>
            </p:cNvPr>
            <p:cNvSpPr>
              <a:spLocks noChangeArrowheads="1"/>
            </p:cNvSpPr>
            <p:nvPr/>
          </p:nvSpPr>
          <p:spPr bwMode="auto">
            <a:xfrm>
              <a:off x="1320" y="2219"/>
              <a:ext cx="1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500">
                  <a:solidFill>
                    <a:srgbClr val="000000"/>
                  </a:solidFill>
                </a:rPr>
                <a:t>T1</a:t>
              </a:r>
              <a:endParaRPr lang="en-GB" altLang="en-US" sz="2400">
                <a:latin typeface="Times" panose="02020603050405020304" pitchFamily="18" charset="0"/>
              </a:endParaRPr>
            </a:p>
          </p:txBody>
        </p:sp>
        <p:sp>
          <p:nvSpPr>
            <p:cNvPr id="32805" name="Oval 39">
              <a:extLst>
                <a:ext uri="{FF2B5EF4-FFF2-40B4-BE49-F238E27FC236}">
                  <a16:creationId xmlns:a16="http://schemas.microsoft.com/office/drawing/2014/main" id="{C454D2E1-ABDB-387C-FA83-341DFC6F431C}"/>
                </a:ext>
              </a:extLst>
            </p:cNvPr>
            <p:cNvSpPr>
              <a:spLocks noChangeArrowheads="1"/>
            </p:cNvSpPr>
            <p:nvPr/>
          </p:nvSpPr>
          <p:spPr bwMode="auto">
            <a:xfrm>
              <a:off x="1056" y="1259"/>
              <a:ext cx="1394" cy="1395"/>
            </a:xfrm>
            <a:prstGeom prst="ellipse">
              <a:avLst/>
            </a:prstGeom>
            <a:solidFill>
              <a:srgbClr val="FFDC99"/>
            </a:solidFill>
            <a:ln w="33338">
              <a:solidFill>
                <a:srgbClr val="FFDC99"/>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06" name="Rectangle 40">
              <a:extLst>
                <a:ext uri="{FF2B5EF4-FFF2-40B4-BE49-F238E27FC236}">
                  <a16:creationId xmlns:a16="http://schemas.microsoft.com/office/drawing/2014/main" id="{024B09E6-D46A-68F8-EC3E-1CE77E463563}"/>
                </a:ext>
              </a:extLst>
            </p:cNvPr>
            <p:cNvSpPr>
              <a:spLocks noChangeArrowheads="1"/>
            </p:cNvSpPr>
            <p:nvPr/>
          </p:nvSpPr>
          <p:spPr bwMode="auto">
            <a:xfrm>
              <a:off x="452" y="1877"/>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500">
                  <a:solidFill>
                    <a:srgbClr val="000000"/>
                  </a:solidFill>
                </a:rPr>
                <a:t>Thread 1</a:t>
              </a:r>
              <a:endParaRPr lang="en-GB" altLang="en-US" sz="2400">
                <a:latin typeface="Times" panose="02020603050405020304" pitchFamily="18" charset="0"/>
              </a:endParaRPr>
            </a:p>
          </p:txBody>
        </p:sp>
        <p:sp>
          <p:nvSpPr>
            <p:cNvPr id="32807" name="Freeform 41">
              <a:extLst>
                <a:ext uri="{FF2B5EF4-FFF2-40B4-BE49-F238E27FC236}">
                  <a16:creationId xmlns:a16="http://schemas.microsoft.com/office/drawing/2014/main" id="{9EE28955-BB0F-D140-5DB7-AEC19543A7DD}"/>
                </a:ext>
              </a:extLst>
            </p:cNvPr>
            <p:cNvSpPr>
              <a:spLocks/>
            </p:cNvSpPr>
            <p:nvPr/>
          </p:nvSpPr>
          <p:spPr bwMode="auto">
            <a:xfrm>
              <a:off x="2322" y="1985"/>
              <a:ext cx="28" cy="71"/>
            </a:xfrm>
            <a:custGeom>
              <a:avLst/>
              <a:gdLst>
                <a:gd name="T0" fmla="*/ 14 w 28"/>
                <a:gd name="T1" fmla="*/ 71 h 71"/>
                <a:gd name="T2" fmla="*/ 0 w 28"/>
                <a:gd name="T3" fmla="*/ 71 h 71"/>
                <a:gd name="T4" fmla="*/ 28 w 28"/>
                <a:gd name="T5" fmla="*/ 0 h 71"/>
                <a:gd name="T6" fmla="*/ 28 w 28"/>
                <a:gd name="T7" fmla="*/ 71 h 71"/>
                <a:gd name="T8" fmla="*/ 14 w 28"/>
                <a:gd name="T9" fmla="*/ 71 h 71"/>
                <a:gd name="T10" fmla="*/ 0 60000 65536"/>
                <a:gd name="T11" fmla="*/ 0 60000 65536"/>
                <a:gd name="T12" fmla="*/ 0 60000 65536"/>
                <a:gd name="T13" fmla="*/ 0 60000 65536"/>
                <a:gd name="T14" fmla="*/ 0 60000 65536"/>
                <a:gd name="T15" fmla="*/ 0 w 28"/>
                <a:gd name="T16" fmla="*/ 0 h 71"/>
                <a:gd name="T17" fmla="*/ 28 w 28"/>
                <a:gd name="T18" fmla="*/ 71 h 71"/>
              </a:gdLst>
              <a:ahLst/>
              <a:cxnLst>
                <a:cxn ang="T10">
                  <a:pos x="T0" y="T1"/>
                </a:cxn>
                <a:cxn ang="T11">
                  <a:pos x="T2" y="T3"/>
                </a:cxn>
                <a:cxn ang="T12">
                  <a:pos x="T4" y="T5"/>
                </a:cxn>
                <a:cxn ang="T13">
                  <a:pos x="T6" y="T7"/>
                </a:cxn>
                <a:cxn ang="T14">
                  <a:pos x="T8" y="T9"/>
                </a:cxn>
              </a:cxnLst>
              <a:rect l="T15" t="T16" r="T17" b="T18"/>
              <a:pathLst>
                <a:path w="28" h="71">
                  <a:moveTo>
                    <a:pt x="14" y="71"/>
                  </a:moveTo>
                  <a:lnTo>
                    <a:pt x="0" y="71"/>
                  </a:lnTo>
                  <a:lnTo>
                    <a:pt x="28" y="0"/>
                  </a:lnTo>
                  <a:lnTo>
                    <a:pt x="28" y="71"/>
                  </a:lnTo>
                  <a:lnTo>
                    <a:pt x="14" y="71"/>
                  </a:lnTo>
                  <a:close/>
                </a:path>
              </a:pathLst>
            </a:custGeom>
            <a:solidFill>
              <a:srgbClr val="000000"/>
            </a:solidFill>
            <a:ln w="33338">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08" name="Freeform 42">
              <a:extLst>
                <a:ext uri="{FF2B5EF4-FFF2-40B4-BE49-F238E27FC236}">
                  <a16:creationId xmlns:a16="http://schemas.microsoft.com/office/drawing/2014/main" id="{FCFAFE64-6D9E-2207-1B64-57B5483D63FD}"/>
                </a:ext>
              </a:extLst>
            </p:cNvPr>
            <p:cNvSpPr>
              <a:spLocks/>
            </p:cNvSpPr>
            <p:nvPr/>
          </p:nvSpPr>
          <p:spPr bwMode="auto">
            <a:xfrm>
              <a:off x="2194" y="1914"/>
              <a:ext cx="142" cy="171"/>
            </a:xfrm>
            <a:custGeom>
              <a:avLst/>
              <a:gdLst>
                <a:gd name="T0" fmla="*/ 142 w 142"/>
                <a:gd name="T1" fmla="*/ 142 h 171"/>
                <a:gd name="T2" fmla="*/ 142 w 142"/>
                <a:gd name="T3" fmla="*/ 142 h 171"/>
                <a:gd name="T4" fmla="*/ 142 w 142"/>
                <a:gd name="T5" fmla="*/ 142 h 171"/>
                <a:gd name="T6" fmla="*/ 85 w 142"/>
                <a:gd name="T7" fmla="*/ 171 h 171"/>
                <a:gd name="T8" fmla="*/ 42 w 142"/>
                <a:gd name="T9" fmla="*/ 156 h 171"/>
                <a:gd name="T10" fmla="*/ 0 w 142"/>
                <a:gd name="T11" fmla="*/ 114 h 171"/>
                <a:gd name="T12" fmla="*/ 0 w 142"/>
                <a:gd name="T13" fmla="*/ 71 h 171"/>
                <a:gd name="T14" fmla="*/ 28 w 142"/>
                <a:gd name="T15" fmla="*/ 28 h 171"/>
                <a:gd name="T16" fmla="*/ 85 w 142"/>
                <a:gd name="T17" fmla="*/ 0 h 1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
                <a:gd name="T28" fmla="*/ 0 h 171"/>
                <a:gd name="T29" fmla="*/ 142 w 142"/>
                <a:gd name="T30" fmla="*/ 171 h 1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 h="171">
                  <a:moveTo>
                    <a:pt x="142" y="142"/>
                  </a:moveTo>
                  <a:lnTo>
                    <a:pt x="142" y="142"/>
                  </a:lnTo>
                  <a:lnTo>
                    <a:pt x="85" y="171"/>
                  </a:lnTo>
                  <a:lnTo>
                    <a:pt x="42" y="156"/>
                  </a:lnTo>
                  <a:lnTo>
                    <a:pt x="0" y="114"/>
                  </a:lnTo>
                  <a:lnTo>
                    <a:pt x="0" y="71"/>
                  </a:lnTo>
                  <a:lnTo>
                    <a:pt x="28" y="28"/>
                  </a:lnTo>
                  <a:lnTo>
                    <a:pt x="85" y="0"/>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09" name="Rectangle 43">
              <a:extLst>
                <a:ext uri="{FF2B5EF4-FFF2-40B4-BE49-F238E27FC236}">
                  <a16:creationId xmlns:a16="http://schemas.microsoft.com/office/drawing/2014/main" id="{1E1C5AB9-5750-64E4-D569-F3212702DDA7}"/>
                </a:ext>
              </a:extLst>
            </p:cNvPr>
            <p:cNvSpPr>
              <a:spLocks noChangeArrowheads="1"/>
            </p:cNvSpPr>
            <p:nvPr/>
          </p:nvSpPr>
          <p:spPr bwMode="auto">
            <a:xfrm>
              <a:off x="1425" y="1956"/>
              <a:ext cx="129" cy="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10" name="Rectangle 44">
              <a:extLst>
                <a:ext uri="{FF2B5EF4-FFF2-40B4-BE49-F238E27FC236}">
                  <a16:creationId xmlns:a16="http://schemas.microsoft.com/office/drawing/2014/main" id="{EDE5080A-CC1A-3FA5-CCFC-B1706DBB3CBE}"/>
                </a:ext>
              </a:extLst>
            </p:cNvPr>
            <p:cNvSpPr>
              <a:spLocks noChangeArrowheads="1"/>
            </p:cNvSpPr>
            <p:nvPr/>
          </p:nvSpPr>
          <p:spPr bwMode="auto">
            <a:xfrm>
              <a:off x="1425" y="1956"/>
              <a:ext cx="143" cy="100"/>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11" name="Freeform 45">
              <a:extLst>
                <a:ext uri="{FF2B5EF4-FFF2-40B4-BE49-F238E27FC236}">
                  <a16:creationId xmlns:a16="http://schemas.microsoft.com/office/drawing/2014/main" id="{35F11596-A662-F369-BBF3-6A52CB891B63}"/>
                </a:ext>
              </a:extLst>
            </p:cNvPr>
            <p:cNvSpPr>
              <a:spLocks/>
            </p:cNvSpPr>
            <p:nvPr/>
          </p:nvSpPr>
          <p:spPr bwMode="auto">
            <a:xfrm>
              <a:off x="1297" y="1985"/>
              <a:ext cx="43" cy="71"/>
            </a:xfrm>
            <a:custGeom>
              <a:avLst/>
              <a:gdLst>
                <a:gd name="T0" fmla="*/ 15 w 43"/>
                <a:gd name="T1" fmla="*/ 71 h 71"/>
                <a:gd name="T2" fmla="*/ 0 w 43"/>
                <a:gd name="T3" fmla="*/ 71 h 71"/>
                <a:gd name="T4" fmla="*/ 29 w 43"/>
                <a:gd name="T5" fmla="*/ 0 h 71"/>
                <a:gd name="T6" fmla="*/ 43 w 43"/>
                <a:gd name="T7" fmla="*/ 71 h 71"/>
                <a:gd name="T8" fmla="*/ 15 w 43"/>
                <a:gd name="T9" fmla="*/ 71 h 71"/>
                <a:gd name="T10" fmla="*/ 0 60000 65536"/>
                <a:gd name="T11" fmla="*/ 0 60000 65536"/>
                <a:gd name="T12" fmla="*/ 0 60000 65536"/>
                <a:gd name="T13" fmla="*/ 0 60000 65536"/>
                <a:gd name="T14" fmla="*/ 0 60000 65536"/>
                <a:gd name="T15" fmla="*/ 0 w 43"/>
                <a:gd name="T16" fmla="*/ 0 h 71"/>
                <a:gd name="T17" fmla="*/ 43 w 43"/>
                <a:gd name="T18" fmla="*/ 71 h 71"/>
              </a:gdLst>
              <a:ahLst/>
              <a:cxnLst>
                <a:cxn ang="T10">
                  <a:pos x="T0" y="T1"/>
                </a:cxn>
                <a:cxn ang="T11">
                  <a:pos x="T2" y="T3"/>
                </a:cxn>
                <a:cxn ang="T12">
                  <a:pos x="T4" y="T5"/>
                </a:cxn>
                <a:cxn ang="T13">
                  <a:pos x="T6" y="T7"/>
                </a:cxn>
                <a:cxn ang="T14">
                  <a:pos x="T8" y="T9"/>
                </a:cxn>
              </a:cxnLst>
              <a:rect l="T15" t="T16" r="T17" b="T18"/>
              <a:pathLst>
                <a:path w="43" h="71">
                  <a:moveTo>
                    <a:pt x="15" y="71"/>
                  </a:moveTo>
                  <a:lnTo>
                    <a:pt x="0" y="71"/>
                  </a:lnTo>
                  <a:lnTo>
                    <a:pt x="29" y="0"/>
                  </a:lnTo>
                  <a:lnTo>
                    <a:pt x="43" y="71"/>
                  </a:lnTo>
                  <a:lnTo>
                    <a:pt x="15" y="71"/>
                  </a:lnTo>
                  <a:close/>
                </a:path>
              </a:pathLst>
            </a:custGeom>
            <a:solidFill>
              <a:srgbClr val="000000"/>
            </a:solidFill>
            <a:ln w="33338">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12" name="Freeform 46">
              <a:extLst>
                <a:ext uri="{FF2B5EF4-FFF2-40B4-BE49-F238E27FC236}">
                  <a16:creationId xmlns:a16="http://schemas.microsoft.com/office/drawing/2014/main" id="{DD41A5C7-BD1D-0D6D-67C9-61E5D4343600}"/>
                </a:ext>
              </a:extLst>
            </p:cNvPr>
            <p:cNvSpPr>
              <a:spLocks/>
            </p:cNvSpPr>
            <p:nvPr/>
          </p:nvSpPr>
          <p:spPr bwMode="auto">
            <a:xfrm>
              <a:off x="1169" y="1914"/>
              <a:ext cx="143" cy="171"/>
            </a:xfrm>
            <a:custGeom>
              <a:avLst/>
              <a:gdLst>
                <a:gd name="T0" fmla="*/ 143 w 143"/>
                <a:gd name="T1" fmla="*/ 142 h 171"/>
                <a:gd name="T2" fmla="*/ 143 w 143"/>
                <a:gd name="T3" fmla="*/ 142 h 171"/>
                <a:gd name="T4" fmla="*/ 143 w 143"/>
                <a:gd name="T5" fmla="*/ 142 h 171"/>
                <a:gd name="T6" fmla="*/ 100 w 143"/>
                <a:gd name="T7" fmla="*/ 171 h 171"/>
                <a:gd name="T8" fmla="*/ 43 w 143"/>
                <a:gd name="T9" fmla="*/ 156 h 171"/>
                <a:gd name="T10" fmla="*/ 15 w 143"/>
                <a:gd name="T11" fmla="*/ 114 h 171"/>
                <a:gd name="T12" fmla="*/ 0 w 143"/>
                <a:gd name="T13" fmla="*/ 71 h 171"/>
                <a:gd name="T14" fmla="*/ 43 w 143"/>
                <a:gd name="T15" fmla="*/ 28 h 171"/>
                <a:gd name="T16" fmla="*/ 86 w 143"/>
                <a:gd name="T17" fmla="*/ 0 h 1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3"/>
                <a:gd name="T28" fmla="*/ 0 h 171"/>
                <a:gd name="T29" fmla="*/ 143 w 143"/>
                <a:gd name="T30" fmla="*/ 171 h 1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3" h="171">
                  <a:moveTo>
                    <a:pt x="143" y="142"/>
                  </a:moveTo>
                  <a:lnTo>
                    <a:pt x="143" y="142"/>
                  </a:lnTo>
                  <a:lnTo>
                    <a:pt x="100" y="171"/>
                  </a:lnTo>
                  <a:lnTo>
                    <a:pt x="43" y="156"/>
                  </a:lnTo>
                  <a:lnTo>
                    <a:pt x="15" y="114"/>
                  </a:lnTo>
                  <a:lnTo>
                    <a:pt x="0" y="71"/>
                  </a:lnTo>
                  <a:lnTo>
                    <a:pt x="43" y="28"/>
                  </a:lnTo>
                  <a:lnTo>
                    <a:pt x="86" y="0"/>
                  </a:lnTo>
                </a:path>
              </a:pathLst>
            </a:cu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13" name="Rectangle 47">
              <a:extLst>
                <a:ext uri="{FF2B5EF4-FFF2-40B4-BE49-F238E27FC236}">
                  <a16:creationId xmlns:a16="http://schemas.microsoft.com/office/drawing/2014/main" id="{C039049C-17A0-2CFB-3D8F-B288E3AD165C}"/>
                </a:ext>
              </a:extLst>
            </p:cNvPr>
            <p:cNvSpPr>
              <a:spLocks noChangeArrowheads="1"/>
            </p:cNvSpPr>
            <p:nvPr/>
          </p:nvSpPr>
          <p:spPr bwMode="auto">
            <a:xfrm>
              <a:off x="1710" y="1956"/>
              <a:ext cx="128" cy="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14" name="Rectangle 48">
              <a:extLst>
                <a:ext uri="{FF2B5EF4-FFF2-40B4-BE49-F238E27FC236}">
                  <a16:creationId xmlns:a16="http://schemas.microsoft.com/office/drawing/2014/main" id="{23FD643B-4AD1-055D-04E4-F4943A6AE5A2}"/>
                </a:ext>
              </a:extLst>
            </p:cNvPr>
            <p:cNvSpPr>
              <a:spLocks noChangeArrowheads="1"/>
            </p:cNvSpPr>
            <p:nvPr/>
          </p:nvSpPr>
          <p:spPr bwMode="auto">
            <a:xfrm>
              <a:off x="1710" y="1956"/>
              <a:ext cx="142" cy="100"/>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15" name="Rectangle 49">
              <a:extLst>
                <a:ext uri="{FF2B5EF4-FFF2-40B4-BE49-F238E27FC236}">
                  <a16:creationId xmlns:a16="http://schemas.microsoft.com/office/drawing/2014/main" id="{6033A78B-2511-0397-45FE-460C0CB71BED}"/>
                </a:ext>
              </a:extLst>
            </p:cNvPr>
            <p:cNvSpPr>
              <a:spLocks noChangeArrowheads="1"/>
            </p:cNvSpPr>
            <p:nvPr/>
          </p:nvSpPr>
          <p:spPr bwMode="auto">
            <a:xfrm>
              <a:off x="1980" y="1956"/>
              <a:ext cx="128" cy="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16" name="Rectangle 50">
              <a:extLst>
                <a:ext uri="{FF2B5EF4-FFF2-40B4-BE49-F238E27FC236}">
                  <a16:creationId xmlns:a16="http://schemas.microsoft.com/office/drawing/2014/main" id="{586036CB-6455-14DF-F6E5-A5CC54701E17}"/>
                </a:ext>
              </a:extLst>
            </p:cNvPr>
            <p:cNvSpPr>
              <a:spLocks noChangeArrowheads="1"/>
            </p:cNvSpPr>
            <p:nvPr/>
          </p:nvSpPr>
          <p:spPr bwMode="auto">
            <a:xfrm>
              <a:off x="1980" y="1956"/>
              <a:ext cx="142" cy="100"/>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17" name="Freeform 51">
              <a:extLst>
                <a:ext uri="{FF2B5EF4-FFF2-40B4-BE49-F238E27FC236}">
                  <a16:creationId xmlns:a16="http://schemas.microsoft.com/office/drawing/2014/main" id="{71C92DD1-7772-8925-0807-CBA625ED5C1A}"/>
                </a:ext>
              </a:extLst>
            </p:cNvPr>
            <p:cNvSpPr>
              <a:spLocks/>
            </p:cNvSpPr>
            <p:nvPr/>
          </p:nvSpPr>
          <p:spPr bwMode="auto">
            <a:xfrm>
              <a:off x="3730" y="2113"/>
              <a:ext cx="114" cy="57"/>
            </a:xfrm>
            <a:custGeom>
              <a:avLst/>
              <a:gdLst>
                <a:gd name="T0" fmla="*/ 0 w 114"/>
                <a:gd name="T1" fmla="*/ 28 h 57"/>
                <a:gd name="T2" fmla="*/ 14 w 114"/>
                <a:gd name="T3" fmla="*/ 0 h 57"/>
                <a:gd name="T4" fmla="*/ 114 w 114"/>
                <a:gd name="T5" fmla="*/ 28 h 57"/>
                <a:gd name="T6" fmla="*/ 0 w 114"/>
                <a:gd name="T7" fmla="*/ 57 h 57"/>
                <a:gd name="T8" fmla="*/ 0 w 114"/>
                <a:gd name="T9" fmla="*/ 28 h 57"/>
                <a:gd name="T10" fmla="*/ 0 60000 65536"/>
                <a:gd name="T11" fmla="*/ 0 60000 65536"/>
                <a:gd name="T12" fmla="*/ 0 60000 65536"/>
                <a:gd name="T13" fmla="*/ 0 60000 65536"/>
                <a:gd name="T14" fmla="*/ 0 60000 65536"/>
                <a:gd name="T15" fmla="*/ 0 w 114"/>
                <a:gd name="T16" fmla="*/ 0 h 57"/>
                <a:gd name="T17" fmla="*/ 114 w 114"/>
                <a:gd name="T18" fmla="*/ 57 h 57"/>
              </a:gdLst>
              <a:ahLst/>
              <a:cxnLst>
                <a:cxn ang="T10">
                  <a:pos x="T0" y="T1"/>
                </a:cxn>
                <a:cxn ang="T11">
                  <a:pos x="T2" y="T3"/>
                </a:cxn>
                <a:cxn ang="T12">
                  <a:pos x="T4" y="T5"/>
                </a:cxn>
                <a:cxn ang="T13">
                  <a:pos x="T6" y="T7"/>
                </a:cxn>
                <a:cxn ang="T14">
                  <a:pos x="T8" y="T9"/>
                </a:cxn>
              </a:cxnLst>
              <a:rect l="T15" t="T16" r="T17" b="T18"/>
              <a:pathLst>
                <a:path w="114" h="57">
                  <a:moveTo>
                    <a:pt x="0" y="28"/>
                  </a:moveTo>
                  <a:lnTo>
                    <a:pt x="14" y="0"/>
                  </a:lnTo>
                  <a:lnTo>
                    <a:pt x="114" y="28"/>
                  </a:lnTo>
                  <a:lnTo>
                    <a:pt x="0" y="57"/>
                  </a:lnTo>
                  <a:lnTo>
                    <a:pt x="0" y="28"/>
                  </a:lnTo>
                  <a:close/>
                </a:path>
              </a:pathLst>
            </a:custGeom>
            <a:solidFill>
              <a:srgbClr val="000000"/>
            </a:solidFill>
            <a:ln w="33338">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18" name="Line 52">
              <a:extLst>
                <a:ext uri="{FF2B5EF4-FFF2-40B4-BE49-F238E27FC236}">
                  <a16:creationId xmlns:a16="http://schemas.microsoft.com/office/drawing/2014/main" id="{02540F78-D58F-2267-FAC0-F47C7F71988D}"/>
                </a:ext>
              </a:extLst>
            </p:cNvPr>
            <p:cNvSpPr>
              <a:spLocks noChangeShapeType="1"/>
            </p:cNvSpPr>
            <p:nvPr/>
          </p:nvSpPr>
          <p:spPr bwMode="auto">
            <a:xfrm>
              <a:off x="2450" y="1999"/>
              <a:ext cx="1280" cy="14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9" name="Freeform 53">
              <a:extLst>
                <a:ext uri="{FF2B5EF4-FFF2-40B4-BE49-F238E27FC236}">
                  <a16:creationId xmlns:a16="http://schemas.microsoft.com/office/drawing/2014/main" id="{6536EFBF-5475-AE2E-FA7D-F4750DAA6ECD}"/>
                </a:ext>
              </a:extLst>
            </p:cNvPr>
            <p:cNvSpPr>
              <a:spLocks/>
            </p:cNvSpPr>
            <p:nvPr/>
          </p:nvSpPr>
          <p:spPr bwMode="auto">
            <a:xfrm>
              <a:off x="1639" y="1971"/>
              <a:ext cx="43" cy="42"/>
            </a:xfrm>
            <a:custGeom>
              <a:avLst/>
              <a:gdLst>
                <a:gd name="T0" fmla="*/ 0 w 43"/>
                <a:gd name="T1" fmla="*/ 14 h 42"/>
                <a:gd name="T2" fmla="*/ 0 w 43"/>
                <a:gd name="T3" fmla="*/ 0 h 42"/>
                <a:gd name="T4" fmla="*/ 43 w 43"/>
                <a:gd name="T5" fmla="*/ 14 h 42"/>
                <a:gd name="T6" fmla="*/ 0 w 43"/>
                <a:gd name="T7" fmla="*/ 42 h 42"/>
                <a:gd name="T8" fmla="*/ 0 w 43"/>
                <a:gd name="T9" fmla="*/ 14 h 42"/>
                <a:gd name="T10" fmla="*/ 0 60000 65536"/>
                <a:gd name="T11" fmla="*/ 0 60000 65536"/>
                <a:gd name="T12" fmla="*/ 0 60000 65536"/>
                <a:gd name="T13" fmla="*/ 0 60000 65536"/>
                <a:gd name="T14" fmla="*/ 0 60000 65536"/>
                <a:gd name="T15" fmla="*/ 0 w 43"/>
                <a:gd name="T16" fmla="*/ 0 h 42"/>
                <a:gd name="T17" fmla="*/ 43 w 43"/>
                <a:gd name="T18" fmla="*/ 42 h 42"/>
              </a:gdLst>
              <a:ahLst/>
              <a:cxnLst>
                <a:cxn ang="T10">
                  <a:pos x="T0" y="T1"/>
                </a:cxn>
                <a:cxn ang="T11">
                  <a:pos x="T2" y="T3"/>
                </a:cxn>
                <a:cxn ang="T12">
                  <a:pos x="T4" y="T5"/>
                </a:cxn>
                <a:cxn ang="T13">
                  <a:pos x="T6" y="T7"/>
                </a:cxn>
                <a:cxn ang="T14">
                  <a:pos x="T8" y="T9"/>
                </a:cxn>
              </a:cxnLst>
              <a:rect l="T15" t="T16" r="T17" b="T18"/>
              <a:pathLst>
                <a:path w="43" h="42">
                  <a:moveTo>
                    <a:pt x="0" y="14"/>
                  </a:moveTo>
                  <a:lnTo>
                    <a:pt x="0" y="0"/>
                  </a:lnTo>
                  <a:lnTo>
                    <a:pt x="43" y="14"/>
                  </a:lnTo>
                  <a:lnTo>
                    <a:pt x="0" y="42"/>
                  </a:lnTo>
                  <a:lnTo>
                    <a:pt x="0" y="14"/>
                  </a:lnTo>
                  <a:close/>
                </a:path>
              </a:pathLst>
            </a:custGeom>
            <a:solidFill>
              <a:srgbClr val="000000"/>
            </a:solidFill>
            <a:ln w="33338">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20" name="Line 54">
              <a:extLst>
                <a:ext uri="{FF2B5EF4-FFF2-40B4-BE49-F238E27FC236}">
                  <a16:creationId xmlns:a16="http://schemas.microsoft.com/office/drawing/2014/main" id="{A4BB88C1-0D1C-AFB9-F9E3-18C8A093E15C}"/>
                </a:ext>
              </a:extLst>
            </p:cNvPr>
            <p:cNvSpPr>
              <a:spLocks noChangeShapeType="1"/>
            </p:cNvSpPr>
            <p:nvPr/>
          </p:nvSpPr>
          <p:spPr bwMode="auto">
            <a:xfrm>
              <a:off x="1568" y="1985"/>
              <a:ext cx="7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1" name="Freeform 55">
              <a:extLst>
                <a:ext uri="{FF2B5EF4-FFF2-40B4-BE49-F238E27FC236}">
                  <a16:creationId xmlns:a16="http://schemas.microsoft.com/office/drawing/2014/main" id="{7CA91D14-C29F-9425-4C11-8189E4F4838F}"/>
                </a:ext>
              </a:extLst>
            </p:cNvPr>
            <p:cNvSpPr>
              <a:spLocks/>
            </p:cNvSpPr>
            <p:nvPr/>
          </p:nvSpPr>
          <p:spPr bwMode="auto">
            <a:xfrm>
              <a:off x="1923" y="1971"/>
              <a:ext cx="29" cy="42"/>
            </a:xfrm>
            <a:custGeom>
              <a:avLst/>
              <a:gdLst>
                <a:gd name="T0" fmla="*/ 0 w 29"/>
                <a:gd name="T1" fmla="*/ 14 h 42"/>
                <a:gd name="T2" fmla="*/ 0 w 29"/>
                <a:gd name="T3" fmla="*/ 0 h 42"/>
                <a:gd name="T4" fmla="*/ 29 w 29"/>
                <a:gd name="T5" fmla="*/ 14 h 42"/>
                <a:gd name="T6" fmla="*/ 0 w 29"/>
                <a:gd name="T7" fmla="*/ 42 h 42"/>
                <a:gd name="T8" fmla="*/ 0 w 29"/>
                <a:gd name="T9" fmla="*/ 14 h 42"/>
                <a:gd name="T10" fmla="*/ 0 60000 65536"/>
                <a:gd name="T11" fmla="*/ 0 60000 65536"/>
                <a:gd name="T12" fmla="*/ 0 60000 65536"/>
                <a:gd name="T13" fmla="*/ 0 60000 65536"/>
                <a:gd name="T14" fmla="*/ 0 60000 65536"/>
                <a:gd name="T15" fmla="*/ 0 w 29"/>
                <a:gd name="T16" fmla="*/ 0 h 42"/>
                <a:gd name="T17" fmla="*/ 29 w 29"/>
                <a:gd name="T18" fmla="*/ 42 h 42"/>
              </a:gdLst>
              <a:ahLst/>
              <a:cxnLst>
                <a:cxn ang="T10">
                  <a:pos x="T0" y="T1"/>
                </a:cxn>
                <a:cxn ang="T11">
                  <a:pos x="T2" y="T3"/>
                </a:cxn>
                <a:cxn ang="T12">
                  <a:pos x="T4" y="T5"/>
                </a:cxn>
                <a:cxn ang="T13">
                  <a:pos x="T6" y="T7"/>
                </a:cxn>
                <a:cxn ang="T14">
                  <a:pos x="T8" y="T9"/>
                </a:cxn>
              </a:cxnLst>
              <a:rect l="T15" t="T16" r="T17" b="T18"/>
              <a:pathLst>
                <a:path w="29" h="42">
                  <a:moveTo>
                    <a:pt x="0" y="14"/>
                  </a:moveTo>
                  <a:lnTo>
                    <a:pt x="0" y="0"/>
                  </a:lnTo>
                  <a:lnTo>
                    <a:pt x="29" y="14"/>
                  </a:lnTo>
                  <a:lnTo>
                    <a:pt x="0" y="42"/>
                  </a:lnTo>
                  <a:lnTo>
                    <a:pt x="0" y="14"/>
                  </a:lnTo>
                  <a:close/>
                </a:path>
              </a:pathLst>
            </a:custGeom>
            <a:solidFill>
              <a:srgbClr val="000000"/>
            </a:solidFill>
            <a:ln w="33338">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22" name="Line 56">
              <a:extLst>
                <a:ext uri="{FF2B5EF4-FFF2-40B4-BE49-F238E27FC236}">
                  <a16:creationId xmlns:a16="http://schemas.microsoft.com/office/drawing/2014/main" id="{93E79A17-1017-C637-DFEC-FE15F197EB3F}"/>
                </a:ext>
              </a:extLst>
            </p:cNvPr>
            <p:cNvSpPr>
              <a:spLocks noChangeShapeType="1"/>
            </p:cNvSpPr>
            <p:nvPr/>
          </p:nvSpPr>
          <p:spPr bwMode="auto">
            <a:xfrm>
              <a:off x="1838" y="1985"/>
              <a:ext cx="7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3" name="Rectangle 57">
              <a:extLst>
                <a:ext uri="{FF2B5EF4-FFF2-40B4-BE49-F238E27FC236}">
                  <a16:creationId xmlns:a16="http://schemas.microsoft.com/office/drawing/2014/main" id="{6B712EDF-FF0E-2B96-554A-DEC2799DA46C}"/>
                </a:ext>
              </a:extLst>
            </p:cNvPr>
            <p:cNvSpPr>
              <a:spLocks noChangeArrowheads="1"/>
            </p:cNvSpPr>
            <p:nvPr/>
          </p:nvSpPr>
          <p:spPr bwMode="auto">
            <a:xfrm>
              <a:off x="2448" y="1507"/>
              <a:ext cx="9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500">
                  <a:solidFill>
                    <a:srgbClr val="000000"/>
                  </a:solidFill>
                </a:rPr>
                <a:t>requests to server</a:t>
              </a:r>
              <a:endParaRPr lang="en-GB" altLang="en-US" sz="2400">
                <a:latin typeface="Times" panose="02020603050405020304" pitchFamily="18" charset="0"/>
              </a:endParaRPr>
            </a:p>
          </p:txBody>
        </p:sp>
        <p:sp>
          <p:nvSpPr>
            <p:cNvPr id="32824" name="Rectangle 58">
              <a:extLst>
                <a:ext uri="{FF2B5EF4-FFF2-40B4-BE49-F238E27FC236}">
                  <a16:creationId xmlns:a16="http://schemas.microsoft.com/office/drawing/2014/main" id="{A755A0E1-A437-DAD8-856A-D29F465C7105}"/>
                </a:ext>
              </a:extLst>
            </p:cNvPr>
            <p:cNvSpPr>
              <a:spLocks noChangeArrowheads="1"/>
            </p:cNvSpPr>
            <p:nvPr/>
          </p:nvSpPr>
          <p:spPr bwMode="auto">
            <a:xfrm>
              <a:off x="452" y="2005"/>
              <a:ext cx="5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500">
                  <a:solidFill>
                    <a:srgbClr val="000000"/>
                  </a:solidFill>
                </a:rPr>
                <a:t>generates </a:t>
              </a:r>
              <a:endParaRPr lang="en-GB" altLang="en-US" sz="2400">
                <a:latin typeface="Times" panose="02020603050405020304" pitchFamily="18" charset="0"/>
              </a:endParaRPr>
            </a:p>
          </p:txBody>
        </p:sp>
        <p:sp>
          <p:nvSpPr>
            <p:cNvPr id="32825" name="Rectangle 59">
              <a:extLst>
                <a:ext uri="{FF2B5EF4-FFF2-40B4-BE49-F238E27FC236}">
                  <a16:creationId xmlns:a16="http://schemas.microsoft.com/office/drawing/2014/main" id="{3A95263B-F2B2-137A-2521-C094D1B12825}"/>
                </a:ext>
              </a:extLst>
            </p:cNvPr>
            <p:cNvSpPr>
              <a:spLocks noChangeArrowheads="1"/>
            </p:cNvSpPr>
            <p:nvPr/>
          </p:nvSpPr>
          <p:spPr bwMode="auto">
            <a:xfrm>
              <a:off x="452" y="2148"/>
              <a:ext cx="3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500">
                  <a:solidFill>
                    <a:srgbClr val="000000"/>
                  </a:solidFill>
                </a:rPr>
                <a:t>results</a:t>
              </a:r>
              <a:endParaRPr lang="en-GB" altLang="en-US" sz="2400">
                <a:latin typeface="Times" panose="02020603050405020304" pitchFamily="18" charset="0"/>
              </a:endParaRPr>
            </a:p>
          </p:txBody>
        </p:sp>
        <p:sp>
          <p:nvSpPr>
            <p:cNvPr id="32826" name="Line 60">
              <a:extLst>
                <a:ext uri="{FF2B5EF4-FFF2-40B4-BE49-F238E27FC236}">
                  <a16:creationId xmlns:a16="http://schemas.microsoft.com/office/drawing/2014/main" id="{03E44BB7-0884-63D2-A29B-FD0D270EAA73}"/>
                </a:ext>
              </a:extLst>
            </p:cNvPr>
            <p:cNvSpPr>
              <a:spLocks noChangeShapeType="1"/>
            </p:cNvSpPr>
            <p:nvPr/>
          </p:nvSpPr>
          <p:spPr bwMode="auto">
            <a:xfrm>
              <a:off x="928" y="1914"/>
              <a:ext cx="213" cy="57"/>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7" name="Line 61">
              <a:extLst>
                <a:ext uri="{FF2B5EF4-FFF2-40B4-BE49-F238E27FC236}">
                  <a16:creationId xmlns:a16="http://schemas.microsoft.com/office/drawing/2014/main" id="{397FACBB-CC8D-0015-E00D-34E262629754}"/>
                </a:ext>
              </a:extLst>
            </p:cNvPr>
            <p:cNvSpPr>
              <a:spLocks noChangeShapeType="1"/>
            </p:cNvSpPr>
            <p:nvPr/>
          </p:nvSpPr>
          <p:spPr bwMode="auto">
            <a:xfrm flipV="1">
              <a:off x="2350" y="1629"/>
              <a:ext cx="213" cy="271"/>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8" name="Freeform 62">
              <a:extLst>
                <a:ext uri="{FF2B5EF4-FFF2-40B4-BE49-F238E27FC236}">
                  <a16:creationId xmlns:a16="http://schemas.microsoft.com/office/drawing/2014/main" id="{933FB7E7-CAC6-FE09-5500-471915FE1F22}"/>
                </a:ext>
              </a:extLst>
            </p:cNvPr>
            <p:cNvSpPr>
              <a:spLocks/>
            </p:cNvSpPr>
            <p:nvPr/>
          </p:nvSpPr>
          <p:spPr bwMode="auto">
            <a:xfrm>
              <a:off x="3730" y="2213"/>
              <a:ext cx="99" cy="56"/>
            </a:xfrm>
            <a:custGeom>
              <a:avLst/>
              <a:gdLst>
                <a:gd name="T0" fmla="*/ 0 w 99"/>
                <a:gd name="T1" fmla="*/ 28 h 56"/>
                <a:gd name="T2" fmla="*/ 0 w 99"/>
                <a:gd name="T3" fmla="*/ 0 h 56"/>
                <a:gd name="T4" fmla="*/ 99 w 99"/>
                <a:gd name="T5" fmla="*/ 14 h 56"/>
                <a:gd name="T6" fmla="*/ 0 w 99"/>
                <a:gd name="T7" fmla="*/ 56 h 56"/>
                <a:gd name="T8" fmla="*/ 0 w 99"/>
                <a:gd name="T9" fmla="*/ 28 h 56"/>
                <a:gd name="T10" fmla="*/ 0 60000 65536"/>
                <a:gd name="T11" fmla="*/ 0 60000 65536"/>
                <a:gd name="T12" fmla="*/ 0 60000 65536"/>
                <a:gd name="T13" fmla="*/ 0 60000 65536"/>
                <a:gd name="T14" fmla="*/ 0 60000 65536"/>
                <a:gd name="T15" fmla="*/ 0 w 99"/>
                <a:gd name="T16" fmla="*/ 0 h 56"/>
                <a:gd name="T17" fmla="*/ 99 w 99"/>
                <a:gd name="T18" fmla="*/ 56 h 56"/>
              </a:gdLst>
              <a:ahLst/>
              <a:cxnLst>
                <a:cxn ang="T10">
                  <a:pos x="T0" y="T1"/>
                </a:cxn>
                <a:cxn ang="T11">
                  <a:pos x="T2" y="T3"/>
                </a:cxn>
                <a:cxn ang="T12">
                  <a:pos x="T4" y="T5"/>
                </a:cxn>
                <a:cxn ang="T13">
                  <a:pos x="T6" y="T7"/>
                </a:cxn>
                <a:cxn ang="T14">
                  <a:pos x="T8" y="T9"/>
                </a:cxn>
              </a:cxnLst>
              <a:rect l="T15" t="T16" r="T17" b="T18"/>
              <a:pathLst>
                <a:path w="99" h="56">
                  <a:moveTo>
                    <a:pt x="0" y="28"/>
                  </a:moveTo>
                  <a:lnTo>
                    <a:pt x="0" y="0"/>
                  </a:lnTo>
                  <a:lnTo>
                    <a:pt x="99" y="14"/>
                  </a:lnTo>
                  <a:lnTo>
                    <a:pt x="0" y="56"/>
                  </a:lnTo>
                  <a:lnTo>
                    <a:pt x="0" y="28"/>
                  </a:lnTo>
                  <a:close/>
                </a:path>
              </a:pathLst>
            </a:custGeom>
            <a:solidFill>
              <a:srgbClr val="000000"/>
            </a:solidFill>
            <a:ln w="33338">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29" name="Line 63">
              <a:extLst>
                <a:ext uri="{FF2B5EF4-FFF2-40B4-BE49-F238E27FC236}">
                  <a16:creationId xmlns:a16="http://schemas.microsoft.com/office/drawing/2014/main" id="{E2D2D916-A299-F0E0-0C61-A67566748915}"/>
                </a:ext>
              </a:extLst>
            </p:cNvPr>
            <p:cNvSpPr>
              <a:spLocks noChangeShapeType="1"/>
            </p:cNvSpPr>
            <p:nvPr/>
          </p:nvSpPr>
          <p:spPr bwMode="auto">
            <a:xfrm flipV="1">
              <a:off x="3346" y="2241"/>
              <a:ext cx="370" cy="85"/>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30" name="Freeform 64">
              <a:extLst>
                <a:ext uri="{FF2B5EF4-FFF2-40B4-BE49-F238E27FC236}">
                  <a16:creationId xmlns:a16="http://schemas.microsoft.com/office/drawing/2014/main" id="{B91CE1F4-46E2-4D99-2F5E-9715615DE1B4}"/>
                </a:ext>
              </a:extLst>
            </p:cNvPr>
            <p:cNvSpPr>
              <a:spLocks/>
            </p:cNvSpPr>
            <p:nvPr/>
          </p:nvSpPr>
          <p:spPr bwMode="auto">
            <a:xfrm>
              <a:off x="3730" y="2326"/>
              <a:ext cx="99" cy="86"/>
            </a:xfrm>
            <a:custGeom>
              <a:avLst/>
              <a:gdLst>
                <a:gd name="T0" fmla="*/ 14 w 99"/>
                <a:gd name="T1" fmla="*/ 72 h 86"/>
                <a:gd name="T2" fmla="*/ 0 w 99"/>
                <a:gd name="T3" fmla="*/ 43 h 86"/>
                <a:gd name="T4" fmla="*/ 99 w 99"/>
                <a:gd name="T5" fmla="*/ 0 h 86"/>
                <a:gd name="T6" fmla="*/ 43 w 99"/>
                <a:gd name="T7" fmla="*/ 86 h 86"/>
                <a:gd name="T8" fmla="*/ 14 w 99"/>
                <a:gd name="T9" fmla="*/ 72 h 86"/>
                <a:gd name="T10" fmla="*/ 0 60000 65536"/>
                <a:gd name="T11" fmla="*/ 0 60000 65536"/>
                <a:gd name="T12" fmla="*/ 0 60000 65536"/>
                <a:gd name="T13" fmla="*/ 0 60000 65536"/>
                <a:gd name="T14" fmla="*/ 0 60000 65536"/>
                <a:gd name="T15" fmla="*/ 0 w 99"/>
                <a:gd name="T16" fmla="*/ 0 h 86"/>
                <a:gd name="T17" fmla="*/ 99 w 99"/>
                <a:gd name="T18" fmla="*/ 86 h 86"/>
              </a:gdLst>
              <a:ahLst/>
              <a:cxnLst>
                <a:cxn ang="T10">
                  <a:pos x="T0" y="T1"/>
                </a:cxn>
                <a:cxn ang="T11">
                  <a:pos x="T2" y="T3"/>
                </a:cxn>
                <a:cxn ang="T12">
                  <a:pos x="T4" y="T5"/>
                </a:cxn>
                <a:cxn ang="T13">
                  <a:pos x="T6" y="T7"/>
                </a:cxn>
                <a:cxn ang="T14">
                  <a:pos x="T8" y="T9"/>
                </a:cxn>
              </a:cxnLst>
              <a:rect l="T15" t="T16" r="T17" b="T18"/>
              <a:pathLst>
                <a:path w="99" h="86">
                  <a:moveTo>
                    <a:pt x="14" y="72"/>
                  </a:moveTo>
                  <a:lnTo>
                    <a:pt x="0" y="43"/>
                  </a:lnTo>
                  <a:lnTo>
                    <a:pt x="99" y="0"/>
                  </a:lnTo>
                  <a:lnTo>
                    <a:pt x="43" y="86"/>
                  </a:lnTo>
                  <a:lnTo>
                    <a:pt x="14" y="72"/>
                  </a:lnTo>
                  <a:close/>
                </a:path>
              </a:pathLst>
            </a:custGeom>
            <a:solidFill>
              <a:srgbClr val="000000"/>
            </a:solidFill>
            <a:ln w="33338">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31" name="Line 65">
              <a:extLst>
                <a:ext uri="{FF2B5EF4-FFF2-40B4-BE49-F238E27FC236}">
                  <a16:creationId xmlns:a16="http://schemas.microsoft.com/office/drawing/2014/main" id="{DBEFDC8A-0322-9461-6A57-83EF9AE8446B}"/>
                </a:ext>
              </a:extLst>
            </p:cNvPr>
            <p:cNvSpPr>
              <a:spLocks noChangeShapeType="1"/>
            </p:cNvSpPr>
            <p:nvPr/>
          </p:nvSpPr>
          <p:spPr bwMode="auto">
            <a:xfrm flipV="1">
              <a:off x="3616" y="2398"/>
              <a:ext cx="128" cy="11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32" name="Line 66">
              <a:extLst>
                <a:ext uri="{FF2B5EF4-FFF2-40B4-BE49-F238E27FC236}">
                  <a16:creationId xmlns:a16="http://schemas.microsoft.com/office/drawing/2014/main" id="{23309E6A-B322-115B-873C-4BF55996B58E}"/>
                </a:ext>
              </a:extLst>
            </p:cNvPr>
            <p:cNvSpPr>
              <a:spLocks noChangeShapeType="1"/>
            </p:cNvSpPr>
            <p:nvPr/>
          </p:nvSpPr>
          <p:spPr bwMode="auto">
            <a:xfrm>
              <a:off x="3602" y="2269"/>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33" name="Line 67">
              <a:extLst>
                <a:ext uri="{FF2B5EF4-FFF2-40B4-BE49-F238E27FC236}">
                  <a16:creationId xmlns:a16="http://schemas.microsoft.com/office/drawing/2014/main" id="{75BD64C2-8E27-405F-FCD1-07862E36CE6F}"/>
                </a:ext>
              </a:extLst>
            </p:cNvPr>
            <p:cNvSpPr>
              <a:spLocks noChangeShapeType="1"/>
            </p:cNvSpPr>
            <p:nvPr/>
          </p:nvSpPr>
          <p:spPr bwMode="auto">
            <a:xfrm flipH="1">
              <a:off x="3517" y="2284"/>
              <a:ext cx="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34" name="Line 68">
              <a:extLst>
                <a:ext uri="{FF2B5EF4-FFF2-40B4-BE49-F238E27FC236}">
                  <a16:creationId xmlns:a16="http://schemas.microsoft.com/office/drawing/2014/main" id="{B751D4AE-27A6-7FAF-0046-3FA4141F571C}"/>
                </a:ext>
              </a:extLst>
            </p:cNvPr>
            <p:cNvSpPr>
              <a:spLocks noChangeShapeType="1"/>
            </p:cNvSpPr>
            <p:nvPr/>
          </p:nvSpPr>
          <p:spPr bwMode="auto">
            <a:xfrm flipH="1">
              <a:off x="3445" y="2298"/>
              <a:ext cx="15"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35" name="Line 69">
              <a:extLst>
                <a:ext uri="{FF2B5EF4-FFF2-40B4-BE49-F238E27FC236}">
                  <a16:creationId xmlns:a16="http://schemas.microsoft.com/office/drawing/2014/main" id="{9FE2858C-B091-D78A-FDB8-B82C5BDF4E22}"/>
                </a:ext>
              </a:extLst>
            </p:cNvPr>
            <p:cNvSpPr>
              <a:spLocks noChangeShapeType="1"/>
            </p:cNvSpPr>
            <p:nvPr/>
          </p:nvSpPr>
          <p:spPr bwMode="auto">
            <a:xfrm flipH="1">
              <a:off x="3360" y="2312"/>
              <a:ext cx="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36" name="Line 70">
              <a:extLst>
                <a:ext uri="{FF2B5EF4-FFF2-40B4-BE49-F238E27FC236}">
                  <a16:creationId xmlns:a16="http://schemas.microsoft.com/office/drawing/2014/main" id="{8FF3EA82-0ECD-1D78-4194-D3BE0F924AD0}"/>
                </a:ext>
              </a:extLst>
            </p:cNvPr>
            <p:cNvSpPr>
              <a:spLocks noChangeShapeType="1"/>
            </p:cNvSpPr>
            <p:nvPr/>
          </p:nvSpPr>
          <p:spPr bwMode="auto">
            <a:xfrm flipH="1">
              <a:off x="3289" y="2326"/>
              <a:ext cx="14"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37" name="Line 71">
              <a:extLst>
                <a:ext uri="{FF2B5EF4-FFF2-40B4-BE49-F238E27FC236}">
                  <a16:creationId xmlns:a16="http://schemas.microsoft.com/office/drawing/2014/main" id="{2A8B3025-996A-93FB-0DDB-FE3C1858B794}"/>
                </a:ext>
              </a:extLst>
            </p:cNvPr>
            <p:cNvSpPr>
              <a:spLocks noChangeShapeType="1"/>
            </p:cNvSpPr>
            <p:nvPr/>
          </p:nvSpPr>
          <p:spPr bwMode="auto">
            <a:xfrm flipH="1">
              <a:off x="3218" y="2341"/>
              <a:ext cx="14"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38" name="Line 72">
              <a:extLst>
                <a:ext uri="{FF2B5EF4-FFF2-40B4-BE49-F238E27FC236}">
                  <a16:creationId xmlns:a16="http://schemas.microsoft.com/office/drawing/2014/main" id="{544AFB15-E903-6DA3-4FFD-CFF7B86BA37F}"/>
                </a:ext>
              </a:extLst>
            </p:cNvPr>
            <p:cNvSpPr>
              <a:spLocks noChangeShapeType="1"/>
            </p:cNvSpPr>
            <p:nvPr/>
          </p:nvSpPr>
          <p:spPr bwMode="auto">
            <a:xfrm>
              <a:off x="3147" y="2355"/>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39" name="Line 73">
              <a:extLst>
                <a:ext uri="{FF2B5EF4-FFF2-40B4-BE49-F238E27FC236}">
                  <a16:creationId xmlns:a16="http://schemas.microsoft.com/office/drawing/2014/main" id="{37A75B5E-C699-DB39-F393-BB959C1A9195}"/>
                </a:ext>
              </a:extLst>
            </p:cNvPr>
            <p:cNvSpPr>
              <a:spLocks noChangeShapeType="1"/>
            </p:cNvSpPr>
            <p:nvPr/>
          </p:nvSpPr>
          <p:spPr bwMode="auto">
            <a:xfrm>
              <a:off x="3730" y="2412"/>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40" name="Line 74">
              <a:extLst>
                <a:ext uri="{FF2B5EF4-FFF2-40B4-BE49-F238E27FC236}">
                  <a16:creationId xmlns:a16="http://schemas.microsoft.com/office/drawing/2014/main" id="{78C67D77-B7F9-D51E-E2A0-FD656A6B2142}"/>
                </a:ext>
              </a:extLst>
            </p:cNvPr>
            <p:cNvSpPr>
              <a:spLocks noChangeShapeType="1"/>
            </p:cNvSpPr>
            <p:nvPr/>
          </p:nvSpPr>
          <p:spPr bwMode="auto">
            <a:xfrm flipH="1">
              <a:off x="3659" y="2454"/>
              <a:ext cx="14" cy="15"/>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41" name="Line 75">
              <a:extLst>
                <a:ext uri="{FF2B5EF4-FFF2-40B4-BE49-F238E27FC236}">
                  <a16:creationId xmlns:a16="http://schemas.microsoft.com/office/drawing/2014/main" id="{DF03E593-AC3B-5322-64B0-9005CB7B11EC}"/>
                </a:ext>
              </a:extLst>
            </p:cNvPr>
            <p:cNvSpPr>
              <a:spLocks noChangeShapeType="1"/>
            </p:cNvSpPr>
            <p:nvPr/>
          </p:nvSpPr>
          <p:spPr bwMode="auto">
            <a:xfrm flipH="1">
              <a:off x="3602" y="2511"/>
              <a:ext cx="14"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42" name="Line 76">
              <a:extLst>
                <a:ext uri="{FF2B5EF4-FFF2-40B4-BE49-F238E27FC236}">
                  <a16:creationId xmlns:a16="http://schemas.microsoft.com/office/drawing/2014/main" id="{4B4B30F1-2701-380E-9F7B-8A039487778B}"/>
                </a:ext>
              </a:extLst>
            </p:cNvPr>
            <p:cNvSpPr>
              <a:spLocks noChangeShapeType="1"/>
            </p:cNvSpPr>
            <p:nvPr/>
          </p:nvSpPr>
          <p:spPr bwMode="auto">
            <a:xfrm flipH="1">
              <a:off x="3545" y="2554"/>
              <a:ext cx="14" cy="1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43" name="Line 77">
              <a:extLst>
                <a:ext uri="{FF2B5EF4-FFF2-40B4-BE49-F238E27FC236}">
                  <a16:creationId xmlns:a16="http://schemas.microsoft.com/office/drawing/2014/main" id="{B9CE52C6-070A-3F2F-E462-21A7D2A3B004}"/>
                </a:ext>
              </a:extLst>
            </p:cNvPr>
            <p:cNvSpPr>
              <a:spLocks noChangeShapeType="1"/>
            </p:cNvSpPr>
            <p:nvPr/>
          </p:nvSpPr>
          <p:spPr bwMode="auto">
            <a:xfrm flipH="1">
              <a:off x="3488" y="2611"/>
              <a:ext cx="14" cy="1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44" name="Line 78">
              <a:extLst>
                <a:ext uri="{FF2B5EF4-FFF2-40B4-BE49-F238E27FC236}">
                  <a16:creationId xmlns:a16="http://schemas.microsoft.com/office/drawing/2014/main" id="{980CD2BC-3DE1-B154-248B-4CC45BA84118}"/>
                </a:ext>
              </a:extLst>
            </p:cNvPr>
            <p:cNvSpPr>
              <a:spLocks noChangeShapeType="1"/>
            </p:cNvSpPr>
            <p:nvPr/>
          </p:nvSpPr>
          <p:spPr bwMode="auto">
            <a:xfrm flipH="1">
              <a:off x="3431" y="2654"/>
              <a:ext cx="14" cy="1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45" name="Line 79">
              <a:extLst>
                <a:ext uri="{FF2B5EF4-FFF2-40B4-BE49-F238E27FC236}">
                  <a16:creationId xmlns:a16="http://schemas.microsoft.com/office/drawing/2014/main" id="{24A3BC18-DFED-72A9-62E1-40FCAAAA8A79}"/>
                </a:ext>
              </a:extLst>
            </p:cNvPr>
            <p:cNvSpPr>
              <a:spLocks noChangeShapeType="1"/>
            </p:cNvSpPr>
            <p:nvPr/>
          </p:nvSpPr>
          <p:spPr bwMode="auto">
            <a:xfrm flipH="1">
              <a:off x="3374" y="2711"/>
              <a:ext cx="14" cy="1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46" name="Line 80">
              <a:extLst>
                <a:ext uri="{FF2B5EF4-FFF2-40B4-BE49-F238E27FC236}">
                  <a16:creationId xmlns:a16="http://schemas.microsoft.com/office/drawing/2014/main" id="{2437D236-9538-FC51-C135-6DFDD20C9F0F}"/>
                </a:ext>
              </a:extLst>
            </p:cNvPr>
            <p:cNvSpPr>
              <a:spLocks noChangeShapeType="1"/>
            </p:cNvSpPr>
            <p:nvPr/>
          </p:nvSpPr>
          <p:spPr bwMode="auto">
            <a:xfrm flipH="1">
              <a:off x="3317" y="2753"/>
              <a:ext cx="15" cy="15"/>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47" name="Rectangle 81">
              <a:extLst>
                <a:ext uri="{FF2B5EF4-FFF2-40B4-BE49-F238E27FC236}">
                  <a16:creationId xmlns:a16="http://schemas.microsoft.com/office/drawing/2014/main" id="{E0BAC134-0C28-251D-E158-DF9F4B02CBCE}"/>
                </a:ext>
              </a:extLst>
            </p:cNvPr>
            <p:cNvSpPr>
              <a:spLocks noChangeArrowheads="1"/>
            </p:cNvSpPr>
            <p:nvPr/>
          </p:nvSpPr>
          <p:spPr bwMode="auto">
            <a:xfrm>
              <a:off x="3052" y="2419"/>
              <a:ext cx="50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500">
                  <a:solidFill>
                    <a:srgbClr val="000000"/>
                  </a:solidFill>
                </a:rPr>
                <a:t>Requests</a:t>
              </a:r>
              <a:endParaRPr lang="en-GB" altLang="en-US" sz="1500"/>
            </a:p>
          </p:txBody>
        </p:sp>
        <p:sp>
          <p:nvSpPr>
            <p:cNvPr id="32848" name="Rectangle 82">
              <a:extLst>
                <a:ext uri="{FF2B5EF4-FFF2-40B4-BE49-F238E27FC236}">
                  <a16:creationId xmlns:a16="http://schemas.microsoft.com/office/drawing/2014/main" id="{C8F9E725-0E59-EB45-ECB3-36292471FDD4}"/>
                </a:ext>
              </a:extLst>
            </p:cNvPr>
            <p:cNvSpPr>
              <a:spLocks noChangeArrowheads="1"/>
            </p:cNvSpPr>
            <p:nvPr/>
          </p:nvSpPr>
          <p:spPr bwMode="auto">
            <a:xfrm>
              <a:off x="3886" y="2042"/>
              <a:ext cx="143" cy="284"/>
            </a:xfrm>
            <a:prstGeom prst="rect">
              <a:avLst/>
            </a:prstGeom>
            <a:solidFill>
              <a:srgbClr val="CF9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49" name="Rectangle 83">
              <a:extLst>
                <a:ext uri="{FF2B5EF4-FFF2-40B4-BE49-F238E27FC236}">
                  <a16:creationId xmlns:a16="http://schemas.microsoft.com/office/drawing/2014/main" id="{EC10B1D7-D18D-AC6C-29FD-7288494B2E0A}"/>
                </a:ext>
              </a:extLst>
            </p:cNvPr>
            <p:cNvSpPr>
              <a:spLocks noChangeArrowheads="1"/>
            </p:cNvSpPr>
            <p:nvPr/>
          </p:nvSpPr>
          <p:spPr bwMode="auto">
            <a:xfrm>
              <a:off x="3498" y="1650"/>
              <a:ext cx="5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500">
                  <a:solidFill>
                    <a:srgbClr val="000000"/>
                  </a:solidFill>
                </a:rPr>
                <a:t>Receipt &amp;</a:t>
              </a:r>
              <a:endParaRPr lang="en-GB" altLang="en-US" sz="1500"/>
            </a:p>
          </p:txBody>
        </p:sp>
        <p:sp>
          <p:nvSpPr>
            <p:cNvPr id="32850" name="Rectangle 84">
              <a:extLst>
                <a:ext uri="{FF2B5EF4-FFF2-40B4-BE49-F238E27FC236}">
                  <a16:creationId xmlns:a16="http://schemas.microsoft.com/office/drawing/2014/main" id="{00E63561-030D-59BB-A4C4-1FA689772103}"/>
                </a:ext>
              </a:extLst>
            </p:cNvPr>
            <p:cNvSpPr>
              <a:spLocks noChangeArrowheads="1"/>
            </p:cNvSpPr>
            <p:nvPr/>
          </p:nvSpPr>
          <p:spPr bwMode="auto">
            <a:xfrm>
              <a:off x="3498" y="1778"/>
              <a:ext cx="4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500">
                  <a:solidFill>
                    <a:srgbClr val="000000"/>
                  </a:solidFill>
                </a:rPr>
                <a:t>queuing</a:t>
              </a:r>
              <a:endParaRPr lang="en-GB" altLang="en-US" sz="1500"/>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636600F6-3AD2-9A70-0CDA-D155FE17D6B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F4B2B6-D8DB-44BD-A7B8-754E8C70CF80}" type="slidenum">
              <a:rPr lang="en-US" altLang="en-US">
                <a:solidFill>
                  <a:srgbClr val="000066"/>
                </a:solidFill>
              </a:rPr>
              <a:pPr eaLnBrk="1" hangingPunct="1"/>
              <a:t>32</a:t>
            </a:fld>
            <a:endParaRPr lang="en-US" altLang="en-US">
              <a:solidFill>
                <a:srgbClr val="000066"/>
              </a:solidFill>
            </a:endParaRPr>
          </a:p>
        </p:txBody>
      </p:sp>
      <p:sp>
        <p:nvSpPr>
          <p:cNvPr id="33795" name="Rectangle 2">
            <a:extLst>
              <a:ext uri="{FF2B5EF4-FFF2-40B4-BE49-F238E27FC236}">
                <a16:creationId xmlns:a16="http://schemas.microsoft.com/office/drawing/2014/main" id="{8BA0F4C5-79CF-11D3-01B8-2D1F5FFF0303}"/>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Operating System Architecture</a:t>
            </a:r>
          </a:p>
        </p:txBody>
      </p:sp>
      <p:graphicFrame>
        <p:nvGraphicFramePr>
          <p:cNvPr id="57347" name="Group 3">
            <a:extLst>
              <a:ext uri="{FF2B5EF4-FFF2-40B4-BE49-F238E27FC236}">
                <a16:creationId xmlns:a16="http://schemas.microsoft.com/office/drawing/2014/main" id="{37A03F94-1E1E-6B8A-C611-EE3AB80D07B0}"/>
              </a:ext>
            </a:extLst>
          </p:cNvPr>
          <p:cNvGraphicFramePr>
            <a:graphicFrameLocks noGrp="1"/>
          </p:cNvGraphicFramePr>
          <p:nvPr>
            <p:ph type="tbl" idx="1"/>
          </p:nvPr>
        </p:nvGraphicFramePr>
        <p:xfrm>
          <a:off x="533400" y="1219200"/>
          <a:ext cx="8229600" cy="4953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9530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cs typeface="Arial" charset="0"/>
                        </a:rPr>
                        <a:t>A key principle of distributed systems is openness.</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cs typeface="Arial" charset="0"/>
                        </a:rPr>
                        <a:t>The major kernel architectures: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Monolithic kernels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Micro-kernels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4A3E7505-4449-A93A-4A9E-C032FA15E2F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FEFC07-44F7-4194-8532-05FE3037FC73}" type="slidenum">
              <a:rPr lang="en-US" altLang="en-US">
                <a:solidFill>
                  <a:srgbClr val="000066"/>
                </a:solidFill>
              </a:rPr>
              <a:pPr eaLnBrk="1" hangingPunct="1"/>
              <a:t>33</a:t>
            </a:fld>
            <a:endParaRPr lang="en-US" altLang="en-US">
              <a:solidFill>
                <a:srgbClr val="000066"/>
              </a:solidFill>
            </a:endParaRPr>
          </a:p>
        </p:txBody>
      </p:sp>
      <p:sp>
        <p:nvSpPr>
          <p:cNvPr id="34819" name="Rectangle 2">
            <a:extLst>
              <a:ext uri="{FF2B5EF4-FFF2-40B4-BE49-F238E27FC236}">
                <a16:creationId xmlns:a16="http://schemas.microsoft.com/office/drawing/2014/main" id="{47509652-2D94-2651-EE01-E90BEFDB13A2}"/>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Operating System Architecture</a:t>
            </a:r>
          </a:p>
        </p:txBody>
      </p:sp>
      <p:graphicFrame>
        <p:nvGraphicFramePr>
          <p:cNvPr id="59405" name="Group 13">
            <a:extLst>
              <a:ext uri="{FF2B5EF4-FFF2-40B4-BE49-F238E27FC236}">
                <a16:creationId xmlns:a16="http://schemas.microsoft.com/office/drawing/2014/main" id="{F87B7043-12A2-3B99-3E1E-4A13292CC75B}"/>
              </a:ext>
            </a:extLst>
          </p:cNvPr>
          <p:cNvGraphicFramePr>
            <a:graphicFrameLocks noGrp="1"/>
          </p:cNvGraphicFramePr>
          <p:nvPr>
            <p:ph type="tbl" idx="1"/>
          </p:nvPr>
        </p:nvGraphicFramePr>
        <p:xfrm>
          <a:off x="533400" y="1219200"/>
          <a:ext cx="8229600" cy="497998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979988">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cs typeface="Arial" charset="0"/>
                        </a:rPr>
                        <a:t>An open distributed system should make it possible to:</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Run only that system software at each computer that is necessary for its particular role in the system architecture. For example, system software needs for PDA and dedicated server are different.  Loading redundant modules wastes memory resources.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Allow the software (and the computer) implementing any particular service to be changed independent of other facilities.</a:t>
                      </a:r>
                    </a:p>
                  </a:txBody>
                  <a:tcPr marT="45716" marB="45716"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C34459C4-E657-35B5-F818-BCBD4573EA2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B5BAED8-1229-4895-A889-D97FB4F831D8}" type="slidenum">
              <a:rPr lang="en-US" altLang="en-US">
                <a:solidFill>
                  <a:srgbClr val="000066"/>
                </a:solidFill>
              </a:rPr>
              <a:pPr eaLnBrk="1" hangingPunct="1"/>
              <a:t>34</a:t>
            </a:fld>
            <a:endParaRPr lang="en-US" altLang="en-US">
              <a:solidFill>
                <a:srgbClr val="000066"/>
              </a:solidFill>
            </a:endParaRPr>
          </a:p>
        </p:txBody>
      </p:sp>
      <p:sp>
        <p:nvSpPr>
          <p:cNvPr id="35843" name="Rectangle 2">
            <a:extLst>
              <a:ext uri="{FF2B5EF4-FFF2-40B4-BE49-F238E27FC236}">
                <a16:creationId xmlns:a16="http://schemas.microsoft.com/office/drawing/2014/main" id="{531BD36B-D7C1-5DF3-7C91-ED6AD5986025}"/>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Operating System Architecture</a:t>
            </a:r>
          </a:p>
        </p:txBody>
      </p:sp>
      <p:graphicFrame>
        <p:nvGraphicFramePr>
          <p:cNvPr id="61449" name="Group 9">
            <a:extLst>
              <a:ext uri="{FF2B5EF4-FFF2-40B4-BE49-F238E27FC236}">
                <a16:creationId xmlns:a16="http://schemas.microsoft.com/office/drawing/2014/main" id="{9FA27430-0F99-7C54-67F9-645B25A96CCF}"/>
              </a:ext>
            </a:extLst>
          </p:cNvPr>
          <p:cNvGraphicFramePr>
            <a:graphicFrameLocks noGrp="1"/>
          </p:cNvGraphicFramePr>
          <p:nvPr>
            <p:ph type="tbl" idx="1"/>
          </p:nvPr>
        </p:nvGraphicFramePr>
        <p:xfrm>
          <a:off x="533400" y="1219200"/>
          <a:ext cx="8229600" cy="4953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953000">
                <a:tc>
                  <a:txBody>
                    <a:bodyPr/>
                    <a:lstStyle/>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Allow for alternatives of the same service to be provided, when this is required to suit different users or applications.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cs typeface="Arial" charset="0"/>
                        </a:rPr>
                        <a:t>Introduce new services without harming the integrity of existing ones.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F2BBDD48-B1BB-EA9F-A360-49ABE6C3C79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58397D-49AE-4924-8003-899DEDAB3916}" type="slidenum">
              <a:rPr lang="en-US" altLang="en-US">
                <a:solidFill>
                  <a:srgbClr val="000066"/>
                </a:solidFill>
              </a:rPr>
              <a:pPr eaLnBrk="1" hangingPunct="1"/>
              <a:t>35</a:t>
            </a:fld>
            <a:endParaRPr lang="en-US" altLang="en-US">
              <a:solidFill>
                <a:srgbClr val="000066"/>
              </a:solidFill>
            </a:endParaRPr>
          </a:p>
        </p:txBody>
      </p:sp>
      <p:sp>
        <p:nvSpPr>
          <p:cNvPr id="36867" name="Rectangle 2">
            <a:extLst>
              <a:ext uri="{FF2B5EF4-FFF2-40B4-BE49-F238E27FC236}">
                <a16:creationId xmlns:a16="http://schemas.microsoft.com/office/drawing/2014/main" id="{2285BBB8-0B3D-AD56-3FBE-1DF481F3730D}"/>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Operating System Architecture</a:t>
            </a:r>
          </a:p>
        </p:txBody>
      </p:sp>
      <p:graphicFrame>
        <p:nvGraphicFramePr>
          <p:cNvPr id="63502" name="Group 14">
            <a:extLst>
              <a:ext uri="{FF2B5EF4-FFF2-40B4-BE49-F238E27FC236}">
                <a16:creationId xmlns:a16="http://schemas.microsoft.com/office/drawing/2014/main" id="{4A4E2467-F9B9-0AA1-FFCA-EF04C8DF0120}"/>
              </a:ext>
            </a:extLst>
          </p:cNvPr>
          <p:cNvGraphicFramePr>
            <a:graphicFrameLocks noGrp="1"/>
          </p:cNvGraphicFramePr>
          <p:nvPr>
            <p:ph type="tbl" idx="1"/>
          </p:nvPr>
        </p:nvGraphicFramePr>
        <p:xfrm>
          <a:off x="533400" y="1219200"/>
          <a:ext cx="8229600" cy="4953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9530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cs typeface="Arial" charset="0"/>
                        </a:rPr>
                        <a:t>A guiding principle of operating system design:</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charset="0"/>
                          <a:cs typeface="Arial" charset="0"/>
                        </a:rPr>
                        <a:t>The separation of fixed resource management “mechanisms“  from resource management “policies”, which vary from application to application and service to service.</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charset="0"/>
                          <a:cs typeface="Arial" charset="0"/>
                        </a:rPr>
                        <a:t>For example, an ideal scheduling system would provide mechanisms that enable a multimedia application such as videoconferencing to meet its real-time demands while coexisting with a non-real-time application such as web browsing.</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BF0A37C7-AB41-6F59-BA92-18B350AD7E3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DFF712-29AB-413C-B3AB-8573C0FA1E1B}" type="slidenum">
              <a:rPr lang="en-US" altLang="en-US">
                <a:solidFill>
                  <a:srgbClr val="000066"/>
                </a:solidFill>
              </a:rPr>
              <a:pPr eaLnBrk="1" hangingPunct="1"/>
              <a:t>36</a:t>
            </a:fld>
            <a:endParaRPr lang="en-US" altLang="en-US">
              <a:solidFill>
                <a:srgbClr val="000066"/>
              </a:solidFill>
            </a:endParaRPr>
          </a:p>
        </p:txBody>
      </p:sp>
      <p:sp>
        <p:nvSpPr>
          <p:cNvPr id="37891" name="Rectangle 2">
            <a:extLst>
              <a:ext uri="{FF2B5EF4-FFF2-40B4-BE49-F238E27FC236}">
                <a16:creationId xmlns:a16="http://schemas.microsoft.com/office/drawing/2014/main" id="{50AA36F1-4B30-AD79-F1C4-21B7C8757D45}"/>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Operating System Architecture</a:t>
            </a:r>
          </a:p>
        </p:txBody>
      </p:sp>
      <p:graphicFrame>
        <p:nvGraphicFramePr>
          <p:cNvPr id="65545" name="Group 9">
            <a:extLst>
              <a:ext uri="{FF2B5EF4-FFF2-40B4-BE49-F238E27FC236}">
                <a16:creationId xmlns:a16="http://schemas.microsoft.com/office/drawing/2014/main" id="{8177D9D0-67F8-B08C-682B-215BF2DEF9BC}"/>
              </a:ext>
            </a:extLst>
          </p:cNvPr>
          <p:cNvGraphicFramePr>
            <a:graphicFrameLocks noGrp="1"/>
          </p:cNvGraphicFramePr>
          <p:nvPr>
            <p:ph type="tbl" idx="1"/>
          </p:nvPr>
        </p:nvGraphicFramePr>
        <p:xfrm>
          <a:off x="533400" y="1219200"/>
          <a:ext cx="8229600" cy="4953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953000">
                <a:tc>
                  <a:txBody>
                    <a:bodyPr/>
                    <a:lstStyle/>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charset="0"/>
                          <a:cs typeface="Arial" charset="0"/>
                        </a:rPr>
                        <a:t>The kernel would provide only the most basic mechanisms upon which the general resource management tasks at a node are carried out. </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charset="0"/>
                          <a:cs typeface="Arial" charset="0"/>
                        </a:rPr>
                        <a:t>Server modules would be dynamically loaded as required, to implement the required resourced management policies for the currently running applications.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2966E8BF-603A-E631-57A0-896CD15D69D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FE03C4D-432A-4A57-9594-0465C769D363}" type="slidenum">
              <a:rPr lang="en-US" altLang="en-US">
                <a:solidFill>
                  <a:srgbClr val="000066"/>
                </a:solidFill>
              </a:rPr>
              <a:pPr eaLnBrk="1" hangingPunct="1"/>
              <a:t>37</a:t>
            </a:fld>
            <a:endParaRPr lang="en-US" altLang="en-US">
              <a:solidFill>
                <a:srgbClr val="000066"/>
              </a:solidFill>
            </a:endParaRPr>
          </a:p>
        </p:txBody>
      </p:sp>
      <p:sp>
        <p:nvSpPr>
          <p:cNvPr id="38915" name="Rectangle 2">
            <a:extLst>
              <a:ext uri="{FF2B5EF4-FFF2-40B4-BE49-F238E27FC236}">
                <a16:creationId xmlns:a16="http://schemas.microsoft.com/office/drawing/2014/main" id="{46070598-B4F5-8EFE-61C2-81091E1822AE}"/>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Operating System Architecture</a:t>
            </a:r>
          </a:p>
        </p:txBody>
      </p:sp>
      <p:graphicFrame>
        <p:nvGraphicFramePr>
          <p:cNvPr id="67587" name="Group 3">
            <a:extLst>
              <a:ext uri="{FF2B5EF4-FFF2-40B4-BE49-F238E27FC236}">
                <a16:creationId xmlns:a16="http://schemas.microsoft.com/office/drawing/2014/main" id="{8AD2ECDC-5193-29AE-7EA4-2B80DD199ACD}"/>
              </a:ext>
            </a:extLst>
          </p:cNvPr>
          <p:cNvGraphicFramePr>
            <a:graphicFrameLocks noGrp="1"/>
          </p:cNvGraphicFramePr>
          <p:nvPr>
            <p:ph type="tbl" idx="1"/>
          </p:nvPr>
        </p:nvGraphicFramePr>
        <p:xfrm>
          <a:off x="533400" y="1219200"/>
          <a:ext cx="8229600" cy="4953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9530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cs typeface="Arial" charset="0"/>
                        </a:rPr>
                        <a:t>Monolithic Kernels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A monolithic kernel can contain some server processes that execute within its address space, including file servers and some networking. </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The code that these processes execute is part or the standard kernel configuration.</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   </a:t>
                      </a:r>
                      <a:r>
                        <a:rPr kumimoji="0" lang="en-US" sz="2000" b="0" i="0" u="none" strike="noStrike" cap="none" normalizeH="0" baseline="0" dirty="0">
                          <a:ln>
                            <a:noFill/>
                          </a:ln>
                          <a:solidFill>
                            <a:srgbClr val="A50021"/>
                          </a:solidFill>
                          <a:effectLst/>
                          <a:latin typeface="Arial" charset="0"/>
                          <a:cs typeface="Arial" charset="0"/>
                        </a:rPr>
                        <a:t>(Figure 5)</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63B4D808-2B89-E53F-4BDD-C846E9D6488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709392-1AB1-4160-8C5D-A5C87ED55029}" type="slidenum">
              <a:rPr lang="en-US" altLang="en-US">
                <a:solidFill>
                  <a:srgbClr val="000066"/>
                </a:solidFill>
              </a:rPr>
              <a:pPr eaLnBrk="1" hangingPunct="1"/>
              <a:t>38</a:t>
            </a:fld>
            <a:endParaRPr lang="en-US" altLang="en-US">
              <a:solidFill>
                <a:srgbClr val="000066"/>
              </a:solidFill>
            </a:endParaRPr>
          </a:p>
        </p:txBody>
      </p:sp>
      <p:sp>
        <p:nvSpPr>
          <p:cNvPr id="39939" name="Rectangle 2">
            <a:extLst>
              <a:ext uri="{FF2B5EF4-FFF2-40B4-BE49-F238E27FC236}">
                <a16:creationId xmlns:a16="http://schemas.microsoft.com/office/drawing/2014/main" id="{B073E83C-BDF0-09F5-A4AF-5EFCCB14BDB5}"/>
              </a:ext>
            </a:extLst>
          </p:cNvPr>
          <p:cNvSpPr>
            <a:spLocks noGrp="1" noChangeArrowheads="1"/>
          </p:cNvSpPr>
          <p:nvPr>
            <p:ph type="title"/>
          </p:nvPr>
        </p:nvSpPr>
        <p:spPr>
          <a:xfrm>
            <a:off x="457200" y="555625"/>
            <a:ext cx="8229600" cy="579438"/>
          </a:xfrm>
          <a:noFill/>
        </p:spPr>
        <p:txBody>
          <a:bodyPr anchorCtr="1">
            <a:spAutoFit/>
          </a:bodyPr>
          <a:lstStyle/>
          <a:p>
            <a:pPr eaLnBrk="1" hangingPunct="1"/>
            <a:r>
              <a:rPr lang="en-US" altLang="en-US">
                <a:solidFill>
                  <a:schemeClr val="tx1"/>
                </a:solidFill>
              </a:rPr>
              <a:t>Operating System Architecture</a:t>
            </a:r>
          </a:p>
        </p:txBody>
      </p:sp>
      <p:graphicFrame>
        <p:nvGraphicFramePr>
          <p:cNvPr id="69635" name="Group 3">
            <a:extLst>
              <a:ext uri="{FF2B5EF4-FFF2-40B4-BE49-F238E27FC236}">
                <a16:creationId xmlns:a16="http://schemas.microsoft.com/office/drawing/2014/main" id="{BE9B8DF8-01CB-810F-E940-C9503B9D3552}"/>
              </a:ext>
            </a:extLst>
          </p:cNvPr>
          <p:cNvGraphicFramePr>
            <a:graphicFrameLocks noGrp="1"/>
          </p:cNvGraphicFramePr>
          <p:nvPr>
            <p:ph sz="half" idx="1"/>
          </p:nvPr>
        </p:nvGraphicFramePr>
        <p:xfrm>
          <a:off x="457200" y="1600200"/>
          <a:ext cx="8001000" cy="4525963"/>
        </p:xfrm>
        <a:graphic>
          <a:graphicData uri="http://schemas.openxmlformats.org/drawingml/2006/table">
            <a:tbl>
              <a:tblPr rtl="1"/>
              <a:tblGrid>
                <a:gridCol w="8001000">
                  <a:extLst>
                    <a:ext uri="{9D8B030D-6E8A-4147-A177-3AD203B41FA5}">
                      <a16:colId xmlns:a16="http://schemas.microsoft.com/office/drawing/2014/main" val="20000"/>
                    </a:ext>
                  </a:extLst>
                </a:gridCol>
              </a:tblGrid>
              <a:tr h="4525963">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400" b="0" i="0" u="none" strike="noStrike" cap="none" normalizeH="0" baseline="0" dirty="0">
                        <a:ln>
                          <a:noFill/>
                        </a:ln>
                        <a:solidFill>
                          <a:srgbClr val="A50021"/>
                        </a:solidFill>
                        <a:effectLst/>
                        <a:latin typeface="Arial" charset="0"/>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39943" name="Picture 9">
            <a:extLst>
              <a:ext uri="{FF2B5EF4-FFF2-40B4-BE49-F238E27FC236}">
                <a16:creationId xmlns:a16="http://schemas.microsoft.com/office/drawing/2014/main" id="{EC22E4E9-BDAE-8813-AD2B-19C79A40F02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143000" y="2286000"/>
            <a:ext cx="6858000" cy="2895600"/>
          </a:xfrm>
          <a:noFill/>
        </p:spPr>
      </p:pic>
      <p:sp>
        <p:nvSpPr>
          <p:cNvPr id="39944" name="Rectangle 11">
            <a:extLst>
              <a:ext uri="{FF2B5EF4-FFF2-40B4-BE49-F238E27FC236}">
                <a16:creationId xmlns:a16="http://schemas.microsoft.com/office/drawing/2014/main" id="{FF6B4620-53B2-0D99-98CA-A2DED1634C89}"/>
              </a:ext>
            </a:extLst>
          </p:cNvPr>
          <p:cNvSpPr>
            <a:spLocks noChangeArrowheads="1"/>
          </p:cNvSpPr>
          <p:nvPr/>
        </p:nvSpPr>
        <p:spPr bwMode="auto">
          <a:xfrm>
            <a:off x="1828800" y="5486400"/>
            <a:ext cx="490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0066CC"/>
                </a:solidFill>
              </a:rPr>
              <a:t>Figure 5. Monolithic kernel and microkernel</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B8225396-5E94-D7E6-7560-59E019D1B2C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142A24-6BA0-48EC-BCA0-127A0B4663BA}" type="slidenum">
              <a:rPr lang="en-US" altLang="en-US">
                <a:solidFill>
                  <a:srgbClr val="000066"/>
                </a:solidFill>
              </a:rPr>
              <a:pPr eaLnBrk="1" hangingPunct="1"/>
              <a:t>39</a:t>
            </a:fld>
            <a:endParaRPr lang="en-US" altLang="en-US">
              <a:solidFill>
                <a:srgbClr val="000066"/>
              </a:solidFill>
            </a:endParaRPr>
          </a:p>
        </p:txBody>
      </p:sp>
      <p:sp>
        <p:nvSpPr>
          <p:cNvPr id="40963" name="Rectangle 2">
            <a:extLst>
              <a:ext uri="{FF2B5EF4-FFF2-40B4-BE49-F238E27FC236}">
                <a16:creationId xmlns:a16="http://schemas.microsoft.com/office/drawing/2014/main" id="{A65F1B3F-999B-E3D2-56F0-9272F5D66CDE}"/>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Operating System Architecture</a:t>
            </a:r>
          </a:p>
        </p:txBody>
      </p:sp>
      <p:graphicFrame>
        <p:nvGraphicFramePr>
          <p:cNvPr id="72707" name="Group 3">
            <a:extLst>
              <a:ext uri="{FF2B5EF4-FFF2-40B4-BE49-F238E27FC236}">
                <a16:creationId xmlns:a16="http://schemas.microsoft.com/office/drawing/2014/main" id="{990FE36B-9EC3-0866-9F60-9994A6095AA0}"/>
              </a:ext>
            </a:extLst>
          </p:cNvPr>
          <p:cNvGraphicFramePr>
            <a:graphicFrameLocks noGrp="1"/>
          </p:cNvGraphicFramePr>
          <p:nvPr>
            <p:ph type="tbl" idx="1"/>
          </p:nvPr>
        </p:nvGraphicFramePr>
        <p:xfrm>
          <a:off x="533400" y="1219200"/>
          <a:ext cx="8229600" cy="4953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9530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A50021"/>
                          </a:solidFill>
                          <a:effectLst/>
                          <a:latin typeface="Arial" charset="0"/>
                          <a:cs typeface="Arial" charset="0"/>
                        </a:rPr>
                        <a:t>Microkernel</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The microkernel appears as a layer between hardware layer and a layer consisting of major systems.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If performance is the goal, rather than portability, then middleware may use the  facilities of the microkernel directly.</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   </a:t>
                      </a:r>
                      <a:endParaRPr kumimoji="0" lang="en-US" sz="2000" b="0" i="0" u="none" strike="noStrike" cap="none" normalizeH="0" baseline="0" dirty="0">
                        <a:ln>
                          <a:noFill/>
                        </a:ln>
                        <a:solidFill>
                          <a:srgbClr val="A50021"/>
                        </a:solidFill>
                        <a:effectLst/>
                        <a:latin typeface="Arial" charset="0"/>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0480907A-B67D-F293-CD81-C82ACB00ECF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A63761-7485-477A-A4E8-EC954EB003C6}" type="slidenum">
              <a:rPr lang="en-US" altLang="en-US">
                <a:solidFill>
                  <a:srgbClr val="000066"/>
                </a:solidFill>
              </a:rPr>
              <a:pPr eaLnBrk="1" hangingPunct="1"/>
              <a:t>4</a:t>
            </a:fld>
            <a:endParaRPr lang="en-US" altLang="en-US">
              <a:solidFill>
                <a:srgbClr val="000066"/>
              </a:solidFill>
            </a:endParaRPr>
          </a:p>
        </p:txBody>
      </p:sp>
      <p:sp>
        <p:nvSpPr>
          <p:cNvPr id="5123" name="Rectangle 2">
            <a:extLst>
              <a:ext uri="{FF2B5EF4-FFF2-40B4-BE49-F238E27FC236}">
                <a16:creationId xmlns:a16="http://schemas.microsoft.com/office/drawing/2014/main" id="{62D40D3D-B66C-10DA-4CAF-B6BE92281742}"/>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Introduction</a:t>
            </a:r>
          </a:p>
        </p:txBody>
      </p:sp>
      <p:graphicFrame>
        <p:nvGraphicFramePr>
          <p:cNvPr id="12304" name="Group 16">
            <a:extLst>
              <a:ext uri="{FF2B5EF4-FFF2-40B4-BE49-F238E27FC236}">
                <a16:creationId xmlns:a16="http://schemas.microsoft.com/office/drawing/2014/main" id="{D474308A-0454-0975-3873-83CDE6C88F40}"/>
              </a:ext>
            </a:extLst>
          </p:cNvPr>
          <p:cNvGraphicFramePr>
            <a:graphicFrameLocks noGrp="1"/>
          </p:cNvGraphicFramePr>
          <p:nvPr>
            <p:ph type="tbl" idx="1"/>
          </p:nvPr>
        </p:nvGraphicFramePr>
        <p:xfrm>
          <a:off x="533400" y="1219200"/>
          <a:ext cx="8229600" cy="474345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743450">
                <a:tc>
                  <a:txBody>
                    <a:bodyPr/>
                    <a:lstStyle/>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The second reason against the adoption of distributed operating system is that users tend to prefer to have a degree of autonomy for their machines, even in a organization.</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Unix and Windows are two examples of </a:t>
                      </a:r>
                      <a:r>
                        <a:rPr kumimoji="0" lang="en-US" sz="2800" b="0" i="0" u="none" strike="noStrike" cap="none" normalizeH="0" baseline="0" dirty="0">
                          <a:ln>
                            <a:noFill/>
                          </a:ln>
                          <a:solidFill>
                            <a:srgbClr val="990099"/>
                          </a:solidFill>
                          <a:effectLst/>
                          <a:latin typeface="Arial" charset="0"/>
                          <a:cs typeface="Arial" charset="0"/>
                        </a:rPr>
                        <a:t>network operating systems.</a:t>
                      </a:r>
                      <a:r>
                        <a:rPr kumimoji="0" lang="en-US" sz="2800" b="0" i="0" u="none" strike="noStrike" cap="none" normalizeH="0" baseline="0" dirty="0">
                          <a:ln>
                            <a:noFill/>
                          </a:ln>
                          <a:solidFill>
                            <a:schemeClr val="tx1"/>
                          </a:solidFill>
                          <a:effectLst/>
                          <a:latin typeface="Arial" charset="0"/>
                          <a:cs typeface="Arial" charset="0"/>
                        </a:rPr>
                        <a:t>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Those have a networking capability built into them and so can be used to access remote resources using basic services such as rlogin and telnet.</a:t>
                      </a:r>
                      <a:endParaRPr kumimoji="0" lang="en-US" sz="3200" b="0" i="0" u="none" strike="noStrike" cap="none" normalizeH="0" baseline="0" dirty="0">
                        <a:ln>
                          <a:noFill/>
                        </a:ln>
                        <a:solidFill>
                          <a:schemeClr val="tx1"/>
                        </a:solidFill>
                        <a:effectLst/>
                        <a:latin typeface="Arial" charset="0"/>
                        <a:cs typeface="Arial" charset="0"/>
                      </a:endParaRPr>
                    </a:p>
                  </a:txBody>
                  <a:tcPr marT="45727" marB="45727"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D392081A-A21F-39E4-3A28-E9FF814B508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77CACF-1E96-47FF-ABF9-39C668BE4065}" type="slidenum">
              <a:rPr lang="en-US" altLang="en-US">
                <a:solidFill>
                  <a:srgbClr val="000066"/>
                </a:solidFill>
              </a:rPr>
              <a:pPr eaLnBrk="1" hangingPunct="1"/>
              <a:t>40</a:t>
            </a:fld>
            <a:endParaRPr lang="en-US" altLang="en-US">
              <a:solidFill>
                <a:srgbClr val="000066"/>
              </a:solidFill>
            </a:endParaRPr>
          </a:p>
        </p:txBody>
      </p:sp>
      <p:sp>
        <p:nvSpPr>
          <p:cNvPr id="41987" name="Rectangle 2">
            <a:extLst>
              <a:ext uri="{FF2B5EF4-FFF2-40B4-BE49-F238E27FC236}">
                <a16:creationId xmlns:a16="http://schemas.microsoft.com/office/drawing/2014/main" id="{EF50986E-4729-9641-A640-76657696B4F8}"/>
              </a:ext>
            </a:extLst>
          </p:cNvPr>
          <p:cNvSpPr>
            <a:spLocks noGrp="1" noChangeArrowheads="1"/>
          </p:cNvSpPr>
          <p:nvPr>
            <p:ph type="title"/>
          </p:nvPr>
        </p:nvSpPr>
        <p:spPr>
          <a:xfrm>
            <a:off x="457200" y="555625"/>
            <a:ext cx="8229600" cy="579438"/>
          </a:xfrm>
          <a:noFill/>
        </p:spPr>
        <p:txBody>
          <a:bodyPr anchorCtr="1">
            <a:spAutoFit/>
          </a:bodyPr>
          <a:lstStyle/>
          <a:p>
            <a:pPr eaLnBrk="1" hangingPunct="1"/>
            <a:r>
              <a:rPr lang="en-US" altLang="en-US">
                <a:solidFill>
                  <a:srgbClr val="669900"/>
                </a:solidFill>
              </a:rPr>
              <a:t>Operating System Architecture</a:t>
            </a:r>
          </a:p>
        </p:txBody>
      </p:sp>
      <p:graphicFrame>
        <p:nvGraphicFramePr>
          <p:cNvPr id="74755" name="Group 3">
            <a:extLst>
              <a:ext uri="{FF2B5EF4-FFF2-40B4-BE49-F238E27FC236}">
                <a16:creationId xmlns:a16="http://schemas.microsoft.com/office/drawing/2014/main" id="{FDEC1298-F9CF-9D0C-FC3F-66A934F3DFF0}"/>
              </a:ext>
            </a:extLst>
          </p:cNvPr>
          <p:cNvGraphicFramePr>
            <a:graphicFrameLocks noGrp="1"/>
          </p:cNvGraphicFramePr>
          <p:nvPr>
            <p:ph sz="half" idx="1"/>
          </p:nvPr>
        </p:nvGraphicFramePr>
        <p:xfrm>
          <a:off x="457200" y="1600200"/>
          <a:ext cx="8001000" cy="4525963"/>
        </p:xfrm>
        <a:graphic>
          <a:graphicData uri="http://schemas.openxmlformats.org/drawingml/2006/table">
            <a:tbl>
              <a:tblPr rtl="1"/>
              <a:tblGrid>
                <a:gridCol w="8001000">
                  <a:extLst>
                    <a:ext uri="{9D8B030D-6E8A-4147-A177-3AD203B41FA5}">
                      <a16:colId xmlns:a16="http://schemas.microsoft.com/office/drawing/2014/main" val="20000"/>
                    </a:ext>
                  </a:extLst>
                </a:gridCol>
              </a:tblGrid>
              <a:tr h="4525963">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400" b="0" i="0" u="none" strike="noStrike" cap="none" normalizeH="0" baseline="0">
                        <a:ln>
                          <a:noFill/>
                        </a:ln>
                        <a:solidFill>
                          <a:srgbClr val="A50021"/>
                        </a:solidFill>
                        <a:effectLst/>
                        <a:latin typeface="Arial" charset="0"/>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41991" name="Picture 12">
            <a:extLst>
              <a:ext uri="{FF2B5EF4-FFF2-40B4-BE49-F238E27FC236}">
                <a16:creationId xmlns:a16="http://schemas.microsoft.com/office/drawing/2014/main" id="{4443B83B-28B9-276E-4A3D-144ABA43458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914400" y="1981200"/>
            <a:ext cx="7315200" cy="3352800"/>
          </a:xfrm>
          <a:noFill/>
        </p:spPr>
      </p:pic>
      <p:sp>
        <p:nvSpPr>
          <p:cNvPr id="41992" name="Rectangle 14">
            <a:extLst>
              <a:ext uri="{FF2B5EF4-FFF2-40B4-BE49-F238E27FC236}">
                <a16:creationId xmlns:a16="http://schemas.microsoft.com/office/drawing/2014/main" id="{779AB3AC-61FD-3315-485D-666127BE62C2}"/>
              </a:ext>
            </a:extLst>
          </p:cNvPr>
          <p:cNvSpPr>
            <a:spLocks noChangeArrowheads="1"/>
          </p:cNvSpPr>
          <p:nvPr/>
        </p:nvSpPr>
        <p:spPr bwMode="auto">
          <a:xfrm>
            <a:off x="2438400" y="5638800"/>
            <a:ext cx="413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0066CC"/>
                </a:solidFill>
              </a:rPr>
              <a:t>Figure 6. The role of the microkernel</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8A54BD07-152B-2850-B7F6-25014260475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696440-C149-4715-91BB-B32F9B10D804}" type="slidenum">
              <a:rPr lang="en-US" altLang="en-US">
                <a:solidFill>
                  <a:srgbClr val="000066"/>
                </a:solidFill>
              </a:rPr>
              <a:pPr eaLnBrk="1" hangingPunct="1"/>
              <a:t>41</a:t>
            </a:fld>
            <a:endParaRPr lang="en-US" altLang="en-US">
              <a:solidFill>
                <a:srgbClr val="000066"/>
              </a:solidFill>
            </a:endParaRPr>
          </a:p>
        </p:txBody>
      </p:sp>
      <p:sp>
        <p:nvSpPr>
          <p:cNvPr id="43011" name="Rectangle 2">
            <a:extLst>
              <a:ext uri="{FF2B5EF4-FFF2-40B4-BE49-F238E27FC236}">
                <a16:creationId xmlns:a16="http://schemas.microsoft.com/office/drawing/2014/main" id="{B124F8BD-A70D-F781-4916-4E5CE59C8A07}"/>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Operating System Architecture</a:t>
            </a:r>
          </a:p>
        </p:txBody>
      </p:sp>
      <p:graphicFrame>
        <p:nvGraphicFramePr>
          <p:cNvPr id="78866" name="Group 18">
            <a:extLst>
              <a:ext uri="{FF2B5EF4-FFF2-40B4-BE49-F238E27FC236}">
                <a16:creationId xmlns:a16="http://schemas.microsoft.com/office/drawing/2014/main" id="{FCC79DBC-1B0F-8364-468D-35209229401A}"/>
              </a:ext>
            </a:extLst>
          </p:cNvPr>
          <p:cNvGraphicFramePr>
            <a:graphicFrameLocks noGrp="1"/>
          </p:cNvGraphicFramePr>
          <p:nvPr>
            <p:ph type="tbl" idx="1"/>
          </p:nvPr>
        </p:nvGraphicFramePr>
        <p:xfrm>
          <a:off x="533400" y="1219200"/>
          <a:ext cx="8229600" cy="4797425"/>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797425">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cs typeface="Arial" charset="0"/>
                        </a:rPr>
                        <a:t>Monolithic and Microkernel comparison</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The advantages of a microkernel</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cs typeface="Arial" charset="0"/>
                        </a:rPr>
                        <a:t>Its extensibility</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cs typeface="Arial" charset="0"/>
                        </a:rPr>
                        <a:t>Its ability to enforce modularity behind memory protection boundaries.</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cs typeface="Arial" charset="0"/>
                        </a:rPr>
                        <a:t>Its small kernel has less complexity.</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endParaRPr kumimoji="0" lang="en-US" sz="2400" b="0" i="0" u="none" strike="noStrike" cap="none" normalizeH="0" baseline="0" dirty="0">
                        <a:ln>
                          <a:noFill/>
                        </a:ln>
                        <a:solidFill>
                          <a:schemeClr val="tx1"/>
                        </a:solidFill>
                        <a:effectLst/>
                        <a:latin typeface="Arial" charset="0"/>
                        <a:cs typeface="Arial" charset="0"/>
                      </a:endParaRP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The advantages of a monolithic </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cs typeface="Arial" charset="0"/>
                        </a:rPr>
                        <a:t>The relative efficiency with which operations can be invoked because even invocation to a separate user-level address space on the same node is more costly.</a:t>
                      </a:r>
                      <a:endParaRPr kumimoji="0" lang="en-US" sz="2800" b="0" i="0" u="none" strike="noStrike" cap="none" normalizeH="0" baseline="0" dirty="0">
                        <a:ln>
                          <a:noFill/>
                        </a:ln>
                        <a:solidFill>
                          <a:schemeClr val="tx1"/>
                        </a:solidFill>
                        <a:effectLst/>
                        <a:latin typeface="Arial" charset="0"/>
                        <a:cs typeface="Arial" charset="0"/>
                      </a:endParaRPr>
                    </a:p>
                  </a:txBody>
                  <a:tcPr marT="45719" marB="45719"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D27C0761-FEB9-29D0-1A8E-1F0BF308BC3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FE60C3-C9FE-41C0-9E8A-D79C1236A1D0}" type="slidenum">
              <a:rPr lang="en-US" altLang="en-US">
                <a:solidFill>
                  <a:srgbClr val="000066"/>
                </a:solidFill>
              </a:rPr>
              <a:pPr eaLnBrk="1" hangingPunct="1"/>
              <a:t>42</a:t>
            </a:fld>
            <a:endParaRPr lang="en-US" altLang="en-US">
              <a:solidFill>
                <a:srgbClr val="000066"/>
              </a:solidFill>
            </a:endParaRPr>
          </a:p>
        </p:txBody>
      </p:sp>
      <p:sp>
        <p:nvSpPr>
          <p:cNvPr id="44035" name="Rectangle 2">
            <a:extLst>
              <a:ext uri="{FF2B5EF4-FFF2-40B4-BE49-F238E27FC236}">
                <a16:creationId xmlns:a16="http://schemas.microsoft.com/office/drawing/2014/main" id="{6C178831-6B51-BD23-E725-061788C5D46D}"/>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Operating System Architecture</a:t>
            </a:r>
          </a:p>
        </p:txBody>
      </p:sp>
      <p:graphicFrame>
        <p:nvGraphicFramePr>
          <p:cNvPr id="80913" name="Group 17">
            <a:extLst>
              <a:ext uri="{FF2B5EF4-FFF2-40B4-BE49-F238E27FC236}">
                <a16:creationId xmlns:a16="http://schemas.microsoft.com/office/drawing/2014/main" id="{07311D37-E9EE-12D5-EE6B-B03EDF8FAA9D}"/>
              </a:ext>
            </a:extLst>
          </p:cNvPr>
          <p:cNvGraphicFramePr>
            <a:graphicFrameLocks noGrp="1"/>
          </p:cNvGraphicFramePr>
          <p:nvPr>
            <p:ph type="tbl" idx="1"/>
          </p:nvPr>
        </p:nvGraphicFramePr>
        <p:xfrm>
          <a:off x="533400" y="1219200"/>
          <a:ext cx="8229600" cy="459105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59105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cs typeface="Arial" charset="0"/>
                        </a:rPr>
                        <a:t>Hybrid Approaches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Pure microkernel operating system such as </a:t>
                      </a:r>
                      <a:r>
                        <a:rPr kumimoji="0" lang="en-US" sz="2800" b="0" i="0" u="none" strike="noStrike" cap="none" normalizeH="0" baseline="0" dirty="0">
                          <a:ln>
                            <a:noFill/>
                          </a:ln>
                          <a:solidFill>
                            <a:srgbClr val="990099"/>
                          </a:solidFill>
                          <a:effectLst/>
                          <a:latin typeface="Arial" charset="0"/>
                          <a:cs typeface="Arial" charset="0"/>
                        </a:rPr>
                        <a:t>Chorus</a:t>
                      </a:r>
                      <a:r>
                        <a:rPr kumimoji="0" lang="en-US" sz="2800" b="0" i="0" u="none" strike="noStrike" cap="none" normalizeH="0" baseline="0" dirty="0">
                          <a:ln>
                            <a:noFill/>
                          </a:ln>
                          <a:solidFill>
                            <a:schemeClr val="tx1"/>
                          </a:solidFill>
                          <a:effectLst/>
                          <a:latin typeface="Arial" charset="0"/>
                          <a:cs typeface="Arial" charset="0"/>
                        </a:rPr>
                        <a:t> &amp; </a:t>
                      </a:r>
                      <a:r>
                        <a:rPr kumimoji="0" lang="en-US" sz="2800" b="0" i="0" u="none" strike="noStrike" cap="none" normalizeH="0" baseline="0" dirty="0">
                          <a:ln>
                            <a:noFill/>
                          </a:ln>
                          <a:solidFill>
                            <a:srgbClr val="990099"/>
                          </a:solidFill>
                          <a:effectLst/>
                          <a:latin typeface="Arial" charset="0"/>
                          <a:cs typeface="Arial" charset="0"/>
                        </a:rPr>
                        <a:t>Mach</a:t>
                      </a:r>
                      <a:r>
                        <a:rPr kumimoji="0" lang="en-US" sz="2800" b="0" i="0" u="none" strike="noStrike" cap="none" normalizeH="0" baseline="0" dirty="0">
                          <a:ln>
                            <a:noFill/>
                          </a:ln>
                          <a:solidFill>
                            <a:schemeClr val="tx1"/>
                          </a:solidFill>
                          <a:effectLst/>
                          <a:latin typeface="Arial" charset="0"/>
                          <a:cs typeface="Arial" charset="0"/>
                        </a:rPr>
                        <a:t> have changed over a time to allow servers to be loaded dynamically into the kernel address space or into a user-level address space.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cs typeface="Arial" charset="0"/>
                        </a:rPr>
                        <a:t>In some operating system such as </a:t>
                      </a:r>
                      <a:r>
                        <a:rPr kumimoji="0" lang="en-US" sz="2800" b="0" i="0" u="none" strike="noStrike" cap="none" normalizeH="0" baseline="0" dirty="0">
                          <a:ln>
                            <a:noFill/>
                          </a:ln>
                          <a:solidFill>
                            <a:srgbClr val="990099"/>
                          </a:solidFill>
                          <a:effectLst/>
                          <a:latin typeface="Arial" charset="0"/>
                          <a:cs typeface="Arial" charset="0"/>
                        </a:rPr>
                        <a:t>SPIN</a:t>
                      </a:r>
                      <a:r>
                        <a:rPr kumimoji="0" lang="en-US" sz="2800" b="0" i="0" u="none" strike="noStrike" cap="none" normalizeH="0" baseline="0" dirty="0">
                          <a:ln>
                            <a:noFill/>
                          </a:ln>
                          <a:solidFill>
                            <a:schemeClr val="tx1"/>
                          </a:solidFill>
                          <a:effectLst/>
                          <a:latin typeface="Arial" charset="0"/>
                          <a:cs typeface="Arial" charset="0"/>
                        </a:rPr>
                        <a:t>, the kernel and all dynamically loaded modules grafted onto the kernel execute within a single address space.</a:t>
                      </a:r>
                    </a:p>
                  </a:txBody>
                  <a:tcPr marT="45728" marB="45728"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3BF8A806-0AA8-67DD-B5F7-BCF956BB10EA}"/>
              </a:ext>
            </a:extLst>
          </p:cNvPr>
          <p:cNvSpPr>
            <a:spLocks noGrp="1"/>
          </p:cNvSpPr>
          <p:nvPr>
            <p:ph type="title"/>
          </p:nvPr>
        </p:nvSpPr>
        <p:spPr/>
        <p:txBody>
          <a:bodyPr/>
          <a:lstStyle/>
          <a:p>
            <a:r>
              <a:rPr lang="en-US" altLang="en-US"/>
              <a:t>Some Hybrid Approaches</a:t>
            </a:r>
          </a:p>
        </p:txBody>
      </p:sp>
      <p:sp>
        <p:nvSpPr>
          <p:cNvPr id="45059" name="Slide Number Placeholder 3">
            <a:extLst>
              <a:ext uri="{FF2B5EF4-FFF2-40B4-BE49-F238E27FC236}">
                <a16:creationId xmlns:a16="http://schemas.microsoft.com/office/drawing/2014/main" id="{58FA7214-9A42-BE71-D26A-351036CA33B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F4D31C-04A3-4C4A-8852-12278F73A891}" type="slidenum">
              <a:rPr lang="en-US" altLang="en-US">
                <a:solidFill>
                  <a:srgbClr val="000066"/>
                </a:solidFill>
              </a:rPr>
              <a:pPr eaLnBrk="1" hangingPunct="1"/>
              <a:t>43</a:t>
            </a:fld>
            <a:endParaRPr lang="en-US" altLang="en-US">
              <a:solidFill>
                <a:srgbClr val="000066"/>
              </a:solidFill>
            </a:endParaRPr>
          </a:p>
        </p:txBody>
      </p:sp>
      <p:sp>
        <p:nvSpPr>
          <p:cNvPr id="45060" name="TextBox 4">
            <a:extLst>
              <a:ext uri="{FF2B5EF4-FFF2-40B4-BE49-F238E27FC236}">
                <a16:creationId xmlns:a16="http://schemas.microsoft.com/office/drawing/2014/main" id="{ED6E6DAA-8A06-B305-3F92-DD1F2F09F82A}"/>
              </a:ext>
            </a:extLst>
          </p:cNvPr>
          <p:cNvSpPr txBox="1">
            <a:spLocks noChangeArrowheads="1"/>
          </p:cNvSpPr>
          <p:nvPr/>
        </p:nvSpPr>
        <p:spPr bwMode="auto">
          <a:xfrm>
            <a:off x="533400" y="1371600"/>
            <a:ext cx="8001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Mach and Chorus</a:t>
            </a:r>
          </a:p>
          <a:p>
            <a:pPr eaLnBrk="1" hangingPunct="1"/>
            <a:r>
              <a:rPr lang="en-US" altLang="en-US" sz="2400"/>
              <a:t>􀁠Allow to dynamically load servers into kernel or user</a:t>
            </a:r>
          </a:p>
          <a:p>
            <a:pPr eaLnBrk="1" hangingPunct="1"/>
            <a:r>
              <a:rPr lang="en-US" altLang="en-US" sz="2400"/>
              <a:t>address space</a:t>
            </a:r>
          </a:p>
          <a:p>
            <a:pPr eaLnBrk="1" hangingPunct="1"/>
            <a:r>
              <a:rPr lang="en-US" altLang="en-US" sz="2400"/>
              <a:t>􀁠Develop at user-level, execute at kernel-level for</a:t>
            </a:r>
          </a:p>
          <a:p>
            <a:pPr eaLnBrk="1" hangingPunct="1"/>
            <a:r>
              <a:rPr lang="en-US" altLang="en-US" sz="2400"/>
              <a:t>performance</a:t>
            </a:r>
          </a:p>
          <a:p>
            <a:pPr eaLnBrk="1" hangingPunct="1"/>
            <a:r>
              <a:rPr lang="en-US" altLang="en-US" sz="2400"/>
              <a:t>􀁡SPIN</a:t>
            </a:r>
          </a:p>
          <a:p>
            <a:pPr eaLnBrk="1" hangingPunct="1"/>
            <a:r>
              <a:rPr lang="en-US" altLang="en-US" sz="2400"/>
              <a:t>􀁠The kernel and all dynamically loaded modules</a:t>
            </a:r>
          </a:p>
          <a:p>
            <a:pPr eaLnBrk="1" hangingPunct="1"/>
            <a:r>
              <a:rPr lang="en-US" altLang="en-US" sz="2400"/>
              <a:t>execute in a single address space</a:t>
            </a:r>
          </a:p>
          <a:p>
            <a:pPr eaLnBrk="1" hangingPunct="1"/>
            <a:r>
              <a:rPr lang="en-US" altLang="en-US" sz="2400"/>
              <a:t>􀁠All are written in a type-safe language (Modula-3), so</a:t>
            </a:r>
          </a:p>
          <a:p>
            <a:pPr eaLnBrk="1" hangingPunct="1"/>
            <a:r>
              <a:rPr lang="en-US" altLang="en-US" sz="2400"/>
              <a:t>they are mutually protected; i.e. protection domain</a:t>
            </a:r>
          </a:p>
          <a:p>
            <a:pPr eaLnBrk="1" hangingPunct="1"/>
            <a:r>
              <a:rPr lang="en-US" altLang="en-US" sz="2400"/>
              <a:t>within the kernel space are established using</a:t>
            </a:r>
          </a:p>
          <a:p>
            <a:pPr eaLnBrk="1" hangingPunct="1"/>
            <a:r>
              <a:rPr lang="en-US" altLang="en-US" sz="2400"/>
              <a:t>protected name spaces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A25A191D-C455-544B-3154-4C3D88CA00A3}"/>
              </a:ext>
            </a:extLst>
          </p:cNvPr>
          <p:cNvSpPr>
            <a:spLocks noGrp="1"/>
          </p:cNvSpPr>
          <p:nvPr>
            <p:ph type="title"/>
          </p:nvPr>
        </p:nvSpPr>
        <p:spPr/>
        <p:txBody>
          <a:bodyPr/>
          <a:lstStyle/>
          <a:p>
            <a:r>
              <a:rPr lang="en-US" altLang="en-US"/>
              <a:t>Some Hybrid Approaches</a:t>
            </a:r>
          </a:p>
        </p:txBody>
      </p:sp>
      <p:sp>
        <p:nvSpPr>
          <p:cNvPr id="46083" name="Slide Number Placeholder 3">
            <a:extLst>
              <a:ext uri="{FF2B5EF4-FFF2-40B4-BE49-F238E27FC236}">
                <a16:creationId xmlns:a16="http://schemas.microsoft.com/office/drawing/2014/main" id="{CBFC4A2A-0307-B996-100E-016266C1A47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D83E6A-D516-4DB3-8CEA-81C203595CBD}" type="slidenum">
              <a:rPr lang="en-US" altLang="en-US">
                <a:solidFill>
                  <a:srgbClr val="000066"/>
                </a:solidFill>
              </a:rPr>
              <a:pPr eaLnBrk="1" hangingPunct="1"/>
              <a:t>44</a:t>
            </a:fld>
            <a:endParaRPr lang="en-US" altLang="en-US">
              <a:solidFill>
                <a:srgbClr val="000066"/>
              </a:solidFill>
            </a:endParaRPr>
          </a:p>
        </p:txBody>
      </p:sp>
      <p:sp>
        <p:nvSpPr>
          <p:cNvPr id="46084" name="TextBox 4">
            <a:extLst>
              <a:ext uri="{FF2B5EF4-FFF2-40B4-BE49-F238E27FC236}">
                <a16:creationId xmlns:a16="http://schemas.microsoft.com/office/drawing/2014/main" id="{EC1523FE-0126-3542-6211-EA6F5C9EA9D9}"/>
              </a:ext>
            </a:extLst>
          </p:cNvPr>
          <p:cNvSpPr txBox="1">
            <a:spLocks noChangeArrowheads="1"/>
          </p:cNvSpPr>
          <p:nvPr/>
        </p:nvSpPr>
        <p:spPr bwMode="auto">
          <a:xfrm>
            <a:off x="762000" y="1371600"/>
            <a:ext cx="7772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􀁡L4</a:t>
            </a:r>
          </a:p>
          <a:p>
            <a:pPr eaLnBrk="1" hangingPunct="1"/>
            <a:r>
              <a:rPr lang="en-US" altLang="en-US" sz="2400"/>
              <a:t>􀁠Dynamically loaded modules execute at user-level</a:t>
            </a:r>
          </a:p>
          <a:p>
            <a:pPr eaLnBrk="1" hangingPunct="1"/>
            <a:r>
              <a:rPr lang="en-US" altLang="en-US" sz="2400"/>
              <a:t>􀁠It optimizes the interprocess communication to</a:t>
            </a:r>
          </a:p>
          <a:p>
            <a:pPr eaLnBrk="1" hangingPunct="1"/>
            <a:r>
              <a:rPr lang="en-US" altLang="en-US" sz="2400"/>
              <a:t>improve the performance</a:t>
            </a:r>
          </a:p>
          <a:p>
            <a:pPr eaLnBrk="1" hangingPunct="1"/>
            <a:r>
              <a:rPr lang="en-US" altLang="en-US" sz="2400"/>
              <a:t>􀁡Exokernel</a:t>
            </a:r>
          </a:p>
          <a:p>
            <a:pPr eaLnBrk="1" hangingPunct="1"/>
            <a:r>
              <a:rPr lang="en-US" altLang="en-US" sz="2400"/>
              <a:t>􀁠Employ user-level libraries instead of user-level</a:t>
            </a:r>
          </a:p>
          <a:p>
            <a:pPr eaLnBrk="1" hangingPunct="1"/>
            <a:r>
              <a:rPr lang="en-US" altLang="en-US" sz="2400"/>
              <a:t>servers to supply functional extensions</a:t>
            </a:r>
          </a:p>
          <a:p>
            <a:pPr eaLnBrk="1" hangingPunct="1"/>
            <a:r>
              <a:rPr lang="en-US" altLang="en-US" sz="2400"/>
              <a:t>􀁠All these functionality – even a file system– to be</a:t>
            </a:r>
          </a:p>
          <a:p>
            <a:pPr eaLnBrk="1" hangingPunct="1"/>
            <a:r>
              <a:rPr lang="en-US" altLang="en-US" sz="2400"/>
              <a:t>linked into applications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F3FD187-DCA2-7D46-B503-146E74B865C4}"/>
              </a:ext>
            </a:extLst>
          </p:cNvPr>
          <p:cNvSpPr>
            <a:spLocks noGrp="1"/>
          </p:cNvSpPr>
          <p:nvPr>
            <p:ph type="title"/>
          </p:nvPr>
        </p:nvSpPr>
        <p:spPr/>
        <p:txBody>
          <a:bodyPr/>
          <a:lstStyle/>
          <a:p>
            <a:r>
              <a:rPr lang="en-US" altLang="en-US"/>
              <a:t>Network OS</a:t>
            </a:r>
            <a:br>
              <a:rPr lang="en-US" altLang="en-US"/>
            </a:br>
            <a:endParaRPr lang="en-US" altLang="en-US"/>
          </a:p>
        </p:txBody>
      </p:sp>
      <p:sp>
        <p:nvSpPr>
          <p:cNvPr id="6147" name="Slide Number Placeholder 3">
            <a:extLst>
              <a:ext uri="{FF2B5EF4-FFF2-40B4-BE49-F238E27FC236}">
                <a16:creationId xmlns:a16="http://schemas.microsoft.com/office/drawing/2014/main" id="{9DDF1842-9B7E-558E-3C38-B086F793246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006565-7854-4BF0-800A-769892DF588B}" type="slidenum">
              <a:rPr lang="en-US" altLang="en-US">
                <a:solidFill>
                  <a:srgbClr val="000066"/>
                </a:solidFill>
              </a:rPr>
              <a:pPr eaLnBrk="1" hangingPunct="1"/>
              <a:t>5</a:t>
            </a:fld>
            <a:endParaRPr lang="en-US" altLang="en-US">
              <a:solidFill>
                <a:srgbClr val="000066"/>
              </a:solidFill>
            </a:endParaRPr>
          </a:p>
        </p:txBody>
      </p:sp>
      <p:sp>
        <p:nvSpPr>
          <p:cNvPr id="6148" name="TextBox 6">
            <a:extLst>
              <a:ext uri="{FF2B5EF4-FFF2-40B4-BE49-F238E27FC236}">
                <a16:creationId xmlns:a16="http://schemas.microsoft.com/office/drawing/2014/main" id="{34FCC066-2E8E-657C-90C1-ABB338CE5851}"/>
              </a:ext>
            </a:extLst>
          </p:cNvPr>
          <p:cNvSpPr txBox="1">
            <a:spLocks noChangeArrowheads="1"/>
          </p:cNvSpPr>
          <p:nvPr/>
        </p:nvSpPr>
        <p:spPr bwMode="auto">
          <a:xfrm>
            <a:off x="381000" y="1752600"/>
            <a:ext cx="8458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2800"/>
              <a:t>Built-in networking capability</a:t>
            </a:r>
          </a:p>
          <a:p>
            <a:pPr eaLnBrk="1" hangingPunct="1">
              <a:buFont typeface="Arial" panose="020B0604020202020204" pitchFamily="34" charset="0"/>
              <a:buChar char="•"/>
            </a:pPr>
            <a:r>
              <a:rPr lang="en-US" altLang="en-US" sz="2800"/>
              <a:t>Multiple system images, one per node</a:t>
            </a:r>
          </a:p>
          <a:p>
            <a:pPr eaLnBrk="1" hangingPunct="1">
              <a:buFont typeface="Arial" panose="020B0604020202020204" pitchFamily="34" charset="0"/>
              <a:buChar char="•"/>
            </a:pPr>
            <a:r>
              <a:rPr lang="en-US" altLang="en-US" sz="2800"/>
              <a:t>Retain autonomy in managing resources on its own node</a:t>
            </a:r>
          </a:p>
          <a:p>
            <a:pPr eaLnBrk="1" hangingPunct="1">
              <a:buFont typeface="Arial" panose="020B0604020202020204" pitchFamily="34" charset="0"/>
              <a:buChar char="•"/>
            </a:pPr>
            <a:r>
              <a:rPr lang="en-US" altLang="en-US" sz="2800"/>
              <a:t>Users have to be involved to schedule processes across the nodes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70D5446-FE78-44B7-B640-D97A1665356F}"/>
              </a:ext>
            </a:extLst>
          </p:cNvPr>
          <p:cNvSpPr>
            <a:spLocks noGrp="1"/>
          </p:cNvSpPr>
          <p:nvPr>
            <p:ph type="title"/>
          </p:nvPr>
        </p:nvSpPr>
        <p:spPr/>
        <p:txBody>
          <a:bodyPr/>
          <a:lstStyle/>
          <a:p>
            <a:r>
              <a:rPr lang="en-US" altLang="en-US"/>
              <a:t>Distributed OS</a:t>
            </a:r>
          </a:p>
        </p:txBody>
      </p:sp>
      <p:sp>
        <p:nvSpPr>
          <p:cNvPr id="7171" name="Slide Number Placeholder 3">
            <a:extLst>
              <a:ext uri="{FF2B5EF4-FFF2-40B4-BE49-F238E27FC236}">
                <a16:creationId xmlns:a16="http://schemas.microsoft.com/office/drawing/2014/main" id="{98D0DCF7-B80E-56D3-F973-20B2ACC857D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D19D80-A28C-4CE6-8DA5-12EB2355A839}" type="slidenum">
              <a:rPr lang="en-US" altLang="en-US">
                <a:solidFill>
                  <a:srgbClr val="000066"/>
                </a:solidFill>
              </a:rPr>
              <a:pPr eaLnBrk="1" hangingPunct="1"/>
              <a:t>6</a:t>
            </a:fld>
            <a:endParaRPr lang="en-US" altLang="en-US">
              <a:solidFill>
                <a:srgbClr val="000066"/>
              </a:solidFill>
            </a:endParaRPr>
          </a:p>
        </p:txBody>
      </p:sp>
      <p:sp>
        <p:nvSpPr>
          <p:cNvPr id="6" name="Title 1">
            <a:extLst>
              <a:ext uri="{FF2B5EF4-FFF2-40B4-BE49-F238E27FC236}">
                <a16:creationId xmlns:a16="http://schemas.microsoft.com/office/drawing/2014/main" id="{922DF099-0AA9-8F18-1846-36B9B034724C}"/>
              </a:ext>
            </a:extLst>
          </p:cNvPr>
          <p:cNvSpPr txBox="1">
            <a:spLocks/>
          </p:cNvSpPr>
          <p:nvPr/>
        </p:nvSpPr>
        <p:spPr bwMode="auto">
          <a:xfrm>
            <a:off x="381000" y="1143000"/>
            <a:ext cx="8305800" cy="5181600"/>
          </a:xfrm>
          <a:prstGeom prst="rect">
            <a:avLst/>
          </a:prstGeom>
          <a:noFill/>
          <a:ln w="9525">
            <a:noFill/>
            <a:miter lim="800000"/>
            <a:headEnd/>
            <a:tailEnd/>
          </a:ln>
        </p:spPr>
        <p:txBody>
          <a:bodyPr anchor="ctr"/>
          <a:lstStyle/>
          <a:p>
            <a:pPr eaLnBrk="0" hangingPunct="0">
              <a:buFont typeface="Arial" pitchFamily="34" charset="0"/>
              <a:buChar char="•"/>
              <a:defRPr/>
            </a:pPr>
            <a:r>
              <a:rPr lang="en-US" sz="3200" b="1" kern="0" dirty="0">
                <a:solidFill>
                  <a:schemeClr val="tx2"/>
                </a:solidFill>
                <a:latin typeface="+mj-lt"/>
                <a:ea typeface="+mj-ea"/>
                <a:cs typeface="+mj-cs"/>
              </a:rPr>
              <a:t> </a:t>
            </a:r>
            <a:r>
              <a:rPr lang="en-US" sz="2400" kern="0" dirty="0">
                <a:solidFill>
                  <a:schemeClr val="tx2"/>
                </a:solidFill>
                <a:latin typeface="+mj-lt"/>
                <a:ea typeface="+mj-ea"/>
                <a:cs typeface="+mj-cs"/>
              </a:rPr>
              <a:t>One single system image.</a:t>
            </a:r>
          </a:p>
          <a:p>
            <a:pPr eaLnBrk="0" hangingPunct="0">
              <a:buFont typeface="Arial" pitchFamily="34" charset="0"/>
              <a:buChar char="•"/>
              <a:defRPr/>
            </a:pPr>
            <a:r>
              <a:rPr lang="en-US" sz="2400" kern="0" dirty="0">
                <a:solidFill>
                  <a:schemeClr val="tx2"/>
                </a:solidFill>
                <a:latin typeface="+mj-lt"/>
                <a:ea typeface="+mj-ea"/>
                <a:cs typeface="+mj-cs"/>
              </a:rPr>
              <a:t> OS has control over all the nodes in the system.</a:t>
            </a:r>
          </a:p>
          <a:p>
            <a:pPr eaLnBrk="0" hangingPunct="0">
              <a:buFont typeface="Arial" pitchFamily="34" charset="0"/>
              <a:buChar char="•"/>
              <a:defRPr/>
            </a:pPr>
            <a:r>
              <a:rPr lang="en-US" sz="2400" kern="0" dirty="0">
                <a:solidFill>
                  <a:schemeClr val="tx2"/>
                </a:solidFill>
                <a:latin typeface="+mj-lt"/>
                <a:ea typeface="+mj-ea"/>
                <a:cs typeface="+mj-cs"/>
              </a:rPr>
              <a:t> May transparently locate new process at whatever</a:t>
            </a:r>
            <a:br>
              <a:rPr lang="en-US" sz="2400" kern="0" dirty="0">
                <a:solidFill>
                  <a:schemeClr val="tx2"/>
                </a:solidFill>
                <a:latin typeface="+mj-lt"/>
                <a:ea typeface="+mj-ea"/>
                <a:cs typeface="+mj-cs"/>
              </a:rPr>
            </a:br>
            <a:r>
              <a:rPr lang="en-US" sz="2400" kern="0" dirty="0">
                <a:solidFill>
                  <a:schemeClr val="tx2"/>
                </a:solidFill>
                <a:latin typeface="+mj-lt"/>
                <a:ea typeface="+mj-ea"/>
                <a:cs typeface="+mj-cs"/>
              </a:rPr>
              <a:t>              node suits its scheduling policies such as load</a:t>
            </a:r>
            <a:br>
              <a:rPr lang="en-US" sz="2400" kern="0" dirty="0">
                <a:solidFill>
                  <a:schemeClr val="tx2"/>
                </a:solidFill>
                <a:latin typeface="+mj-lt"/>
                <a:ea typeface="+mj-ea"/>
                <a:cs typeface="+mj-cs"/>
              </a:rPr>
            </a:br>
            <a:r>
              <a:rPr lang="en-US" sz="2400" kern="0" dirty="0">
                <a:solidFill>
                  <a:schemeClr val="tx2"/>
                </a:solidFill>
                <a:latin typeface="+mj-lt"/>
                <a:ea typeface="+mj-ea"/>
                <a:cs typeface="+mj-cs"/>
              </a:rPr>
              <a:t>                                                                         balancing</a:t>
            </a:r>
          </a:p>
          <a:p>
            <a:pPr eaLnBrk="0" hangingPunct="0">
              <a:buFont typeface="Arial" pitchFamily="34" charset="0"/>
              <a:buChar char="•"/>
              <a:defRPr/>
            </a:pPr>
            <a:r>
              <a:rPr lang="en-US" sz="2400" kern="0" dirty="0">
                <a:solidFill>
                  <a:schemeClr val="tx2"/>
                </a:solidFill>
                <a:latin typeface="+mj-lt"/>
                <a:ea typeface="+mj-ea"/>
                <a:cs typeface="+mj-cs"/>
              </a:rPr>
              <a:t> Not available in general use.</a:t>
            </a:r>
          </a:p>
          <a:p>
            <a:pPr eaLnBrk="0" hangingPunct="0">
              <a:buFont typeface="Arial" pitchFamily="34" charset="0"/>
              <a:buChar char="•"/>
              <a:defRPr/>
            </a:pPr>
            <a:r>
              <a:rPr lang="en-US" sz="2400" kern="0" dirty="0">
                <a:solidFill>
                  <a:schemeClr val="tx2"/>
                </a:solidFill>
                <a:latin typeface="+mj-lt"/>
                <a:ea typeface="+mj-ea"/>
                <a:cs typeface="+mj-cs"/>
              </a:rPr>
              <a:t> Users have much invested in application software.</a:t>
            </a:r>
          </a:p>
          <a:p>
            <a:pPr eaLnBrk="0" hangingPunct="0">
              <a:defRPr/>
            </a:pPr>
            <a:r>
              <a:rPr lang="en-US" sz="2400" kern="0" dirty="0">
                <a:solidFill>
                  <a:schemeClr val="tx2"/>
                </a:solidFill>
                <a:latin typeface="+mj-lt"/>
                <a:ea typeface="+mj-ea"/>
                <a:cs typeface="+mj-cs"/>
              </a:rPr>
              <a:t> Users prefer to have a degree of autonomy for their machines</a:t>
            </a:r>
            <a:br>
              <a:rPr lang="en-US" sz="2400" kern="0" dirty="0">
                <a:solidFill>
                  <a:schemeClr val="tx2"/>
                </a:solidFill>
                <a:latin typeface="+mj-lt"/>
                <a:ea typeface="+mj-ea"/>
                <a:cs typeface="+mj-cs"/>
              </a:rPr>
            </a:br>
            <a:r>
              <a:rPr lang="en-US" sz="2400" b="1" u="sng" kern="0" dirty="0">
                <a:solidFill>
                  <a:schemeClr val="tx2"/>
                </a:solidFill>
                <a:latin typeface="+mj-lt"/>
                <a:ea typeface="+mj-ea"/>
                <a:cs typeface="+mj-cs"/>
              </a:rPr>
              <a:t>Middleware + OS</a:t>
            </a:r>
            <a:br>
              <a:rPr lang="en-US" sz="2400" kern="0" dirty="0">
                <a:solidFill>
                  <a:schemeClr val="tx2"/>
                </a:solidFill>
                <a:latin typeface="+mj-lt"/>
                <a:ea typeface="+mj-ea"/>
                <a:cs typeface="+mj-cs"/>
              </a:rPr>
            </a:br>
            <a:r>
              <a:rPr lang="en-US" sz="2400" kern="0" dirty="0">
                <a:solidFill>
                  <a:schemeClr val="tx2"/>
                </a:solidFill>
                <a:latin typeface="+mj-lt"/>
                <a:ea typeface="+mj-ea"/>
                <a:cs typeface="+mj-cs"/>
              </a:rPr>
              <a:t>-Provide balance between autonomy and network  transparent resource access on the other</a:t>
            </a:r>
          </a:p>
          <a:p>
            <a:pPr marL="338138" indent="-338138">
              <a:lnSpc>
                <a:spcPct val="90000"/>
              </a:lnSpc>
              <a:spcBef>
                <a:spcPct val="20000"/>
              </a:spcBef>
              <a:tabLst>
                <a:tab pos="969963" algn="l"/>
                <a:tab pos="1082675" algn="l"/>
                <a:tab pos="1485900" algn="l"/>
                <a:tab pos="1600200" algn="l"/>
              </a:tabLst>
              <a:defRPr/>
            </a:pPr>
            <a:r>
              <a:rPr lang="en-US" sz="2400" kern="0" dirty="0">
                <a:solidFill>
                  <a:schemeClr val="tx2"/>
                </a:solidFill>
                <a:latin typeface="+mj-lt"/>
                <a:ea typeface="+mj-ea"/>
                <a:cs typeface="+mj-cs"/>
              </a:rPr>
              <a:t>-Enables users to take advantage of services</a:t>
            </a:r>
          </a:p>
          <a:p>
            <a:pPr marL="338138" indent="-338138">
              <a:lnSpc>
                <a:spcPct val="90000"/>
              </a:lnSpc>
              <a:spcBef>
                <a:spcPct val="20000"/>
              </a:spcBef>
              <a:tabLst>
                <a:tab pos="969963" algn="l"/>
                <a:tab pos="1082675" algn="l"/>
                <a:tab pos="1485900" algn="l"/>
                <a:tab pos="1600200" algn="l"/>
              </a:tabLst>
              <a:defRPr/>
            </a:pPr>
            <a:r>
              <a:rPr lang="en-US" sz="2400" kern="0" dirty="0">
                <a:solidFill>
                  <a:schemeClr val="tx2"/>
                </a:solidFill>
                <a:latin typeface="+mj-lt"/>
                <a:ea typeface="+mj-ea"/>
                <a:cs typeface="+mj-cs"/>
              </a:rPr>
              <a:t>that become available in their distributed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23F894F3-82E5-42A2-A469-00FF57A6398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1B57BF-EEDD-49C9-899F-F04A4D6C96C4}" type="slidenum">
              <a:rPr lang="en-US" altLang="en-US">
                <a:solidFill>
                  <a:srgbClr val="000066"/>
                </a:solidFill>
              </a:rPr>
              <a:pPr eaLnBrk="1" hangingPunct="1"/>
              <a:t>7</a:t>
            </a:fld>
            <a:endParaRPr lang="en-US" altLang="en-US">
              <a:solidFill>
                <a:srgbClr val="000066"/>
              </a:solidFill>
            </a:endParaRPr>
          </a:p>
        </p:txBody>
      </p:sp>
      <p:sp>
        <p:nvSpPr>
          <p:cNvPr id="8195" name="Rectangle 2">
            <a:extLst>
              <a:ext uri="{FF2B5EF4-FFF2-40B4-BE49-F238E27FC236}">
                <a16:creationId xmlns:a16="http://schemas.microsoft.com/office/drawing/2014/main" id="{51E54358-1994-9EC7-C694-27B64B6A4F37}"/>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Introduction</a:t>
            </a:r>
          </a:p>
        </p:txBody>
      </p:sp>
      <p:graphicFrame>
        <p:nvGraphicFramePr>
          <p:cNvPr id="14345" name="Group 9">
            <a:extLst>
              <a:ext uri="{FF2B5EF4-FFF2-40B4-BE49-F238E27FC236}">
                <a16:creationId xmlns:a16="http://schemas.microsoft.com/office/drawing/2014/main" id="{5A7B884C-0BFE-C66A-B457-2C34036D7986}"/>
              </a:ext>
            </a:extLst>
          </p:cNvPr>
          <p:cNvGraphicFramePr>
            <a:graphicFrameLocks noGrp="1"/>
          </p:cNvGraphicFramePr>
          <p:nvPr>
            <p:ph type="tbl" idx="1"/>
          </p:nvPr>
        </p:nvGraphicFramePr>
        <p:xfrm>
          <a:off x="533400" y="1219200"/>
          <a:ext cx="8229600" cy="19939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cs typeface="Arial" charset="0"/>
                        </a:rPr>
                        <a:t>Middleware enables users to take advantage of services that become available in their distributed system.</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dirty="0">
                        <a:ln>
                          <a:noFill/>
                        </a:ln>
                        <a:solidFill>
                          <a:schemeClr val="tx1"/>
                        </a:solidFill>
                        <a:effectLst/>
                        <a:latin typeface="Arial" charset="0"/>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C71C95A5-EB9B-A10A-FD45-9F6BCD03120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364816-6EF7-4FD2-8CD2-8FF8EE7E5375}" type="slidenum">
              <a:rPr lang="en-US" altLang="en-US">
                <a:solidFill>
                  <a:srgbClr val="000066"/>
                </a:solidFill>
              </a:rPr>
              <a:pPr eaLnBrk="1" hangingPunct="1"/>
              <a:t>8</a:t>
            </a:fld>
            <a:endParaRPr lang="en-US" altLang="en-US">
              <a:solidFill>
                <a:srgbClr val="000066"/>
              </a:solidFill>
            </a:endParaRPr>
          </a:p>
        </p:txBody>
      </p:sp>
      <p:sp>
        <p:nvSpPr>
          <p:cNvPr id="9219" name="Rectangle 2">
            <a:extLst>
              <a:ext uri="{FF2B5EF4-FFF2-40B4-BE49-F238E27FC236}">
                <a16:creationId xmlns:a16="http://schemas.microsoft.com/office/drawing/2014/main" id="{D9B5909E-C3DB-3160-CEBA-9DB84C3EDF1A}"/>
              </a:ext>
            </a:extLst>
          </p:cNvPr>
          <p:cNvSpPr>
            <a:spLocks noGrp="1" noChangeArrowheads="1"/>
          </p:cNvSpPr>
          <p:nvPr>
            <p:ph type="title"/>
          </p:nvPr>
        </p:nvSpPr>
        <p:spPr>
          <a:xfrm>
            <a:off x="457200" y="555625"/>
            <a:ext cx="8229600" cy="579438"/>
          </a:xfrm>
          <a:noFill/>
        </p:spPr>
        <p:txBody>
          <a:bodyPr anchorCtr="1">
            <a:spAutoFit/>
          </a:bodyPr>
          <a:lstStyle/>
          <a:p>
            <a:pPr eaLnBrk="1" hangingPunct="1"/>
            <a:r>
              <a:rPr lang="en-US" altLang="en-US">
                <a:solidFill>
                  <a:schemeClr val="tx1"/>
                </a:solidFill>
              </a:rPr>
              <a:t>The Operating System Layer</a:t>
            </a:r>
          </a:p>
        </p:txBody>
      </p:sp>
      <p:graphicFrame>
        <p:nvGraphicFramePr>
          <p:cNvPr id="19459" name="Group 3">
            <a:extLst>
              <a:ext uri="{FF2B5EF4-FFF2-40B4-BE49-F238E27FC236}">
                <a16:creationId xmlns:a16="http://schemas.microsoft.com/office/drawing/2014/main" id="{E36EFEA0-249B-0E2D-5049-836974F69241}"/>
              </a:ext>
            </a:extLst>
          </p:cNvPr>
          <p:cNvGraphicFramePr>
            <a:graphicFrameLocks noGrp="1"/>
          </p:cNvGraphicFramePr>
          <p:nvPr>
            <p:ph sz="half" idx="1"/>
          </p:nvPr>
        </p:nvGraphicFramePr>
        <p:xfrm>
          <a:off x="457200" y="1219200"/>
          <a:ext cx="8001000" cy="4906963"/>
        </p:xfrm>
        <a:graphic>
          <a:graphicData uri="http://schemas.openxmlformats.org/drawingml/2006/table">
            <a:tbl>
              <a:tblPr rtl="1"/>
              <a:tblGrid>
                <a:gridCol w="8001000">
                  <a:extLst>
                    <a:ext uri="{9D8B030D-6E8A-4147-A177-3AD203B41FA5}">
                      <a16:colId xmlns:a16="http://schemas.microsoft.com/office/drawing/2014/main" val="20000"/>
                    </a:ext>
                  </a:extLst>
                </a:gridCol>
              </a:tblGrid>
              <a:tr h="4906963">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a:ln>
                          <a:noFill/>
                        </a:ln>
                        <a:solidFill>
                          <a:schemeClr val="tx1"/>
                        </a:solidFill>
                        <a:effectLst/>
                        <a:latin typeface="Arial" charset="0"/>
                        <a:cs typeface="Arial"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9223" name="Picture 9">
            <a:extLst>
              <a:ext uri="{FF2B5EF4-FFF2-40B4-BE49-F238E27FC236}">
                <a16:creationId xmlns:a16="http://schemas.microsoft.com/office/drawing/2014/main" id="{86296B78-159C-21B1-9FC5-BB809BBD197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219200" y="1676400"/>
            <a:ext cx="6172200" cy="3657600"/>
          </a:xfrm>
          <a:noFill/>
        </p:spPr>
      </p:pic>
      <p:sp>
        <p:nvSpPr>
          <p:cNvPr id="9224" name="Rectangle 10">
            <a:extLst>
              <a:ext uri="{FF2B5EF4-FFF2-40B4-BE49-F238E27FC236}">
                <a16:creationId xmlns:a16="http://schemas.microsoft.com/office/drawing/2014/main" id="{73FCA17C-E6C8-AA89-4C11-82616066516D}"/>
              </a:ext>
            </a:extLst>
          </p:cNvPr>
          <p:cNvSpPr>
            <a:spLocks noChangeArrowheads="1"/>
          </p:cNvSpPr>
          <p:nvPr/>
        </p:nvSpPr>
        <p:spPr bwMode="auto">
          <a:xfrm>
            <a:off x="2895600" y="5562600"/>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0066CC"/>
                </a:solidFill>
              </a:rPr>
              <a:t>Figure 1. System layers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56FF69BF-2585-3CB1-4777-6608D823F1B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46B638-4603-4DB7-88F5-159E06B697DD}" type="slidenum">
              <a:rPr lang="en-US" altLang="en-US">
                <a:solidFill>
                  <a:srgbClr val="000066"/>
                </a:solidFill>
              </a:rPr>
              <a:pPr eaLnBrk="1" hangingPunct="1"/>
              <a:t>9</a:t>
            </a:fld>
            <a:endParaRPr lang="en-US" altLang="en-US">
              <a:solidFill>
                <a:srgbClr val="000066"/>
              </a:solidFill>
            </a:endParaRPr>
          </a:p>
        </p:txBody>
      </p:sp>
      <p:sp>
        <p:nvSpPr>
          <p:cNvPr id="10243" name="Rectangle 2">
            <a:extLst>
              <a:ext uri="{FF2B5EF4-FFF2-40B4-BE49-F238E27FC236}">
                <a16:creationId xmlns:a16="http://schemas.microsoft.com/office/drawing/2014/main" id="{CCBD1462-E6FF-7EB1-71E8-4F091DCDD5C1}"/>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a:solidFill>
                  <a:schemeClr val="tx1"/>
                </a:solidFill>
              </a:rPr>
              <a:t>The Operating System Layer</a:t>
            </a:r>
          </a:p>
        </p:txBody>
      </p:sp>
      <p:graphicFrame>
        <p:nvGraphicFramePr>
          <p:cNvPr id="21517" name="Group 13">
            <a:extLst>
              <a:ext uri="{FF2B5EF4-FFF2-40B4-BE49-F238E27FC236}">
                <a16:creationId xmlns:a16="http://schemas.microsoft.com/office/drawing/2014/main" id="{1B1A5905-598B-CCCD-3088-BF719015DB56}"/>
              </a:ext>
            </a:extLst>
          </p:cNvPr>
          <p:cNvGraphicFramePr>
            <a:graphicFrameLocks noGrp="1"/>
          </p:cNvGraphicFramePr>
          <p:nvPr>
            <p:ph type="tbl" idx="1"/>
          </p:nvPr>
        </p:nvGraphicFramePr>
        <p:xfrm>
          <a:off x="533400" y="1219200"/>
          <a:ext cx="8229600" cy="4138613"/>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138613">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cs typeface="Arial" charset="0"/>
                        </a:rPr>
                        <a:t>Figure 1 shows how the operating system layer at each of two nodes supports a common middleware layer in providing a distributed infrastructure for applications and services.</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cs typeface="Arial" charset="0"/>
                        </a:rPr>
                        <a:t>Kernels and server processes are the components that manage resources and present clients with an interface to the resources.</a:t>
                      </a:r>
                    </a:p>
                  </a:txBody>
                  <a:tcPr marT="45714" marB="45714"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1277</TotalTime>
  <Words>2255</Words>
  <Application>Microsoft Office PowerPoint</Application>
  <PresentationFormat>On-screen Show (4:3)</PresentationFormat>
  <Paragraphs>353</Paragraphs>
  <Slides>44</Slides>
  <Notes>35</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Default Design</vt:lpstr>
      <vt:lpstr>PowerPoint Presentation</vt:lpstr>
      <vt:lpstr>Topics</vt:lpstr>
      <vt:lpstr>Introduction</vt:lpstr>
      <vt:lpstr>Introduction</vt:lpstr>
      <vt:lpstr>Network OS </vt:lpstr>
      <vt:lpstr>Distributed OS</vt:lpstr>
      <vt:lpstr>Introduction</vt:lpstr>
      <vt:lpstr>The Operating System Layer</vt:lpstr>
      <vt:lpstr>The Operating System Layer</vt:lpstr>
      <vt:lpstr>The Operating System Layer</vt:lpstr>
      <vt:lpstr>The Operating System Layer</vt:lpstr>
      <vt:lpstr>The Operating System Layer</vt:lpstr>
      <vt:lpstr>Protection</vt:lpstr>
      <vt:lpstr>Kernel</vt:lpstr>
      <vt:lpstr>Processes and Threads</vt:lpstr>
      <vt:lpstr>Processes and Threads</vt:lpstr>
      <vt:lpstr>Processes and Threads</vt:lpstr>
      <vt:lpstr>Processes and Threads</vt:lpstr>
      <vt:lpstr>Processes and Threads</vt:lpstr>
      <vt:lpstr>Processes and Threads</vt:lpstr>
      <vt:lpstr>Processes and Threads</vt:lpstr>
      <vt:lpstr>Processes and Threads</vt:lpstr>
      <vt:lpstr>Processes and Threads</vt:lpstr>
      <vt:lpstr>Address space</vt:lpstr>
      <vt:lpstr>Copy-on-write </vt:lpstr>
      <vt:lpstr>Copy-on-write</vt:lpstr>
      <vt:lpstr>Processes and Threads</vt:lpstr>
      <vt:lpstr>Processes and Threads</vt:lpstr>
      <vt:lpstr>Processes and Threads</vt:lpstr>
      <vt:lpstr>Processes and Threads</vt:lpstr>
      <vt:lpstr>Client and server with threads</vt:lpstr>
      <vt:lpstr>Operating System Architecture</vt:lpstr>
      <vt:lpstr>Operating System Architecture</vt:lpstr>
      <vt:lpstr>Operating System Architecture</vt:lpstr>
      <vt:lpstr>Operating System Architecture</vt:lpstr>
      <vt:lpstr>Operating System Architecture</vt:lpstr>
      <vt:lpstr>Operating System Architecture</vt:lpstr>
      <vt:lpstr>Operating System Architecture</vt:lpstr>
      <vt:lpstr>Operating System Architecture</vt:lpstr>
      <vt:lpstr>Operating System Architecture</vt:lpstr>
      <vt:lpstr>Operating System Architecture</vt:lpstr>
      <vt:lpstr>Operating System Architecture</vt:lpstr>
      <vt:lpstr>Some Hybrid Approaches</vt:lpstr>
      <vt:lpstr>Some Hybrid Approaches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Saeid</dc:creator>
  <cp:lastModifiedBy>CLASS 18410B</cp:lastModifiedBy>
  <cp:revision>107</cp:revision>
  <dcterms:created xsi:type="dcterms:W3CDTF">2007-09-28T17:46:48Z</dcterms:created>
  <dcterms:modified xsi:type="dcterms:W3CDTF">2022-12-16T09:52:08Z</dcterms:modified>
</cp:coreProperties>
</file>