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png" ContentType="image/png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932" y="24441"/>
            <a:ext cx="8492134" cy="2002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545081"/>
            <a:ext cx="8072120" cy="421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ow2.org/" TargetMode="Externa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004" y="2178176"/>
            <a:ext cx="7667625" cy="175768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43510">
              <a:lnSpc>
                <a:spcPts val="9460"/>
              </a:lnSpc>
              <a:spcBef>
                <a:spcPts val="105"/>
              </a:spcBef>
            </a:pPr>
            <a:r>
              <a:rPr dirty="0" sz="8000" spc="-10"/>
              <a:t>CHAPTER </a:t>
            </a:r>
            <a:r>
              <a:rPr dirty="0" sz="8000" spc="-5"/>
              <a:t>-8</a:t>
            </a:r>
            <a:endParaRPr sz="8000"/>
          </a:p>
          <a:p>
            <a:pPr marL="12700">
              <a:lnSpc>
                <a:spcPts val="4180"/>
              </a:lnSpc>
              <a:tabLst>
                <a:tab pos="4885055" algn="l"/>
              </a:tabLst>
            </a:pPr>
            <a:r>
              <a:rPr dirty="0" sz="3600" spc="-5" b="1">
                <a:solidFill>
                  <a:srgbClr val="888888"/>
                </a:solidFill>
                <a:latin typeface="Calibri"/>
                <a:cs typeface="Calibri"/>
              </a:rPr>
              <a:t>DI</a:t>
            </a:r>
            <a:r>
              <a:rPr dirty="0" sz="3600" spc="-40" b="1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z="3600" spc="-5" b="1">
                <a:solidFill>
                  <a:srgbClr val="888888"/>
                </a:solidFill>
                <a:latin typeface="Calibri"/>
                <a:cs typeface="Calibri"/>
              </a:rPr>
              <a:t>TRIBUTE</a:t>
            </a:r>
            <a:r>
              <a:rPr dirty="0" sz="3600" b="1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dirty="0" sz="3600" spc="-5" b="1">
                <a:solidFill>
                  <a:srgbClr val="888888"/>
                </a:solidFill>
                <a:latin typeface="Calibri"/>
                <a:cs typeface="Calibri"/>
              </a:rPr>
              <a:t> OBJ</a:t>
            </a:r>
            <a:r>
              <a:rPr dirty="0" sz="3600" spc="-55" b="1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z="3600" spc="5" b="1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z="3600" spc="-5" b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dirty="0" sz="3600" b="1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z="3600" spc="-3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888888"/>
                </a:solidFill>
                <a:latin typeface="Calibri"/>
                <a:cs typeface="Calibri"/>
              </a:rPr>
              <a:t>&amp;	</a:t>
            </a:r>
            <a:r>
              <a:rPr dirty="0" sz="3600" spc="-25" b="1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z="3600" spc="-5" b="1">
                <a:solidFill>
                  <a:srgbClr val="888888"/>
                </a:solidFill>
                <a:latin typeface="Calibri"/>
                <a:cs typeface="Calibri"/>
              </a:rPr>
              <a:t>OMPO</a:t>
            </a:r>
            <a:r>
              <a:rPr dirty="0" sz="3600" spc="5" b="1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z="3600" b="1">
                <a:solidFill>
                  <a:srgbClr val="888888"/>
                </a:solidFill>
                <a:latin typeface="Calibri"/>
                <a:cs typeface="Calibri"/>
              </a:rPr>
              <a:t>ENTS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8374" rIns="0" bIns="0" rtlCol="0" vert="horz">
            <a:spAutoFit/>
          </a:bodyPr>
          <a:lstStyle/>
          <a:p>
            <a:pPr marL="3377565" marR="5080" indent="-280797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Calibri"/>
                <a:cs typeface="Calibri"/>
              </a:rPr>
              <a:t>Additional</a:t>
            </a:r>
            <a:r>
              <a:rPr dirty="0" sz="3200" spc="-20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Functionality</a:t>
            </a:r>
            <a:r>
              <a:rPr dirty="0" sz="3200" spc="-4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of</a:t>
            </a:r>
            <a:r>
              <a:rPr dirty="0" sz="3200" spc="-5" b="1">
                <a:latin typeface="Calibri"/>
                <a:cs typeface="Calibri"/>
              </a:rPr>
              <a:t> Distributed</a:t>
            </a:r>
            <a:r>
              <a:rPr dirty="0" sz="3200" spc="-60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object </a:t>
            </a:r>
            <a:r>
              <a:rPr dirty="0" sz="3200" spc="-710" b="1">
                <a:latin typeface="Calibri"/>
                <a:cs typeface="Calibri"/>
              </a:rPr>
              <a:t> </a:t>
            </a:r>
            <a:r>
              <a:rPr dirty="0" sz="3200" spc="-15" b="1">
                <a:latin typeface="Calibri"/>
                <a:cs typeface="Calibri"/>
              </a:rPr>
              <a:t>middleware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algn="just" marL="355600" marR="5080" indent="-342900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pc="-10" b="1" i="1">
                <a:latin typeface="Calibri"/>
                <a:cs typeface="Calibri"/>
              </a:rPr>
              <a:t>Inter-object</a:t>
            </a:r>
            <a:r>
              <a:rPr dirty="0" spc="-5" b="1" i="1">
                <a:latin typeface="Calibri"/>
                <a:cs typeface="Calibri"/>
              </a:rPr>
              <a:t> </a:t>
            </a:r>
            <a:r>
              <a:rPr dirty="0" spc="-10" b="1" i="1">
                <a:latin typeface="Calibri"/>
                <a:cs typeface="Calibri"/>
              </a:rPr>
              <a:t>communication</a:t>
            </a:r>
            <a:r>
              <a:rPr dirty="0" spc="-10" b="1">
                <a:latin typeface="Calibri"/>
                <a:cs typeface="Calibri"/>
              </a:rPr>
              <a:t>:</a:t>
            </a:r>
            <a:r>
              <a:rPr dirty="0" spc="-5" b="1">
                <a:latin typeface="Calibri"/>
                <a:cs typeface="Calibri"/>
              </a:rPr>
              <a:t> </a:t>
            </a:r>
            <a:r>
              <a:rPr dirty="0" spc="-5"/>
              <a:t>A</a:t>
            </a:r>
            <a:r>
              <a:rPr dirty="0"/>
              <a:t> </a:t>
            </a:r>
            <a:r>
              <a:rPr dirty="0" spc="-10"/>
              <a:t>distributed</a:t>
            </a:r>
            <a:r>
              <a:rPr dirty="0" spc="-5"/>
              <a:t> object </a:t>
            </a:r>
            <a:r>
              <a:rPr dirty="0"/>
              <a:t> </a:t>
            </a:r>
            <a:r>
              <a:rPr dirty="0" spc="-10"/>
              <a:t>middleware</a:t>
            </a:r>
            <a:r>
              <a:rPr dirty="0" spc="-5"/>
              <a:t> </a:t>
            </a:r>
            <a:r>
              <a:rPr dirty="0" spc="-15"/>
              <a:t>framework</a:t>
            </a:r>
            <a:r>
              <a:rPr dirty="0" spc="-10"/>
              <a:t> </a:t>
            </a:r>
            <a:r>
              <a:rPr dirty="0" spc="-15"/>
              <a:t>must</a:t>
            </a:r>
            <a:r>
              <a:rPr dirty="0" spc="-10"/>
              <a:t> </a:t>
            </a:r>
            <a:r>
              <a:rPr dirty="0" spc="-25"/>
              <a:t>offer</a:t>
            </a:r>
            <a:r>
              <a:rPr dirty="0" spc="-20"/>
              <a:t> </a:t>
            </a:r>
            <a:r>
              <a:rPr dirty="0" spc="-10"/>
              <a:t>one</a:t>
            </a:r>
            <a:r>
              <a:rPr dirty="0" spc="-5"/>
              <a:t> or</a:t>
            </a:r>
            <a:r>
              <a:rPr dirty="0" spc="560"/>
              <a:t> </a:t>
            </a:r>
            <a:r>
              <a:rPr dirty="0" spc="-10"/>
              <a:t>more </a:t>
            </a:r>
            <a:r>
              <a:rPr dirty="0" spc="-5"/>
              <a:t> mechanisms </a:t>
            </a:r>
            <a:r>
              <a:rPr dirty="0" spc="-25"/>
              <a:t>for </a:t>
            </a:r>
            <a:r>
              <a:rPr dirty="0" spc="-5"/>
              <a:t>objects </a:t>
            </a:r>
            <a:r>
              <a:rPr dirty="0" spc="-15"/>
              <a:t>to communicate </a:t>
            </a:r>
            <a:r>
              <a:rPr dirty="0" spc="-5"/>
              <a:t>in the </a:t>
            </a:r>
            <a:r>
              <a:rPr dirty="0" spc="-10"/>
              <a:t>distributed </a:t>
            </a:r>
            <a:r>
              <a:rPr dirty="0" spc="-5"/>
              <a:t> </a:t>
            </a:r>
            <a:r>
              <a:rPr dirty="0" spc="-15"/>
              <a:t>environment. </a:t>
            </a:r>
            <a:r>
              <a:rPr dirty="0" spc="-10"/>
              <a:t>This </a:t>
            </a:r>
            <a:r>
              <a:rPr dirty="0" spc="-5"/>
              <a:t>is normally </a:t>
            </a:r>
            <a:r>
              <a:rPr dirty="0" spc="-10"/>
              <a:t>provided </a:t>
            </a:r>
            <a:r>
              <a:rPr dirty="0" spc="-15"/>
              <a:t>by </a:t>
            </a:r>
            <a:r>
              <a:rPr dirty="0" spc="-10"/>
              <a:t>remote </a:t>
            </a:r>
            <a:r>
              <a:rPr dirty="0" spc="-5"/>
              <a:t>method </a:t>
            </a:r>
            <a:r>
              <a:rPr dirty="0"/>
              <a:t> </a:t>
            </a:r>
            <a:r>
              <a:rPr dirty="0" spc="-15"/>
              <a:t>invocation,</a:t>
            </a:r>
            <a:r>
              <a:rPr dirty="0" spc="-10"/>
              <a:t> </a:t>
            </a:r>
            <a:r>
              <a:rPr dirty="0" spc="-5"/>
              <a:t>although</a:t>
            </a:r>
            <a:r>
              <a:rPr dirty="0"/>
              <a:t> </a:t>
            </a:r>
            <a:r>
              <a:rPr dirty="0" spc="-10"/>
              <a:t>distributed</a:t>
            </a:r>
            <a:r>
              <a:rPr dirty="0" spc="-5"/>
              <a:t> object</a:t>
            </a:r>
            <a:r>
              <a:rPr dirty="0"/>
              <a:t> </a:t>
            </a:r>
            <a:r>
              <a:rPr dirty="0" spc="-10"/>
              <a:t>middleware</a:t>
            </a:r>
            <a:r>
              <a:rPr dirty="0" spc="-5"/>
              <a:t> </a:t>
            </a:r>
            <a:r>
              <a:rPr dirty="0" spc="-10"/>
              <a:t>often </a:t>
            </a:r>
            <a:r>
              <a:rPr dirty="0" spc="-555"/>
              <a:t> </a:t>
            </a:r>
            <a:r>
              <a:rPr dirty="0" spc="-5"/>
              <a:t>supplements</a:t>
            </a:r>
            <a:r>
              <a:rPr dirty="0"/>
              <a:t> </a:t>
            </a:r>
            <a:r>
              <a:rPr dirty="0" spc="-5"/>
              <a:t>this</a:t>
            </a:r>
            <a:r>
              <a:rPr dirty="0"/>
              <a:t> </a:t>
            </a:r>
            <a:r>
              <a:rPr dirty="0" spc="-5"/>
              <a:t>with</a:t>
            </a:r>
            <a:r>
              <a:rPr dirty="0"/>
              <a:t> </a:t>
            </a:r>
            <a:r>
              <a:rPr dirty="0" spc="-5"/>
              <a:t>other</a:t>
            </a:r>
            <a:r>
              <a:rPr dirty="0"/>
              <a:t> </a:t>
            </a:r>
            <a:r>
              <a:rPr dirty="0" spc="-10"/>
              <a:t>communications</a:t>
            </a:r>
            <a:r>
              <a:rPr dirty="0" spc="545"/>
              <a:t> </a:t>
            </a:r>
            <a:r>
              <a:rPr dirty="0" spc="-10"/>
              <a:t>paradigms </a:t>
            </a:r>
            <a:r>
              <a:rPr dirty="0" spc="-5"/>
              <a:t> </a:t>
            </a:r>
            <a:r>
              <a:rPr dirty="0" spc="-20"/>
              <a:t>(for</a:t>
            </a:r>
            <a:r>
              <a:rPr dirty="0" spc="-15"/>
              <a:t> </a:t>
            </a:r>
            <a:r>
              <a:rPr dirty="0" spc="-10"/>
              <a:t>example,</a:t>
            </a:r>
            <a:r>
              <a:rPr dirty="0" spc="-5"/>
              <a:t> </a:t>
            </a:r>
            <a:r>
              <a:rPr dirty="0" spc="-10"/>
              <a:t>indirect</a:t>
            </a:r>
            <a:r>
              <a:rPr dirty="0" spc="-5"/>
              <a:t> </a:t>
            </a:r>
            <a:r>
              <a:rPr dirty="0" spc="-10"/>
              <a:t>approaches</a:t>
            </a:r>
            <a:r>
              <a:rPr dirty="0" spc="-5"/>
              <a:t> </a:t>
            </a:r>
            <a:r>
              <a:rPr dirty="0" spc="-10"/>
              <a:t>such</a:t>
            </a:r>
            <a:r>
              <a:rPr dirty="0" spc="-5"/>
              <a:t> as</a:t>
            </a:r>
            <a:r>
              <a:rPr dirty="0"/>
              <a:t> </a:t>
            </a:r>
            <a:r>
              <a:rPr dirty="0" spc="-10"/>
              <a:t>distributed </a:t>
            </a:r>
            <a:r>
              <a:rPr dirty="0" spc="-555"/>
              <a:t> </a:t>
            </a:r>
            <a:r>
              <a:rPr dirty="0" spc="-10"/>
              <a:t>events).</a:t>
            </a: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900"/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pc="-10" b="1" i="1">
                <a:latin typeface="Calibri"/>
                <a:cs typeface="Calibri"/>
              </a:rPr>
              <a:t>Lifecycle </a:t>
            </a:r>
            <a:r>
              <a:rPr dirty="0" spc="-5" b="1" i="1">
                <a:latin typeface="Calibri"/>
                <a:cs typeface="Calibri"/>
              </a:rPr>
              <a:t>management</a:t>
            </a:r>
            <a:r>
              <a:rPr dirty="0" spc="-5" b="1">
                <a:latin typeface="Calibri"/>
                <a:cs typeface="Calibri"/>
              </a:rPr>
              <a:t>: </a:t>
            </a:r>
            <a:r>
              <a:rPr dirty="0" spc="-15"/>
              <a:t>Lifecycle </a:t>
            </a:r>
            <a:r>
              <a:rPr dirty="0" spc="-5"/>
              <a:t>management is </a:t>
            </a:r>
            <a:r>
              <a:rPr dirty="0" spc="-10"/>
              <a:t>concerned </a:t>
            </a:r>
            <a:r>
              <a:rPr dirty="0" spc="-555"/>
              <a:t> </a:t>
            </a:r>
            <a:r>
              <a:rPr dirty="0" spc="-5"/>
              <a:t>with the </a:t>
            </a:r>
            <a:r>
              <a:rPr dirty="0" spc="-10"/>
              <a:t>creation, migration </a:t>
            </a:r>
            <a:r>
              <a:rPr dirty="0" spc="-5"/>
              <a:t>and </a:t>
            </a:r>
            <a:r>
              <a:rPr dirty="0" spc="-10"/>
              <a:t>deletion </a:t>
            </a:r>
            <a:r>
              <a:rPr dirty="0" spc="-5"/>
              <a:t>of objects, with </a:t>
            </a:r>
            <a:r>
              <a:rPr dirty="0"/>
              <a:t> </a:t>
            </a:r>
            <a:r>
              <a:rPr dirty="0" spc="-5"/>
              <a:t>each </a:t>
            </a:r>
            <a:r>
              <a:rPr dirty="0" spc="-15"/>
              <a:t>step </a:t>
            </a:r>
            <a:r>
              <a:rPr dirty="0" spc="-10"/>
              <a:t>having </a:t>
            </a:r>
            <a:r>
              <a:rPr dirty="0" spc="-20"/>
              <a:t>to </a:t>
            </a:r>
            <a:r>
              <a:rPr dirty="0" spc="-10"/>
              <a:t>deal </a:t>
            </a:r>
            <a:r>
              <a:rPr dirty="0" spc="-5"/>
              <a:t>with the </a:t>
            </a:r>
            <a:r>
              <a:rPr dirty="0" spc="-10"/>
              <a:t>distributed </a:t>
            </a:r>
            <a:r>
              <a:rPr dirty="0" spc="-15"/>
              <a:t>nature </a:t>
            </a:r>
            <a:r>
              <a:rPr dirty="0" spc="-5"/>
              <a:t>of the </a:t>
            </a:r>
            <a:r>
              <a:rPr dirty="0"/>
              <a:t> </a:t>
            </a:r>
            <a:r>
              <a:rPr dirty="0" spc="-10"/>
              <a:t>underlying</a:t>
            </a:r>
            <a:r>
              <a:rPr dirty="0" spc="30"/>
              <a:t> </a:t>
            </a:r>
            <a:r>
              <a:rPr dirty="0" spc="-15"/>
              <a:t>environment.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8080"/>
            <a:ext cx="8074025" cy="438467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just" marL="355600" marR="5080" indent="-342900">
              <a:lnSpc>
                <a:spcPct val="801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 b="1" i="1">
                <a:latin typeface="Calibri"/>
                <a:cs typeface="Calibri"/>
              </a:rPr>
              <a:t>Activation </a:t>
            </a:r>
            <a:r>
              <a:rPr dirty="0" sz="2200" b="1" i="1">
                <a:latin typeface="Calibri"/>
                <a:cs typeface="Calibri"/>
              </a:rPr>
              <a:t>and </a:t>
            </a:r>
            <a:r>
              <a:rPr dirty="0" sz="2200" spc="-5" b="1" i="1">
                <a:latin typeface="Calibri"/>
                <a:cs typeface="Calibri"/>
              </a:rPr>
              <a:t>deactivation</a:t>
            </a:r>
            <a:r>
              <a:rPr dirty="0" sz="2200" spc="-5" b="1">
                <a:latin typeface="Calibri"/>
                <a:cs typeface="Calibri"/>
              </a:rPr>
              <a:t>: </a:t>
            </a:r>
            <a:r>
              <a:rPr dirty="0" sz="2200" spc="-5">
                <a:latin typeface="Calibri"/>
                <a:cs typeface="Calibri"/>
              </a:rPr>
              <a:t>In </a:t>
            </a:r>
            <a:r>
              <a:rPr dirty="0" sz="2200" spc="-10">
                <a:latin typeface="Calibri"/>
                <a:cs typeface="Calibri"/>
              </a:rPr>
              <a:t>non-distributed implementations, </a:t>
            </a:r>
            <a:r>
              <a:rPr dirty="0" sz="2200" spc="5">
                <a:latin typeface="Calibri"/>
                <a:cs typeface="Calibri"/>
              </a:rPr>
              <a:t>it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can </a:t>
            </a:r>
            <a:r>
              <a:rPr dirty="0" sz="2200" spc="-10">
                <a:latin typeface="Calibri"/>
                <a:cs typeface="Calibri"/>
              </a:rPr>
              <a:t>often </a:t>
            </a:r>
            <a:r>
              <a:rPr dirty="0" sz="2200" spc="-5">
                <a:latin typeface="Calibri"/>
                <a:cs typeface="Calibri"/>
              </a:rPr>
              <a:t>be assumed </a:t>
            </a:r>
            <a:r>
              <a:rPr dirty="0" sz="2200" spc="-10">
                <a:latin typeface="Calibri"/>
                <a:cs typeface="Calibri"/>
              </a:rPr>
              <a:t>that </a:t>
            </a:r>
            <a:r>
              <a:rPr dirty="0" sz="2200" spc="-5">
                <a:latin typeface="Calibri"/>
                <a:cs typeface="Calibri"/>
              </a:rPr>
              <a:t>objects </a:t>
            </a:r>
            <a:r>
              <a:rPr dirty="0" sz="2200" spc="-10">
                <a:latin typeface="Calibri"/>
                <a:cs typeface="Calibri"/>
              </a:rPr>
              <a:t>are active </a:t>
            </a:r>
            <a:r>
              <a:rPr dirty="0" sz="2200" spc="-5">
                <a:latin typeface="Calibri"/>
                <a:cs typeface="Calibri"/>
              </a:rPr>
              <a:t>all the time while the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process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that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contains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them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runs.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355600" marR="6985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distributed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systems,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however,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cannot</a:t>
            </a:r>
            <a:r>
              <a:rPr dirty="0" sz="2200" spc="-5">
                <a:latin typeface="Calibri"/>
                <a:cs typeface="Calibri"/>
              </a:rPr>
              <a:t> be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assumed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numbers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objects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may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very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large,</a:t>
            </a:r>
            <a:r>
              <a:rPr dirty="0" sz="2200" spc="-5">
                <a:latin typeface="Calibri"/>
                <a:cs typeface="Calibri"/>
              </a:rPr>
              <a:t> and</a:t>
            </a:r>
            <a:r>
              <a:rPr dirty="0" sz="2200">
                <a:latin typeface="Calibri"/>
                <a:cs typeface="Calibri"/>
              </a:rPr>
              <a:t> hence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would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be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wasteful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resources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have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all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objects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available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any</a:t>
            </a:r>
            <a:r>
              <a:rPr dirty="0" sz="2200" spc="-5">
                <a:latin typeface="Calibri"/>
                <a:cs typeface="Calibri"/>
              </a:rPr>
              <a:t> time.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355600" marR="635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In addition, </a:t>
            </a:r>
            <a:r>
              <a:rPr dirty="0" sz="2200" spc="-10">
                <a:latin typeface="Calibri"/>
                <a:cs typeface="Calibri"/>
              </a:rPr>
              <a:t>nodes hosting objects </a:t>
            </a:r>
            <a:r>
              <a:rPr dirty="0" sz="2200" spc="-15">
                <a:latin typeface="Calibri"/>
                <a:cs typeface="Calibri"/>
              </a:rPr>
              <a:t>may </a:t>
            </a:r>
            <a:r>
              <a:rPr dirty="0" sz="2200" spc="-5">
                <a:latin typeface="Calibri"/>
                <a:cs typeface="Calibri"/>
              </a:rPr>
              <a:t>be </a:t>
            </a:r>
            <a:r>
              <a:rPr dirty="0" sz="2200" spc="-15">
                <a:latin typeface="Calibri"/>
                <a:cs typeface="Calibri"/>
              </a:rPr>
              <a:t>unavailable </a:t>
            </a:r>
            <a:r>
              <a:rPr dirty="0" sz="2200" spc="-20">
                <a:latin typeface="Calibri"/>
                <a:cs typeface="Calibri"/>
              </a:rPr>
              <a:t>for </a:t>
            </a:r>
            <a:r>
              <a:rPr dirty="0" sz="2200" spc="-5">
                <a:latin typeface="Calibri"/>
                <a:cs typeface="Calibri"/>
              </a:rPr>
              <a:t>periods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time. </a:t>
            </a:r>
            <a:r>
              <a:rPr dirty="0" sz="2200" spc="-10">
                <a:latin typeface="Calibri"/>
                <a:cs typeface="Calibri"/>
              </a:rPr>
              <a:t>Activation </a:t>
            </a:r>
            <a:r>
              <a:rPr dirty="0" sz="2200" spc="-5">
                <a:latin typeface="Calibri"/>
                <a:cs typeface="Calibri"/>
              </a:rPr>
              <a:t>is the </a:t>
            </a:r>
            <a:r>
              <a:rPr dirty="0" sz="2200" spc="-10">
                <a:latin typeface="Calibri"/>
                <a:cs typeface="Calibri"/>
              </a:rPr>
              <a:t>process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making an object </a:t>
            </a:r>
            <a:r>
              <a:rPr dirty="0" sz="2200" spc="-10">
                <a:latin typeface="Calibri"/>
                <a:cs typeface="Calibri"/>
              </a:rPr>
              <a:t>active </a:t>
            </a:r>
            <a:r>
              <a:rPr dirty="0" sz="2200" spc="-5">
                <a:latin typeface="Calibri"/>
                <a:cs typeface="Calibri"/>
              </a:rPr>
              <a:t>in the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distributed </a:t>
            </a:r>
            <a:r>
              <a:rPr dirty="0" sz="2200" spc="-15">
                <a:latin typeface="Calibri"/>
                <a:cs typeface="Calibri"/>
              </a:rPr>
              <a:t>environment </a:t>
            </a:r>
            <a:r>
              <a:rPr dirty="0" sz="2200" spc="-5">
                <a:latin typeface="Calibri"/>
                <a:cs typeface="Calibri"/>
              </a:rPr>
              <a:t>by </a:t>
            </a:r>
            <a:r>
              <a:rPr dirty="0" sz="2200" spc="-10">
                <a:latin typeface="Calibri"/>
                <a:cs typeface="Calibri"/>
              </a:rPr>
              <a:t>providing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>
                <a:latin typeface="Calibri"/>
                <a:cs typeface="Calibri"/>
              </a:rPr>
              <a:t>necessary </a:t>
            </a:r>
            <a:r>
              <a:rPr dirty="0" sz="2200" spc="-10">
                <a:latin typeface="Calibri"/>
                <a:cs typeface="Calibri"/>
              </a:rPr>
              <a:t>resources </a:t>
            </a:r>
            <a:r>
              <a:rPr dirty="0" sz="2200" spc="-20">
                <a:latin typeface="Calibri"/>
                <a:cs typeface="Calibri"/>
              </a:rPr>
              <a:t>for </a:t>
            </a:r>
            <a:r>
              <a:rPr dirty="0" sz="2200" spc="-5">
                <a:latin typeface="Calibri"/>
                <a:cs typeface="Calibri"/>
              </a:rPr>
              <a:t>it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10">
                <a:latin typeface="Calibri"/>
                <a:cs typeface="Calibri"/>
              </a:rPr>
              <a:t>process </a:t>
            </a:r>
            <a:r>
              <a:rPr dirty="0" sz="2200" spc="-5">
                <a:latin typeface="Calibri"/>
                <a:cs typeface="Calibri"/>
              </a:rPr>
              <a:t>incoming </a:t>
            </a:r>
            <a:r>
              <a:rPr dirty="0" sz="2200" spc="-15">
                <a:latin typeface="Calibri"/>
                <a:cs typeface="Calibri"/>
              </a:rPr>
              <a:t>invocations </a:t>
            </a:r>
            <a:r>
              <a:rPr dirty="0" sz="2200" spc="-5">
                <a:latin typeface="Calibri"/>
                <a:cs typeface="Calibri"/>
              </a:rPr>
              <a:t>– </a:t>
            </a:r>
            <a:r>
              <a:rPr dirty="0" sz="2200" spc="-25">
                <a:latin typeface="Calibri"/>
                <a:cs typeface="Calibri"/>
              </a:rPr>
              <a:t>effectively, </a:t>
            </a:r>
            <a:r>
              <a:rPr dirty="0" sz="2200" spc="-10">
                <a:latin typeface="Calibri"/>
                <a:cs typeface="Calibri"/>
              </a:rPr>
              <a:t>locating </a:t>
            </a:r>
            <a:r>
              <a:rPr dirty="0" sz="2200" spc="-5">
                <a:latin typeface="Calibri"/>
                <a:cs typeface="Calibri"/>
              </a:rPr>
              <a:t>the object in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virtual</a:t>
            </a:r>
            <a:r>
              <a:rPr dirty="0" sz="2200">
                <a:latin typeface="Calibri"/>
                <a:cs typeface="Calibri"/>
              </a:rPr>
              <a:t> memory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giving</a:t>
            </a:r>
            <a:r>
              <a:rPr dirty="0" sz="2200">
                <a:latin typeface="Calibri"/>
                <a:cs typeface="Calibri"/>
              </a:rPr>
              <a:t> it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necessary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threads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execute. 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Deactivation</a:t>
            </a:r>
            <a:r>
              <a:rPr dirty="0" sz="2200" spc="-5">
                <a:latin typeface="Calibri"/>
                <a:cs typeface="Calibri"/>
              </a:rPr>
              <a:t> 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opposite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process,</a:t>
            </a:r>
            <a:r>
              <a:rPr dirty="0" sz="2200" spc="-5">
                <a:latin typeface="Calibri"/>
                <a:cs typeface="Calibri"/>
              </a:rPr>
              <a:t> rendering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object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temporarily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unable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process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invocations.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735279"/>
            <a:ext cx="2052955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700" spc="-15" b="1" i="1">
                <a:latin typeface="Calibri"/>
                <a:cs typeface="Calibri"/>
              </a:rPr>
              <a:t>Persistence</a:t>
            </a:r>
            <a:r>
              <a:rPr dirty="0" sz="2700" spc="-15" b="1"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2316" y="735279"/>
            <a:ext cx="5838190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3175" algn="l"/>
                <a:tab pos="2631440" algn="l"/>
                <a:tab pos="3501390" algn="l"/>
                <a:tab pos="4476750" algn="l"/>
                <a:tab pos="5208270" algn="l"/>
                <a:tab pos="5610860" algn="l"/>
              </a:tabLst>
            </a:pPr>
            <a:r>
              <a:rPr dirty="0" sz="2700" spc="-5">
                <a:latin typeface="Calibri"/>
                <a:cs typeface="Calibri"/>
              </a:rPr>
              <a:t>Objec</a:t>
            </a:r>
            <a:r>
              <a:rPr dirty="0" sz="2700" spc="-15">
                <a:latin typeface="Calibri"/>
                <a:cs typeface="Calibri"/>
              </a:rPr>
              <a:t>t</a:t>
            </a:r>
            <a:r>
              <a:rPr dirty="0" sz="2700">
                <a:latin typeface="Calibri"/>
                <a:cs typeface="Calibri"/>
              </a:rPr>
              <a:t>s</a:t>
            </a:r>
            <a:r>
              <a:rPr dirty="0" sz="2700">
                <a:latin typeface="Calibri"/>
                <a:cs typeface="Calibri"/>
              </a:rPr>
              <a:t>	</a:t>
            </a:r>
            <a:r>
              <a:rPr dirty="0" sz="2700">
                <a:latin typeface="Calibri"/>
                <a:cs typeface="Calibri"/>
              </a:rPr>
              <a:t>ty</a:t>
            </a:r>
            <a:r>
              <a:rPr dirty="0" sz="2700" spc="-10">
                <a:latin typeface="Calibri"/>
                <a:cs typeface="Calibri"/>
              </a:rPr>
              <a:t>p</a:t>
            </a:r>
            <a:r>
              <a:rPr dirty="0" sz="2700">
                <a:latin typeface="Calibri"/>
                <a:cs typeface="Calibri"/>
              </a:rPr>
              <a:t>i</a:t>
            </a:r>
            <a:r>
              <a:rPr dirty="0" sz="2700" spc="-25">
                <a:latin typeface="Calibri"/>
                <a:cs typeface="Calibri"/>
              </a:rPr>
              <a:t>c</a:t>
            </a:r>
            <a:r>
              <a:rPr dirty="0" sz="2700">
                <a:latin typeface="Calibri"/>
                <a:cs typeface="Calibri"/>
              </a:rPr>
              <a:t>ally</a:t>
            </a:r>
            <a:r>
              <a:rPr dirty="0" sz="2700">
                <a:latin typeface="Calibri"/>
                <a:cs typeface="Calibri"/>
              </a:rPr>
              <a:t>	</a:t>
            </a:r>
            <a:r>
              <a:rPr dirty="0" sz="2700" spc="-5">
                <a:latin typeface="Calibri"/>
                <a:cs typeface="Calibri"/>
              </a:rPr>
              <a:t>h</a:t>
            </a:r>
            <a:r>
              <a:rPr dirty="0" sz="2700" spc="-50">
                <a:latin typeface="Calibri"/>
                <a:cs typeface="Calibri"/>
              </a:rPr>
              <a:t>a</a:t>
            </a:r>
            <a:r>
              <a:rPr dirty="0" sz="2700" spc="-25">
                <a:latin typeface="Calibri"/>
                <a:cs typeface="Calibri"/>
              </a:rPr>
              <a:t>v</a:t>
            </a:r>
            <a:r>
              <a:rPr dirty="0" sz="2700">
                <a:latin typeface="Calibri"/>
                <a:cs typeface="Calibri"/>
              </a:rPr>
              <a:t>e</a:t>
            </a:r>
            <a:r>
              <a:rPr dirty="0" sz="2700">
                <a:latin typeface="Calibri"/>
                <a:cs typeface="Calibri"/>
              </a:rPr>
              <a:t>	</a:t>
            </a:r>
            <a:r>
              <a:rPr dirty="0" sz="2700" spc="-40">
                <a:latin typeface="Calibri"/>
                <a:cs typeface="Calibri"/>
              </a:rPr>
              <a:t>s</a:t>
            </a:r>
            <a:r>
              <a:rPr dirty="0" sz="2700" spc="-45">
                <a:latin typeface="Calibri"/>
                <a:cs typeface="Calibri"/>
              </a:rPr>
              <a:t>t</a:t>
            </a:r>
            <a:r>
              <a:rPr dirty="0" sz="2700" spc="-40">
                <a:latin typeface="Calibri"/>
                <a:cs typeface="Calibri"/>
              </a:rPr>
              <a:t>a</a:t>
            </a:r>
            <a:r>
              <a:rPr dirty="0" sz="2700" spc="-30">
                <a:latin typeface="Calibri"/>
                <a:cs typeface="Calibri"/>
              </a:rPr>
              <a:t>t</a:t>
            </a:r>
            <a:r>
              <a:rPr dirty="0" sz="2700">
                <a:latin typeface="Calibri"/>
                <a:cs typeface="Calibri"/>
              </a:rPr>
              <a:t>e,</a:t>
            </a:r>
            <a:r>
              <a:rPr dirty="0" sz="2700">
                <a:latin typeface="Calibri"/>
                <a:cs typeface="Calibri"/>
              </a:rPr>
              <a:t>	</a:t>
            </a:r>
            <a:r>
              <a:rPr dirty="0" sz="2700">
                <a:latin typeface="Calibri"/>
                <a:cs typeface="Calibri"/>
              </a:rPr>
              <a:t>a</a:t>
            </a:r>
            <a:r>
              <a:rPr dirty="0" sz="2700" spc="-15">
                <a:latin typeface="Calibri"/>
                <a:cs typeface="Calibri"/>
              </a:rPr>
              <a:t>n</a:t>
            </a:r>
            <a:r>
              <a:rPr dirty="0" sz="2700">
                <a:latin typeface="Calibri"/>
                <a:cs typeface="Calibri"/>
              </a:rPr>
              <a:t>d</a:t>
            </a:r>
            <a:r>
              <a:rPr dirty="0" sz="2700">
                <a:latin typeface="Calibri"/>
                <a:cs typeface="Calibri"/>
              </a:rPr>
              <a:t>	</a:t>
            </a:r>
            <a:r>
              <a:rPr dirty="0" sz="2700">
                <a:latin typeface="Calibri"/>
                <a:cs typeface="Calibri"/>
              </a:rPr>
              <a:t>it</a:t>
            </a:r>
            <a:r>
              <a:rPr dirty="0" sz="2700">
                <a:latin typeface="Calibri"/>
                <a:cs typeface="Calibri"/>
              </a:rPr>
              <a:t>	</a:t>
            </a:r>
            <a:r>
              <a:rPr dirty="0" sz="2700">
                <a:latin typeface="Calibri"/>
                <a:cs typeface="Calibri"/>
              </a:rPr>
              <a:t>is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1105915"/>
            <a:ext cx="8074025" cy="35648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355600" marR="6350">
              <a:lnSpc>
                <a:spcPct val="90000"/>
              </a:lnSpc>
              <a:spcBef>
                <a:spcPts val="425"/>
              </a:spcBef>
            </a:pPr>
            <a:r>
              <a:rPr dirty="0" sz="2700" spc="-10">
                <a:latin typeface="Calibri"/>
                <a:cs typeface="Calibri"/>
              </a:rPr>
              <a:t>important </a:t>
            </a:r>
            <a:r>
              <a:rPr dirty="0" sz="2700" spc="-15">
                <a:latin typeface="Calibri"/>
                <a:cs typeface="Calibri"/>
              </a:rPr>
              <a:t>to </a:t>
            </a:r>
            <a:r>
              <a:rPr dirty="0" sz="2700" spc="-10">
                <a:latin typeface="Calibri"/>
                <a:cs typeface="Calibri"/>
              </a:rPr>
              <a:t>maintain </a:t>
            </a:r>
            <a:r>
              <a:rPr dirty="0" sz="2700">
                <a:latin typeface="Calibri"/>
                <a:cs typeface="Calibri"/>
              </a:rPr>
              <a:t>this </a:t>
            </a:r>
            <a:r>
              <a:rPr dirty="0" sz="2700" spc="-35">
                <a:latin typeface="Calibri"/>
                <a:cs typeface="Calibri"/>
              </a:rPr>
              <a:t>state </a:t>
            </a:r>
            <a:r>
              <a:rPr dirty="0" sz="2700" spc="-15">
                <a:latin typeface="Calibri"/>
                <a:cs typeface="Calibri"/>
              </a:rPr>
              <a:t>across </a:t>
            </a:r>
            <a:r>
              <a:rPr dirty="0" sz="2700" spc="-10">
                <a:latin typeface="Calibri"/>
                <a:cs typeface="Calibri"/>
              </a:rPr>
              <a:t>possible cycles 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of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activation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and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deactivation</a:t>
            </a:r>
            <a:r>
              <a:rPr dirty="0" sz="2700" spc="-5">
                <a:latin typeface="Calibri"/>
                <a:cs typeface="Calibri"/>
              </a:rPr>
              <a:t> and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indeed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30">
                <a:latin typeface="Calibri"/>
                <a:cs typeface="Calibri"/>
              </a:rPr>
              <a:t>system 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failures. </a:t>
            </a:r>
            <a:r>
              <a:rPr dirty="0" sz="2700" spc="-10">
                <a:latin typeface="Calibri"/>
                <a:cs typeface="Calibri"/>
              </a:rPr>
              <a:t>Distributed </a:t>
            </a:r>
            <a:r>
              <a:rPr dirty="0" sz="2700" spc="-5">
                <a:latin typeface="Calibri"/>
                <a:cs typeface="Calibri"/>
              </a:rPr>
              <a:t>object </a:t>
            </a:r>
            <a:r>
              <a:rPr dirty="0" sz="2700" spc="-15">
                <a:latin typeface="Calibri"/>
                <a:cs typeface="Calibri"/>
              </a:rPr>
              <a:t>middleware must </a:t>
            </a:r>
            <a:r>
              <a:rPr dirty="0" sz="2700" spc="-25">
                <a:latin typeface="Calibri"/>
                <a:cs typeface="Calibri"/>
              </a:rPr>
              <a:t>therefore </a:t>
            </a:r>
            <a:r>
              <a:rPr dirty="0" sz="2700" spc="-20">
                <a:latin typeface="Calibri"/>
                <a:cs typeface="Calibri"/>
              </a:rPr>
              <a:t> offer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persistency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management</a:t>
            </a:r>
            <a:r>
              <a:rPr dirty="0" sz="2700" spc="-45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for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stateful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objects.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9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700" spc="-5" b="1" i="1">
                <a:latin typeface="Calibri"/>
                <a:cs typeface="Calibri"/>
              </a:rPr>
              <a:t>Additional</a:t>
            </a:r>
            <a:r>
              <a:rPr dirty="0" sz="2700" b="1" i="1">
                <a:latin typeface="Calibri"/>
                <a:cs typeface="Calibri"/>
              </a:rPr>
              <a:t> </a:t>
            </a:r>
            <a:r>
              <a:rPr dirty="0" sz="2700" spc="-5" b="1" i="1">
                <a:latin typeface="Calibri"/>
                <a:cs typeface="Calibri"/>
              </a:rPr>
              <a:t>services</a:t>
            </a:r>
            <a:r>
              <a:rPr dirty="0" sz="2700" spc="-5" b="1">
                <a:latin typeface="Calibri"/>
                <a:cs typeface="Calibri"/>
              </a:rPr>
              <a:t>:</a:t>
            </a:r>
            <a:r>
              <a:rPr dirty="0" sz="2700" b="1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comprehensive</a:t>
            </a:r>
            <a:r>
              <a:rPr dirty="0" sz="2700" spc="58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distributed </a:t>
            </a:r>
            <a:r>
              <a:rPr dirty="0" sz="2700" spc="-5">
                <a:latin typeface="Calibri"/>
                <a:cs typeface="Calibri"/>
              </a:rPr>
              <a:t> object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middleware</a:t>
            </a:r>
            <a:r>
              <a:rPr dirty="0" sz="2700" spc="58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framework</a:t>
            </a:r>
            <a:r>
              <a:rPr dirty="0" sz="2700" spc="58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must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also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provide </a:t>
            </a:r>
            <a:r>
              <a:rPr dirty="0" sz="2700" spc="-10">
                <a:latin typeface="Calibri"/>
                <a:cs typeface="Calibri"/>
              </a:rPr>
              <a:t> support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for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range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of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distributed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30">
                <a:latin typeface="Calibri"/>
                <a:cs typeface="Calibri"/>
              </a:rPr>
              <a:t>system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services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including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naming,</a:t>
            </a:r>
            <a:r>
              <a:rPr dirty="0" sz="2700" spc="-5">
                <a:latin typeface="Calibri"/>
                <a:cs typeface="Calibri"/>
              </a:rPr>
              <a:t> security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and</a:t>
            </a:r>
            <a:r>
              <a:rPr dirty="0" sz="2700" spc="-10">
                <a:latin typeface="Calibri"/>
                <a:cs typeface="Calibri"/>
              </a:rPr>
              <a:t> transaction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services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73" y="461594"/>
            <a:ext cx="51612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8.3</a:t>
            </a:r>
            <a:r>
              <a:rPr dirty="0" sz="4400" spc="-15"/>
              <a:t> </a:t>
            </a:r>
            <a:r>
              <a:rPr dirty="0" sz="4400"/>
              <a:t>Case</a:t>
            </a:r>
            <a:r>
              <a:rPr dirty="0" sz="4400" spc="-5"/>
              <a:t> </a:t>
            </a:r>
            <a:r>
              <a:rPr dirty="0" sz="4400" spc="-10"/>
              <a:t>study: </a:t>
            </a:r>
            <a:r>
              <a:rPr dirty="0" sz="4400" spc="-20"/>
              <a:t>CORBA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8074025" cy="357949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just" marL="355600" marR="5080" indent="-3429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The Object Management </a:t>
            </a:r>
            <a:r>
              <a:rPr dirty="0" sz="2200" spc="-15">
                <a:latin typeface="Calibri"/>
                <a:cs typeface="Calibri"/>
              </a:rPr>
              <a:t>Group </a:t>
            </a:r>
            <a:r>
              <a:rPr dirty="0" sz="2200" spc="-10">
                <a:latin typeface="Calibri"/>
                <a:cs typeface="Calibri"/>
              </a:rPr>
              <a:t>(OMG) </a:t>
            </a:r>
            <a:r>
              <a:rPr dirty="0" sz="2200" spc="-15">
                <a:latin typeface="Calibri"/>
                <a:cs typeface="Calibri"/>
              </a:rPr>
              <a:t>was </a:t>
            </a:r>
            <a:r>
              <a:rPr dirty="0" sz="2200" spc="-10">
                <a:latin typeface="Calibri"/>
                <a:cs typeface="Calibri"/>
              </a:rPr>
              <a:t>formed </a:t>
            </a:r>
            <a:r>
              <a:rPr dirty="0" sz="2200" spc="-5">
                <a:latin typeface="Calibri"/>
                <a:cs typeface="Calibri"/>
              </a:rPr>
              <a:t>in 1989 with a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view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10">
                <a:latin typeface="Calibri"/>
                <a:cs typeface="Calibri"/>
              </a:rPr>
              <a:t>encouraging </a:t>
            </a:r>
            <a:r>
              <a:rPr dirty="0" sz="2200" spc="-5">
                <a:latin typeface="Calibri"/>
                <a:cs typeface="Calibri"/>
              </a:rPr>
              <a:t>the adoption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0">
                <a:latin typeface="Calibri"/>
                <a:cs typeface="Calibri"/>
              </a:rPr>
              <a:t>distributed </a:t>
            </a:r>
            <a:r>
              <a:rPr dirty="0" sz="2200" spc="-5">
                <a:latin typeface="Calibri"/>
                <a:cs typeface="Calibri"/>
              </a:rPr>
              <a:t>object </a:t>
            </a:r>
            <a:r>
              <a:rPr dirty="0" sz="2200" spc="-20">
                <a:latin typeface="Calibri"/>
                <a:cs typeface="Calibri"/>
              </a:rPr>
              <a:t>systems </a:t>
            </a:r>
            <a:r>
              <a:rPr dirty="0" sz="2200" spc="5">
                <a:latin typeface="Calibri"/>
                <a:cs typeface="Calibri"/>
              </a:rPr>
              <a:t>in 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order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gain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benefits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of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object-oriented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programming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for </a:t>
            </a:r>
            <a:r>
              <a:rPr dirty="0" sz="2200" spc="-10">
                <a:latin typeface="Calibri"/>
                <a:cs typeface="Calibri"/>
              </a:rPr>
              <a:t> software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development</a:t>
            </a:r>
            <a:r>
              <a:rPr dirty="0" sz="2200" spc="-5">
                <a:latin typeface="Calibri"/>
                <a:cs typeface="Calibri"/>
              </a:rPr>
              <a:t> 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make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use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of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distributed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systems, 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which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were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becoming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widespread.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  <a:tab pos="1102360" algn="l"/>
                <a:tab pos="2487295" algn="l"/>
                <a:tab pos="2771140" algn="l"/>
                <a:tab pos="4089400" algn="l"/>
                <a:tab pos="4615815" algn="l"/>
                <a:tab pos="5458460" algn="l"/>
                <a:tab pos="6453505" algn="l"/>
                <a:tab pos="7330440" algn="l"/>
              </a:tabLst>
            </a:pPr>
            <a:r>
              <a:rPr dirty="0" sz="2200" spc="-10">
                <a:latin typeface="Calibri"/>
                <a:cs typeface="Calibri"/>
              </a:rPr>
              <a:t>OMG	</a:t>
            </a:r>
            <a:r>
              <a:rPr dirty="0" sz="2200" spc="-15">
                <a:latin typeface="Calibri"/>
                <a:cs typeface="Calibri"/>
              </a:rPr>
              <a:t>introduced	</a:t>
            </a:r>
            <a:r>
              <a:rPr dirty="0" sz="2200" spc="-5">
                <a:latin typeface="Calibri"/>
                <a:cs typeface="Calibri"/>
              </a:rPr>
              <a:t>a	</a:t>
            </a:r>
            <a:r>
              <a:rPr dirty="0" sz="2200" spc="-30">
                <a:latin typeface="Calibri"/>
                <a:cs typeface="Calibri"/>
              </a:rPr>
              <a:t>metaphor,	</a:t>
            </a:r>
            <a:r>
              <a:rPr dirty="0" sz="2200" spc="-5">
                <a:latin typeface="Calibri"/>
                <a:cs typeface="Calibri"/>
              </a:rPr>
              <a:t>the	</a:t>
            </a:r>
            <a:r>
              <a:rPr dirty="0" sz="2200" spc="-10" i="1">
                <a:latin typeface="Calibri"/>
                <a:cs typeface="Calibri"/>
              </a:rPr>
              <a:t>object	request	</a:t>
            </a:r>
            <a:r>
              <a:rPr dirty="0" sz="2200" spc="-20" i="1">
                <a:latin typeface="Calibri"/>
                <a:cs typeface="Calibri"/>
              </a:rPr>
              <a:t>broker	</a:t>
            </a:r>
            <a:r>
              <a:rPr dirty="0" sz="2200" spc="-5">
                <a:latin typeface="Calibri"/>
                <a:cs typeface="Calibri"/>
              </a:rPr>
              <a:t>(ORB),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dirty="0" sz="2200">
                <a:latin typeface="Calibri"/>
                <a:cs typeface="Calibri"/>
              </a:rPr>
              <a:t>whose </a:t>
            </a:r>
            <a:r>
              <a:rPr dirty="0" sz="2200" spc="-15">
                <a:latin typeface="Calibri"/>
                <a:cs typeface="Calibri"/>
              </a:rPr>
              <a:t>role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help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10">
                <a:latin typeface="Calibri"/>
                <a:cs typeface="Calibri"/>
              </a:rPr>
              <a:t>client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invoke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10">
                <a:latin typeface="Calibri"/>
                <a:cs typeface="Calibri"/>
              </a:rPr>
              <a:t>method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object.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Calibri"/>
              <a:cs typeface="Calibri"/>
            </a:endParaRPr>
          </a:p>
          <a:p>
            <a:pPr algn="just" marL="355600" marR="6985" indent="-34290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This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role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involves</a:t>
            </a:r>
            <a:r>
              <a:rPr dirty="0" sz="2200" spc="-10">
                <a:latin typeface="Calibri"/>
                <a:cs typeface="Calibri"/>
              </a:rPr>
              <a:t> locating</a:t>
            </a:r>
            <a:r>
              <a:rPr dirty="0" sz="2200" spc="-5">
                <a:latin typeface="Calibri"/>
                <a:cs typeface="Calibri"/>
              </a:rPr>
              <a:t> 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object,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activating</a:t>
            </a:r>
            <a:r>
              <a:rPr dirty="0" sz="2200" spc="-5">
                <a:latin typeface="Calibri"/>
                <a:cs typeface="Calibri"/>
              </a:rPr>
              <a:t> 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object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if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necessary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communicating</a:t>
            </a:r>
            <a:r>
              <a:rPr dirty="0" sz="2200" spc="-5">
                <a:latin typeface="Calibri"/>
                <a:cs typeface="Calibri"/>
              </a:rPr>
              <a:t> 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client’s</a:t>
            </a:r>
            <a:r>
              <a:rPr dirty="0" sz="2200" spc="-10">
                <a:latin typeface="Calibri"/>
                <a:cs typeface="Calibri"/>
              </a:rPr>
              <a:t> request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object,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which </a:t>
            </a:r>
            <a:r>
              <a:rPr dirty="0" sz="2200" spc="-10">
                <a:latin typeface="Calibri"/>
                <a:cs typeface="Calibri"/>
              </a:rPr>
              <a:t>carries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out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10">
                <a:latin typeface="Calibri"/>
                <a:cs typeface="Calibri"/>
              </a:rPr>
              <a:t>replies.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1493" rIns="0" bIns="0" rtlCol="0" vert="horz">
            <a:spAutoFit/>
          </a:bodyPr>
          <a:lstStyle/>
          <a:p>
            <a:pPr marL="22225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Calibri"/>
                <a:cs typeface="Calibri"/>
              </a:rPr>
              <a:t>The main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components</a:t>
            </a:r>
            <a:r>
              <a:rPr dirty="0" sz="2800" spc="-5" b="1">
                <a:latin typeface="Calibri"/>
                <a:cs typeface="Calibri"/>
              </a:rPr>
              <a:t> of </a:t>
            </a:r>
            <a:r>
              <a:rPr dirty="0" sz="2800" spc="-55" b="1">
                <a:latin typeface="Calibri"/>
                <a:cs typeface="Calibri"/>
              </a:rPr>
              <a:t>CORBA’s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language- 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independent</a:t>
            </a:r>
            <a:r>
              <a:rPr dirty="0" sz="2800" spc="3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RMI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framework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are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the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following: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8021955" cy="3912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an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interface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definition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language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known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as IDL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an</a:t>
            </a:r>
            <a:r>
              <a:rPr dirty="0" sz="2500" spc="-3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architecture</a:t>
            </a:r>
            <a:endParaRPr sz="2500">
              <a:latin typeface="Calibri"/>
              <a:cs typeface="Calibri"/>
            </a:endParaRPr>
          </a:p>
          <a:p>
            <a:pPr marL="355600" marR="140970" indent="-342900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an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external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data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representation,</a:t>
            </a:r>
            <a:r>
              <a:rPr dirty="0" sz="2500" spc="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called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CDR,</a:t>
            </a:r>
            <a:r>
              <a:rPr dirty="0" sz="2500" spc="4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it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also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defines </a:t>
            </a:r>
            <a:r>
              <a:rPr dirty="0" sz="2500" spc="-55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specific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formats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for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 </a:t>
            </a:r>
            <a:r>
              <a:rPr dirty="0" sz="2500" spc="-10">
                <a:latin typeface="Calibri"/>
                <a:cs typeface="Calibri"/>
              </a:rPr>
              <a:t>messages</a:t>
            </a:r>
            <a:r>
              <a:rPr dirty="0" sz="2500" spc="2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in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request-reply 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protocol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and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messages</a:t>
            </a:r>
            <a:r>
              <a:rPr dirty="0" sz="2500" spc="25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for</a:t>
            </a:r>
            <a:r>
              <a:rPr dirty="0" sz="2500" spc="-5">
                <a:latin typeface="Calibri"/>
                <a:cs typeface="Calibri"/>
              </a:rPr>
              <a:t> enquiring</a:t>
            </a:r>
            <a:r>
              <a:rPr dirty="0" sz="2500" spc="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about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location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of </a:t>
            </a:r>
            <a:r>
              <a:rPr dirty="0" sz="2500" spc="-55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an object,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for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cancelling</a:t>
            </a:r>
            <a:r>
              <a:rPr dirty="0" sz="2500" spc="2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requests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and </a:t>
            </a:r>
            <a:r>
              <a:rPr dirty="0" sz="2500" spc="-25">
                <a:latin typeface="Calibri"/>
                <a:cs typeface="Calibri"/>
              </a:rPr>
              <a:t>for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reporting </a:t>
            </a:r>
            <a:r>
              <a:rPr dirty="0" sz="2500" spc="-15">
                <a:latin typeface="Calibri"/>
                <a:cs typeface="Calibri"/>
              </a:rPr>
              <a:t>errors;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a </a:t>
            </a:r>
            <a:r>
              <a:rPr dirty="0" sz="2500" spc="-15">
                <a:latin typeface="Calibri"/>
                <a:cs typeface="Calibri"/>
              </a:rPr>
              <a:t>standard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form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for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remote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object</a:t>
            </a:r>
            <a:r>
              <a:rPr dirty="0" sz="2500" spc="30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references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Calibri"/>
              <a:cs typeface="Calibri"/>
            </a:endParaRPr>
          </a:p>
          <a:p>
            <a:pPr marL="12700" marR="5080">
              <a:lnSpc>
                <a:spcPts val="2400"/>
              </a:lnSpc>
            </a:pPr>
            <a:r>
              <a:rPr dirty="0" sz="2500" spc="-10">
                <a:latin typeface="Calibri"/>
                <a:cs typeface="Calibri"/>
              </a:rPr>
              <a:t>The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CORBA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architecture</a:t>
            </a:r>
            <a:r>
              <a:rPr dirty="0" sz="2500" spc="2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also </a:t>
            </a:r>
            <a:r>
              <a:rPr dirty="0" sz="2500" spc="-10">
                <a:latin typeface="Calibri"/>
                <a:cs typeface="Calibri"/>
              </a:rPr>
              <a:t>allows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for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CORBA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services</a:t>
            </a:r>
            <a:r>
              <a:rPr dirty="0" sz="2500" spc="4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–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 </a:t>
            </a:r>
            <a:r>
              <a:rPr dirty="0" sz="2500" spc="-10">
                <a:latin typeface="Calibri"/>
                <a:cs typeface="Calibri"/>
              </a:rPr>
              <a:t>set </a:t>
            </a:r>
            <a:r>
              <a:rPr dirty="0" sz="2500" spc="-55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generic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services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that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are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useful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for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distributed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applications.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992" y="461594"/>
            <a:ext cx="392620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8.3.1</a:t>
            </a:r>
            <a:r>
              <a:rPr dirty="0" sz="4400" spc="-50"/>
              <a:t> </a:t>
            </a:r>
            <a:r>
              <a:rPr dirty="0" sz="4400" spc="-15"/>
              <a:t>CORBA</a:t>
            </a:r>
            <a:r>
              <a:rPr dirty="0" sz="4400" spc="-30"/>
              <a:t> </a:t>
            </a:r>
            <a:r>
              <a:rPr dirty="0" sz="4400"/>
              <a:t>RMI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1845"/>
            <a:ext cx="8074659" cy="423354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just" marL="355600" marR="5080" indent="-342900">
              <a:lnSpc>
                <a:spcPts val="192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Programming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multi-language </a:t>
            </a:r>
            <a:r>
              <a:rPr dirty="0" sz="2000">
                <a:latin typeface="Calibri"/>
                <a:cs typeface="Calibri"/>
              </a:rPr>
              <a:t>RMI </a:t>
            </a:r>
            <a:r>
              <a:rPr dirty="0" sz="2000" spc="-20">
                <a:latin typeface="Calibri"/>
                <a:cs typeface="Calibri"/>
              </a:rPr>
              <a:t>system </a:t>
            </a:r>
            <a:r>
              <a:rPr dirty="0" sz="2000" spc="-5">
                <a:latin typeface="Calibri"/>
                <a:cs typeface="Calibri"/>
              </a:rPr>
              <a:t>such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10">
                <a:latin typeface="Calibri"/>
                <a:cs typeface="Calibri"/>
              </a:rPr>
              <a:t>CORBA </a:t>
            </a:r>
            <a:r>
              <a:rPr dirty="0" sz="2000">
                <a:latin typeface="Calibri"/>
                <a:cs typeface="Calibri"/>
              </a:rPr>
              <a:t>RMI </a:t>
            </a:r>
            <a:r>
              <a:rPr dirty="0" sz="2000" spc="-10">
                <a:latin typeface="Calibri"/>
                <a:cs typeface="Calibri"/>
              </a:rPr>
              <a:t>requires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more</a:t>
            </a:r>
            <a:r>
              <a:rPr dirty="0" sz="2000" spc="-5">
                <a:latin typeface="Calibri"/>
                <a:cs typeface="Calibri"/>
              </a:rPr>
              <a:t> of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programmer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programming</a:t>
            </a:r>
            <a:r>
              <a:rPr dirty="0" sz="2000" spc="-5">
                <a:latin typeface="Calibri"/>
                <a:cs typeface="Calibri"/>
              </a:rPr>
              <a:t> in</a:t>
            </a:r>
            <a:r>
              <a:rPr dirty="0" sz="2000">
                <a:latin typeface="Calibri"/>
                <a:cs typeface="Calibri"/>
              </a:rPr>
              <a:t> 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single-language</a:t>
            </a:r>
            <a:r>
              <a:rPr dirty="0" sz="2000">
                <a:latin typeface="Calibri"/>
                <a:cs typeface="Calibri"/>
              </a:rPr>
              <a:t> RMI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system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such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Java</a:t>
            </a:r>
            <a:r>
              <a:rPr dirty="0" sz="2000">
                <a:latin typeface="Calibri"/>
                <a:cs typeface="Calibri"/>
              </a:rPr>
              <a:t> RMI.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algn="just" marL="355600" marR="8255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In CORBA, </a:t>
            </a:r>
            <a:r>
              <a:rPr dirty="0" sz="2000" spc="-15">
                <a:latin typeface="Calibri"/>
                <a:cs typeface="Calibri"/>
              </a:rPr>
              <a:t>proxies </a:t>
            </a:r>
            <a:r>
              <a:rPr dirty="0" sz="2000" spc="-5">
                <a:latin typeface="Calibri"/>
                <a:cs typeface="Calibri"/>
              </a:rPr>
              <a:t>are </a:t>
            </a:r>
            <a:r>
              <a:rPr dirty="0" sz="2000" spc="-15">
                <a:latin typeface="Calibri"/>
                <a:cs typeface="Calibri"/>
              </a:rPr>
              <a:t>generated</a:t>
            </a:r>
            <a:r>
              <a:rPr dirty="0" sz="2000" spc="4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client language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5">
                <a:latin typeface="Calibri"/>
                <a:cs typeface="Calibri"/>
              </a:rPr>
              <a:t>skeletons</a:t>
            </a:r>
            <a:r>
              <a:rPr dirty="0" sz="2000" spc="4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 the </a:t>
            </a:r>
            <a:r>
              <a:rPr dirty="0" sz="2000" spc="-5">
                <a:latin typeface="Calibri"/>
                <a:cs typeface="Calibri"/>
              </a:rPr>
              <a:t>server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algn="just" marL="355600" marR="5715" indent="-34290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10" b="1">
                <a:latin typeface="Calibri"/>
                <a:cs typeface="Calibri"/>
              </a:rPr>
              <a:t>CORBA's </a:t>
            </a:r>
            <a:r>
              <a:rPr dirty="0" sz="2000" spc="-5" b="1">
                <a:latin typeface="Calibri"/>
                <a:cs typeface="Calibri"/>
              </a:rPr>
              <a:t>object </a:t>
            </a:r>
            <a:r>
              <a:rPr dirty="0" sz="2000" b="1">
                <a:latin typeface="Calibri"/>
                <a:cs typeface="Calibri"/>
              </a:rPr>
              <a:t>model: </a:t>
            </a:r>
            <a:r>
              <a:rPr dirty="0" sz="2000" spc="-10">
                <a:latin typeface="Calibri"/>
                <a:cs typeface="Calibri"/>
              </a:rPr>
              <a:t>Here, </a:t>
            </a:r>
            <a:r>
              <a:rPr dirty="0" sz="2000" spc="-5">
                <a:latin typeface="Calibri"/>
                <a:cs typeface="Calibri"/>
              </a:rPr>
              <a:t>clients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 spc="-5">
                <a:latin typeface="Calibri"/>
                <a:cs typeface="Calibri"/>
              </a:rPr>
              <a:t>not necessarily objects.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client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 </a:t>
            </a:r>
            <a:r>
              <a:rPr dirty="0" sz="2000">
                <a:latin typeface="Calibri"/>
                <a:cs typeface="Calibri"/>
              </a:rPr>
              <a:t>be </a:t>
            </a:r>
            <a:r>
              <a:rPr dirty="0" sz="2000" spc="-15">
                <a:latin typeface="Calibri"/>
                <a:cs typeface="Calibri"/>
              </a:rPr>
              <a:t>any program </a:t>
            </a:r>
            <a:r>
              <a:rPr dirty="0" sz="2000" spc="-5">
                <a:latin typeface="Calibri"/>
                <a:cs typeface="Calibri"/>
              </a:rPr>
              <a:t>that sends </a:t>
            </a:r>
            <a:r>
              <a:rPr dirty="0" sz="2000" spc="-10">
                <a:latin typeface="Calibri"/>
                <a:cs typeface="Calibri"/>
              </a:rPr>
              <a:t>request </a:t>
            </a:r>
            <a:r>
              <a:rPr dirty="0" sz="2000" spc="-5">
                <a:latin typeface="Calibri"/>
                <a:cs typeface="Calibri"/>
              </a:rPr>
              <a:t>messages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10">
                <a:latin typeface="Calibri"/>
                <a:cs typeface="Calibri"/>
              </a:rPr>
              <a:t>remote </a:t>
            </a:r>
            <a:r>
              <a:rPr dirty="0" sz="2000" spc="-5">
                <a:latin typeface="Calibri"/>
                <a:cs typeface="Calibri"/>
              </a:rPr>
              <a:t>objects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receives </a:t>
            </a:r>
            <a:r>
              <a:rPr dirty="0" sz="2000" spc="-5">
                <a:latin typeface="Calibri"/>
                <a:cs typeface="Calibri"/>
              </a:rPr>
              <a:t>replies. The term </a:t>
            </a:r>
            <a:r>
              <a:rPr dirty="0" sz="2000" spc="-5" i="1">
                <a:latin typeface="Calibri"/>
                <a:cs typeface="Calibri"/>
              </a:rPr>
              <a:t>CORBA object </a:t>
            </a:r>
            <a:r>
              <a:rPr dirty="0" sz="2000" spc="-5">
                <a:latin typeface="Calibri"/>
                <a:cs typeface="Calibri"/>
              </a:rPr>
              <a:t>is used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20">
                <a:latin typeface="Calibri"/>
                <a:cs typeface="Calibri"/>
              </a:rPr>
              <a:t>refer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10">
                <a:latin typeface="Calibri"/>
                <a:cs typeface="Calibri"/>
              </a:rPr>
              <a:t>remote </a:t>
            </a:r>
            <a:r>
              <a:rPr dirty="0" sz="2000" spc="-5">
                <a:latin typeface="Calibri"/>
                <a:cs typeface="Calibri"/>
              </a:rPr>
              <a:t>objects.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Thus,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CORBA </a:t>
            </a:r>
            <a:r>
              <a:rPr dirty="0" sz="2000" spc="-5">
                <a:latin typeface="Calibri"/>
                <a:cs typeface="Calibri"/>
              </a:rPr>
              <a:t>object implements </a:t>
            </a:r>
            <a:r>
              <a:rPr dirty="0" sz="2000">
                <a:latin typeface="Calibri"/>
                <a:cs typeface="Calibri"/>
              </a:rPr>
              <a:t>an IDL </a:t>
            </a:r>
            <a:r>
              <a:rPr dirty="0" sz="2000" spc="-10">
                <a:latin typeface="Calibri"/>
                <a:cs typeface="Calibri"/>
              </a:rPr>
              <a:t>interface, </a:t>
            </a:r>
            <a:r>
              <a:rPr dirty="0" sz="2000" spc="-5">
                <a:latin typeface="Calibri"/>
                <a:cs typeface="Calibri"/>
              </a:rPr>
              <a:t>has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remote </a:t>
            </a:r>
            <a:r>
              <a:rPr dirty="0" sz="2000" spc="-5">
                <a:latin typeface="Calibri"/>
                <a:cs typeface="Calibri"/>
              </a:rPr>
              <a:t>object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reference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>
                <a:latin typeface="Calibri"/>
                <a:cs typeface="Calibri"/>
              </a:rPr>
              <a:t> able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respond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invocations</a:t>
            </a:r>
            <a:r>
              <a:rPr dirty="0" sz="2000" spc="-5">
                <a:latin typeface="Calibri"/>
                <a:cs typeface="Calibri"/>
              </a:rPr>
              <a:t> of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methods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>
                <a:latin typeface="Calibri"/>
                <a:cs typeface="Calibri"/>
              </a:rPr>
              <a:t> its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IDLinterface. </a:t>
            </a: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class </a:t>
            </a:r>
            <a:r>
              <a:rPr dirty="0" sz="2000" spc="-5">
                <a:latin typeface="Calibri"/>
                <a:cs typeface="Calibri"/>
              </a:rPr>
              <a:t>concept does not </a:t>
            </a:r>
            <a:r>
              <a:rPr dirty="0" sz="2000" spc="-20">
                <a:latin typeface="Calibri"/>
                <a:cs typeface="Calibri"/>
              </a:rPr>
              <a:t>exist </a:t>
            </a:r>
            <a:r>
              <a:rPr dirty="0" sz="2000" spc="-5">
                <a:latin typeface="Calibri"/>
                <a:cs typeface="Calibri"/>
              </a:rPr>
              <a:t>in CORBA. </a:t>
            </a:r>
            <a:r>
              <a:rPr dirty="0" sz="2000" spc="-15">
                <a:latin typeface="Calibri"/>
                <a:cs typeface="Calibri"/>
              </a:rPr>
              <a:t>Therefore </a:t>
            </a:r>
            <a:r>
              <a:rPr dirty="0" sz="2000">
                <a:latin typeface="Calibri"/>
                <a:cs typeface="Calibri"/>
              </a:rPr>
              <a:t>classes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cannot be </a:t>
            </a:r>
            <a:r>
              <a:rPr dirty="0" sz="2000" spc="-5">
                <a:latin typeface="Calibri"/>
                <a:cs typeface="Calibri"/>
              </a:rPr>
              <a:t>defined in </a:t>
            </a:r>
            <a:r>
              <a:rPr dirty="0" sz="2000" spc="-10">
                <a:latin typeface="Calibri"/>
                <a:cs typeface="Calibri"/>
              </a:rPr>
              <a:t>CORBA </a:t>
            </a:r>
            <a:r>
              <a:rPr dirty="0" sz="2000">
                <a:latin typeface="Calibri"/>
                <a:cs typeface="Calibri"/>
              </a:rPr>
              <a:t>IDL, </a:t>
            </a:r>
            <a:r>
              <a:rPr dirty="0" sz="2000" spc="-10">
                <a:latin typeface="Calibri"/>
                <a:cs typeface="Calibri"/>
              </a:rPr>
              <a:t>which </a:t>
            </a:r>
            <a:r>
              <a:rPr dirty="0" sz="2000">
                <a:latin typeface="Calibri"/>
                <a:cs typeface="Calibri"/>
              </a:rPr>
              <a:t>means </a:t>
            </a:r>
            <a:r>
              <a:rPr dirty="0" sz="2000" spc="-5">
                <a:latin typeface="Calibri"/>
                <a:cs typeface="Calibri"/>
              </a:rPr>
              <a:t>that instances of </a:t>
            </a:r>
            <a:r>
              <a:rPr dirty="0" sz="2000">
                <a:latin typeface="Calibri"/>
                <a:cs typeface="Calibri"/>
              </a:rPr>
              <a:t>classes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cannot </a:t>
            </a:r>
            <a:r>
              <a:rPr dirty="0" sz="2000">
                <a:latin typeface="Calibri"/>
                <a:cs typeface="Calibri"/>
              </a:rPr>
              <a:t>be </a:t>
            </a:r>
            <a:r>
              <a:rPr dirty="0" sz="2000" spc="-5">
                <a:latin typeface="Calibri"/>
                <a:cs typeface="Calibri"/>
              </a:rPr>
              <a:t>passed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5">
                <a:latin typeface="Calibri"/>
                <a:cs typeface="Calibri"/>
              </a:rPr>
              <a:t>arguments. </a:t>
            </a:r>
            <a:r>
              <a:rPr dirty="0" sz="2000" spc="-35">
                <a:latin typeface="Calibri"/>
                <a:cs typeface="Calibri"/>
              </a:rPr>
              <a:t>However, </a:t>
            </a:r>
            <a:r>
              <a:rPr dirty="0" sz="2000" spc="-15">
                <a:latin typeface="Calibri"/>
                <a:cs typeface="Calibri"/>
              </a:rPr>
              <a:t>data </a:t>
            </a:r>
            <a:r>
              <a:rPr dirty="0" sz="2000" spc="-5">
                <a:latin typeface="Calibri"/>
                <a:cs typeface="Calibri"/>
              </a:rPr>
              <a:t>structures </a:t>
            </a:r>
            <a:r>
              <a:rPr dirty="0" sz="2000">
                <a:latin typeface="Calibri"/>
                <a:cs typeface="Calibri"/>
              </a:rPr>
              <a:t>of </a:t>
            </a:r>
            <a:r>
              <a:rPr dirty="0" sz="2000" spc="-5">
                <a:latin typeface="Calibri"/>
                <a:cs typeface="Calibri"/>
              </a:rPr>
              <a:t>various types </a:t>
            </a:r>
            <a:r>
              <a:rPr dirty="0" sz="2000">
                <a:latin typeface="Calibri"/>
                <a:cs typeface="Calibri"/>
              </a:rPr>
              <a:t> and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arbitrary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complexity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 </a:t>
            </a:r>
            <a:r>
              <a:rPr dirty="0" sz="2000" spc="-5">
                <a:latin typeface="Calibri"/>
                <a:cs typeface="Calibri"/>
              </a:rPr>
              <a:t>passed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5">
                <a:latin typeface="Calibri"/>
                <a:cs typeface="Calibri"/>
              </a:rPr>
              <a:t>arguments.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960501"/>
            <a:ext cx="2807970" cy="501015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just" marL="12700" marR="5080">
              <a:lnSpc>
                <a:spcPct val="80000"/>
              </a:lnSpc>
              <a:spcBef>
                <a:spcPts val="459"/>
              </a:spcBef>
            </a:pPr>
            <a:r>
              <a:rPr dirty="0" sz="1500" spc="-10" b="1">
                <a:latin typeface="Calibri"/>
                <a:cs typeface="Calibri"/>
              </a:rPr>
              <a:t>CORBA </a:t>
            </a:r>
            <a:r>
              <a:rPr dirty="0" sz="1500" b="1">
                <a:latin typeface="Calibri"/>
                <a:cs typeface="Calibri"/>
              </a:rPr>
              <a:t>IDL - </a:t>
            </a:r>
            <a:r>
              <a:rPr dirty="0" sz="1500">
                <a:latin typeface="Calibri"/>
                <a:cs typeface="Calibri"/>
              </a:rPr>
              <a:t>A </a:t>
            </a:r>
            <a:r>
              <a:rPr dirty="0" sz="1500" spc="-10">
                <a:latin typeface="Calibri"/>
                <a:cs typeface="Calibri"/>
              </a:rPr>
              <a:t>CORBA </a:t>
            </a:r>
            <a:r>
              <a:rPr dirty="0" sz="1500" spc="-5">
                <a:latin typeface="Calibri"/>
                <a:cs typeface="Calibri"/>
              </a:rPr>
              <a:t>IDL </a:t>
            </a:r>
            <a:r>
              <a:rPr dirty="0" sz="1500" spc="-10">
                <a:latin typeface="Calibri"/>
                <a:cs typeface="Calibri"/>
              </a:rPr>
              <a:t>interface 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specifies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name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and</a:t>
            </a:r>
            <a:r>
              <a:rPr dirty="0" sz="1500">
                <a:latin typeface="Calibri"/>
                <a:cs typeface="Calibri"/>
              </a:rPr>
              <a:t> a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set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 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methods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that</a:t>
            </a:r>
            <a:r>
              <a:rPr dirty="0" sz="1500" spc="-5">
                <a:latin typeface="Calibri"/>
                <a:cs typeface="Calibri"/>
              </a:rPr>
              <a:t> clients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can</a:t>
            </a:r>
            <a:r>
              <a:rPr dirty="0" sz="1500" spc="-5">
                <a:latin typeface="Calibri"/>
                <a:cs typeface="Calibri"/>
              </a:rPr>
              <a:t> request.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Figure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8.2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shows</a:t>
            </a:r>
            <a:r>
              <a:rPr dirty="0" sz="1500" spc="-5">
                <a:latin typeface="Calibri"/>
                <a:cs typeface="Calibri"/>
              </a:rPr>
              <a:t> two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interfaces </a:t>
            </a:r>
            <a:r>
              <a:rPr dirty="0" sz="1500">
                <a:latin typeface="Calibri"/>
                <a:cs typeface="Calibri"/>
              </a:rPr>
              <a:t> named </a:t>
            </a:r>
            <a:r>
              <a:rPr dirty="0" sz="1500" spc="-5" i="1">
                <a:latin typeface="Calibri"/>
                <a:cs typeface="Calibri"/>
              </a:rPr>
              <a:t>Shape </a:t>
            </a:r>
            <a:r>
              <a:rPr dirty="0" sz="1500">
                <a:latin typeface="Calibri"/>
                <a:cs typeface="Calibri"/>
              </a:rPr>
              <a:t>(line </a:t>
            </a:r>
            <a:r>
              <a:rPr dirty="0" sz="1500" spc="-5">
                <a:latin typeface="Calibri"/>
                <a:cs typeface="Calibri"/>
              </a:rPr>
              <a:t>3)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5" i="1">
                <a:latin typeface="Calibri"/>
                <a:cs typeface="Calibri"/>
              </a:rPr>
              <a:t>ShapeList </a:t>
            </a:r>
            <a:r>
              <a:rPr dirty="0" sz="1500" spc="-325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(line </a:t>
            </a:r>
            <a:r>
              <a:rPr dirty="0" sz="1500" spc="-5">
                <a:latin typeface="Calibri"/>
                <a:cs typeface="Calibri"/>
              </a:rPr>
              <a:t>5)</a:t>
            </a:r>
            <a:r>
              <a:rPr dirty="0" sz="1500" spc="-5" i="1">
                <a:latin typeface="Calibri"/>
                <a:cs typeface="Calibri"/>
              </a:rPr>
              <a:t>, </a:t>
            </a:r>
            <a:r>
              <a:rPr dirty="0" sz="1500">
                <a:latin typeface="Calibri"/>
                <a:cs typeface="Calibri"/>
              </a:rPr>
              <a:t>which </a:t>
            </a:r>
            <a:r>
              <a:rPr dirty="0" sz="1500" spc="-10">
                <a:latin typeface="Calibri"/>
                <a:cs typeface="Calibri"/>
              </a:rPr>
              <a:t>are </a:t>
            </a:r>
            <a:r>
              <a:rPr dirty="0" sz="1500" spc="-5">
                <a:latin typeface="Calibri"/>
                <a:cs typeface="Calibri"/>
              </a:rPr>
              <a:t>IDL </a:t>
            </a:r>
            <a:r>
              <a:rPr dirty="0" sz="1500" spc="-10">
                <a:latin typeface="Calibri"/>
                <a:cs typeface="Calibri"/>
              </a:rPr>
              <a:t>versions </a:t>
            </a:r>
            <a:r>
              <a:rPr dirty="0" sz="1500">
                <a:latin typeface="Calibri"/>
                <a:cs typeface="Calibri"/>
              </a:rPr>
              <a:t>of 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5">
                <a:latin typeface="Calibri"/>
                <a:cs typeface="Calibri"/>
              </a:rPr>
              <a:t>interfaces.These</a:t>
            </a:r>
            <a:r>
              <a:rPr dirty="0" sz="1500" spc="-10">
                <a:latin typeface="Calibri"/>
                <a:cs typeface="Calibri"/>
              </a:rPr>
              <a:t> are</a:t>
            </a:r>
            <a:r>
              <a:rPr dirty="0" sz="1500" spc="-5">
                <a:latin typeface="Calibri"/>
                <a:cs typeface="Calibri"/>
              </a:rPr>
              <a:t> preceded 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by definitions </a:t>
            </a:r>
            <a:r>
              <a:rPr dirty="0" sz="1500">
                <a:latin typeface="Calibri"/>
                <a:cs typeface="Calibri"/>
              </a:rPr>
              <a:t>of </a:t>
            </a:r>
            <a:r>
              <a:rPr dirty="0" sz="1500" spc="-10">
                <a:latin typeface="Calibri"/>
                <a:cs typeface="Calibri"/>
              </a:rPr>
              <a:t>two </a:t>
            </a:r>
            <a:r>
              <a:rPr dirty="0" sz="1500" spc="-5" i="1">
                <a:latin typeface="Calibri"/>
                <a:cs typeface="Calibri"/>
              </a:rPr>
              <a:t>structs</a:t>
            </a:r>
            <a:r>
              <a:rPr dirty="0" sz="1500" spc="-5">
                <a:latin typeface="Calibri"/>
                <a:cs typeface="Calibri"/>
              </a:rPr>
              <a:t>, </a:t>
            </a:r>
            <a:r>
              <a:rPr dirty="0" sz="1500">
                <a:latin typeface="Calibri"/>
                <a:cs typeface="Calibri"/>
              </a:rPr>
              <a:t>which 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are</a:t>
            </a:r>
            <a:r>
              <a:rPr dirty="0" sz="1500" spc="-5">
                <a:latin typeface="Calibri"/>
                <a:cs typeface="Calibri"/>
              </a:rPr>
              <a:t> used</a:t>
            </a:r>
            <a:r>
              <a:rPr dirty="0" sz="1500">
                <a:latin typeface="Calibri"/>
                <a:cs typeface="Calibri"/>
              </a:rPr>
              <a:t> as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parameter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types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 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defining</a:t>
            </a:r>
            <a:r>
              <a:rPr dirty="0" sz="1500">
                <a:latin typeface="Calibri"/>
                <a:cs typeface="Calibri"/>
              </a:rPr>
              <a:t> the</a:t>
            </a:r>
            <a:r>
              <a:rPr dirty="0" sz="1500" spc="-5">
                <a:latin typeface="Calibri"/>
                <a:cs typeface="Calibri"/>
              </a:rPr>
              <a:t> methods.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algn="just" marL="12700" marR="5080">
              <a:lnSpc>
                <a:spcPct val="80000"/>
              </a:lnSpc>
            </a:pPr>
            <a:r>
              <a:rPr dirty="0" sz="1500" spc="-10">
                <a:latin typeface="Calibri"/>
                <a:cs typeface="Calibri"/>
              </a:rPr>
              <a:t>Note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particular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that 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5" i="1">
                <a:latin typeface="Calibri"/>
                <a:cs typeface="Calibri"/>
              </a:rPr>
              <a:t>GraphicalObject</a:t>
            </a:r>
            <a:r>
              <a:rPr dirty="0" sz="1500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34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defined</a:t>
            </a:r>
            <a:r>
              <a:rPr dirty="0" sz="1500" spc="3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 i="1">
                <a:latin typeface="Calibri"/>
                <a:cs typeface="Calibri"/>
              </a:rPr>
              <a:t>struct</a:t>
            </a:r>
            <a:r>
              <a:rPr dirty="0" sz="1500" spc="-5">
                <a:latin typeface="Calibri"/>
                <a:cs typeface="Calibri"/>
              </a:rPr>
              <a:t>, whereas </a:t>
            </a:r>
            <a:r>
              <a:rPr dirty="0" sz="1500">
                <a:latin typeface="Calibri"/>
                <a:cs typeface="Calibri"/>
              </a:rPr>
              <a:t>it was a class in the 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5">
                <a:latin typeface="Calibri"/>
                <a:cs typeface="Calibri"/>
              </a:rPr>
              <a:t>Java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RMI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example.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component </a:t>
            </a:r>
            <a:r>
              <a:rPr dirty="0" sz="1500">
                <a:latin typeface="Calibri"/>
                <a:cs typeface="Calibri"/>
              </a:rPr>
              <a:t> whose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type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 i="1">
                <a:latin typeface="Calibri"/>
                <a:cs typeface="Calibri"/>
              </a:rPr>
              <a:t>struct</a:t>
            </a:r>
            <a:r>
              <a:rPr dirty="0" sz="1500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set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fields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containing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values</a:t>
            </a:r>
            <a:r>
              <a:rPr dirty="0" sz="1500">
                <a:latin typeface="Calibri"/>
                <a:cs typeface="Calibri"/>
              </a:rPr>
              <a:t> of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various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types, </a:t>
            </a:r>
            <a:r>
              <a:rPr dirty="0" sz="1500" spc="-15">
                <a:latin typeface="Calibri"/>
                <a:cs typeface="Calibri"/>
              </a:rPr>
              <a:t>like </a:t>
            </a:r>
            <a:r>
              <a:rPr dirty="0" sz="1500">
                <a:latin typeface="Calibri"/>
                <a:cs typeface="Calibri"/>
              </a:rPr>
              <a:t>the </a:t>
            </a:r>
            <a:r>
              <a:rPr dirty="0" sz="1500" spc="-10">
                <a:latin typeface="Calibri"/>
                <a:cs typeface="Calibri"/>
              </a:rPr>
              <a:t>instance </a:t>
            </a:r>
            <a:r>
              <a:rPr dirty="0" sz="1500" spc="-5">
                <a:latin typeface="Calibri"/>
                <a:cs typeface="Calibri"/>
              </a:rPr>
              <a:t>variables </a:t>
            </a:r>
            <a:r>
              <a:rPr dirty="0" sz="1500">
                <a:latin typeface="Calibri"/>
                <a:cs typeface="Calibri"/>
              </a:rPr>
              <a:t>of 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object,but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</a:t>
            </a:r>
            <a:r>
              <a:rPr dirty="0" sz="1500" spc="-5">
                <a:latin typeface="Calibri"/>
                <a:cs typeface="Calibri"/>
              </a:rPr>
              <a:t> has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no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methods.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alibri"/>
              <a:cs typeface="Calibri"/>
            </a:endParaRPr>
          </a:p>
          <a:p>
            <a:pPr algn="just" marL="12700" marR="5715">
              <a:lnSpc>
                <a:spcPts val="1440"/>
              </a:lnSpc>
            </a:pPr>
            <a:r>
              <a:rPr dirty="0" sz="1500" spc="-10">
                <a:latin typeface="Calibri"/>
                <a:cs typeface="Calibri"/>
              </a:rPr>
              <a:t>CORBA</a:t>
            </a:r>
            <a:r>
              <a:rPr dirty="0" sz="1500" spc="-5">
                <a:latin typeface="Calibri"/>
                <a:cs typeface="Calibri"/>
              </a:rPr>
              <a:t> IDL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has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the</a:t>
            </a:r>
            <a:r>
              <a:rPr dirty="0" sz="1500">
                <a:latin typeface="Calibri"/>
                <a:cs typeface="Calibri"/>
              </a:rPr>
              <a:t> same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lexical </a:t>
            </a:r>
            <a:r>
              <a:rPr dirty="0" sz="1500">
                <a:latin typeface="Calibri"/>
                <a:cs typeface="Calibri"/>
              </a:rPr>
              <a:t> rules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C++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but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additional 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5">
                <a:latin typeface="Calibri"/>
                <a:cs typeface="Calibri"/>
              </a:rPr>
              <a:t>keywords</a:t>
            </a:r>
            <a:r>
              <a:rPr dirty="0" sz="1500" spc="-10">
                <a:latin typeface="Calibri"/>
                <a:cs typeface="Calibri"/>
              </a:rPr>
              <a:t> to</a:t>
            </a:r>
            <a:r>
              <a:rPr dirty="0" sz="1500" spc="-5">
                <a:latin typeface="Calibri"/>
                <a:cs typeface="Calibri"/>
              </a:rPr>
              <a:t> support</a:t>
            </a:r>
            <a:r>
              <a:rPr dirty="0" sz="1500" spc="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distribution, 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5">
                <a:latin typeface="Calibri"/>
                <a:cs typeface="Calibri"/>
              </a:rPr>
              <a:t>for</a:t>
            </a:r>
            <a:r>
              <a:rPr dirty="0" sz="1500" spc="-10">
                <a:latin typeface="Calibri"/>
                <a:cs typeface="Calibri"/>
              </a:rPr>
              <a:t> example,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 i="1">
                <a:latin typeface="Calibri"/>
                <a:cs typeface="Calibri"/>
              </a:rPr>
              <a:t>interface</a:t>
            </a:r>
            <a:r>
              <a:rPr dirty="0" sz="1500" spc="-10">
                <a:latin typeface="Calibri"/>
                <a:cs typeface="Calibri"/>
              </a:rPr>
              <a:t>,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 i="1">
                <a:latin typeface="Calibri"/>
                <a:cs typeface="Calibri"/>
              </a:rPr>
              <a:t>any</a:t>
            </a:r>
            <a:r>
              <a:rPr dirty="0" sz="1500" spc="-10">
                <a:latin typeface="Calibri"/>
                <a:cs typeface="Calibri"/>
              </a:rPr>
              <a:t>, 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5" i="1">
                <a:latin typeface="Calibri"/>
                <a:cs typeface="Calibri"/>
              </a:rPr>
              <a:t>attribute</a:t>
            </a:r>
            <a:r>
              <a:rPr dirty="0" sz="1500" spc="-5">
                <a:latin typeface="Calibri"/>
                <a:cs typeface="Calibri"/>
              </a:rPr>
              <a:t>,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 i="1">
                <a:latin typeface="Calibri"/>
                <a:cs typeface="Calibri"/>
              </a:rPr>
              <a:t>in</a:t>
            </a:r>
            <a:r>
              <a:rPr dirty="0" sz="1500" spc="-5">
                <a:latin typeface="Calibri"/>
                <a:cs typeface="Calibri"/>
              </a:rPr>
              <a:t>,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 i="1">
                <a:latin typeface="Calibri"/>
                <a:cs typeface="Calibri"/>
              </a:rPr>
              <a:t>out</a:t>
            </a:r>
            <a:r>
              <a:rPr dirty="0" sz="1500" spc="-5">
                <a:latin typeface="Calibri"/>
                <a:cs typeface="Calibri"/>
              </a:rPr>
              <a:t>,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 i="1">
                <a:latin typeface="Calibri"/>
                <a:cs typeface="Calibri"/>
              </a:rPr>
              <a:t>inout</a:t>
            </a:r>
            <a:r>
              <a:rPr dirty="0" sz="1500" spc="-5">
                <a:latin typeface="Calibri"/>
                <a:cs typeface="Calibri"/>
              </a:rPr>
              <a:t>,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readonly </a:t>
            </a:r>
            <a:r>
              <a:rPr dirty="0" sz="1500" spc="5" i="1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i="1">
                <a:latin typeface="Calibri"/>
                <a:cs typeface="Calibri"/>
              </a:rPr>
              <a:t>raises</a:t>
            </a:r>
            <a:r>
              <a:rPr dirty="0" sz="150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0509" y="210660"/>
            <a:ext cx="5833490" cy="62835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201929"/>
            <a:ext cx="848487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IDL </a:t>
            </a:r>
            <a:r>
              <a:rPr dirty="0" sz="2400" spc="-5" b="1">
                <a:latin typeface="Calibri"/>
                <a:cs typeface="Calibri"/>
              </a:rPr>
              <a:t>modules: </a:t>
            </a:r>
            <a:r>
              <a:rPr dirty="0" sz="2400" spc="-5">
                <a:latin typeface="Calibri"/>
                <a:cs typeface="Calibri"/>
              </a:rPr>
              <a:t>The module </a:t>
            </a:r>
            <a:r>
              <a:rPr dirty="0" sz="2400" spc="-10">
                <a:latin typeface="Calibri"/>
                <a:cs typeface="Calibri"/>
              </a:rPr>
              <a:t>construct allows </a:t>
            </a:r>
            <a:r>
              <a:rPr dirty="0" sz="2400" spc="-15">
                <a:latin typeface="Calibri"/>
                <a:cs typeface="Calibri"/>
              </a:rPr>
              <a:t>interfaces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other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IDL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definitions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grouped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logical</a:t>
            </a:r>
            <a:r>
              <a:rPr dirty="0" sz="2400" spc="-5">
                <a:latin typeface="Calibri"/>
                <a:cs typeface="Calibri"/>
              </a:rPr>
              <a:t> units.</a:t>
            </a:r>
            <a:r>
              <a:rPr dirty="0" sz="2400">
                <a:latin typeface="Calibri"/>
                <a:cs typeface="Calibri"/>
              </a:rPr>
              <a:t> 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module </a:t>
            </a:r>
            <a:r>
              <a:rPr dirty="0" sz="2400" spc="5" i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defines </a:t>
            </a:r>
            <a:r>
              <a:rPr dirty="0" sz="2400">
                <a:latin typeface="Calibri"/>
                <a:cs typeface="Calibri"/>
              </a:rPr>
              <a:t>a naming </a:t>
            </a:r>
            <a:r>
              <a:rPr dirty="0" sz="2400" spc="-10">
                <a:latin typeface="Calibri"/>
                <a:cs typeface="Calibri"/>
              </a:rPr>
              <a:t>scope, </a:t>
            </a:r>
            <a:r>
              <a:rPr dirty="0" sz="2400">
                <a:latin typeface="Calibri"/>
                <a:cs typeface="Calibri"/>
              </a:rPr>
              <a:t>which </a:t>
            </a:r>
            <a:r>
              <a:rPr dirty="0" sz="2400" spc="-15">
                <a:latin typeface="Calibri"/>
                <a:cs typeface="Calibri"/>
              </a:rPr>
              <a:t>prevents </a:t>
            </a:r>
            <a:r>
              <a:rPr dirty="0" sz="2400" spc="-5">
                <a:latin typeface="Calibri"/>
                <a:cs typeface="Calibri"/>
              </a:rPr>
              <a:t>names </a:t>
            </a:r>
            <a:r>
              <a:rPr dirty="0" sz="2400" spc="-10">
                <a:latin typeface="Calibri"/>
                <a:cs typeface="Calibri"/>
              </a:rPr>
              <a:t>defined </a:t>
            </a:r>
            <a:r>
              <a:rPr dirty="0" sz="2400">
                <a:latin typeface="Calibri"/>
                <a:cs typeface="Calibri"/>
              </a:rPr>
              <a:t>within a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module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from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clashing</a:t>
            </a:r>
            <a:r>
              <a:rPr dirty="0" sz="2400">
                <a:latin typeface="Calibri"/>
                <a:cs typeface="Calibri"/>
              </a:rPr>
              <a:t> with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names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defined</a:t>
            </a:r>
            <a:r>
              <a:rPr dirty="0" sz="2400" spc="-5">
                <a:latin typeface="Calibri"/>
                <a:cs typeface="Calibri"/>
              </a:rPr>
              <a:t> outside</a:t>
            </a:r>
            <a:r>
              <a:rPr dirty="0" sz="2400">
                <a:latin typeface="Calibri"/>
                <a:cs typeface="Calibri"/>
              </a:rPr>
              <a:t> it.</a:t>
            </a:r>
            <a:r>
              <a:rPr dirty="0" sz="2400" spc="5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For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example, </a:t>
            </a: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definitions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5">
                <a:latin typeface="Calibri"/>
                <a:cs typeface="Calibri"/>
              </a:rPr>
              <a:t>interfaces </a:t>
            </a:r>
            <a:r>
              <a:rPr dirty="0" sz="2400" spc="-5" i="1">
                <a:latin typeface="Calibri"/>
                <a:cs typeface="Calibri"/>
              </a:rPr>
              <a:t>Shape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 i="1">
                <a:latin typeface="Calibri"/>
                <a:cs typeface="Calibri"/>
              </a:rPr>
              <a:t>ShapeList 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could </a:t>
            </a:r>
            <a:r>
              <a:rPr dirty="0" sz="2400" spc="-5">
                <a:latin typeface="Calibri"/>
                <a:cs typeface="Calibri"/>
              </a:rPr>
              <a:t>belong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module called </a:t>
            </a:r>
            <a:r>
              <a:rPr dirty="0" sz="2400" spc="-5" i="1">
                <a:latin typeface="Calibri"/>
                <a:cs typeface="Calibri"/>
              </a:rPr>
              <a:t>Whiteboard</a:t>
            </a:r>
            <a:r>
              <a:rPr dirty="0" sz="2400" spc="-5">
                <a:latin typeface="Calibri"/>
                <a:cs typeface="Calibri"/>
              </a:rPr>
              <a:t>, </a:t>
            </a:r>
            <a:r>
              <a:rPr dirty="0" sz="2400">
                <a:latin typeface="Calibri"/>
                <a:cs typeface="Calibri"/>
              </a:rPr>
              <a:t>as </a:t>
            </a:r>
            <a:r>
              <a:rPr dirty="0" sz="2400" spc="-10">
                <a:latin typeface="Calibri"/>
                <a:cs typeface="Calibri"/>
              </a:rPr>
              <a:t>shown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10">
                <a:latin typeface="Calibri"/>
                <a:cs typeface="Calibri"/>
              </a:rPr>
              <a:t>Figure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8.3.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92" y="3187374"/>
            <a:ext cx="8261220" cy="35307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995" y="2338055"/>
            <a:ext cx="7182601" cy="6428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540" y="276859"/>
            <a:ext cx="8196580" cy="94106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IDL</a:t>
            </a:r>
            <a:r>
              <a:rPr dirty="0" sz="2000" spc="18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interfaces</a:t>
            </a:r>
            <a:r>
              <a:rPr dirty="0" sz="2000" spc="-10"/>
              <a:t>:</a:t>
            </a:r>
            <a:r>
              <a:rPr dirty="0" sz="2000" spc="200"/>
              <a:t> </a:t>
            </a:r>
            <a:r>
              <a:rPr dirty="0" sz="2000"/>
              <a:t>As</a:t>
            </a:r>
            <a:r>
              <a:rPr dirty="0" sz="2000" spc="185"/>
              <a:t> </a:t>
            </a:r>
            <a:r>
              <a:rPr dirty="0" sz="2000" spc="-10"/>
              <a:t>we</a:t>
            </a:r>
            <a:r>
              <a:rPr dirty="0" sz="2000" spc="190"/>
              <a:t> </a:t>
            </a:r>
            <a:r>
              <a:rPr dirty="0" sz="2000" spc="-20"/>
              <a:t>have</a:t>
            </a:r>
            <a:r>
              <a:rPr dirty="0" sz="2000" spc="200"/>
              <a:t> </a:t>
            </a:r>
            <a:r>
              <a:rPr dirty="0" sz="2000" spc="-5"/>
              <a:t>seen,</a:t>
            </a:r>
            <a:r>
              <a:rPr dirty="0" sz="2000" spc="210"/>
              <a:t> </a:t>
            </a:r>
            <a:r>
              <a:rPr dirty="0" sz="2000"/>
              <a:t>an</a:t>
            </a:r>
            <a:r>
              <a:rPr dirty="0" sz="2000" spc="180"/>
              <a:t> </a:t>
            </a:r>
            <a:r>
              <a:rPr dirty="0" sz="2000" spc="-5"/>
              <a:t>IDL</a:t>
            </a:r>
            <a:r>
              <a:rPr dirty="0" sz="2000" spc="190"/>
              <a:t> </a:t>
            </a:r>
            <a:r>
              <a:rPr dirty="0" sz="2000" spc="-10"/>
              <a:t>interface</a:t>
            </a:r>
            <a:r>
              <a:rPr dirty="0" sz="2000" spc="200"/>
              <a:t> </a:t>
            </a:r>
            <a:r>
              <a:rPr dirty="0" sz="2000" spc="-5"/>
              <a:t>describes</a:t>
            </a:r>
            <a:r>
              <a:rPr dirty="0" sz="2000" spc="204"/>
              <a:t> </a:t>
            </a:r>
            <a:r>
              <a:rPr dirty="0" sz="2000"/>
              <a:t>the</a:t>
            </a:r>
            <a:r>
              <a:rPr dirty="0" sz="2000" spc="200"/>
              <a:t> </a:t>
            </a:r>
            <a:r>
              <a:rPr dirty="0" sz="2000" spc="-5"/>
              <a:t>methods</a:t>
            </a:r>
            <a:r>
              <a:rPr dirty="0" sz="2000" spc="190"/>
              <a:t> </a:t>
            </a:r>
            <a:r>
              <a:rPr dirty="0" sz="2000" spc="-5"/>
              <a:t>that </a:t>
            </a:r>
            <a:r>
              <a:rPr dirty="0" sz="2000" spc="-440"/>
              <a:t> </a:t>
            </a:r>
            <a:r>
              <a:rPr dirty="0" sz="2000" spc="-10"/>
              <a:t>are</a:t>
            </a:r>
            <a:r>
              <a:rPr dirty="0" sz="2000" spc="-5"/>
              <a:t> </a:t>
            </a:r>
            <a:r>
              <a:rPr dirty="0" sz="2000" spc="-10"/>
              <a:t>available</a:t>
            </a:r>
            <a:r>
              <a:rPr dirty="0" sz="2000" spc="-5"/>
              <a:t> </a:t>
            </a:r>
            <a:r>
              <a:rPr dirty="0" sz="2000"/>
              <a:t>in</a:t>
            </a:r>
            <a:r>
              <a:rPr dirty="0" sz="2000" spc="5"/>
              <a:t> </a:t>
            </a:r>
            <a:r>
              <a:rPr dirty="0" sz="2000" spc="-10"/>
              <a:t>CORBA</a:t>
            </a:r>
            <a:r>
              <a:rPr dirty="0" sz="2000" spc="-5"/>
              <a:t> objects</a:t>
            </a:r>
            <a:r>
              <a:rPr dirty="0" sz="2000"/>
              <a:t> </a:t>
            </a:r>
            <a:r>
              <a:rPr dirty="0" sz="2000" spc="-5"/>
              <a:t>that</a:t>
            </a:r>
            <a:r>
              <a:rPr dirty="0" sz="2000"/>
              <a:t> </a:t>
            </a:r>
            <a:r>
              <a:rPr dirty="0" sz="2000" spc="-5"/>
              <a:t>implement</a:t>
            </a:r>
            <a:r>
              <a:rPr dirty="0" sz="2000"/>
              <a:t> </a:t>
            </a:r>
            <a:r>
              <a:rPr dirty="0" sz="2000" spc="-5"/>
              <a:t>that</a:t>
            </a:r>
            <a:r>
              <a:rPr dirty="0" sz="2000"/>
              <a:t> </a:t>
            </a:r>
            <a:r>
              <a:rPr dirty="0" sz="2000" spc="-10"/>
              <a:t>interface.</a:t>
            </a:r>
            <a:r>
              <a:rPr dirty="0" sz="2000" spc="-5"/>
              <a:t> Clients</a:t>
            </a:r>
            <a:r>
              <a:rPr dirty="0" sz="2000"/>
              <a:t> </a:t>
            </a:r>
            <a:r>
              <a:rPr dirty="0" sz="2000" spc="-5"/>
              <a:t>of</a:t>
            </a:r>
            <a:r>
              <a:rPr dirty="0" sz="2000"/>
              <a:t> a </a:t>
            </a:r>
            <a:r>
              <a:rPr dirty="0" sz="2000" spc="5"/>
              <a:t> </a:t>
            </a:r>
            <a:r>
              <a:rPr dirty="0" sz="2000" spc="-10"/>
              <a:t>CORBA</a:t>
            </a:r>
            <a:r>
              <a:rPr dirty="0" sz="2000" spc="-25"/>
              <a:t> </a:t>
            </a:r>
            <a:r>
              <a:rPr dirty="0" sz="2000" spc="-5"/>
              <a:t>object</a:t>
            </a:r>
            <a:r>
              <a:rPr dirty="0" sz="2000"/>
              <a:t> </a:t>
            </a:r>
            <a:r>
              <a:rPr dirty="0" sz="2000" spc="-15"/>
              <a:t>may</a:t>
            </a:r>
            <a:r>
              <a:rPr dirty="0" sz="2000"/>
              <a:t> be </a:t>
            </a:r>
            <a:r>
              <a:rPr dirty="0" sz="2000" spc="-10"/>
              <a:t>developed</a:t>
            </a:r>
            <a:r>
              <a:rPr dirty="0" sz="2000" spc="15"/>
              <a:t> </a:t>
            </a:r>
            <a:r>
              <a:rPr dirty="0" sz="2000" spc="-10"/>
              <a:t>just</a:t>
            </a:r>
            <a:r>
              <a:rPr dirty="0" sz="2000" spc="-5"/>
              <a:t> </a:t>
            </a:r>
            <a:r>
              <a:rPr dirty="0" sz="2000" spc="-15"/>
              <a:t>from</a:t>
            </a:r>
            <a:r>
              <a:rPr dirty="0" sz="2000" spc="20"/>
              <a:t> </a:t>
            </a:r>
            <a:r>
              <a:rPr dirty="0" sz="2000"/>
              <a:t>the</a:t>
            </a:r>
            <a:r>
              <a:rPr dirty="0" sz="2000" spc="-5"/>
              <a:t> knowledge</a:t>
            </a:r>
            <a:r>
              <a:rPr dirty="0" sz="2000" spc="-30"/>
              <a:t> </a:t>
            </a:r>
            <a:r>
              <a:rPr dirty="0" sz="2000" spc="-5"/>
              <a:t>of</a:t>
            </a:r>
            <a:r>
              <a:rPr dirty="0" sz="2000"/>
              <a:t> its</a:t>
            </a:r>
            <a:r>
              <a:rPr dirty="0" sz="2000" spc="15"/>
              <a:t> </a:t>
            </a:r>
            <a:r>
              <a:rPr dirty="0" sz="2000"/>
              <a:t>IDL</a:t>
            </a:r>
            <a:r>
              <a:rPr dirty="0" sz="2000" spc="-20"/>
              <a:t> </a:t>
            </a:r>
            <a:r>
              <a:rPr dirty="0" sz="2000" spc="-10"/>
              <a:t>interface.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1496313"/>
            <a:ext cx="819404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IDL</a:t>
            </a:r>
            <a:r>
              <a:rPr dirty="0" sz="2000" spc="22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methods:</a:t>
            </a:r>
            <a:r>
              <a:rPr dirty="0" sz="2000" spc="204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2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general</a:t>
            </a:r>
            <a:r>
              <a:rPr dirty="0" sz="2000" spc="229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form</a:t>
            </a:r>
            <a:r>
              <a:rPr dirty="0" sz="2000" spc="2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2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2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method</a:t>
            </a:r>
            <a:r>
              <a:rPr dirty="0" sz="2000" spc="2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signature</a:t>
            </a:r>
            <a:r>
              <a:rPr dirty="0" sz="2000" spc="229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2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given</a:t>
            </a:r>
            <a:r>
              <a:rPr dirty="0" sz="2000" spc="23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below.</a:t>
            </a:r>
            <a:r>
              <a:rPr dirty="0" sz="2000" spc="2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where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expressions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square </a:t>
            </a:r>
            <a:r>
              <a:rPr dirty="0" sz="2000" spc="-15">
                <a:latin typeface="Calibri"/>
                <a:cs typeface="Calibri"/>
              </a:rPr>
              <a:t>brackets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optional.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3087370"/>
            <a:ext cx="8268970" cy="3616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292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parameters </a:t>
            </a:r>
            <a:r>
              <a:rPr dirty="0" sz="1800" spc="-10">
                <a:latin typeface="Calibri"/>
                <a:cs typeface="Calibri"/>
              </a:rPr>
              <a:t>are </a:t>
            </a:r>
            <a:r>
              <a:rPr dirty="0" sz="1800" spc="-5">
                <a:latin typeface="Calibri"/>
                <a:cs typeface="Calibri"/>
              </a:rPr>
              <a:t>labelled </a:t>
            </a:r>
            <a:r>
              <a:rPr dirty="0" sz="1800">
                <a:latin typeface="Calibri"/>
                <a:cs typeface="Calibri"/>
              </a:rPr>
              <a:t>as </a:t>
            </a:r>
            <a:r>
              <a:rPr dirty="0" sz="1800" spc="-5" b="1" i="1">
                <a:latin typeface="Calibri"/>
                <a:cs typeface="Calibri"/>
              </a:rPr>
              <a:t>in</a:t>
            </a:r>
            <a:r>
              <a:rPr dirty="0" sz="1800" spc="-5" b="1">
                <a:latin typeface="Calibri"/>
                <a:cs typeface="Calibri"/>
              </a:rPr>
              <a:t>, </a:t>
            </a:r>
            <a:r>
              <a:rPr dirty="0" sz="1800" spc="-5" b="1" i="1">
                <a:latin typeface="Calibri"/>
                <a:cs typeface="Calibri"/>
              </a:rPr>
              <a:t>out </a:t>
            </a:r>
            <a:r>
              <a:rPr dirty="0" sz="1800" spc="-5">
                <a:latin typeface="Calibri"/>
                <a:cs typeface="Calibri"/>
              </a:rPr>
              <a:t>or </a:t>
            </a:r>
            <a:r>
              <a:rPr dirty="0" sz="1800" spc="-5" i="1">
                <a:latin typeface="Calibri"/>
                <a:cs typeface="Calibri"/>
              </a:rPr>
              <a:t>i</a:t>
            </a:r>
            <a:r>
              <a:rPr dirty="0" sz="1800" spc="-5" b="1" i="1">
                <a:latin typeface="Calibri"/>
                <a:cs typeface="Calibri"/>
              </a:rPr>
              <a:t>nout</a:t>
            </a:r>
            <a:r>
              <a:rPr dirty="0" sz="1800" spc="-5">
                <a:latin typeface="Calibri"/>
                <a:cs typeface="Calibri"/>
              </a:rPr>
              <a:t>, where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value of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5" i="1">
                <a:latin typeface="Calibri"/>
                <a:cs typeface="Calibri"/>
              </a:rPr>
              <a:t>in </a:t>
            </a:r>
            <a:r>
              <a:rPr dirty="0" sz="1800" spc="-10">
                <a:latin typeface="Calibri"/>
                <a:cs typeface="Calibri"/>
              </a:rPr>
              <a:t>parameter is </a:t>
            </a:r>
            <a:r>
              <a:rPr dirty="0" sz="1800" spc="-5">
                <a:latin typeface="Calibri"/>
                <a:cs typeface="Calibri"/>
              </a:rPr>
              <a:t> passed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-5">
                <a:latin typeface="Calibri"/>
                <a:cs typeface="Calibri"/>
              </a:rPr>
              <a:t> 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client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invoked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CORBA</a:t>
            </a:r>
            <a:r>
              <a:rPr dirty="0" sz="1800" spc="-5">
                <a:latin typeface="Calibri"/>
                <a:cs typeface="Calibri"/>
              </a:rPr>
              <a:t> object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value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an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out 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p</a:t>
            </a:r>
            <a:r>
              <a:rPr dirty="0" sz="1800" spc="-10">
                <a:latin typeface="Calibri"/>
                <a:cs typeface="Calibri"/>
              </a:rPr>
              <a:t>arameter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passed back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20">
                <a:latin typeface="Calibri"/>
                <a:cs typeface="Calibri"/>
              </a:rPr>
              <a:t>invoked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CORBA </a:t>
            </a:r>
            <a:r>
              <a:rPr dirty="0" sz="1800" spc="-5">
                <a:latin typeface="Calibri"/>
                <a:cs typeface="Calibri"/>
              </a:rPr>
              <a:t>object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client.</a:t>
            </a:r>
            <a:endParaRPr sz="1800">
              <a:latin typeface="Calibri"/>
              <a:cs typeface="Calibri"/>
            </a:endParaRPr>
          </a:p>
          <a:p>
            <a:pPr algn="just" marL="12700" marR="293370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Parameters </a:t>
            </a:r>
            <a:r>
              <a:rPr dirty="0" sz="1800">
                <a:latin typeface="Calibri"/>
                <a:cs typeface="Calibri"/>
              </a:rPr>
              <a:t>labelled as </a:t>
            </a:r>
            <a:r>
              <a:rPr dirty="0" sz="1800" spc="-5" i="1">
                <a:latin typeface="Calibri"/>
                <a:cs typeface="Calibri"/>
              </a:rPr>
              <a:t>inout </a:t>
            </a:r>
            <a:r>
              <a:rPr dirty="0" sz="1800" spc="-10">
                <a:latin typeface="Calibri"/>
                <a:cs typeface="Calibri"/>
              </a:rPr>
              <a:t>are </a:t>
            </a:r>
            <a:r>
              <a:rPr dirty="0" sz="1800" spc="-5">
                <a:latin typeface="Calibri"/>
                <a:cs typeface="Calibri"/>
              </a:rPr>
              <a:t>seldom </a:t>
            </a:r>
            <a:r>
              <a:rPr dirty="0" sz="1800">
                <a:latin typeface="Calibri"/>
                <a:cs typeface="Calibri"/>
              </a:rPr>
              <a:t>used, but </a:t>
            </a:r>
            <a:r>
              <a:rPr dirty="0" sz="1800" spc="-5">
                <a:latin typeface="Calibri"/>
                <a:cs typeface="Calibri"/>
              </a:rPr>
              <a:t>they </a:t>
            </a:r>
            <a:r>
              <a:rPr dirty="0" sz="1800" spc="-10">
                <a:latin typeface="Calibri"/>
                <a:cs typeface="Calibri"/>
              </a:rPr>
              <a:t>indicate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parameter </a:t>
            </a:r>
            <a:r>
              <a:rPr dirty="0" sz="1800" spc="-5">
                <a:latin typeface="Calibri"/>
                <a:cs typeface="Calibri"/>
              </a:rPr>
              <a:t> value </a:t>
            </a:r>
            <a:r>
              <a:rPr dirty="0" sz="1800" spc="-15">
                <a:latin typeface="Calibri"/>
                <a:cs typeface="Calibri"/>
              </a:rPr>
              <a:t>may</a:t>
            </a:r>
            <a:r>
              <a:rPr dirty="0" sz="1800">
                <a:latin typeface="Calibri"/>
                <a:cs typeface="Calibri"/>
              </a:rPr>
              <a:t> 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passed 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both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libri"/>
              <a:cs typeface="Calibri"/>
            </a:endParaRPr>
          </a:p>
          <a:p>
            <a:pPr marL="12700" marR="6985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IDL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types: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supports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15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primitive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types,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which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include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short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(16-bit),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long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(32-bit),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unsigned</a:t>
            </a:r>
            <a:r>
              <a:rPr dirty="0" sz="1800" spc="12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short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unsigned</a:t>
            </a:r>
            <a:r>
              <a:rPr dirty="0" sz="1800" spc="12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long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float</a:t>
            </a:r>
            <a:r>
              <a:rPr dirty="0" sz="1800" spc="110" i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(32-bit),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double</a:t>
            </a:r>
            <a:r>
              <a:rPr dirty="0" sz="1800" spc="125" i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(64-bit),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char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boolean</a:t>
            </a:r>
            <a:r>
              <a:rPr dirty="0" sz="1800" spc="130" i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(TRUE,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FALSE),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octet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(8-bit)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any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(which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represent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any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primitive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constructed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type).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Constants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most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primitive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types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constant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strings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may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declared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5" i="1">
                <a:latin typeface="Calibri"/>
                <a:cs typeface="Calibri"/>
              </a:rPr>
              <a:t>const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keyword.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01" y="134688"/>
            <a:ext cx="8349975" cy="63610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819248"/>
            <a:ext cx="7402195" cy="402526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8.1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Introduction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8.2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Distributed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objects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8.3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Case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study:</a:t>
            </a:r>
            <a:r>
              <a:rPr dirty="0" sz="3200" spc="-15">
                <a:latin typeface="Calibri"/>
                <a:cs typeface="Calibri"/>
              </a:rPr>
              <a:t> CORBA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8.4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From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objects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components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8.5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Case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studies: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Enterprise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JavaBeans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Fractal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8.6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Summary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206502"/>
            <a:ext cx="8484870" cy="5962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Calibri"/>
                <a:cs typeface="Calibri"/>
              </a:rPr>
              <a:t>Attributes: </a:t>
            </a:r>
            <a:r>
              <a:rPr dirty="0" sz="1800">
                <a:latin typeface="Calibri"/>
                <a:cs typeface="Calibri"/>
              </a:rPr>
              <a:t>IDL </a:t>
            </a:r>
            <a:r>
              <a:rPr dirty="0" sz="1800" spc="-10">
                <a:latin typeface="Calibri"/>
                <a:cs typeface="Calibri"/>
              </a:rPr>
              <a:t>interfaces can have attributes </a:t>
            </a:r>
            <a:r>
              <a:rPr dirty="0" sz="1800">
                <a:latin typeface="Calibri"/>
                <a:cs typeface="Calibri"/>
              </a:rPr>
              <a:t>as </a:t>
            </a:r>
            <a:r>
              <a:rPr dirty="0" sz="1800" spc="-5">
                <a:latin typeface="Calibri"/>
                <a:cs typeface="Calibri"/>
              </a:rPr>
              <a:t>well </a:t>
            </a:r>
            <a:r>
              <a:rPr dirty="0" sz="1800">
                <a:latin typeface="Calibri"/>
                <a:cs typeface="Calibri"/>
              </a:rPr>
              <a:t>as methods. </a:t>
            </a:r>
            <a:r>
              <a:rPr dirty="0" sz="1800" spc="-15">
                <a:latin typeface="Calibri"/>
                <a:cs typeface="Calibri"/>
              </a:rPr>
              <a:t>Attributes </a:t>
            </a:r>
            <a:r>
              <a:rPr dirty="0" sz="1800" spc="-10">
                <a:latin typeface="Calibri"/>
                <a:cs typeface="Calibri"/>
              </a:rPr>
              <a:t>are </a:t>
            </a:r>
            <a:r>
              <a:rPr dirty="0" sz="1800" spc="-20">
                <a:latin typeface="Calibri"/>
                <a:cs typeface="Calibri"/>
              </a:rPr>
              <a:t>like </a:t>
            </a:r>
            <a:r>
              <a:rPr dirty="0" sz="1800" spc="-5">
                <a:latin typeface="Calibri"/>
                <a:cs typeface="Calibri"/>
              </a:rPr>
              <a:t>public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class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fields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Java.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Attributes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defined</a:t>
            </a:r>
            <a:r>
              <a:rPr dirty="0" sz="1800">
                <a:latin typeface="Calibri"/>
                <a:cs typeface="Calibri"/>
              </a:rPr>
              <a:t> 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readonly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where</a:t>
            </a:r>
            <a:r>
              <a:rPr dirty="0" sz="1800" spc="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appropriate.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attributes are </a:t>
            </a:r>
            <a:r>
              <a:rPr dirty="0" sz="1800" spc="-15">
                <a:latin typeface="Calibri"/>
                <a:cs typeface="Calibri"/>
              </a:rPr>
              <a:t>private </a:t>
            </a:r>
            <a:r>
              <a:rPr dirty="0" sz="1800" spc="-10">
                <a:latin typeface="Calibri"/>
                <a:cs typeface="Calibri"/>
              </a:rPr>
              <a:t>to CORBA </a:t>
            </a:r>
            <a:r>
              <a:rPr dirty="0" sz="1800" spc="-5">
                <a:latin typeface="Calibri"/>
                <a:cs typeface="Calibri"/>
              </a:rPr>
              <a:t>objects, </a:t>
            </a:r>
            <a:r>
              <a:rPr dirty="0" sz="1800">
                <a:latin typeface="Calibri"/>
                <a:cs typeface="Calibri"/>
              </a:rPr>
              <a:t>but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>
                <a:latin typeface="Calibri"/>
                <a:cs typeface="Calibri"/>
              </a:rPr>
              <a:t>each </a:t>
            </a:r>
            <a:r>
              <a:rPr dirty="0" sz="1800" spc="-10">
                <a:latin typeface="Calibri"/>
                <a:cs typeface="Calibri"/>
              </a:rPr>
              <a:t>attribute </a:t>
            </a:r>
            <a:r>
              <a:rPr dirty="0" sz="1800" spc="-5">
                <a:latin typeface="Calibri"/>
                <a:cs typeface="Calibri"/>
              </a:rPr>
              <a:t>declared,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pair </a:t>
            </a:r>
            <a:r>
              <a:rPr dirty="0" sz="1800">
                <a:latin typeface="Calibri"/>
                <a:cs typeface="Calibri"/>
              </a:rPr>
              <a:t>of </a:t>
            </a:r>
            <a:r>
              <a:rPr dirty="0" sz="1800" spc="-5">
                <a:latin typeface="Calibri"/>
                <a:cs typeface="Calibri"/>
              </a:rPr>
              <a:t>accessor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methods is </a:t>
            </a:r>
            <a:r>
              <a:rPr dirty="0" sz="1800" spc="-10">
                <a:latin typeface="Calibri"/>
                <a:cs typeface="Calibri"/>
              </a:rPr>
              <a:t>generated automatically </a:t>
            </a:r>
            <a:r>
              <a:rPr dirty="0" sz="1800" spc="-5">
                <a:latin typeface="Calibri"/>
                <a:cs typeface="Calibri"/>
              </a:rPr>
              <a:t>by </a:t>
            </a:r>
            <a:r>
              <a:rPr dirty="0" sz="1800">
                <a:latin typeface="Calibri"/>
                <a:cs typeface="Calibri"/>
              </a:rPr>
              <a:t>the IDL </a:t>
            </a:r>
            <a:r>
              <a:rPr dirty="0" sz="1800" spc="-5">
                <a:latin typeface="Calibri"/>
                <a:cs typeface="Calibri"/>
              </a:rPr>
              <a:t>compiler: one </a:t>
            </a:r>
            <a:r>
              <a:rPr dirty="0" sz="1800" spc="-10">
                <a:latin typeface="Calibri"/>
                <a:cs typeface="Calibri"/>
              </a:rPr>
              <a:t>to retrieve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value 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attribute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other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set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readonly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attributes,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getter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 </a:t>
            </a:r>
            <a:r>
              <a:rPr dirty="0" sz="1800" spc="-5">
                <a:latin typeface="Calibri"/>
                <a:cs typeface="Calibri"/>
              </a:rPr>
              <a:t> provided.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alibri"/>
              <a:cs typeface="Calibri"/>
            </a:endParaRPr>
          </a:p>
          <a:p>
            <a:pPr algn="just" marL="12700" marR="7747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Inheritance</a:t>
            </a:r>
            <a:r>
              <a:rPr dirty="0" sz="1800" spc="-10"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IDL </a:t>
            </a:r>
            <a:r>
              <a:rPr dirty="0" sz="1800" spc="-10">
                <a:latin typeface="Calibri"/>
                <a:cs typeface="Calibri"/>
              </a:rPr>
              <a:t>interfaces </a:t>
            </a:r>
            <a:r>
              <a:rPr dirty="0" sz="1800" spc="-15">
                <a:latin typeface="Calibri"/>
                <a:cs typeface="Calibri"/>
              </a:rPr>
              <a:t>may </a:t>
            </a:r>
            <a:r>
              <a:rPr dirty="0" sz="1800">
                <a:latin typeface="Calibri"/>
                <a:cs typeface="Calibri"/>
              </a:rPr>
              <a:t>be </a:t>
            </a:r>
            <a:r>
              <a:rPr dirty="0" sz="1800" spc="-10">
                <a:latin typeface="Calibri"/>
                <a:cs typeface="Calibri"/>
              </a:rPr>
              <a:t>extended </a:t>
            </a:r>
            <a:r>
              <a:rPr dirty="0" sz="1800" spc="-5">
                <a:latin typeface="Calibri"/>
                <a:cs typeface="Calibri"/>
              </a:rPr>
              <a:t>through </a:t>
            </a:r>
            <a:r>
              <a:rPr dirty="0" sz="1800" spc="-10">
                <a:latin typeface="Calibri"/>
                <a:cs typeface="Calibri"/>
              </a:rPr>
              <a:t>interface </a:t>
            </a:r>
            <a:r>
              <a:rPr dirty="0" sz="1800" spc="-5">
                <a:latin typeface="Calibri"/>
                <a:cs typeface="Calibri"/>
              </a:rPr>
              <a:t>inheritance.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value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extended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valid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value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parameter</a:t>
            </a:r>
            <a:r>
              <a:rPr dirty="0" sz="1800" spc="-5">
                <a:latin typeface="Calibri"/>
                <a:cs typeface="Calibri"/>
              </a:rPr>
              <a:t> 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result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parent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type.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example,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B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valid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value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parameter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or </a:t>
            </a:r>
            <a:r>
              <a:rPr dirty="0" sz="1800" spc="-5">
                <a:latin typeface="Calibri"/>
                <a:cs typeface="Calibri"/>
              </a:rPr>
              <a:t>result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addition,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extend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more</a:t>
            </a:r>
            <a:r>
              <a:rPr dirty="0" sz="1800">
                <a:latin typeface="Calibri"/>
                <a:cs typeface="Calibri"/>
              </a:rPr>
              <a:t> than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example,</a:t>
            </a:r>
            <a:endParaRPr sz="18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interface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Z</a:t>
            </a:r>
            <a:r>
              <a:rPr dirty="0" sz="1800" spc="-10" i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here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extends</a:t>
            </a:r>
            <a:r>
              <a:rPr dirty="0" sz="1800" spc="-5">
                <a:latin typeface="Calibri"/>
                <a:cs typeface="Calibri"/>
              </a:rPr>
              <a:t> both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B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 i="1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6716395">
              <a:lnSpc>
                <a:spcPct val="100000"/>
              </a:lnSpc>
            </a:pPr>
            <a:r>
              <a:rPr dirty="0" sz="1800" spc="-15" i="1">
                <a:latin typeface="Calibri"/>
                <a:cs typeface="Calibri"/>
              </a:rPr>
              <a:t>interface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{</a:t>
            </a:r>
            <a:r>
              <a:rPr dirty="0" sz="1800" spc="-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}; 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interface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B:</a:t>
            </a:r>
            <a:r>
              <a:rPr dirty="0" sz="1800" spc="-1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A{</a:t>
            </a:r>
            <a:r>
              <a:rPr dirty="0" sz="1800" spc="-5" i="1">
                <a:latin typeface="Calibri"/>
                <a:cs typeface="Calibri"/>
              </a:rPr>
              <a:t> }; 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interface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C </a:t>
            </a:r>
            <a:r>
              <a:rPr dirty="0" sz="1800" spc="-5" i="1">
                <a:latin typeface="Calibri"/>
                <a:cs typeface="Calibri"/>
              </a:rPr>
              <a:t>{}; 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interface</a:t>
            </a:r>
            <a:r>
              <a:rPr dirty="0" sz="1800" i="1">
                <a:latin typeface="Calibri"/>
                <a:cs typeface="Calibri"/>
              </a:rPr>
              <a:t> Z</a:t>
            </a:r>
            <a:r>
              <a:rPr dirty="0" sz="1800" spc="-2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: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B,</a:t>
            </a:r>
            <a:r>
              <a:rPr dirty="0" sz="1800" spc="-2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C</a:t>
            </a:r>
            <a:r>
              <a:rPr dirty="0" sz="1800" spc="-5" i="1">
                <a:latin typeface="Calibri"/>
                <a:cs typeface="Calibri"/>
              </a:rPr>
              <a:t> {};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800" b="1">
                <a:latin typeface="Calibri"/>
                <a:cs typeface="Calibri"/>
              </a:rPr>
              <a:t>IDL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type</a:t>
            </a:r>
            <a:r>
              <a:rPr dirty="0" sz="1800" spc="-5" b="1">
                <a:latin typeface="Calibri"/>
                <a:cs typeface="Calibri"/>
              </a:rPr>
              <a:t> identifiers: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identifiers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generated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compiler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 </a:t>
            </a:r>
            <a:r>
              <a:rPr dirty="0" sz="1800" spc="-5"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interface.</a:t>
            </a:r>
            <a:endParaRPr sz="1800">
              <a:latin typeface="Calibri"/>
              <a:cs typeface="Calibri"/>
            </a:endParaRPr>
          </a:p>
          <a:p>
            <a:pPr marL="12700" marR="204470">
              <a:lnSpc>
                <a:spcPct val="100000"/>
              </a:lnSpc>
              <a:spcBef>
                <a:spcPts val="780"/>
              </a:spcBef>
            </a:pPr>
            <a:r>
              <a:rPr dirty="0" sz="1800" b="1">
                <a:latin typeface="Calibri"/>
                <a:cs typeface="Calibri"/>
              </a:rPr>
              <a:t>IDL</a:t>
            </a:r>
            <a:r>
              <a:rPr dirty="0" sz="1800" spc="-10" b="1">
                <a:latin typeface="Calibri"/>
                <a:cs typeface="Calibri"/>
              </a:rPr>
              <a:t> pragma directives: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allow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additional,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non-IDL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properties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specified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interface.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These </a:t>
            </a:r>
            <a:r>
              <a:rPr dirty="0" sz="1800" spc="-10">
                <a:latin typeface="Calibri"/>
                <a:cs typeface="Calibri"/>
              </a:rPr>
              <a:t>properties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include,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example,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specifying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will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only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locally,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supplying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value 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repository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ID.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085" y="461594"/>
            <a:ext cx="62668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 b="1">
                <a:latin typeface="Calibri"/>
                <a:cs typeface="Calibri"/>
              </a:rPr>
              <a:t>CORBA</a:t>
            </a:r>
            <a:r>
              <a:rPr dirty="0" sz="4400" spc="-40" b="1">
                <a:latin typeface="Calibri"/>
                <a:cs typeface="Calibri"/>
              </a:rPr>
              <a:t> </a:t>
            </a:r>
            <a:r>
              <a:rPr dirty="0" sz="4400" spc="-5" b="1">
                <a:latin typeface="Calibri"/>
                <a:cs typeface="Calibri"/>
              </a:rPr>
              <a:t>language</a:t>
            </a:r>
            <a:r>
              <a:rPr dirty="0" sz="4400" spc="-2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mappings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7086"/>
            <a:ext cx="8074659" cy="3878579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just" marL="355600" marR="8255" indent="-342900">
              <a:lnSpc>
                <a:spcPct val="80100"/>
              </a:lnSpc>
              <a:spcBef>
                <a:spcPts val="4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mapping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from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types</a:t>
            </a:r>
            <a:r>
              <a:rPr dirty="0" sz="1600">
                <a:latin typeface="Calibri"/>
                <a:cs typeface="Calibri"/>
              </a:rPr>
              <a:t> in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IDL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given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programming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language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quite 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straightforward.</a:t>
            </a:r>
            <a:r>
              <a:rPr dirty="0" sz="1600" spc="-10">
                <a:latin typeface="Calibri"/>
                <a:cs typeface="Calibri"/>
              </a:rPr>
              <a:t> For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example,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Java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primitive</a:t>
            </a:r>
            <a:r>
              <a:rPr dirty="0" sz="1600" spc="-5">
                <a:latin typeface="Calibri"/>
                <a:cs typeface="Calibri"/>
              </a:rPr>
              <a:t> types</a:t>
            </a:r>
            <a:r>
              <a:rPr dirty="0" sz="1600">
                <a:latin typeface="Calibri"/>
                <a:cs typeface="Calibri"/>
              </a:rPr>
              <a:t> in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IDL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are</a:t>
            </a:r>
            <a:r>
              <a:rPr dirty="0" sz="1600" spc="-5">
                <a:latin typeface="Calibri"/>
                <a:cs typeface="Calibri"/>
              </a:rPr>
              <a:t> mapped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 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corresponding</a:t>
            </a:r>
            <a:r>
              <a:rPr dirty="0" sz="1600" spc="2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primitive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types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that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language.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Structs</a:t>
            </a:r>
            <a:r>
              <a:rPr dirty="0" sz="1600" spc="-5">
                <a:latin typeface="Calibri"/>
                <a:cs typeface="Calibri"/>
              </a:rPr>
              <a:t>,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 spc="-5" i="1">
                <a:latin typeface="Calibri"/>
                <a:cs typeface="Calibri"/>
              </a:rPr>
              <a:t>enums,</a:t>
            </a:r>
            <a:r>
              <a:rPr dirty="0" sz="1600" spc="204" i="1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unions</a:t>
            </a:r>
            <a:r>
              <a:rPr dirty="0" sz="1600" spc="220" i="1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are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mapped</a:t>
            </a:r>
            <a:r>
              <a:rPr dirty="0" sz="1600" spc="2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to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Java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classes;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sequences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arrays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IDL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are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mapped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arrays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Java.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Calibri"/>
              <a:cs typeface="Calibri"/>
            </a:endParaRPr>
          </a:p>
          <a:p>
            <a:pPr algn="just" marL="355600" marR="6350" indent="-342900">
              <a:lnSpc>
                <a:spcPts val="154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1600" spc="-5">
                <a:latin typeface="Calibri"/>
                <a:cs typeface="Calibri"/>
              </a:rPr>
              <a:t>An IDL </a:t>
            </a:r>
            <a:r>
              <a:rPr dirty="0" sz="1600" spc="-15">
                <a:latin typeface="Calibri"/>
                <a:cs typeface="Calibri"/>
              </a:rPr>
              <a:t>exception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 </a:t>
            </a:r>
            <a:r>
              <a:rPr dirty="0" sz="1600" spc="-5">
                <a:latin typeface="Calibri"/>
                <a:cs typeface="Calibri"/>
              </a:rPr>
              <a:t>mapped </a:t>
            </a:r>
            <a:r>
              <a:rPr dirty="0" sz="1600">
                <a:latin typeface="Calibri"/>
                <a:cs typeface="Calibri"/>
              </a:rPr>
              <a:t>to </a:t>
            </a:r>
            <a:r>
              <a:rPr dirty="0" sz="1600" spc="-5">
                <a:latin typeface="Calibri"/>
                <a:cs typeface="Calibri"/>
              </a:rPr>
              <a:t>a </a:t>
            </a:r>
            <a:r>
              <a:rPr dirty="0" sz="1600" spc="-15">
                <a:latin typeface="Calibri"/>
                <a:cs typeface="Calibri"/>
              </a:rPr>
              <a:t>Java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class </a:t>
            </a:r>
            <a:r>
              <a:rPr dirty="0" sz="1600" spc="-10">
                <a:latin typeface="Calibri"/>
                <a:cs typeface="Calibri"/>
              </a:rPr>
              <a:t>that provides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instance variables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for</a:t>
            </a:r>
            <a:r>
              <a:rPr dirty="0" sz="1600" spc="3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 fields </a:t>
            </a:r>
            <a:r>
              <a:rPr dirty="0" sz="1600" spc="-10">
                <a:latin typeface="Calibri"/>
                <a:cs typeface="Calibri"/>
              </a:rPr>
              <a:t>of </a:t>
            </a:r>
            <a:r>
              <a:rPr dirty="0" sz="1600" spc="-5">
                <a:latin typeface="Calibri"/>
                <a:cs typeface="Calibri"/>
              </a:rPr>
              <a:t> the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exception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constructors.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mappings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C++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are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similarly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straightforward.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8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1600" spc="-25">
                <a:latin typeface="Calibri"/>
                <a:cs typeface="Calibri"/>
              </a:rPr>
              <a:t>However, </a:t>
            </a:r>
            <a:r>
              <a:rPr dirty="0" sz="1600" spc="-5">
                <a:latin typeface="Calibri"/>
                <a:cs typeface="Calibri"/>
              </a:rPr>
              <a:t>some </a:t>
            </a:r>
            <a:r>
              <a:rPr dirty="0" sz="1600" spc="-10">
                <a:latin typeface="Calibri"/>
                <a:cs typeface="Calibri"/>
              </a:rPr>
              <a:t>difficulties </a:t>
            </a:r>
            <a:r>
              <a:rPr dirty="0" sz="1600" spc="-5">
                <a:latin typeface="Calibri"/>
                <a:cs typeface="Calibri"/>
              </a:rPr>
              <a:t>arise with mapping the </a:t>
            </a:r>
            <a:r>
              <a:rPr dirty="0" sz="1600" spc="-10">
                <a:latin typeface="Calibri"/>
                <a:cs typeface="Calibri"/>
              </a:rPr>
              <a:t>parameter-passing semantics </a:t>
            </a:r>
            <a:r>
              <a:rPr dirty="0" sz="1600" spc="-5">
                <a:latin typeface="Calibri"/>
                <a:cs typeface="Calibri"/>
              </a:rPr>
              <a:t>of IDL </a:t>
            </a:r>
            <a:r>
              <a:rPr dirty="0" sz="1600" spc="-15">
                <a:latin typeface="Calibri"/>
                <a:cs typeface="Calibri"/>
              </a:rPr>
              <a:t>onto 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those of </a:t>
            </a:r>
            <a:r>
              <a:rPr dirty="0" sz="1600" spc="-15">
                <a:latin typeface="Calibri"/>
                <a:cs typeface="Calibri"/>
              </a:rPr>
              <a:t>Java. </a:t>
            </a:r>
            <a:r>
              <a:rPr dirty="0" sz="1600">
                <a:latin typeface="Calibri"/>
                <a:cs typeface="Calibri"/>
              </a:rPr>
              <a:t>In </a:t>
            </a:r>
            <a:r>
              <a:rPr dirty="0" sz="1600" spc="-20">
                <a:latin typeface="Calibri"/>
                <a:cs typeface="Calibri"/>
              </a:rPr>
              <a:t>particular, </a:t>
            </a:r>
            <a:r>
              <a:rPr dirty="0" sz="1600" spc="-5">
                <a:latin typeface="Calibri"/>
                <a:cs typeface="Calibri"/>
              </a:rPr>
              <a:t>IDL allows </a:t>
            </a:r>
            <a:r>
              <a:rPr dirty="0" sz="1600" spc="-10">
                <a:latin typeface="Calibri"/>
                <a:cs typeface="Calibri"/>
              </a:rPr>
              <a:t>methods to return several </a:t>
            </a:r>
            <a:r>
              <a:rPr dirty="0" sz="1600" spc="-15">
                <a:latin typeface="Calibri"/>
                <a:cs typeface="Calibri"/>
              </a:rPr>
              <a:t>separate </a:t>
            </a:r>
            <a:r>
              <a:rPr dirty="0" sz="1600" spc="-10">
                <a:latin typeface="Calibri"/>
                <a:cs typeface="Calibri"/>
              </a:rPr>
              <a:t>values </a:t>
            </a:r>
            <a:r>
              <a:rPr dirty="0" sz="1600" spc="-5">
                <a:latin typeface="Calibri"/>
                <a:cs typeface="Calibri"/>
              </a:rPr>
              <a:t>via </a:t>
            </a:r>
            <a:r>
              <a:rPr dirty="0" sz="1600" spc="-10">
                <a:latin typeface="Calibri"/>
                <a:cs typeface="Calibri"/>
              </a:rPr>
              <a:t>output 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parameters, </a:t>
            </a:r>
            <a:r>
              <a:rPr dirty="0" sz="1600" spc="-5">
                <a:latin typeface="Calibri"/>
                <a:cs typeface="Calibri"/>
              </a:rPr>
              <a:t>whereas </a:t>
            </a:r>
            <a:r>
              <a:rPr dirty="0" sz="1600" spc="-20">
                <a:latin typeface="Calibri"/>
                <a:cs typeface="Calibri"/>
              </a:rPr>
              <a:t>Java </a:t>
            </a:r>
            <a:r>
              <a:rPr dirty="0" sz="1600" spc="-10">
                <a:latin typeface="Calibri"/>
                <a:cs typeface="Calibri"/>
              </a:rPr>
              <a:t>can </a:t>
            </a:r>
            <a:r>
              <a:rPr dirty="0" sz="1600" spc="-15">
                <a:latin typeface="Calibri"/>
                <a:cs typeface="Calibri"/>
              </a:rPr>
              <a:t>have </a:t>
            </a:r>
            <a:r>
              <a:rPr dirty="0" sz="1600" spc="-5">
                <a:latin typeface="Calibri"/>
                <a:cs typeface="Calibri"/>
              </a:rPr>
              <a:t>only a single result. The </a:t>
            </a:r>
            <a:r>
              <a:rPr dirty="0" sz="1600" spc="-5" i="1">
                <a:latin typeface="Calibri"/>
                <a:cs typeface="Calibri"/>
              </a:rPr>
              <a:t>Holder </a:t>
            </a:r>
            <a:r>
              <a:rPr dirty="0" sz="1600" spc="-5">
                <a:latin typeface="Calibri"/>
                <a:cs typeface="Calibri"/>
              </a:rPr>
              <a:t>classes </a:t>
            </a:r>
            <a:r>
              <a:rPr dirty="0" sz="1600" spc="-10">
                <a:latin typeface="Calibri"/>
                <a:cs typeface="Calibri"/>
              </a:rPr>
              <a:t>are </a:t>
            </a:r>
            <a:r>
              <a:rPr dirty="0" sz="1600" spc="-5">
                <a:latin typeface="Calibri"/>
                <a:cs typeface="Calibri"/>
              </a:rPr>
              <a:t>provided </a:t>
            </a:r>
            <a:r>
              <a:rPr dirty="0" sz="1600" spc="-15">
                <a:latin typeface="Calibri"/>
                <a:cs typeface="Calibri"/>
              </a:rPr>
              <a:t>to </a:t>
            </a:r>
            <a:r>
              <a:rPr dirty="0" sz="1600" spc="-10">
                <a:latin typeface="Calibri"/>
                <a:cs typeface="Calibri"/>
              </a:rPr>
              <a:t> overcome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this</a:t>
            </a:r>
            <a:r>
              <a:rPr dirty="0" sz="1600" spc="18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difference,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but</a:t>
            </a:r>
            <a:r>
              <a:rPr dirty="0" sz="1600" spc="18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this</a:t>
            </a:r>
            <a:r>
              <a:rPr dirty="0" sz="1600" spc="18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requires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programmer</a:t>
            </a:r>
            <a:r>
              <a:rPr dirty="0" sz="1600" spc="18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17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make</a:t>
            </a:r>
            <a:r>
              <a:rPr dirty="0" sz="1600" spc="16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use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18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them,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which</a:t>
            </a:r>
            <a:r>
              <a:rPr dirty="0" sz="1600" spc="1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not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altogether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straightforward.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850">
              <a:latin typeface="Calibri"/>
              <a:cs typeface="Calibri"/>
            </a:endParaRPr>
          </a:p>
          <a:p>
            <a:pPr marL="355600" marR="139065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latin typeface="Calibri"/>
                <a:cs typeface="Calibri"/>
              </a:rPr>
              <a:t>Although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C++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implementations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CORBA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handle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out</a:t>
            </a:r>
            <a:r>
              <a:rPr dirty="0" sz="1600" spc="20" i="1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inout</a:t>
            </a:r>
            <a:r>
              <a:rPr dirty="0" sz="1600" spc="15" i="1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parameters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quite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naturally,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C++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programmers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suffer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from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different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set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problems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with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parameters,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related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storage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management.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These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difficulties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arise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when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object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references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variable-length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entities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such as strings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or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sequences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are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passed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arguments.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461594"/>
            <a:ext cx="43738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 b="1">
                <a:latin typeface="Calibri"/>
                <a:cs typeface="Calibri"/>
              </a:rPr>
              <a:t>Asynchronous</a:t>
            </a:r>
            <a:r>
              <a:rPr dirty="0" sz="4400" spc="-9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RMI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1845"/>
            <a:ext cx="8073390" cy="423354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just" marL="355600" marR="5715" indent="-342900">
              <a:lnSpc>
                <a:spcPct val="800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CORBA </a:t>
            </a:r>
            <a:r>
              <a:rPr dirty="0" sz="2000" spc="-5">
                <a:latin typeface="Calibri"/>
                <a:cs typeface="Calibri"/>
              </a:rPr>
              <a:t>supports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5">
                <a:latin typeface="Calibri"/>
                <a:cs typeface="Calibri"/>
              </a:rPr>
              <a:t>form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10">
                <a:latin typeface="Calibri"/>
                <a:cs typeface="Calibri"/>
              </a:rPr>
              <a:t>asynchronous </a:t>
            </a:r>
            <a:r>
              <a:rPr dirty="0" sz="2000" spc="-5">
                <a:latin typeface="Calibri"/>
                <a:cs typeface="Calibri"/>
              </a:rPr>
              <a:t>RMI </a:t>
            </a:r>
            <a:r>
              <a:rPr dirty="0" sz="2000" spc="-10">
                <a:latin typeface="Calibri"/>
                <a:cs typeface="Calibri"/>
              </a:rPr>
              <a:t>that allows </a:t>
            </a:r>
            <a:r>
              <a:rPr dirty="0" sz="2000" spc="-5">
                <a:latin typeface="Calibri"/>
                <a:cs typeface="Calibri"/>
              </a:rPr>
              <a:t>clients </a:t>
            </a:r>
            <a:r>
              <a:rPr dirty="0" sz="2000" spc="-15">
                <a:latin typeface="Calibri"/>
                <a:cs typeface="Calibri"/>
              </a:rPr>
              <a:t>to make 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non-blocking </a:t>
            </a:r>
            <a:r>
              <a:rPr dirty="0" sz="2000" spc="-15">
                <a:latin typeface="Calibri"/>
                <a:cs typeface="Calibri"/>
              </a:rPr>
              <a:t>invocation</a:t>
            </a:r>
            <a:r>
              <a:rPr dirty="0" sz="2000" spc="-10">
                <a:latin typeface="Calibri"/>
                <a:cs typeface="Calibri"/>
              </a:rPr>
              <a:t> requests </a:t>
            </a:r>
            <a:r>
              <a:rPr dirty="0" sz="2000" spc="-5">
                <a:latin typeface="Calibri"/>
                <a:cs typeface="Calibri"/>
              </a:rPr>
              <a:t>on </a:t>
            </a:r>
            <a:r>
              <a:rPr dirty="0" sz="2000" spc="-10">
                <a:latin typeface="Calibri"/>
                <a:cs typeface="Calibri"/>
              </a:rPr>
              <a:t>CORBA </a:t>
            </a:r>
            <a:r>
              <a:rPr dirty="0" sz="2000" spc="-5">
                <a:latin typeface="Calibri"/>
                <a:cs typeface="Calibri"/>
              </a:rPr>
              <a:t>objects </a:t>
            </a:r>
            <a:r>
              <a:rPr dirty="0" sz="2000">
                <a:latin typeface="Calibri"/>
                <a:cs typeface="Calibri"/>
              </a:rPr>
              <a:t>[OMG </a:t>
            </a:r>
            <a:r>
              <a:rPr dirty="0" sz="2000" spc="-5">
                <a:latin typeface="Calibri"/>
                <a:cs typeface="Calibri"/>
              </a:rPr>
              <a:t>2004e]. It is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intended </a:t>
            </a:r>
            <a:r>
              <a:rPr dirty="0" sz="2000" spc="-10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be implemented in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client. </a:t>
            </a:r>
            <a:r>
              <a:rPr dirty="0" sz="2000" spc="-15">
                <a:latin typeface="Calibri"/>
                <a:cs typeface="Calibri"/>
              </a:rPr>
              <a:t>Therefore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server </a:t>
            </a:r>
            <a:r>
              <a:rPr dirty="0" sz="2000">
                <a:latin typeface="Calibri"/>
                <a:cs typeface="Calibri"/>
              </a:rPr>
              <a:t>is </a:t>
            </a:r>
            <a:r>
              <a:rPr dirty="0" sz="2000" spc="-10">
                <a:latin typeface="Calibri"/>
                <a:cs typeface="Calibri"/>
              </a:rPr>
              <a:t>generally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unaware</a:t>
            </a:r>
            <a:r>
              <a:rPr dirty="0" sz="2000" spc="-5">
                <a:latin typeface="Calibri"/>
                <a:cs typeface="Calibri"/>
              </a:rPr>
              <a:t> of whether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invoked</a:t>
            </a:r>
            <a:r>
              <a:rPr dirty="0" sz="2000" spc="-10">
                <a:latin typeface="Calibri"/>
                <a:cs typeface="Calibri"/>
              </a:rPr>
              <a:t> synchronously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asynchronously.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Asynchronous </a:t>
            </a:r>
            <a:r>
              <a:rPr dirty="0" sz="2000">
                <a:latin typeface="Calibri"/>
                <a:cs typeface="Calibri"/>
              </a:rPr>
              <a:t>RMI </a:t>
            </a:r>
            <a:r>
              <a:rPr dirty="0" sz="2000" spc="-5">
                <a:latin typeface="Calibri"/>
                <a:cs typeface="Calibri"/>
              </a:rPr>
              <a:t>adds </a:t>
            </a:r>
            <a:r>
              <a:rPr dirty="0" sz="2000" spc="-10">
                <a:latin typeface="Calibri"/>
                <a:cs typeface="Calibri"/>
              </a:rPr>
              <a:t>two </a:t>
            </a:r>
            <a:r>
              <a:rPr dirty="0" sz="2000" spc="-5">
                <a:latin typeface="Calibri"/>
                <a:cs typeface="Calibri"/>
              </a:rPr>
              <a:t>new </a:t>
            </a:r>
            <a:r>
              <a:rPr dirty="0" sz="2000" spc="-10">
                <a:latin typeface="Calibri"/>
                <a:cs typeface="Calibri"/>
              </a:rPr>
              <a:t>variants to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invocation </a:t>
            </a:r>
            <a:r>
              <a:rPr dirty="0" sz="2000" spc="-5">
                <a:latin typeface="Calibri"/>
                <a:cs typeface="Calibri"/>
              </a:rPr>
              <a:t>semantics </a:t>
            </a:r>
            <a:r>
              <a:rPr dirty="0" sz="2000" spc="-15">
                <a:latin typeface="Calibri"/>
                <a:cs typeface="Calibri"/>
              </a:rPr>
              <a:t>of 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RMIs: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callback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-5">
                <a:latin typeface="Calibri"/>
                <a:cs typeface="Calibri"/>
              </a:rPr>
              <a:t> in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which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client</a:t>
            </a:r>
            <a:r>
              <a:rPr dirty="0" sz="2000">
                <a:latin typeface="Calibri"/>
                <a:cs typeface="Calibri"/>
              </a:rPr>
              <a:t> uses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extra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parameter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pass</a:t>
            </a:r>
            <a:r>
              <a:rPr dirty="0" sz="2000">
                <a:latin typeface="Calibri"/>
                <a:cs typeface="Calibri"/>
              </a:rPr>
              <a:t> a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reference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callback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with</a:t>
            </a:r>
            <a:r>
              <a:rPr dirty="0" sz="2000">
                <a:latin typeface="Calibri"/>
                <a:cs typeface="Calibri"/>
              </a:rPr>
              <a:t> each </a:t>
            </a:r>
            <a:r>
              <a:rPr dirty="0" sz="2000" spc="-10">
                <a:latin typeface="Calibri"/>
                <a:cs typeface="Calibri"/>
              </a:rPr>
              <a:t>invocation</a:t>
            </a:r>
            <a:r>
              <a:rPr dirty="0" sz="2000" spc="-5">
                <a:latin typeface="Calibri"/>
                <a:cs typeface="Calibri"/>
              </a:rPr>
              <a:t> so that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server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call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back</a:t>
            </a:r>
            <a:r>
              <a:rPr dirty="0" sz="2000" spc="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4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results;</a:t>
            </a:r>
            <a:r>
              <a:rPr dirty="0" sz="2000" spc="425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polling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which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4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server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returns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valuetype </a:t>
            </a:r>
            <a:r>
              <a:rPr dirty="0" sz="2000" spc="-440" i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that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 </a:t>
            </a:r>
            <a:r>
              <a:rPr dirty="0" sz="2000" spc="-5">
                <a:latin typeface="Calibri"/>
                <a:cs typeface="Calibri"/>
              </a:rPr>
              <a:t>used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poll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wait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reply.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marR="118110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architecture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asynchronous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RMI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allows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intermediate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agent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deployed</a:t>
            </a:r>
            <a:r>
              <a:rPr dirty="0" sz="2000" spc="-15">
                <a:latin typeface="Calibri"/>
                <a:cs typeface="Calibri"/>
              </a:rPr>
              <a:t> 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make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sure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that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request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carried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necessary,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store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reply.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Thus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0">
                <a:latin typeface="Calibri"/>
                <a:cs typeface="Calibri"/>
              </a:rPr>
              <a:t> appropriate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5">
                <a:latin typeface="Calibri"/>
                <a:cs typeface="Calibri"/>
              </a:rPr>
              <a:t>use</a:t>
            </a:r>
            <a:r>
              <a:rPr dirty="0" sz="2000">
                <a:latin typeface="Calibri"/>
                <a:cs typeface="Calibri"/>
              </a:rPr>
              <a:t> in </a:t>
            </a:r>
            <a:r>
              <a:rPr dirty="0" sz="2000" spc="-10">
                <a:latin typeface="Calibri"/>
                <a:cs typeface="Calibri"/>
              </a:rPr>
              <a:t>environments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where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clients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may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become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temporarily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disconnected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such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as,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example,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client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laptop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train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758" y="461594"/>
            <a:ext cx="732853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8.3.2</a:t>
            </a:r>
            <a:r>
              <a:rPr dirty="0" sz="4400" spc="-30"/>
              <a:t> </a:t>
            </a:r>
            <a:r>
              <a:rPr dirty="0" sz="4400" spc="-5"/>
              <a:t>The</a:t>
            </a:r>
            <a:r>
              <a:rPr dirty="0" sz="4400" spc="-10"/>
              <a:t> architecture</a:t>
            </a:r>
            <a:r>
              <a:rPr dirty="0" sz="4400" spc="-5"/>
              <a:t> </a:t>
            </a:r>
            <a:r>
              <a:rPr dirty="0" sz="4400"/>
              <a:t>of</a:t>
            </a:r>
            <a:r>
              <a:rPr dirty="0" sz="4400" spc="-15"/>
              <a:t> </a:t>
            </a:r>
            <a:r>
              <a:rPr dirty="0" sz="4400" spc="-20"/>
              <a:t>CORBA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282" y="1411773"/>
            <a:ext cx="8353373" cy="30420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4370" y="4815967"/>
            <a:ext cx="8049895" cy="1983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953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CORBA architecture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three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essential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components: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adapter,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implementation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repository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repository.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CORBA provides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both </a:t>
            </a:r>
            <a:r>
              <a:rPr dirty="0" sz="1800" spc="-15">
                <a:latin typeface="Calibri"/>
                <a:cs typeface="Calibri"/>
              </a:rPr>
              <a:t>static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dynamic </a:t>
            </a:r>
            <a:r>
              <a:rPr dirty="0" sz="1800" spc="-10">
                <a:latin typeface="Calibri"/>
                <a:cs typeface="Calibri"/>
              </a:rPr>
              <a:t>invocations. Static invocations are </a:t>
            </a:r>
            <a:r>
              <a:rPr dirty="0" sz="1800" spc="-5">
                <a:latin typeface="Calibri"/>
                <a:cs typeface="Calibri"/>
              </a:rPr>
              <a:t>used </a:t>
            </a:r>
            <a:r>
              <a:rPr dirty="0" sz="1800">
                <a:latin typeface="Calibri"/>
                <a:cs typeface="Calibri"/>
              </a:rPr>
              <a:t> when the </a:t>
            </a:r>
            <a:r>
              <a:rPr dirty="0" sz="1800" spc="-5">
                <a:latin typeface="Calibri"/>
                <a:cs typeface="Calibri"/>
              </a:rPr>
              <a:t>remote </a:t>
            </a:r>
            <a:r>
              <a:rPr dirty="0" sz="1800" spc="-10">
                <a:latin typeface="Calibri"/>
                <a:cs typeface="Calibri"/>
              </a:rPr>
              <a:t>interface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CORBA </a:t>
            </a:r>
            <a:r>
              <a:rPr dirty="0" sz="1800" spc="-5">
                <a:latin typeface="Calibri"/>
                <a:cs typeface="Calibri"/>
              </a:rPr>
              <a:t>object is known </a:t>
            </a:r>
            <a:r>
              <a:rPr dirty="0" sz="1800" spc="-10">
                <a:latin typeface="Calibri"/>
                <a:cs typeface="Calibri"/>
              </a:rPr>
              <a:t>at </a:t>
            </a:r>
            <a:r>
              <a:rPr dirty="0" sz="1800" spc="-5">
                <a:latin typeface="Calibri"/>
                <a:cs typeface="Calibri"/>
              </a:rPr>
              <a:t>compile </a:t>
            </a:r>
            <a:r>
              <a:rPr dirty="0" sz="1800">
                <a:latin typeface="Calibri"/>
                <a:cs typeface="Calibri"/>
              </a:rPr>
              <a:t>time, </a:t>
            </a:r>
            <a:r>
              <a:rPr dirty="0" sz="1800" spc="-5">
                <a:latin typeface="Calibri"/>
                <a:cs typeface="Calibri"/>
              </a:rPr>
              <a:t>enabling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client </a:t>
            </a:r>
            <a:r>
              <a:rPr dirty="0" sz="1800" spc="-10">
                <a:latin typeface="Calibri"/>
                <a:cs typeface="Calibri"/>
              </a:rPr>
              <a:t>stubs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server </a:t>
            </a:r>
            <a:r>
              <a:rPr dirty="0" sz="1800" spc="-15">
                <a:latin typeface="Calibri"/>
                <a:cs typeface="Calibri"/>
              </a:rPr>
              <a:t>skeletons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be used. </a:t>
            </a:r>
            <a:r>
              <a:rPr dirty="0" sz="1800" spc="-5">
                <a:latin typeface="Calibri"/>
                <a:cs typeface="Calibri"/>
              </a:rPr>
              <a:t>If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remote interface </a:t>
            </a:r>
            <a:r>
              <a:rPr dirty="0" sz="1800" spc="-5">
                <a:latin typeface="Calibri"/>
                <a:cs typeface="Calibri"/>
              </a:rPr>
              <a:t>is not </a:t>
            </a:r>
            <a:r>
              <a:rPr dirty="0" sz="1800">
                <a:latin typeface="Calibri"/>
                <a:cs typeface="Calibri"/>
              </a:rPr>
              <a:t>known </a:t>
            </a:r>
            <a:r>
              <a:rPr dirty="0" sz="1800" spc="-15">
                <a:latin typeface="Calibri"/>
                <a:cs typeface="Calibri"/>
              </a:rPr>
              <a:t>at </a:t>
            </a:r>
            <a:r>
              <a:rPr dirty="0" sz="1800" spc="-10">
                <a:latin typeface="Calibri"/>
                <a:cs typeface="Calibri"/>
              </a:rPr>
              <a:t> compile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time,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dynamic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invocation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must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088" rIns="0" bIns="0" rtlCol="0" vert="horz">
            <a:spAutoFit/>
          </a:bodyPr>
          <a:lstStyle/>
          <a:p>
            <a:pPr marL="2994025" marR="5080" indent="-151384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Components</a:t>
            </a:r>
            <a:r>
              <a:rPr dirty="0" sz="4000" spc="-45"/>
              <a:t> </a:t>
            </a:r>
            <a:r>
              <a:rPr dirty="0" sz="4000" spc="-5"/>
              <a:t>of the</a:t>
            </a:r>
            <a:r>
              <a:rPr dirty="0" sz="4000" spc="-35"/>
              <a:t> </a:t>
            </a:r>
            <a:r>
              <a:rPr dirty="0" sz="4000" spc="-20"/>
              <a:t>CORBA </a:t>
            </a:r>
            <a:r>
              <a:rPr dirty="0" sz="4000" spc="-885"/>
              <a:t> </a:t>
            </a:r>
            <a:r>
              <a:rPr dirty="0" sz="4000" spc="-15"/>
              <a:t>architecture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9090"/>
            <a:ext cx="807021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latin typeface="Calibri"/>
                <a:cs typeface="Calibri"/>
              </a:rPr>
              <a:t>ORB </a:t>
            </a:r>
            <a:r>
              <a:rPr dirty="0" sz="3000" spc="-15" b="1">
                <a:latin typeface="Calibri"/>
                <a:cs typeface="Calibri"/>
              </a:rPr>
              <a:t>core </a:t>
            </a:r>
            <a:r>
              <a:rPr dirty="0" sz="3000" b="1">
                <a:latin typeface="Calibri"/>
                <a:cs typeface="Calibri"/>
              </a:rPr>
              <a:t>•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15">
                <a:latin typeface="Calibri"/>
                <a:cs typeface="Calibri"/>
              </a:rPr>
              <a:t>role </a:t>
            </a:r>
            <a:r>
              <a:rPr dirty="0" sz="3000" spc="-5">
                <a:latin typeface="Calibri"/>
                <a:cs typeface="Calibri"/>
              </a:rPr>
              <a:t>of </a:t>
            </a:r>
            <a:r>
              <a:rPr dirty="0" sz="3000">
                <a:latin typeface="Calibri"/>
                <a:cs typeface="Calibri"/>
              </a:rPr>
              <a:t>the ORB </a:t>
            </a:r>
            <a:r>
              <a:rPr dirty="0" sz="3000" spc="-20">
                <a:latin typeface="Calibri"/>
                <a:cs typeface="Calibri"/>
              </a:rPr>
              <a:t>core </a:t>
            </a:r>
            <a:r>
              <a:rPr dirty="0" sz="3000" spc="-5">
                <a:latin typeface="Calibri"/>
                <a:cs typeface="Calibri"/>
              </a:rPr>
              <a:t>includes </a:t>
            </a:r>
            <a:r>
              <a:rPr dirty="0" sz="3000">
                <a:latin typeface="Calibri"/>
                <a:cs typeface="Calibri"/>
              </a:rPr>
              <a:t>all </a:t>
            </a:r>
            <a:r>
              <a:rPr dirty="0" sz="3000" spc="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the</a:t>
            </a:r>
            <a:r>
              <a:rPr dirty="0" sz="3000" spc="-10">
                <a:latin typeface="Calibri"/>
                <a:cs typeface="Calibri"/>
              </a:rPr>
              <a:t> functionality</a:t>
            </a:r>
            <a:r>
              <a:rPr dirty="0" sz="3000" spc="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of</a:t>
            </a:r>
            <a:r>
              <a:rPr dirty="0" sz="3000" spc="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the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communication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module</a:t>
            </a:r>
            <a:r>
              <a:rPr dirty="0" sz="3000">
                <a:latin typeface="Calibri"/>
                <a:cs typeface="Calibri"/>
              </a:rPr>
              <a:t> In </a:t>
            </a:r>
            <a:r>
              <a:rPr dirty="0" sz="3000" spc="-66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addition, </a:t>
            </a:r>
            <a:r>
              <a:rPr dirty="0" sz="3000">
                <a:latin typeface="Calibri"/>
                <a:cs typeface="Calibri"/>
              </a:rPr>
              <a:t>an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ORB</a:t>
            </a:r>
            <a:r>
              <a:rPr dirty="0" sz="3000" spc="5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core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provides</a:t>
            </a:r>
            <a:r>
              <a:rPr dirty="0" sz="3000">
                <a:latin typeface="Calibri"/>
                <a:cs typeface="Calibri"/>
              </a:rPr>
              <a:t> an</a:t>
            </a:r>
            <a:r>
              <a:rPr dirty="0" sz="3000" spc="2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interface </a:t>
            </a:r>
            <a:r>
              <a:rPr dirty="0" sz="3000" spc="-10">
                <a:latin typeface="Calibri"/>
                <a:cs typeface="Calibri"/>
              </a:rPr>
              <a:t>that </a:t>
            </a:r>
            <a:r>
              <a:rPr dirty="0" sz="3000" spc="-5">
                <a:latin typeface="Calibri"/>
                <a:cs typeface="Calibri"/>
              </a:rPr>
              <a:t> includes</a:t>
            </a:r>
            <a:r>
              <a:rPr dirty="0" sz="3000">
                <a:latin typeface="Calibri"/>
                <a:cs typeface="Calibri"/>
              </a:rPr>
              <a:t> the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following: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000" spc="-15">
                <a:latin typeface="Calibri"/>
                <a:cs typeface="Calibri"/>
              </a:rPr>
              <a:t>operations</a:t>
            </a:r>
            <a:r>
              <a:rPr dirty="0" sz="3000" spc="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enabling </a:t>
            </a:r>
            <a:r>
              <a:rPr dirty="0" sz="3000">
                <a:latin typeface="Calibri"/>
                <a:cs typeface="Calibri"/>
              </a:rPr>
              <a:t>it </a:t>
            </a:r>
            <a:r>
              <a:rPr dirty="0" sz="3000" spc="-15">
                <a:latin typeface="Calibri"/>
                <a:cs typeface="Calibri"/>
              </a:rPr>
              <a:t>to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be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started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and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stopped;</a:t>
            </a:r>
            <a:endParaRPr sz="3000">
              <a:latin typeface="Calibri"/>
              <a:cs typeface="Calibri"/>
            </a:endParaRPr>
          </a:p>
          <a:p>
            <a:pPr marL="355600" marR="655955" indent="-342900">
              <a:lnSpc>
                <a:spcPct val="100000"/>
              </a:lnSpc>
              <a:spcBef>
                <a:spcPts val="72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000" spc="-15">
                <a:latin typeface="Calibri"/>
                <a:cs typeface="Calibri"/>
              </a:rPr>
              <a:t>operations</a:t>
            </a:r>
            <a:r>
              <a:rPr dirty="0" sz="3000" spc="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to</a:t>
            </a:r>
            <a:r>
              <a:rPr dirty="0" sz="3000" spc="-20">
                <a:latin typeface="Calibri"/>
                <a:cs typeface="Calibri"/>
              </a:rPr>
              <a:t> convert </a:t>
            </a:r>
            <a:r>
              <a:rPr dirty="0" sz="3000" spc="-10">
                <a:latin typeface="Calibri"/>
                <a:cs typeface="Calibri"/>
              </a:rPr>
              <a:t>between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remote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object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25">
                <a:latin typeface="Calibri"/>
                <a:cs typeface="Calibri"/>
              </a:rPr>
              <a:t>references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and</a:t>
            </a:r>
            <a:r>
              <a:rPr dirty="0" sz="3000" spc="-10">
                <a:latin typeface="Calibri"/>
                <a:cs typeface="Calibri"/>
              </a:rPr>
              <a:t> strings;</a:t>
            </a:r>
            <a:endParaRPr sz="3000">
              <a:latin typeface="Calibri"/>
              <a:cs typeface="Calibri"/>
            </a:endParaRPr>
          </a:p>
          <a:p>
            <a:pPr marL="355600" marR="158115" indent="-342900">
              <a:lnSpc>
                <a:spcPct val="100000"/>
              </a:lnSpc>
              <a:spcBef>
                <a:spcPts val="72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000" spc="-15">
                <a:latin typeface="Calibri"/>
                <a:cs typeface="Calibri"/>
              </a:rPr>
              <a:t>operations</a:t>
            </a:r>
            <a:r>
              <a:rPr dirty="0" sz="3000" spc="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to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provide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argument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lists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25">
                <a:latin typeface="Calibri"/>
                <a:cs typeface="Calibri"/>
              </a:rPr>
              <a:t>for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requests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using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dynamic</a:t>
            </a:r>
            <a:r>
              <a:rPr dirty="0" sz="3000" spc="1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invocation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88162"/>
            <a:ext cx="8074659" cy="559181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just" marL="355600" marR="6985" indent="-342900">
              <a:lnSpc>
                <a:spcPts val="2110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 b="1">
                <a:latin typeface="Calibri"/>
                <a:cs typeface="Calibri"/>
              </a:rPr>
              <a:t>Object </a:t>
            </a:r>
            <a:r>
              <a:rPr dirty="0" sz="2200" spc="-10" b="1">
                <a:latin typeface="Calibri"/>
                <a:cs typeface="Calibri"/>
              </a:rPr>
              <a:t>adapter </a:t>
            </a:r>
            <a:r>
              <a:rPr dirty="0" sz="2200" spc="-5" b="1">
                <a:latin typeface="Calibri"/>
                <a:cs typeface="Calibri"/>
              </a:rPr>
              <a:t>•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5">
                <a:latin typeface="Calibri"/>
                <a:cs typeface="Calibri"/>
              </a:rPr>
              <a:t>role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an </a:t>
            </a:r>
            <a:r>
              <a:rPr dirty="0" sz="2200" spc="-10" i="1">
                <a:latin typeface="Calibri"/>
                <a:cs typeface="Calibri"/>
              </a:rPr>
              <a:t>object </a:t>
            </a:r>
            <a:r>
              <a:rPr dirty="0" sz="2200" spc="-15" i="1">
                <a:latin typeface="Calibri"/>
                <a:cs typeface="Calibri"/>
              </a:rPr>
              <a:t>adapter </a:t>
            </a:r>
            <a:r>
              <a:rPr dirty="0" sz="2200" spc="-5">
                <a:latin typeface="Calibri"/>
                <a:cs typeface="Calibri"/>
              </a:rPr>
              <a:t>is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15">
                <a:latin typeface="Calibri"/>
                <a:cs typeface="Calibri"/>
              </a:rPr>
              <a:t>bridge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5">
                <a:latin typeface="Calibri"/>
                <a:cs typeface="Calibri"/>
              </a:rPr>
              <a:t>gap </a:t>
            </a:r>
            <a:r>
              <a:rPr dirty="0" sz="2200" spc="-10">
                <a:latin typeface="Calibri"/>
                <a:cs typeface="Calibri"/>
              </a:rPr>
              <a:t> between </a:t>
            </a:r>
            <a:r>
              <a:rPr dirty="0" sz="2200" spc="-15">
                <a:latin typeface="Calibri"/>
                <a:cs typeface="Calibri"/>
              </a:rPr>
              <a:t>CORBA </a:t>
            </a:r>
            <a:r>
              <a:rPr dirty="0" sz="2200" spc="-10">
                <a:latin typeface="Calibri"/>
                <a:cs typeface="Calibri"/>
              </a:rPr>
              <a:t>objects </a:t>
            </a:r>
            <a:r>
              <a:rPr dirty="0" sz="2200" spc="-5">
                <a:latin typeface="Calibri"/>
                <a:cs typeface="Calibri"/>
              </a:rPr>
              <a:t>with IDL </a:t>
            </a:r>
            <a:r>
              <a:rPr dirty="0" sz="2200" spc="-15">
                <a:latin typeface="Calibri"/>
                <a:cs typeface="Calibri"/>
              </a:rPr>
              <a:t>interfaces </a:t>
            </a:r>
            <a:r>
              <a:rPr dirty="0" sz="2200" spc="-5">
                <a:latin typeface="Calibri"/>
                <a:cs typeface="Calibri"/>
              </a:rPr>
              <a:t>and the </a:t>
            </a:r>
            <a:r>
              <a:rPr dirty="0" sz="2200" spc="-10">
                <a:latin typeface="Calibri"/>
                <a:cs typeface="Calibri"/>
              </a:rPr>
              <a:t>programming </a:t>
            </a:r>
            <a:r>
              <a:rPr dirty="0" sz="2200" spc="-5">
                <a:latin typeface="Calibri"/>
                <a:cs typeface="Calibri"/>
              </a:rPr>
              <a:t> language </a:t>
            </a:r>
            <a:r>
              <a:rPr dirty="0" sz="2200" spc="-15">
                <a:latin typeface="Calibri"/>
                <a:cs typeface="Calibri"/>
              </a:rPr>
              <a:t>interfaces </a:t>
            </a:r>
            <a:r>
              <a:rPr dirty="0" sz="2200" spc="5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0">
                <a:latin typeface="Calibri"/>
                <a:cs typeface="Calibri"/>
              </a:rPr>
              <a:t>corresponding servant </a:t>
            </a:r>
            <a:r>
              <a:rPr dirty="0" sz="2200" spc="-5">
                <a:latin typeface="Calibri"/>
                <a:cs typeface="Calibri"/>
              </a:rPr>
              <a:t>classes. An object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adapter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has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following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tasks:</a:t>
            </a:r>
            <a:endParaRPr sz="2200">
              <a:latin typeface="Calibri"/>
              <a:cs typeface="Calibri"/>
            </a:endParaRPr>
          </a:p>
          <a:p>
            <a:pPr marL="419100" indent="-407034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419100" algn="l"/>
                <a:tab pos="419734" algn="l"/>
              </a:tabLst>
            </a:pPr>
            <a:r>
              <a:rPr dirty="0" sz="2200" spc="-5">
                <a:latin typeface="Calibri"/>
                <a:cs typeface="Calibri"/>
              </a:rPr>
              <a:t>It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creates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remote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object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references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for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CORBA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objects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It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dispatches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each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RMI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via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skeleton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appropriate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servant.</a:t>
            </a:r>
            <a:endParaRPr sz="2200">
              <a:latin typeface="Calibri"/>
              <a:cs typeface="Calibri"/>
            </a:endParaRPr>
          </a:p>
          <a:p>
            <a:pPr marL="419100" indent="-407034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419100" algn="l"/>
                <a:tab pos="419734" algn="l"/>
              </a:tabLst>
            </a:pPr>
            <a:r>
              <a:rPr dirty="0" sz="2200" spc="-5">
                <a:latin typeface="Calibri"/>
                <a:cs typeface="Calibri"/>
              </a:rPr>
              <a:t>It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activates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15">
                <a:latin typeface="Calibri"/>
                <a:cs typeface="Calibri"/>
              </a:rPr>
              <a:t>deactivates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servants.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Calibri"/>
              <a:cs typeface="Calibri"/>
            </a:endParaRPr>
          </a:p>
          <a:p>
            <a:pPr algn="just" marL="355600" marR="6985" indent="-34290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An object </a:t>
            </a:r>
            <a:r>
              <a:rPr dirty="0" sz="2200" spc="-10">
                <a:latin typeface="Calibri"/>
                <a:cs typeface="Calibri"/>
              </a:rPr>
              <a:t>adapter gives </a:t>
            </a:r>
            <a:r>
              <a:rPr dirty="0" sz="2200" spc="-5">
                <a:latin typeface="Calibri"/>
                <a:cs typeface="Calibri"/>
              </a:rPr>
              <a:t>each </a:t>
            </a:r>
            <a:r>
              <a:rPr dirty="0" sz="2200" spc="-10">
                <a:latin typeface="Calibri"/>
                <a:cs typeface="Calibri"/>
              </a:rPr>
              <a:t>CORBA </a:t>
            </a:r>
            <a:r>
              <a:rPr dirty="0" sz="2200" spc="-5">
                <a:latin typeface="Calibri"/>
                <a:cs typeface="Calibri"/>
              </a:rPr>
              <a:t>object a </a:t>
            </a:r>
            <a:r>
              <a:rPr dirty="0" sz="2200" spc="-10">
                <a:latin typeface="Calibri"/>
                <a:cs typeface="Calibri"/>
              </a:rPr>
              <a:t>unique </a:t>
            </a:r>
            <a:r>
              <a:rPr dirty="0" sz="2200" spc="-10" i="1">
                <a:latin typeface="Calibri"/>
                <a:cs typeface="Calibri"/>
              </a:rPr>
              <a:t>object name</a:t>
            </a:r>
            <a:r>
              <a:rPr dirty="0" sz="2200" spc="-10">
                <a:latin typeface="Calibri"/>
                <a:cs typeface="Calibri"/>
              </a:rPr>
              <a:t>, </a:t>
            </a:r>
            <a:r>
              <a:rPr dirty="0" sz="2200" spc="-5">
                <a:latin typeface="Calibri"/>
                <a:cs typeface="Calibri"/>
              </a:rPr>
              <a:t> which </a:t>
            </a:r>
            <a:r>
              <a:rPr dirty="0" sz="2200" spc="-15">
                <a:latin typeface="Calibri"/>
                <a:cs typeface="Calibri"/>
              </a:rPr>
              <a:t>forms </a:t>
            </a:r>
            <a:r>
              <a:rPr dirty="0" sz="2200" spc="-5">
                <a:latin typeface="Calibri"/>
                <a:cs typeface="Calibri"/>
              </a:rPr>
              <a:t>part of its </a:t>
            </a:r>
            <a:r>
              <a:rPr dirty="0" sz="2200" spc="-10">
                <a:latin typeface="Calibri"/>
                <a:cs typeface="Calibri"/>
              </a:rPr>
              <a:t>remote </a:t>
            </a:r>
            <a:r>
              <a:rPr dirty="0" sz="2200" spc="-5">
                <a:latin typeface="Calibri"/>
                <a:cs typeface="Calibri"/>
              </a:rPr>
              <a:t>object </a:t>
            </a:r>
            <a:r>
              <a:rPr dirty="0" sz="2200" spc="-20">
                <a:latin typeface="Calibri"/>
                <a:cs typeface="Calibri"/>
              </a:rPr>
              <a:t>reference. </a:t>
            </a:r>
            <a:r>
              <a:rPr dirty="0" sz="2200" spc="-5">
                <a:latin typeface="Calibri"/>
                <a:cs typeface="Calibri"/>
              </a:rPr>
              <a:t>The same name </a:t>
            </a:r>
            <a:r>
              <a:rPr dirty="0" sz="2200" spc="-10">
                <a:latin typeface="Calibri"/>
                <a:cs typeface="Calibri"/>
              </a:rPr>
              <a:t>is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used </a:t>
            </a:r>
            <a:r>
              <a:rPr dirty="0" sz="2200" spc="-5">
                <a:latin typeface="Calibri"/>
                <a:cs typeface="Calibri"/>
              </a:rPr>
              <a:t>each time an object is </a:t>
            </a:r>
            <a:r>
              <a:rPr dirty="0" sz="2200" spc="-15">
                <a:latin typeface="Calibri"/>
                <a:cs typeface="Calibri"/>
              </a:rPr>
              <a:t>activated. </a:t>
            </a:r>
            <a:r>
              <a:rPr dirty="0" sz="2200" spc="-10">
                <a:latin typeface="Calibri"/>
                <a:cs typeface="Calibri"/>
              </a:rPr>
              <a:t>The </a:t>
            </a:r>
            <a:r>
              <a:rPr dirty="0" sz="2200" spc="-5">
                <a:latin typeface="Calibri"/>
                <a:cs typeface="Calibri"/>
              </a:rPr>
              <a:t>object </a:t>
            </a:r>
            <a:r>
              <a:rPr dirty="0" sz="2200" spc="-10">
                <a:latin typeface="Calibri"/>
                <a:cs typeface="Calibri"/>
              </a:rPr>
              <a:t>name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may </a:t>
            </a:r>
            <a:r>
              <a:rPr dirty="0" sz="2200" spc="5">
                <a:latin typeface="Calibri"/>
                <a:cs typeface="Calibri"/>
              </a:rPr>
              <a:t>be 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specified by</a:t>
            </a:r>
            <a:r>
              <a:rPr dirty="0" sz="2200" spc="-5">
                <a:latin typeface="Calibri"/>
                <a:cs typeface="Calibri"/>
              </a:rPr>
              <a:t> the </a:t>
            </a:r>
            <a:r>
              <a:rPr dirty="0" sz="2200" spc="-10">
                <a:latin typeface="Calibri"/>
                <a:cs typeface="Calibri"/>
              </a:rPr>
              <a:t>application </a:t>
            </a:r>
            <a:r>
              <a:rPr dirty="0" sz="2200" spc="-20">
                <a:latin typeface="Calibri"/>
                <a:cs typeface="Calibri"/>
              </a:rPr>
              <a:t>program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 </a:t>
            </a:r>
            <a:r>
              <a:rPr dirty="0" sz="2200" spc="-15">
                <a:latin typeface="Calibri"/>
                <a:cs typeface="Calibri"/>
              </a:rPr>
              <a:t>generated</a:t>
            </a:r>
            <a:r>
              <a:rPr dirty="0" sz="2200" spc="-10">
                <a:latin typeface="Calibri"/>
                <a:cs typeface="Calibri"/>
              </a:rPr>
              <a:t> by</a:t>
            </a:r>
            <a:r>
              <a:rPr dirty="0" sz="2200" spc="-5">
                <a:latin typeface="Calibri"/>
                <a:cs typeface="Calibri"/>
              </a:rPr>
              <a:t> the object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adapter.</a:t>
            </a:r>
            <a:endParaRPr sz="22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15">
                <a:latin typeface="Calibri"/>
                <a:cs typeface="Calibri"/>
              </a:rPr>
              <a:t>Each</a:t>
            </a:r>
            <a:r>
              <a:rPr dirty="0" sz="2200" spc="-10">
                <a:latin typeface="Calibri"/>
                <a:cs typeface="Calibri"/>
              </a:rPr>
              <a:t> CORBA</a:t>
            </a:r>
            <a:r>
              <a:rPr dirty="0" sz="2200" spc="-5">
                <a:latin typeface="Calibri"/>
                <a:cs typeface="Calibri"/>
              </a:rPr>
              <a:t> object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registered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object</a:t>
            </a:r>
            <a:r>
              <a:rPr dirty="0" sz="2200" spc="484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adapter,</a:t>
            </a:r>
            <a:r>
              <a:rPr dirty="0" sz="2200" spc="4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which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keeps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10">
                <a:latin typeface="Calibri"/>
                <a:cs typeface="Calibri"/>
              </a:rPr>
              <a:t>remote </a:t>
            </a:r>
            <a:r>
              <a:rPr dirty="0" sz="2200" spc="-5">
                <a:latin typeface="Calibri"/>
                <a:cs typeface="Calibri"/>
              </a:rPr>
              <a:t>object </a:t>
            </a:r>
            <a:r>
              <a:rPr dirty="0" sz="2200" spc="-10">
                <a:latin typeface="Calibri"/>
                <a:cs typeface="Calibri"/>
              </a:rPr>
              <a:t>table that maps </a:t>
            </a:r>
            <a:r>
              <a:rPr dirty="0" sz="2200" spc="-5">
                <a:latin typeface="Calibri"/>
                <a:cs typeface="Calibri"/>
              </a:rPr>
              <a:t>the names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0">
                <a:latin typeface="Calibri"/>
                <a:cs typeface="Calibri"/>
              </a:rPr>
              <a:t>CORBA </a:t>
            </a:r>
            <a:r>
              <a:rPr dirty="0" sz="2200" spc="-5">
                <a:latin typeface="Calibri"/>
                <a:cs typeface="Calibri"/>
              </a:rPr>
              <a:t>objects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5">
                <a:latin typeface="Calibri"/>
                <a:cs typeface="Calibri"/>
              </a:rPr>
              <a:t>their </a:t>
            </a:r>
            <a:r>
              <a:rPr dirty="0" sz="2200" spc="-10">
                <a:latin typeface="Calibri"/>
                <a:cs typeface="Calibri"/>
              </a:rPr>
              <a:t>servants. </a:t>
            </a:r>
            <a:r>
              <a:rPr dirty="0" sz="2200" spc="-15">
                <a:latin typeface="Calibri"/>
                <a:cs typeface="Calibri"/>
              </a:rPr>
              <a:t>Each </a:t>
            </a:r>
            <a:r>
              <a:rPr dirty="0" sz="2200" spc="-5">
                <a:latin typeface="Calibri"/>
                <a:cs typeface="Calibri"/>
              </a:rPr>
              <a:t>object </a:t>
            </a:r>
            <a:r>
              <a:rPr dirty="0" sz="2200" spc="-10">
                <a:latin typeface="Calibri"/>
                <a:cs typeface="Calibri"/>
              </a:rPr>
              <a:t>adapter </a:t>
            </a:r>
            <a:r>
              <a:rPr dirty="0" sz="2200">
                <a:latin typeface="Calibri"/>
                <a:cs typeface="Calibri"/>
              </a:rPr>
              <a:t>also </a:t>
            </a:r>
            <a:r>
              <a:rPr dirty="0" sz="2200" spc="-10">
                <a:latin typeface="Calibri"/>
                <a:cs typeface="Calibri"/>
              </a:rPr>
              <a:t>has </a:t>
            </a:r>
            <a:r>
              <a:rPr dirty="0" sz="2200" spc="-5">
                <a:latin typeface="Calibri"/>
                <a:cs typeface="Calibri"/>
              </a:rPr>
              <a:t>its </a:t>
            </a:r>
            <a:r>
              <a:rPr dirty="0" sz="2200" spc="-10">
                <a:latin typeface="Calibri"/>
                <a:cs typeface="Calibri"/>
              </a:rPr>
              <a:t>own name, </a:t>
            </a:r>
            <a:r>
              <a:rPr dirty="0" sz="2200" spc="-5">
                <a:latin typeface="Calibri"/>
                <a:cs typeface="Calibri"/>
              </a:rPr>
              <a:t>which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forms</a:t>
            </a:r>
            <a:r>
              <a:rPr dirty="0" sz="2200" spc="-10">
                <a:latin typeface="Calibri"/>
                <a:cs typeface="Calibri"/>
              </a:rPr>
              <a:t> part </a:t>
            </a:r>
            <a:r>
              <a:rPr dirty="0" sz="2200" spc="5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0">
                <a:latin typeface="Calibri"/>
                <a:cs typeface="Calibri"/>
              </a:rPr>
              <a:t>remote</a:t>
            </a:r>
            <a:r>
              <a:rPr dirty="0" sz="2200" spc="-5">
                <a:latin typeface="Calibri"/>
                <a:cs typeface="Calibri"/>
              </a:rPr>
              <a:t> object </a:t>
            </a:r>
            <a:r>
              <a:rPr dirty="0" sz="2200" spc="-15">
                <a:latin typeface="Calibri"/>
                <a:cs typeface="Calibri"/>
              </a:rPr>
              <a:t>references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all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0">
                <a:latin typeface="Calibri"/>
                <a:cs typeface="Calibri"/>
              </a:rPr>
              <a:t>CORBA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objects</a:t>
            </a:r>
            <a:r>
              <a:rPr dirty="0" sz="2200" spc="-5">
                <a:latin typeface="Calibri"/>
                <a:cs typeface="Calibri"/>
              </a:rPr>
              <a:t> it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manages.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This</a:t>
            </a:r>
            <a:r>
              <a:rPr dirty="0" sz="2200" spc="-5">
                <a:latin typeface="Calibri"/>
                <a:cs typeface="Calibri"/>
              </a:rPr>
              <a:t> name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may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either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specified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by</a:t>
            </a:r>
            <a:r>
              <a:rPr dirty="0" sz="2200" spc="-5">
                <a:latin typeface="Calibri"/>
                <a:cs typeface="Calibri"/>
              </a:rPr>
              <a:t> the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application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program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generated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automatically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94258"/>
            <a:ext cx="8074025" cy="6489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355600" marR="5080" indent="-342900">
              <a:lnSpc>
                <a:spcPct val="8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10" b="1">
                <a:latin typeface="Calibri"/>
                <a:cs typeface="Calibri"/>
              </a:rPr>
              <a:t>Portable</a:t>
            </a:r>
            <a:r>
              <a:rPr dirty="0" sz="2000" spc="-5" b="1">
                <a:latin typeface="Calibri"/>
                <a:cs typeface="Calibri"/>
              </a:rPr>
              <a:t> object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adapter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-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CORBA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standard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for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adapters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called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Portable </a:t>
            </a:r>
            <a:r>
              <a:rPr dirty="0" sz="2000" spc="-5">
                <a:latin typeface="Calibri"/>
                <a:cs typeface="Calibri"/>
              </a:rPr>
              <a:t>Object </a:t>
            </a:r>
            <a:r>
              <a:rPr dirty="0" sz="2000" spc="-10">
                <a:latin typeface="Calibri"/>
                <a:cs typeface="Calibri"/>
              </a:rPr>
              <a:t>Adapter </a:t>
            </a:r>
            <a:r>
              <a:rPr dirty="0" sz="2000" spc="-5">
                <a:latin typeface="Calibri"/>
                <a:cs typeface="Calibri"/>
              </a:rPr>
              <a:t>(POA). It is called portable because it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allows </a:t>
            </a:r>
            <a:r>
              <a:rPr dirty="0" sz="2000" spc="-5">
                <a:latin typeface="Calibri"/>
                <a:cs typeface="Calibri"/>
              </a:rPr>
              <a:t>applications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servants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be run </a:t>
            </a:r>
            <a:r>
              <a:rPr dirty="0" sz="2000" spc="-5">
                <a:latin typeface="Calibri"/>
                <a:cs typeface="Calibri"/>
              </a:rPr>
              <a:t>on ORBs </a:t>
            </a:r>
            <a:r>
              <a:rPr dirty="0" sz="2000" spc="-10">
                <a:latin typeface="Calibri"/>
                <a:cs typeface="Calibri"/>
              </a:rPr>
              <a:t>produced </a:t>
            </a:r>
            <a:r>
              <a:rPr dirty="0" sz="2000" spc="-15">
                <a:latin typeface="Calibri"/>
                <a:cs typeface="Calibri"/>
              </a:rPr>
              <a:t>by different </a:t>
            </a:r>
            <a:r>
              <a:rPr dirty="0" sz="2000" spc="-10">
                <a:latin typeface="Calibri"/>
                <a:cs typeface="Calibri"/>
              </a:rPr>
              <a:t> developers</a:t>
            </a:r>
            <a:r>
              <a:rPr dirty="0" sz="2000" spc="-5">
                <a:latin typeface="Calibri"/>
                <a:cs typeface="Calibri"/>
              </a:rPr>
              <a:t> [Vinoski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1998].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This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achieved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>
                <a:latin typeface="Calibri"/>
                <a:cs typeface="Calibri"/>
              </a:rPr>
              <a:t> means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4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standardization</a:t>
            </a:r>
            <a:r>
              <a:rPr dirty="0" sz="2000" spc="-5">
                <a:latin typeface="Calibri"/>
                <a:cs typeface="Calibri"/>
              </a:rPr>
              <a:t> of</a:t>
            </a:r>
            <a:r>
              <a:rPr dirty="0" sz="2000">
                <a:latin typeface="Calibri"/>
                <a:cs typeface="Calibri"/>
              </a:rPr>
              <a:t> the </a:t>
            </a:r>
            <a:r>
              <a:rPr dirty="0" sz="2000" spc="-15">
                <a:latin typeface="Calibri"/>
                <a:cs typeface="Calibri"/>
              </a:rPr>
              <a:t>skeleton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interactions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between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POA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servants.</a:t>
            </a:r>
            <a:endParaRPr sz="2000">
              <a:latin typeface="Calibri"/>
              <a:cs typeface="Calibri"/>
            </a:endParaRPr>
          </a:p>
          <a:p>
            <a:pPr algn="just"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POA</a:t>
            </a:r>
            <a:r>
              <a:rPr dirty="0" sz="2000" spc="-5">
                <a:latin typeface="Calibri"/>
                <a:cs typeface="Calibri"/>
              </a:rPr>
              <a:t> supports </a:t>
            </a:r>
            <a:r>
              <a:rPr dirty="0" sz="2000" spc="-10">
                <a:latin typeface="Calibri"/>
                <a:cs typeface="Calibri"/>
              </a:rPr>
              <a:t>CORBA </a:t>
            </a:r>
            <a:r>
              <a:rPr dirty="0" sz="2000" spc="-5">
                <a:latin typeface="Calibri"/>
                <a:cs typeface="Calibri"/>
              </a:rPr>
              <a:t>objects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with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two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different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sorts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lifetimes:</a:t>
            </a:r>
            <a:endParaRPr sz="2000">
              <a:latin typeface="Calibri"/>
              <a:cs typeface="Calibri"/>
            </a:endParaRPr>
          </a:p>
          <a:p>
            <a:pPr algn="just" marL="355600" marR="7620" indent="-342900">
              <a:lnSpc>
                <a:spcPct val="80000"/>
              </a:lnSpc>
              <a:spcBef>
                <a:spcPts val="48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those whose </a:t>
            </a:r>
            <a:r>
              <a:rPr dirty="0" sz="2000" spc="-10">
                <a:latin typeface="Calibri"/>
                <a:cs typeface="Calibri"/>
              </a:rPr>
              <a:t>lifetimes </a:t>
            </a:r>
            <a:r>
              <a:rPr dirty="0" sz="2000" spc="-5">
                <a:latin typeface="Calibri"/>
                <a:cs typeface="Calibri"/>
              </a:rPr>
              <a:t>are </a:t>
            </a:r>
            <a:r>
              <a:rPr dirty="0" sz="2000" spc="-10">
                <a:latin typeface="Calibri"/>
                <a:cs typeface="Calibri"/>
              </a:rPr>
              <a:t>restricted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that of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process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which </a:t>
            </a:r>
            <a:r>
              <a:rPr dirty="0" sz="2000" spc="-5">
                <a:latin typeface="Calibri"/>
                <a:cs typeface="Calibri"/>
              </a:rPr>
              <a:t>their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servants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instantiated;</a:t>
            </a:r>
            <a:endParaRPr sz="2000">
              <a:latin typeface="Calibri"/>
              <a:cs typeface="Calibri"/>
            </a:endParaRPr>
          </a:p>
          <a:p>
            <a:pPr algn="just" marL="355600" marR="8255" indent="-342900">
              <a:lnSpc>
                <a:spcPts val="1920"/>
              </a:lnSpc>
              <a:spcBef>
                <a:spcPts val="46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those whose </a:t>
            </a:r>
            <a:r>
              <a:rPr dirty="0" sz="2000" spc="-10">
                <a:latin typeface="Calibri"/>
                <a:cs typeface="Calibri"/>
              </a:rPr>
              <a:t>lifetimes </a:t>
            </a:r>
            <a:r>
              <a:rPr dirty="0" sz="2000" spc="-5">
                <a:latin typeface="Calibri"/>
                <a:cs typeface="Calibri"/>
              </a:rPr>
              <a:t>can span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instantiations </a:t>
            </a:r>
            <a:r>
              <a:rPr dirty="0" sz="2000" spc="-5">
                <a:latin typeface="Calibri"/>
                <a:cs typeface="Calibri"/>
              </a:rPr>
              <a:t>of servants in </a:t>
            </a:r>
            <a:r>
              <a:rPr dirty="0" sz="2000">
                <a:latin typeface="Calibri"/>
                <a:cs typeface="Calibri"/>
              </a:rPr>
              <a:t>multiple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processes.</a:t>
            </a:r>
            <a:endParaRPr sz="20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spcBef>
                <a:spcPts val="5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POA allows CORBA </a:t>
            </a:r>
            <a:r>
              <a:rPr dirty="0" sz="2000" spc="-5">
                <a:latin typeface="Calibri"/>
                <a:cs typeface="Calibri"/>
              </a:rPr>
              <a:t>objects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be </a:t>
            </a:r>
            <a:r>
              <a:rPr dirty="0" sz="2000" spc="-10">
                <a:latin typeface="Calibri"/>
                <a:cs typeface="Calibri"/>
              </a:rPr>
              <a:t>instantiated transparently; </a:t>
            </a:r>
            <a:r>
              <a:rPr dirty="0" sz="2000" spc="-5">
                <a:latin typeface="Calibri"/>
                <a:cs typeface="Calibri"/>
              </a:rPr>
              <a:t>and in </a:t>
            </a:r>
            <a:r>
              <a:rPr dirty="0" sz="2000">
                <a:latin typeface="Calibri"/>
                <a:cs typeface="Calibri"/>
              </a:rPr>
              <a:t> addition</a:t>
            </a:r>
            <a:r>
              <a:rPr dirty="0" sz="2000" spc="20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</a:t>
            </a:r>
            <a:r>
              <a:rPr dirty="0" sz="2000" spc="20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separates</a:t>
            </a:r>
            <a:r>
              <a:rPr dirty="0" sz="2000" spc="20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20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creation</a:t>
            </a:r>
            <a:r>
              <a:rPr dirty="0" sz="2000" spc="2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1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CORBA</a:t>
            </a:r>
            <a:r>
              <a:rPr dirty="0" sz="2000" spc="20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objects</a:t>
            </a:r>
            <a:r>
              <a:rPr dirty="0" sz="2000" spc="2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from</a:t>
            </a:r>
            <a:r>
              <a:rPr dirty="0" sz="2000" spc="2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20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creation</a:t>
            </a:r>
            <a:r>
              <a:rPr dirty="0" sz="2000" spc="2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servants</a:t>
            </a:r>
            <a:r>
              <a:rPr dirty="0" sz="2000" i="1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that</a:t>
            </a:r>
            <a:r>
              <a:rPr dirty="0" sz="2000" spc="-5">
                <a:latin typeface="Calibri"/>
                <a:cs typeface="Calibri"/>
              </a:rPr>
              <a:t> implement</a:t>
            </a:r>
            <a:r>
              <a:rPr dirty="0" sz="2000">
                <a:latin typeface="Calibri"/>
                <a:cs typeface="Calibri"/>
              </a:rPr>
              <a:t> those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objects.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Server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applications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such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databases </a:t>
            </a:r>
            <a:r>
              <a:rPr dirty="0" sz="2000">
                <a:latin typeface="Calibri"/>
                <a:cs typeface="Calibri"/>
              </a:rPr>
              <a:t>with </a:t>
            </a:r>
            <a:r>
              <a:rPr dirty="0" sz="2000" spc="-10">
                <a:latin typeface="Calibri"/>
                <a:cs typeface="Calibri"/>
              </a:rPr>
              <a:t>large numbers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10">
                <a:latin typeface="Calibri"/>
                <a:cs typeface="Calibri"/>
              </a:rPr>
              <a:t>CORBA </a:t>
            </a:r>
            <a:r>
              <a:rPr dirty="0" sz="2000" spc="-5">
                <a:latin typeface="Calibri"/>
                <a:cs typeface="Calibri"/>
              </a:rPr>
              <a:t>objects can </a:t>
            </a:r>
            <a:r>
              <a:rPr dirty="0" sz="2000" spc="-15">
                <a:latin typeface="Calibri"/>
                <a:cs typeface="Calibri"/>
              </a:rPr>
              <a:t>create </a:t>
            </a:r>
            <a:r>
              <a:rPr dirty="0" sz="2000" spc="-5">
                <a:latin typeface="Calibri"/>
                <a:cs typeface="Calibri"/>
              </a:rPr>
              <a:t>servants on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demand, only </a:t>
            </a:r>
            <a:r>
              <a:rPr dirty="0" sz="2000">
                <a:latin typeface="Calibri"/>
                <a:cs typeface="Calibri"/>
              </a:rPr>
              <a:t>when the </a:t>
            </a:r>
            <a:r>
              <a:rPr dirty="0" sz="2000" spc="-5">
                <a:latin typeface="Calibri"/>
                <a:cs typeface="Calibri"/>
              </a:rPr>
              <a:t>objects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>
                <a:latin typeface="Calibri"/>
                <a:cs typeface="Calibri"/>
              </a:rPr>
              <a:t>accessed.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this </a:t>
            </a:r>
            <a:r>
              <a:rPr dirty="0" sz="2000" spc="-5">
                <a:latin typeface="Calibri"/>
                <a:cs typeface="Calibri"/>
              </a:rPr>
              <a:t>case, they </a:t>
            </a:r>
            <a:r>
              <a:rPr dirty="0" sz="2000" spc="-15">
                <a:latin typeface="Calibri"/>
                <a:cs typeface="Calibri"/>
              </a:rPr>
              <a:t>may </a:t>
            </a:r>
            <a:r>
              <a:rPr dirty="0" sz="2000" spc="-5">
                <a:latin typeface="Calibri"/>
                <a:cs typeface="Calibri"/>
              </a:rPr>
              <a:t>use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database </a:t>
            </a:r>
            <a:r>
              <a:rPr dirty="0" sz="2000" spc="-25">
                <a:latin typeface="Calibri"/>
                <a:cs typeface="Calibri"/>
              </a:rPr>
              <a:t>keys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object names, or they </a:t>
            </a:r>
            <a:r>
              <a:rPr dirty="0" sz="2000" spc="-15">
                <a:latin typeface="Calibri"/>
                <a:cs typeface="Calibri"/>
              </a:rPr>
              <a:t>may </a:t>
            </a:r>
            <a:r>
              <a:rPr dirty="0" sz="2000" spc="-5">
                <a:latin typeface="Calibri"/>
                <a:cs typeface="Calibri"/>
              </a:rPr>
              <a:t>use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single </a:t>
            </a:r>
            <a:r>
              <a:rPr dirty="0" sz="2000" spc="-10">
                <a:latin typeface="Calibri"/>
                <a:cs typeface="Calibri"/>
              </a:rPr>
              <a:t>servant </a:t>
            </a:r>
            <a:r>
              <a:rPr dirty="0" sz="2000" spc="-25">
                <a:latin typeface="Calibri"/>
                <a:cs typeface="Calibri"/>
              </a:rPr>
              <a:t>to 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support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all </a:t>
            </a:r>
            <a:r>
              <a:rPr dirty="0" sz="2000">
                <a:latin typeface="Calibri"/>
                <a:cs typeface="Calibri"/>
              </a:rPr>
              <a:t>of these</a:t>
            </a:r>
            <a:r>
              <a:rPr dirty="0" sz="2000" spc="-5">
                <a:latin typeface="Calibri"/>
                <a:cs typeface="Calibri"/>
              </a:rPr>
              <a:t> objects.</a:t>
            </a:r>
            <a:endParaRPr sz="20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Implementations of </a:t>
            </a:r>
            <a:r>
              <a:rPr dirty="0" sz="2000" spc="-10">
                <a:latin typeface="Calibri"/>
                <a:cs typeface="Calibri"/>
              </a:rPr>
              <a:t>CORBA provide interfaces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functionality of </a:t>
            </a:r>
            <a:r>
              <a:rPr dirty="0" sz="2000" spc="-1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POA </a:t>
            </a:r>
            <a:r>
              <a:rPr dirty="0" sz="2000" spc="-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the ORB </a:t>
            </a:r>
            <a:r>
              <a:rPr dirty="0" sz="2000" spc="-15">
                <a:latin typeface="Calibri"/>
                <a:cs typeface="Calibri"/>
              </a:rPr>
              <a:t>core </a:t>
            </a:r>
            <a:r>
              <a:rPr dirty="0" sz="2000" spc="-10">
                <a:latin typeface="Calibri"/>
                <a:cs typeface="Calibri"/>
              </a:rPr>
              <a:t>through </a:t>
            </a:r>
            <a:r>
              <a:rPr dirty="0" sz="2000" spc="-10" i="1">
                <a:latin typeface="Calibri"/>
                <a:cs typeface="Calibri"/>
              </a:rPr>
              <a:t>pseudo-objects, </a:t>
            </a:r>
            <a:r>
              <a:rPr dirty="0" sz="2000" spc="-5">
                <a:latin typeface="Calibri"/>
                <a:cs typeface="Calibri"/>
              </a:rPr>
              <a:t>given this name because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they cannot be used </a:t>
            </a:r>
            <a:r>
              <a:rPr dirty="0" sz="2000" spc="-20">
                <a:latin typeface="Calibri"/>
                <a:cs typeface="Calibri"/>
              </a:rPr>
              <a:t>like </a:t>
            </a:r>
            <a:r>
              <a:rPr dirty="0" sz="2000" spc="-5">
                <a:latin typeface="Calibri"/>
                <a:cs typeface="Calibri"/>
              </a:rPr>
              <a:t>regular </a:t>
            </a:r>
            <a:r>
              <a:rPr dirty="0" sz="2000" spc="-10">
                <a:latin typeface="Calibri"/>
                <a:cs typeface="Calibri"/>
              </a:rPr>
              <a:t>CORBA </a:t>
            </a:r>
            <a:r>
              <a:rPr dirty="0" sz="2000" spc="-5">
                <a:latin typeface="Calibri"/>
                <a:cs typeface="Calibri"/>
              </a:rPr>
              <a:t>objects;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10">
                <a:latin typeface="Calibri"/>
                <a:cs typeface="Calibri"/>
              </a:rPr>
              <a:t>example, </a:t>
            </a:r>
            <a:r>
              <a:rPr dirty="0" sz="2000" spc="-5">
                <a:latin typeface="Calibri"/>
                <a:cs typeface="Calibri"/>
              </a:rPr>
              <a:t>they </a:t>
            </a:r>
            <a:r>
              <a:rPr dirty="0" sz="2000" spc="-10">
                <a:latin typeface="Calibri"/>
                <a:cs typeface="Calibri"/>
              </a:rPr>
              <a:t>cannot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 </a:t>
            </a:r>
            <a:r>
              <a:rPr dirty="0" sz="2000" spc="-5">
                <a:latin typeface="Calibri"/>
                <a:cs typeface="Calibri"/>
              </a:rPr>
              <a:t>passed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5">
                <a:latin typeface="Calibri"/>
                <a:cs typeface="Calibri"/>
              </a:rPr>
              <a:t>arguments in RMIs. </a:t>
            </a:r>
            <a:r>
              <a:rPr dirty="0" sz="2000" spc="-10">
                <a:latin typeface="Calibri"/>
                <a:cs typeface="Calibri"/>
              </a:rPr>
              <a:t>They </a:t>
            </a:r>
            <a:r>
              <a:rPr dirty="0" sz="2000" spc="-15">
                <a:latin typeface="Calibri"/>
                <a:cs typeface="Calibri"/>
              </a:rPr>
              <a:t>do, </a:t>
            </a:r>
            <a:r>
              <a:rPr dirty="0" sz="2000" spc="-5">
                <a:latin typeface="Calibri"/>
                <a:cs typeface="Calibri"/>
              </a:rPr>
              <a:t>though, </a:t>
            </a:r>
            <a:r>
              <a:rPr dirty="0" sz="2000" spc="-20">
                <a:latin typeface="Calibri"/>
                <a:cs typeface="Calibri"/>
              </a:rPr>
              <a:t>have </a:t>
            </a:r>
            <a:r>
              <a:rPr dirty="0" sz="2000" spc="-10">
                <a:latin typeface="Calibri"/>
                <a:cs typeface="Calibri"/>
              </a:rPr>
              <a:t>IDL interfaces </a:t>
            </a:r>
            <a:r>
              <a:rPr dirty="0" sz="2000" spc="-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 spc="-5">
                <a:latin typeface="Calibri"/>
                <a:cs typeface="Calibri"/>
              </a:rPr>
              <a:t> implemented</a:t>
            </a:r>
            <a:r>
              <a:rPr dirty="0" sz="2000">
                <a:latin typeface="Calibri"/>
                <a:cs typeface="Calibri"/>
              </a:rPr>
              <a:t> 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libraries.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POA</a:t>
            </a:r>
            <a:r>
              <a:rPr dirty="0" sz="2000" spc="-5">
                <a:latin typeface="Calibri"/>
                <a:cs typeface="Calibri"/>
              </a:rPr>
              <a:t> pseudo-object</a:t>
            </a:r>
            <a:r>
              <a:rPr dirty="0" sz="2000">
                <a:latin typeface="Calibri"/>
                <a:cs typeface="Calibri"/>
              </a:rPr>
              <a:t> includes,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for 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example, </a:t>
            </a:r>
            <a:r>
              <a:rPr dirty="0" sz="2000" spc="-5">
                <a:latin typeface="Calibri"/>
                <a:cs typeface="Calibri"/>
              </a:rPr>
              <a:t>one method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5">
                <a:latin typeface="Calibri"/>
                <a:cs typeface="Calibri"/>
              </a:rPr>
              <a:t>activating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 i="1">
                <a:latin typeface="Calibri"/>
                <a:cs typeface="Calibri"/>
              </a:rPr>
              <a:t>POAmanager </a:t>
            </a:r>
            <a:r>
              <a:rPr dirty="0" sz="2000" spc="-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another </a:t>
            </a:r>
            <a:r>
              <a:rPr dirty="0" sz="2000" spc="-5">
                <a:latin typeface="Calibri"/>
                <a:cs typeface="Calibri"/>
              </a:rPr>
              <a:t>method,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servant_to_reference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10">
                <a:latin typeface="Calibri"/>
                <a:cs typeface="Calibri"/>
              </a:rPr>
              <a:t>registering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CORBA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105"/>
            <a:ext cx="8073390" cy="60629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355600" marR="6350" indent="-342900">
              <a:lnSpc>
                <a:spcPct val="8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10" b="1">
                <a:latin typeface="Calibri"/>
                <a:cs typeface="Calibri"/>
              </a:rPr>
              <a:t>Skeletons- </a:t>
            </a:r>
            <a:r>
              <a:rPr dirty="0" sz="2000" spc="-15">
                <a:latin typeface="Calibri"/>
                <a:cs typeface="Calibri"/>
              </a:rPr>
              <a:t>Skeleton </a:t>
            </a:r>
            <a:r>
              <a:rPr dirty="0" sz="2000">
                <a:latin typeface="Calibri"/>
                <a:cs typeface="Calibri"/>
              </a:rPr>
              <a:t>classes </a:t>
            </a:r>
            <a:r>
              <a:rPr dirty="0" sz="2000" spc="-5">
                <a:latin typeface="Calibri"/>
                <a:cs typeface="Calibri"/>
              </a:rPr>
              <a:t>are </a:t>
            </a:r>
            <a:r>
              <a:rPr dirty="0" sz="2000" spc="-10">
                <a:latin typeface="Calibri"/>
                <a:cs typeface="Calibri"/>
              </a:rPr>
              <a:t>generated </a:t>
            </a:r>
            <a:r>
              <a:rPr dirty="0" sz="2000">
                <a:latin typeface="Calibri"/>
                <a:cs typeface="Calibri"/>
              </a:rPr>
              <a:t>in the </a:t>
            </a:r>
            <a:r>
              <a:rPr dirty="0" sz="2000" spc="-5">
                <a:latin typeface="Calibri"/>
                <a:cs typeface="Calibri"/>
              </a:rPr>
              <a:t>language of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server </a:t>
            </a:r>
            <a:r>
              <a:rPr dirty="0" sz="2000" spc="-25">
                <a:latin typeface="Calibri"/>
                <a:cs typeface="Calibri"/>
              </a:rPr>
              <a:t>by 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IDL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compiler.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Remote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method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invocations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 spc="-5">
                <a:latin typeface="Calibri"/>
                <a:cs typeface="Calibri"/>
              </a:rPr>
              <a:t> dispatched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via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appropriate </a:t>
            </a:r>
            <a:r>
              <a:rPr dirty="0" sz="2000" spc="-15">
                <a:latin typeface="Calibri"/>
                <a:cs typeface="Calibri"/>
              </a:rPr>
              <a:t>skeleton to </a:t>
            </a:r>
            <a:r>
              <a:rPr dirty="0" sz="2000">
                <a:latin typeface="Calibri"/>
                <a:cs typeface="Calibri"/>
              </a:rPr>
              <a:t>a particular </a:t>
            </a:r>
            <a:r>
              <a:rPr dirty="0" sz="2000" spc="-5">
                <a:latin typeface="Calibri"/>
                <a:cs typeface="Calibri"/>
              </a:rPr>
              <a:t>servant, </a:t>
            </a:r>
            <a:r>
              <a:rPr dirty="0" sz="2000">
                <a:latin typeface="Calibri"/>
                <a:cs typeface="Calibri"/>
              </a:rPr>
              <a:t>and the </a:t>
            </a:r>
            <a:r>
              <a:rPr dirty="0" sz="2000" spc="-15">
                <a:latin typeface="Calibri"/>
                <a:cs typeface="Calibri"/>
              </a:rPr>
              <a:t>skeleton </a:t>
            </a:r>
            <a:r>
              <a:rPr dirty="0" sz="2000" spc="-10">
                <a:latin typeface="Calibri"/>
                <a:cs typeface="Calibri"/>
              </a:rPr>
              <a:t>unmarshals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arguments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 spc="-10">
                <a:latin typeface="Calibri"/>
                <a:cs typeface="Calibri"/>
              </a:rPr>
              <a:t>request </a:t>
            </a:r>
            <a:r>
              <a:rPr dirty="0" sz="2000" spc="-5">
                <a:latin typeface="Calibri"/>
                <a:cs typeface="Calibri"/>
              </a:rPr>
              <a:t>messages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0">
                <a:latin typeface="Calibri"/>
                <a:cs typeface="Calibri"/>
              </a:rPr>
              <a:t>marshals exceptions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results in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reply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messages.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algn="just" marL="355600" marR="5080" indent="-342900">
              <a:lnSpc>
                <a:spcPts val="192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10" b="1">
                <a:latin typeface="Calibri"/>
                <a:cs typeface="Calibri"/>
              </a:rPr>
              <a:t>Client stubs/proxies </a:t>
            </a:r>
            <a:r>
              <a:rPr dirty="0" sz="2000" spc="-5" b="1">
                <a:latin typeface="Calibri"/>
                <a:cs typeface="Calibri"/>
              </a:rPr>
              <a:t>-</a:t>
            </a:r>
            <a:r>
              <a:rPr dirty="0" sz="2000" spc="-5">
                <a:latin typeface="Calibri"/>
                <a:cs typeface="Calibri"/>
              </a:rPr>
              <a:t>These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client language. </a:t>
            </a:r>
            <a:r>
              <a:rPr dirty="0" sz="2000" spc="-10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class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20">
                <a:latin typeface="Calibri"/>
                <a:cs typeface="Calibri"/>
              </a:rPr>
              <a:t>proxy 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(for objectoriented </a:t>
            </a:r>
            <a:r>
              <a:rPr dirty="0" sz="2000" spc="-5">
                <a:latin typeface="Calibri"/>
                <a:cs typeface="Calibri"/>
              </a:rPr>
              <a:t>languages) or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set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10">
                <a:latin typeface="Calibri"/>
                <a:cs typeface="Calibri"/>
              </a:rPr>
              <a:t>stub procedures (for </a:t>
            </a:r>
            <a:r>
              <a:rPr dirty="0" sz="2000" spc="-15">
                <a:latin typeface="Calibri"/>
                <a:cs typeface="Calibri"/>
              </a:rPr>
              <a:t>procedural 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languages) is </a:t>
            </a:r>
            <a:r>
              <a:rPr dirty="0" sz="2000" spc="-10">
                <a:latin typeface="Calibri"/>
                <a:cs typeface="Calibri"/>
              </a:rPr>
              <a:t>generated </a:t>
            </a:r>
            <a:r>
              <a:rPr dirty="0" sz="2000" spc="-15">
                <a:latin typeface="Calibri"/>
                <a:cs typeface="Calibri"/>
              </a:rPr>
              <a:t>from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5">
                <a:latin typeface="Calibri"/>
                <a:cs typeface="Calibri"/>
              </a:rPr>
              <a:t>IDL </a:t>
            </a:r>
            <a:r>
              <a:rPr dirty="0" sz="2000" spc="-10">
                <a:latin typeface="Calibri"/>
                <a:cs typeface="Calibri"/>
              </a:rPr>
              <a:t>interface </a:t>
            </a:r>
            <a:r>
              <a:rPr dirty="0" sz="2000" spc="-5">
                <a:latin typeface="Calibri"/>
                <a:cs typeface="Calibri"/>
              </a:rPr>
              <a:t>by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5">
                <a:latin typeface="Calibri"/>
                <a:cs typeface="Calibri"/>
              </a:rPr>
              <a:t>IDL compiler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client language.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15">
                <a:latin typeface="Calibri"/>
                <a:cs typeface="Calibri"/>
              </a:rPr>
              <a:t>before,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client </a:t>
            </a:r>
            <a:r>
              <a:rPr dirty="0" sz="2000" spc="-10">
                <a:latin typeface="Calibri"/>
                <a:cs typeface="Calibri"/>
              </a:rPr>
              <a:t>stubs/proxies </a:t>
            </a:r>
            <a:r>
              <a:rPr dirty="0" sz="2000" spc="-5">
                <a:latin typeface="Calibri"/>
                <a:cs typeface="Calibri"/>
              </a:rPr>
              <a:t>marshal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arguments </a:t>
            </a:r>
            <a:r>
              <a:rPr dirty="0" sz="2000" spc="-5">
                <a:latin typeface="Calibri"/>
                <a:cs typeface="Calibri"/>
              </a:rPr>
              <a:t> 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invocation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requests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unmarshal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exceptions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results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replies.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algn="just" marL="355600" marR="5715" indent="-342900">
              <a:lnSpc>
                <a:spcPts val="192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5" b="1">
                <a:latin typeface="Calibri"/>
                <a:cs typeface="Calibri"/>
              </a:rPr>
              <a:t>Implementation repository-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5">
                <a:latin typeface="Calibri"/>
                <a:cs typeface="Calibri"/>
              </a:rPr>
              <a:t>implementation repository is responsible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5">
                <a:latin typeface="Calibri"/>
                <a:cs typeface="Calibri"/>
              </a:rPr>
              <a:t>activating </a:t>
            </a:r>
            <a:r>
              <a:rPr dirty="0" sz="2000" spc="-10">
                <a:latin typeface="Calibri"/>
                <a:cs typeface="Calibri"/>
              </a:rPr>
              <a:t>registered servers </a:t>
            </a:r>
            <a:r>
              <a:rPr dirty="0" sz="2000" spc="-5">
                <a:latin typeface="Calibri"/>
                <a:cs typeface="Calibri"/>
              </a:rPr>
              <a:t>on demand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5">
                <a:latin typeface="Calibri"/>
                <a:cs typeface="Calibri"/>
              </a:rPr>
              <a:t>locating </a:t>
            </a:r>
            <a:r>
              <a:rPr dirty="0" sz="2000" spc="-10">
                <a:latin typeface="Calibri"/>
                <a:cs typeface="Calibri"/>
              </a:rPr>
              <a:t>servers </a:t>
            </a:r>
            <a:r>
              <a:rPr dirty="0" sz="2000" spc="-5">
                <a:latin typeface="Calibri"/>
                <a:cs typeface="Calibri"/>
              </a:rPr>
              <a:t>that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 spc="-5">
                <a:latin typeface="Calibri"/>
                <a:cs typeface="Calibri"/>
              </a:rPr>
              <a:t>currently running. The object adapter name is </a:t>
            </a:r>
            <a:r>
              <a:rPr dirty="0" sz="2000">
                <a:latin typeface="Calibri"/>
                <a:cs typeface="Calibri"/>
              </a:rPr>
              <a:t>used </a:t>
            </a:r>
            <a:r>
              <a:rPr dirty="0" sz="2000" spc="-10">
                <a:latin typeface="Calibri"/>
                <a:cs typeface="Calibri"/>
              </a:rPr>
              <a:t>to </a:t>
            </a:r>
            <a:r>
              <a:rPr dirty="0" sz="2000" spc="-20">
                <a:latin typeface="Calibri"/>
                <a:cs typeface="Calibri"/>
              </a:rPr>
              <a:t>refer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10">
                <a:latin typeface="Calibri"/>
                <a:cs typeface="Calibri"/>
              </a:rPr>
              <a:t>servers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registering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activating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them.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10" b="1">
                <a:latin typeface="Calibri"/>
                <a:cs typeface="Calibri"/>
              </a:rPr>
              <a:t>Interface</a:t>
            </a:r>
            <a:r>
              <a:rPr dirty="0" sz="2000" spc="-5" b="1">
                <a:latin typeface="Calibri"/>
                <a:cs typeface="Calibri"/>
              </a:rPr>
              <a:t> repository-The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role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interface</a:t>
            </a:r>
            <a:r>
              <a:rPr dirty="0" sz="2000" spc="-5">
                <a:latin typeface="Calibri"/>
                <a:cs typeface="Calibri"/>
              </a:rPr>
              <a:t> repository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provide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information</a:t>
            </a:r>
            <a:r>
              <a:rPr dirty="0" sz="2000" spc="-5">
                <a:latin typeface="Calibri"/>
                <a:cs typeface="Calibri"/>
              </a:rPr>
              <a:t> about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registered</a:t>
            </a:r>
            <a:r>
              <a:rPr dirty="0" sz="2000" spc="-5">
                <a:latin typeface="Calibri"/>
                <a:cs typeface="Calibri"/>
              </a:rPr>
              <a:t> IDL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interfaces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clients</a:t>
            </a:r>
            <a:r>
              <a:rPr dirty="0" sz="2000">
                <a:latin typeface="Calibri"/>
                <a:cs typeface="Calibri"/>
              </a:rPr>
              <a:t> 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servers</a:t>
            </a:r>
            <a:r>
              <a:rPr dirty="0" sz="2000" spc="-5">
                <a:latin typeface="Calibri"/>
                <a:cs typeface="Calibri"/>
              </a:rPr>
              <a:t> that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require </a:t>
            </a:r>
            <a:r>
              <a:rPr dirty="0" sz="2000" spc="-5">
                <a:latin typeface="Calibri"/>
                <a:cs typeface="Calibri"/>
              </a:rPr>
              <a:t>it.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10">
                <a:latin typeface="Calibri"/>
                <a:cs typeface="Calibri"/>
              </a:rPr>
              <a:t>interface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given type it </a:t>
            </a:r>
            <a:r>
              <a:rPr dirty="0" sz="2000" spc="-10">
                <a:latin typeface="Calibri"/>
                <a:cs typeface="Calibri"/>
              </a:rPr>
              <a:t>can </a:t>
            </a:r>
            <a:r>
              <a:rPr dirty="0" sz="2000" spc="-5">
                <a:latin typeface="Calibri"/>
                <a:cs typeface="Calibri"/>
              </a:rPr>
              <a:t>supply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names of </a:t>
            </a:r>
            <a:r>
              <a:rPr dirty="0" sz="2000" spc="-1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 methods</a:t>
            </a:r>
            <a:r>
              <a:rPr dirty="0" sz="2000" spc="2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and,</a:t>
            </a:r>
            <a:r>
              <a:rPr dirty="0" sz="2000" spc="27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29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each</a:t>
            </a:r>
            <a:r>
              <a:rPr dirty="0" sz="2000" spc="29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method,</a:t>
            </a:r>
            <a:r>
              <a:rPr dirty="0" sz="2000" spc="2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2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names</a:t>
            </a:r>
            <a:r>
              <a:rPr dirty="0" sz="2000" spc="2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</a:t>
            </a:r>
            <a:r>
              <a:rPr dirty="0" sz="2000" spc="3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types</a:t>
            </a:r>
            <a:r>
              <a:rPr dirty="0" sz="2000" spc="3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30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arguments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0">
                <a:latin typeface="Calibri"/>
                <a:cs typeface="Calibri"/>
              </a:rPr>
              <a:t>exceptions. </a:t>
            </a:r>
            <a:r>
              <a:rPr dirty="0" sz="2000" spc="-5">
                <a:latin typeface="Calibri"/>
                <a:cs typeface="Calibri"/>
              </a:rPr>
              <a:t>Thus,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interface </a:t>
            </a:r>
            <a:r>
              <a:rPr dirty="0" sz="2000" spc="-5">
                <a:latin typeface="Calibri"/>
                <a:cs typeface="Calibri"/>
              </a:rPr>
              <a:t>repository adds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facility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5">
                <a:latin typeface="Calibri"/>
                <a:cs typeface="Calibri"/>
              </a:rPr>
              <a:t>reflection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CORBA.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2009"/>
            <a:ext cx="8073390" cy="572579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just" marL="355600" marR="5715" indent="-342900">
              <a:lnSpc>
                <a:spcPct val="8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10" b="1">
                <a:latin typeface="Calibri"/>
                <a:cs typeface="Calibri"/>
              </a:rPr>
              <a:t>Dynamic </a:t>
            </a:r>
            <a:r>
              <a:rPr dirty="0" sz="2200" spc="-15" b="1">
                <a:latin typeface="Calibri"/>
                <a:cs typeface="Calibri"/>
              </a:rPr>
              <a:t>invocation </a:t>
            </a:r>
            <a:r>
              <a:rPr dirty="0" sz="2200" spc="-10" b="1">
                <a:latin typeface="Calibri"/>
                <a:cs typeface="Calibri"/>
              </a:rPr>
              <a:t>interface </a:t>
            </a:r>
            <a:r>
              <a:rPr dirty="0" sz="2200" spc="-5" b="1">
                <a:latin typeface="Calibri"/>
                <a:cs typeface="Calibri"/>
              </a:rPr>
              <a:t>- </a:t>
            </a:r>
            <a:r>
              <a:rPr dirty="0" sz="2200" spc="-10">
                <a:latin typeface="Calibri"/>
                <a:cs typeface="Calibri"/>
              </a:rPr>
              <a:t>The </a:t>
            </a:r>
            <a:r>
              <a:rPr dirty="0" sz="2200" spc="-5">
                <a:latin typeface="Calibri"/>
                <a:cs typeface="Calibri"/>
              </a:rPr>
              <a:t>dynamic </a:t>
            </a:r>
            <a:r>
              <a:rPr dirty="0" sz="2200" spc="-15">
                <a:latin typeface="Calibri"/>
                <a:cs typeface="Calibri"/>
              </a:rPr>
              <a:t>invocation interface </a:t>
            </a:r>
            <a:r>
              <a:rPr dirty="0" sz="2200" spc="-10">
                <a:latin typeface="Calibri"/>
                <a:cs typeface="Calibri"/>
              </a:rPr>
              <a:t> allows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clients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make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dynamic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invocations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on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remote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CORBA </a:t>
            </a:r>
            <a:r>
              <a:rPr dirty="0" sz="2200" spc="-5">
                <a:latin typeface="Calibri"/>
                <a:cs typeface="Calibri"/>
              </a:rPr>
              <a:t> objects. It is </a:t>
            </a:r>
            <a:r>
              <a:rPr dirty="0" sz="2200" spc="-10">
                <a:latin typeface="Calibri"/>
                <a:cs typeface="Calibri"/>
              </a:rPr>
              <a:t>used </a:t>
            </a:r>
            <a:r>
              <a:rPr dirty="0" sz="2200">
                <a:latin typeface="Calibri"/>
                <a:cs typeface="Calibri"/>
              </a:rPr>
              <a:t>when </a:t>
            </a:r>
            <a:r>
              <a:rPr dirty="0" sz="2200" spc="-5">
                <a:latin typeface="Calibri"/>
                <a:cs typeface="Calibri"/>
              </a:rPr>
              <a:t>it is </a:t>
            </a:r>
            <a:r>
              <a:rPr dirty="0" sz="2200" spc="-10">
                <a:latin typeface="Calibri"/>
                <a:cs typeface="Calibri"/>
              </a:rPr>
              <a:t>not </a:t>
            </a:r>
            <a:r>
              <a:rPr dirty="0" sz="2200" spc="-15">
                <a:latin typeface="Calibri"/>
                <a:cs typeface="Calibri"/>
              </a:rPr>
              <a:t>practical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5">
                <a:latin typeface="Calibri"/>
                <a:cs typeface="Calibri"/>
              </a:rPr>
              <a:t>employ </a:t>
            </a:r>
            <a:r>
              <a:rPr dirty="0" sz="2200" spc="-15">
                <a:latin typeface="Calibri"/>
                <a:cs typeface="Calibri"/>
              </a:rPr>
              <a:t>proxies.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client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can</a:t>
            </a:r>
            <a:r>
              <a:rPr dirty="0" sz="2200" spc="-10">
                <a:latin typeface="Calibri"/>
                <a:cs typeface="Calibri"/>
              </a:rPr>
              <a:t> obtain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from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interface</a:t>
            </a:r>
            <a:r>
              <a:rPr dirty="0" sz="2200" spc="-10">
                <a:latin typeface="Calibri"/>
                <a:cs typeface="Calibri"/>
              </a:rPr>
              <a:t> repository</a:t>
            </a:r>
            <a:r>
              <a:rPr dirty="0" sz="2200" spc="-5">
                <a:latin typeface="Calibri"/>
                <a:cs typeface="Calibri"/>
              </a:rPr>
              <a:t> 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necessary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information </a:t>
            </a:r>
            <a:r>
              <a:rPr dirty="0" sz="2200" spc="-5">
                <a:latin typeface="Calibri"/>
                <a:cs typeface="Calibri"/>
              </a:rPr>
              <a:t>about the </a:t>
            </a:r>
            <a:r>
              <a:rPr dirty="0" sz="2200" spc="-10">
                <a:latin typeface="Calibri"/>
                <a:cs typeface="Calibri"/>
              </a:rPr>
              <a:t>methods </a:t>
            </a:r>
            <a:r>
              <a:rPr dirty="0" sz="2200" spc="-15">
                <a:latin typeface="Calibri"/>
                <a:cs typeface="Calibri"/>
              </a:rPr>
              <a:t>available </a:t>
            </a:r>
            <a:r>
              <a:rPr dirty="0" sz="2200" spc="-20">
                <a:latin typeface="Calibri"/>
                <a:cs typeface="Calibri"/>
              </a:rPr>
              <a:t>for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10">
                <a:latin typeface="Calibri"/>
                <a:cs typeface="Calibri"/>
              </a:rPr>
              <a:t>given CORBA </a:t>
            </a:r>
            <a:r>
              <a:rPr dirty="0" sz="2200" spc="-5">
                <a:latin typeface="Calibri"/>
                <a:cs typeface="Calibri"/>
              </a:rPr>
              <a:t>object.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 client </a:t>
            </a:r>
            <a:r>
              <a:rPr dirty="0" sz="2200" spc="-15">
                <a:latin typeface="Calibri"/>
                <a:cs typeface="Calibri"/>
              </a:rPr>
              <a:t>may </a:t>
            </a:r>
            <a:r>
              <a:rPr dirty="0" sz="2200" spc="-5">
                <a:latin typeface="Calibri"/>
                <a:cs typeface="Calibri"/>
              </a:rPr>
              <a:t>use this </a:t>
            </a:r>
            <a:r>
              <a:rPr dirty="0" sz="2200" spc="-10">
                <a:latin typeface="Calibri"/>
                <a:cs typeface="Calibri"/>
              </a:rPr>
              <a:t>information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10">
                <a:latin typeface="Calibri"/>
                <a:cs typeface="Calibri"/>
              </a:rPr>
              <a:t>construct </a:t>
            </a:r>
            <a:r>
              <a:rPr dirty="0" sz="2200" spc="-5">
                <a:latin typeface="Calibri"/>
                <a:cs typeface="Calibri"/>
              </a:rPr>
              <a:t>an </a:t>
            </a:r>
            <a:r>
              <a:rPr dirty="0" sz="2200" spc="-15">
                <a:latin typeface="Calibri"/>
                <a:cs typeface="Calibri"/>
              </a:rPr>
              <a:t>invocation </a:t>
            </a:r>
            <a:r>
              <a:rPr dirty="0" sz="2200" spc="-5">
                <a:latin typeface="Calibri"/>
                <a:cs typeface="Calibri"/>
              </a:rPr>
              <a:t>with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suitable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arguments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10">
                <a:latin typeface="Calibri"/>
                <a:cs typeface="Calibri"/>
              </a:rPr>
              <a:t>send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server.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10" b="1">
                <a:latin typeface="Calibri"/>
                <a:cs typeface="Calibri"/>
              </a:rPr>
              <a:t>Dynamic </a:t>
            </a:r>
            <a:r>
              <a:rPr dirty="0" sz="2200" spc="-15" b="1">
                <a:latin typeface="Calibri"/>
                <a:cs typeface="Calibri"/>
              </a:rPr>
              <a:t>skeletons </a:t>
            </a:r>
            <a:r>
              <a:rPr dirty="0" sz="2200" spc="-5" b="1">
                <a:latin typeface="Calibri"/>
                <a:cs typeface="Calibri"/>
              </a:rPr>
              <a:t>- </a:t>
            </a:r>
            <a:r>
              <a:rPr dirty="0" sz="2200">
                <a:latin typeface="Calibri"/>
                <a:cs typeface="Calibri"/>
              </a:rPr>
              <a:t>If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>
                <a:latin typeface="Calibri"/>
                <a:cs typeface="Calibri"/>
              </a:rPr>
              <a:t>server </a:t>
            </a:r>
            <a:r>
              <a:rPr dirty="0" sz="2200" spc="-10">
                <a:latin typeface="Calibri"/>
                <a:cs typeface="Calibri"/>
              </a:rPr>
              <a:t>uses </a:t>
            </a:r>
            <a:r>
              <a:rPr dirty="0" sz="2200" spc="-5">
                <a:latin typeface="Calibri"/>
                <a:cs typeface="Calibri"/>
              </a:rPr>
              <a:t>dynamic </a:t>
            </a:r>
            <a:r>
              <a:rPr dirty="0" sz="2200" spc="-15">
                <a:latin typeface="Calibri"/>
                <a:cs typeface="Calibri"/>
              </a:rPr>
              <a:t>skeletons, </a:t>
            </a:r>
            <a:r>
              <a:rPr dirty="0" sz="2200" spc="-5">
                <a:latin typeface="Calibri"/>
                <a:cs typeface="Calibri"/>
              </a:rPr>
              <a:t>then </a:t>
            </a:r>
            <a:r>
              <a:rPr dirty="0" sz="2200">
                <a:latin typeface="Calibri"/>
                <a:cs typeface="Calibri"/>
              </a:rPr>
              <a:t>it </a:t>
            </a:r>
            <a:r>
              <a:rPr dirty="0" sz="2200" spc="-10">
                <a:latin typeface="Calibri"/>
                <a:cs typeface="Calibri"/>
              </a:rPr>
              <a:t>can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accept </a:t>
            </a:r>
            <a:r>
              <a:rPr dirty="0" sz="2200" spc="-15">
                <a:latin typeface="Calibri"/>
                <a:cs typeface="Calibri"/>
              </a:rPr>
              <a:t>invocations </a:t>
            </a:r>
            <a:r>
              <a:rPr dirty="0" sz="2200" spc="-5">
                <a:latin typeface="Calibri"/>
                <a:cs typeface="Calibri"/>
              </a:rPr>
              <a:t>on the </a:t>
            </a:r>
            <a:r>
              <a:rPr dirty="0" sz="2200" spc="-15">
                <a:latin typeface="Calibri"/>
                <a:cs typeface="Calibri"/>
              </a:rPr>
              <a:t>interface </a:t>
            </a:r>
            <a:r>
              <a:rPr dirty="0" sz="2200" spc="-5">
                <a:latin typeface="Calibri"/>
                <a:cs typeface="Calibri"/>
              </a:rPr>
              <a:t>of a </a:t>
            </a:r>
            <a:r>
              <a:rPr dirty="0" sz="2200" spc="-10">
                <a:latin typeface="Calibri"/>
                <a:cs typeface="Calibri"/>
              </a:rPr>
              <a:t>CORBA </a:t>
            </a:r>
            <a:r>
              <a:rPr dirty="0" sz="2200" spc="-5">
                <a:latin typeface="Calibri"/>
                <a:cs typeface="Calibri"/>
              </a:rPr>
              <a:t>object </a:t>
            </a:r>
            <a:r>
              <a:rPr dirty="0" sz="2200" spc="-20">
                <a:latin typeface="Calibri"/>
                <a:cs typeface="Calibri"/>
              </a:rPr>
              <a:t>for </a:t>
            </a:r>
            <a:r>
              <a:rPr dirty="0" sz="2200" spc="-5">
                <a:latin typeface="Calibri"/>
                <a:cs typeface="Calibri"/>
              </a:rPr>
              <a:t>which </a:t>
            </a:r>
            <a:r>
              <a:rPr dirty="0" sz="2200" spc="5">
                <a:latin typeface="Calibri"/>
                <a:cs typeface="Calibri"/>
              </a:rPr>
              <a:t>it 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has </a:t>
            </a:r>
            <a:r>
              <a:rPr dirty="0" sz="2200" spc="-5">
                <a:latin typeface="Calibri"/>
                <a:cs typeface="Calibri"/>
              </a:rPr>
              <a:t>no </a:t>
            </a:r>
            <a:r>
              <a:rPr dirty="0" sz="2200" spc="-15">
                <a:latin typeface="Calibri"/>
                <a:cs typeface="Calibri"/>
              </a:rPr>
              <a:t>skeleton. </a:t>
            </a:r>
            <a:r>
              <a:rPr dirty="0" sz="2200" spc="-5">
                <a:latin typeface="Calibri"/>
                <a:cs typeface="Calibri"/>
              </a:rPr>
              <a:t>When a dynamic </a:t>
            </a:r>
            <a:r>
              <a:rPr dirty="0" sz="2200" spc="-15">
                <a:latin typeface="Calibri"/>
                <a:cs typeface="Calibri"/>
              </a:rPr>
              <a:t>skeleton </a:t>
            </a:r>
            <a:r>
              <a:rPr dirty="0" sz="2200" spc="-10">
                <a:latin typeface="Calibri"/>
                <a:cs typeface="Calibri"/>
              </a:rPr>
              <a:t>receives </a:t>
            </a:r>
            <a:r>
              <a:rPr dirty="0" sz="2200" spc="-5">
                <a:latin typeface="Calibri"/>
                <a:cs typeface="Calibri"/>
              </a:rPr>
              <a:t>an </a:t>
            </a:r>
            <a:r>
              <a:rPr dirty="0" sz="2200" spc="-15">
                <a:latin typeface="Calibri"/>
                <a:cs typeface="Calibri"/>
              </a:rPr>
              <a:t>invocation, </a:t>
            </a:r>
            <a:r>
              <a:rPr dirty="0" sz="2200" spc="-5">
                <a:latin typeface="Calibri"/>
                <a:cs typeface="Calibri"/>
              </a:rPr>
              <a:t>it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inspects 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contents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0">
                <a:latin typeface="Calibri"/>
                <a:cs typeface="Calibri"/>
              </a:rPr>
              <a:t>request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to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discover</a:t>
            </a:r>
            <a:r>
              <a:rPr dirty="0" sz="2200" spc="4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its </a:t>
            </a:r>
            <a:r>
              <a:rPr dirty="0" sz="2200" spc="-20">
                <a:latin typeface="Calibri"/>
                <a:cs typeface="Calibri"/>
              </a:rPr>
              <a:t>target</a:t>
            </a:r>
            <a:r>
              <a:rPr dirty="0" sz="2200" spc="45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object,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 method </a:t>
            </a:r>
            <a:r>
              <a:rPr dirty="0" sz="2200" spc="-15">
                <a:latin typeface="Calibri"/>
                <a:cs typeface="Calibri"/>
              </a:rPr>
              <a:t>to </a:t>
            </a:r>
            <a:r>
              <a:rPr dirty="0" sz="2200" spc="-5">
                <a:latin typeface="Calibri"/>
                <a:cs typeface="Calibri"/>
              </a:rPr>
              <a:t>be </a:t>
            </a:r>
            <a:r>
              <a:rPr dirty="0" sz="2200" spc="-20">
                <a:latin typeface="Calibri"/>
                <a:cs typeface="Calibri"/>
              </a:rPr>
              <a:t>invoked </a:t>
            </a:r>
            <a:r>
              <a:rPr dirty="0" sz="2200" spc="-5">
                <a:latin typeface="Calibri"/>
                <a:cs typeface="Calibri"/>
              </a:rPr>
              <a:t>and the </a:t>
            </a:r>
            <a:r>
              <a:rPr dirty="0" sz="2200" spc="-10">
                <a:latin typeface="Calibri"/>
                <a:cs typeface="Calibri"/>
              </a:rPr>
              <a:t>arguments. </a:t>
            </a:r>
            <a:r>
              <a:rPr dirty="0" sz="2200" spc="-5">
                <a:latin typeface="Calibri"/>
                <a:cs typeface="Calibri"/>
              </a:rPr>
              <a:t>It then </a:t>
            </a:r>
            <a:r>
              <a:rPr dirty="0" sz="2200" spc="-25">
                <a:latin typeface="Calibri"/>
                <a:cs typeface="Calibri"/>
              </a:rPr>
              <a:t>invokes </a:t>
            </a:r>
            <a:r>
              <a:rPr dirty="0" sz="2200">
                <a:latin typeface="Calibri"/>
                <a:cs typeface="Calibri"/>
              </a:rPr>
              <a:t>the 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target.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355600" marR="5080" indent="-342900">
              <a:lnSpc>
                <a:spcPts val="211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200" spc="-10" b="1">
                <a:latin typeface="Calibri"/>
                <a:cs typeface="Calibri"/>
              </a:rPr>
              <a:t>Legacy </a:t>
            </a:r>
            <a:r>
              <a:rPr dirty="0" sz="2200" spc="-5" b="1">
                <a:latin typeface="Calibri"/>
                <a:cs typeface="Calibri"/>
              </a:rPr>
              <a:t>code -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0">
                <a:latin typeface="Calibri"/>
                <a:cs typeface="Calibri"/>
              </a:rPr>
              <a:t>term </a:t>
            </a:r>
            <a:r>
              <a:rPr dirty="0" sz="2200" spc="-5" i="1">
                <a:latin typeface="Calibri"/>
                <a:cs typeface="Calibri"/>
              </a:rPr>
              <a:t>legacy </a:t>
            </a:r>
            <a:r>
              <a:rPr dirty="0" sz="2200" spc="-15" i="1">
                <a:latin typeface="Calibri"/>
                <a:cs typeface="Calibri"/>
              </a:rPr>
              <a:t>code </a:t>
            </a:r>
            <a:r>
              <a:rPr dirty="0" sz="2200" spc="-25">
                <a:latin typeface="Calibri"/>
                <a:cs typeface="Calibri"/>
              </a:rPr>
              <a:t>refers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15">
                <a:latin typeface="Calibri"/>
                <a:cs typeface="Calibri"/>
              </a:rPr>
              <a:t>existing code </a:t>
            </a:r>
            <a:r>
              <a:rPr dirty="0" sz="2200" spc="-10">
                <a:latin typeface="Calibri"/>
                <a:cs typeface="Calibri"/>
              </a:rPr>
              <a:t>that was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not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designed</a:t>
            </a:r>
            <a:r>
              <a:rPr dirty="0" sz="2200" spc="-5">
                <a:latin typeface="Calibri"/>
                <a:cs typeface="Calibri"/>
              </a:rPr>
              <a:t> with </a:t>
            </a:r>
            <a:r>
              <a:rPr dirty="0" sz="2200" spc="-10">
                <a:latin typeface="Calibri"/>
                <a:cs typeface="Calibri"/>
              </a:rPr>
              <a:t>distributed</a:t>
            </a:r>
            <a:r>
              <a:rPr dirty="0" sz="2200" spc="-5">
                <a:latin typeface="Calibri"/>
                <a:cs typeface="Calibri"/>
              </a:rPr>
              <a:t> objects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 mind. 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piece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49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legacy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code may </a:t>
            </a:r>
            <a:r>
              <a:rPr dirty="0" sz="2200">
                <a:latin typeface="Calibri"/>
                <a:cs typeface="Calibri"/>
              </a:rPr>
              <a:t>be </a:t>
            </a:r>
            <a:r>
              <a:rPr dirty="0" sz="2200" spc="-5">
                <a:latin typeface="Calibri"/>
                <a:cs typeface="Calibri"/>
              </a:rPr>
              <a:t>made </a:t>
            </a:r>
            <a:r>
              <a:rPr dirty="0" sz="2200" spc="-20">
                <a:latin typeface="Calibri"/>
                <a:cs typeface="Calibri"/>
              </a:rPr>
              <a:t>into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10">
                <a:latin typeface="Calibri"/>
                <a:cs typeface="Calibri"/>
              </a:rPr>
              <a:t>CORBA </a:t>
            </a:r>
            <a:r>
              <a:rPr dirty="0" sz="2200" spc="-5">
                <a:latin typeface="Calibri"/>
                <a:cs typeface="Calibri"/>
              </a:rPr>
              <a:t>object </a:t>
            </a:r>
            <a:r>
              <a:rPr dirty="0" sz="2200" spc="-10">
                <a:latin typeface="Calibri"/>
                <a:cs typeface="Calibri"/>
              </a:rPr>
              <a:t>by defining </a:t>
            </a:r>
            <a:r>
              <a:rPr dirty="0" sz="2200" spc="-5">
                <a:latin typeface="Calibri"/>
                <a:cs typeface="Calibri"/>
              </a:rPr>
              <a:t>an IDL </a:t>
            </a:r>
            <a:r>
              <a:rPr dirty="0" sz="2200" spc="-15">
                <a:latin typeface="Calibri"/>
                <a:cs typeface="Calibri"/>
              </a:rPr>
              <a:t>interface 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for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 and </a:t>
            </a:r>
            <a:r>
              <a:rPr dirty="0" sz="2200" spc="-15">
                <a:latin typeface="Calibri"/>
                <a:cs typeface="Calibri"/>
              </a:rPr>
              <a:t>providing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 </a:t>
            </a:r>
            <a:r>
              <a:rPr dirty="0" sz="2200" spc="-10">
                <a:latin typeface="Calibri"/>
                <a:cs typeface="Calibri"/>
              </a:rPr>
              <a:t>implementation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an </a:t>
            </a:r>
            <a:r>
              <a:rPr dirty="0" sz="2200" spc="-15">
                <a:latin typeface="Calibri"/>
                <a:cs typeface="Calibri"/>
              </a:rPr>
              <a:t>appropriate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object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adapter</a:t>
            </a:r>
            <a:r>
              <a:rPr dirty="0" sz="2200" spc="-5">
                <a:latin typeface="Calibri"/>
                <a:cs typeface="Calibri"/>
              </a:rPr>
              <a:t> and 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necessary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skeletons.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32" y="24441"/>
            <a:ext cx="8148955" cy="2002155"/>
          </a:xfrm>
          <a:prstGeom prst="rect"/>
        </p:spPr>
        <p:txBody>
          <a:bodyPr wrap="square" lIns="0" tIns="1104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4000" spc="-5"/>
              <a:t>8.3.3 </a:t>
            </a:r>
            <a:r>
              <a:rPr dirty="0" sz="4000" spc="-20"/>
              <a:t>CORBA</a:t>
            </a:r>
            <a:r>
              <a:rPr dirty="0" sz="4000"/>
              <a:t> </a:t>
            </a:r>
            <a:r>
              <a:rPr dirty="0" sz="4000" spc="-15"/>
              <a:t>remote</a:t>
            </a:r>
            <a:r>
              <a:rPr dirty="0" sz="4000"/>
              <a:t> </a:t>
            </a:r>
            <a:r>
              <a:rPr dirty="0" sz="4000" spc="-5"/>
              <a:t>object </a:t>
            </a:r>
            <a:r>
              <a:rPr dirty="0" sz="4000" spc="-30"/>
              <a:t>references</a:t>
            </a:r>
            <a:endParaRPr sz="4000"/>
          </a:p>
          <a:p>
            <a:pPr algn="just" marL="88900" marR="5080">
              <a:lnSpc>
                <a:spcPct val="100000"/>
              </a:lnSpc>
              <a:spcBef>
                <a:spcPts val="390"/>
              </a:spcBef>
            </a:pPr>
            <a:r>
              <a:rPr dirty="0" sz="2000" spc="-10"/>
              <a:t>CORBA </a:t>
            </a:r>
            <a:r>
              <a:rPr dirty="0" sz="2000" spc="-5"/>
              <a:t>specifies </a:t>
            </a:r>
            <a:r>
              <a:rPr dirty="0" sz="2000"/>
              <a:t>a </a:t>
            </a:r>
            <a:r>
              <a:rPr dirty="0" sz="2000" spc="-15"/>
              <a:t>format for </a:t>
            </a:r>
            <a:r>
              <a:rPr dirty="0" sz="2000" spc="-10"/>
              <a:t>remote </a:t>
            </a:r>
            <a:r>
              <a:rPr dirty="0" sz="2000" spc="-5"/>
              <a:t>object </a:t>
            </a:r>
            <a:r>
              <a:rPr dirty="0" sz="2000" spc="-15"/>
              <a:t>references </a:t>
            </a:r>
            <a:r>
              <a:rPr dirty="0" sz="2000"/>
              <a:t>that </a:t>
            </a:r>
            <a:r>
              <a:rPr dirty="0" sz="2000" spc="-5"/>
              <a:t>is suitable </a:t>
            </a:r>
            <a:r>
              <a:rPr dirty="0" sz="2000" spc="-15"/>
              <a:t>for </a:t>
            </a:r>
            <a:r>
              <a:rPr dirty="0" sz="2000" spc="-5"/>
              <a:t>use </a:t>
            </a:r>
            <a:r>
              <a:rPr dirty="0" sz="2000"/>
              <a:t> </a:t>
            </a:r>
            <a:r>
              <a:rPr dirty="0" sz="2000" spc="-5"/>
              <a:t>whether or </a:t>
            </a:r>
            <a:r>
              <a:rPr dirty="0" sz="2000" spc="-10"/>
              <a:t>not </a:t>
            </a:r>
            <a:r>
              <a:rPr dirty="0" sz="2000"/>
              <a:t>the </a:t>
            </a:r>
            <a:r>
              <a:rPr dirty="0" sz="2000" spc="-10"/>
              <a:t>remote </a:t>
            </a:r>
            <a:r>
              <a:rPr dirty="0" sz="2000" spc="-5"/>
              <a:t>object is </a:t>
            </a:r>
            <a:r>
              <a:rPr dirty="0" sz="2000" spc="-15"/>
              <a:t>to </a:t>
            </a:r>
            <a:r>
              <a:rPr dirty="0" sz="2000"/>
              <a:t>be </a:t>
            </a:r>
            <a:r>
              <a:rPr dirty="0" sz="2000" spc="-10"/>
              <a:t>activated </a:t>
            </a:r>
            <a:r>
              <a:rPr dirty="0" sz="2000" spc="-15"/>
              <a:t>by </a:t>
            </a:r>
            <a:r>
              <a:rPr dirty="0" sz="2000"/>
              <a:t>an </a:t>
            </a:r>
            <a:r>
              <a:rPr dirty="0" sz="2000" spc="-10"/>
              <a:t>implementation </a:t>
            </a:r>
            <a:r>
              <a:rPr dirty="0" sz="2000" spc="-5"/>
              <a:t> </a:t>
            </a:r>
            <a:r>
              <a:rPr dirty="0" sz="2000" spc="-20"/>
              <a:t>repository.</a:t>
            </a:r>
            <a:r>
              <a:rPr dirty="0" sz="2000" spc="-15"/>
              <a:t> References</a:t>
            </a:r>
            <a:r>
              <a:rPr dirty="0" sz="2000" spc="-10"/>
              <a:t> </a:t>
            </a:r>
            <a:r>
              <a:rPr dirty="0" sz="2000" spc="-5"/>
              <a:t>using</a:t>
            </a:r>
            <a:r>
              <a:rPr dirty="0" sz="2000"/>
              <a:t> this</a:t>
            </a:r>
            <a:r>
              <a:rPr dirty="0" sz="2000" spc="5"/>
              <a:t> </a:t>
            </a:r>
            <a:r>
              <a:rPr dirty="0" sz="2000" spc="-15"/>
              <a:t>format</a:t>
            </a:r>
            <a:r>
              <a:rPr dirty="0" sz="2000" spc="-10"/>
              <a:t> are</a:t>
            </a:r>
            <a:r>
              <a:rPr dirty="0" sz="2000" spc="-5"/>
              <a:t> called</a:t>
            </a:r>
            <a:r>
              <a:rPr dirty="0" sz="2000"/>
              <a:t> </a:t>
            </a:r>
            <a:r>
              <a:rPr dirty="0" sz="2000" spc="-5" i="1">
                <a:latin typeface="Calibri"/>
                <a:cs typeface="Calibri"/>
              </a:rPr>
              <a:t>interoperable</a:t>
            </a:r>
            <a:r>
              <a:rPr dirty="0" sz="2000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object </a:t>
            </a:r>
            <a:r>
              <a:rPr dirty="0" sz="2000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references</a:t>
            </a:r>
            <a:r>
              <a:rPr dirty="0" sz="2000" spc="-40" i="1">
                <a:latin typeface="Calibri"/>
                <a:cs typeface="Calibri"/>
              </a:rPr>
              <a:t> </a:t>
            </a:r>
            <a:r>
              <a:rPr dirty="0" sz="2000"/>
              <a:t>(IORs).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736" y="2161322"/>
            <a:ext cx="8653263" cy="12628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303" y="3591559"/>
            <a:ext cx="812482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first </a:t>
            </a:r>
            <a:r>
              <a:rPr dirty="0" sz="1800">
                <a:latin typeface="Calibri"/>
                <a:cs typeface="Calibri"/>
              </a:rPr>
              <a:t>field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an IOR specifies the type </a:t>
            </a:r>
            <a:r>
              <a:rPr dirty="0" sz="1800" spc="-5">
                <a:latin typeface="Calibri"/>
                <a:cs typeface="Calibri"/>
              </a:rPr>
              <a:t>identifier of </a:t>
            </a:r>
            <a:r>
              <a:rPr dirty="0" sz="1800">
                <a:latin typeface="Calibri"/>
                <a:cs typeface="Calibri"/>
              </a:rPr>
              <a:t>the IDL </a:t>
            </a:r>
            <a:r>
              <a:rPr dirty="0" sz="1800" spc="-10">
                <a:latin typeface="Calibri"/>
                <a:cs typeface="Calibri"/>
              </a:rPr>
              <a:t>interface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CORBA </a:t>
            </a:r>
            <a:r>
              <a:rPr dirty="0" sz="1800" spc="-5">
                <a:latin typeface="Calibri"/>
                <a:cs typeface="Calibri"/>
              </a:rPr>
              <a:t> object. </a:t>
            </a:r>
            <a:r>
              <a:rPr dirty="0" sz="1800" spc="-10">
                <a:latin typeface="Calibri"/>
                <a:cs typeface="Calibri"/>
              </a:rPr>
              <a:t>Note </a:t>
            </a:r>
            <a:r>
              <a:rPr dirty="0" sz="1800" spc="-5">
                <a:latin typeface="Calibri"/>
                <a:cs typeface="Calibri"/>
              </a:rPr>
              <a:t>that if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ORB </a:t>
            </a:r>
            <a:r>
              <a:rPr dirty="0" sz="1800">
                <a:latin typeface="Calibri"/>
                <a:cs typeface="Calibri"/>
              </a:rPr>
              <a:t>has an </a:t>
            </a:r>
            <a:r>
              <a:rPr dirty="0" sz="1800" spc="-10">
                <a:latin typeface="Calibri"/>
                <a:cs typeface="Calibri"/>
              </a:rPr>
              <a:t>interface </a:t>
            </a:r>
            <a:r>
              <a:rPr dirty="0" sz="1800" spc="-20">
                <a:latin typeface="Calibri"/>
                <a:cs typeface="Calibri"/>
              </a:rPr>
              <a:t>repository, </a:t>
            </a:r>
            <a:r>
              <a:rPr dirty="0" sz="1800" spc="-5">
                <a:latin typeface="Calibri"/>
                <a:cs typeface="Calibri"/>
              </a:rPr>
              <a:t>this </a:t>
            </a:r>
            <a:r>
              <a:rPr dirty="0" sz="1800">
                <a:latin typeface="Calibri"/>
                <a:cs typeface="Calibri"/>
              </a:rPr>
              <a:t>type </a:t>
            </a:r>
            <a:r>
              <a:rPr dirty="0" sz="1800" spc="-5">
                <a:latin typeface="Calibri"/>
                <a:cs typeface="Calibri"/>
              </a:rPr>
              <a:t>name is </a:t>
            </a:r>
            <a:r>
              <a:rPr dirty="0" sz="1800">
                <a:latin typeface="Calibri"/>
                <a:cs typeface="Calibri"/>
              </a:rPr>
              <a:t>also 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 </a:t>
            </a:r>
            <a:r>
              <a:rPr dirty="0" sz="1800" spc="-5">
                <a:latin typeface="Calibri"/>
                <a:cs typeface="Calibri"/>
              </a:rPr>
              <a:t>repository identifier of </a:t>
            </a:r>
            <a:r>
              <a:rPr dirty="0" sz="1800">
                <a:latin typeface="Calibri"/>
                <a:cs typeface="Calibri"/>
              </a:rPr>
              <a:t>the IDL </a:t>
            </a:r>
            <a:r>
              <a:rPr dirty="0" sz="1800" spc="-10">
                <a:latin typeface="Calibri"/>
                <a:cs typeface="Calibri"/>
              </a:rPr>
              <a:t>interface, </a:t>
            </a:r>
            <a:r>
              <a:rPr dirty="0" sz="1800" spc="-5">
                <a:latin typeface="Calibri"/>
                <a:cs typeface="Calibri"/>
              </a:rPr>
              <a:t>which allows </a:t>
            </a:r>
            <a:r>
              <a:rPr dirty="0" sz="1800">
                <a:latin typeface="Calibri"/>
                <a:cs typeface="Calibri"/>
              </a:rPr>
              <a:t>the IDL </a:t>
            </a:r>
            <a:r>
              <a:rPr dirty="0" sz="1800" spc="-5">
                <a:latin typeface="Calibri"/>
                <a:cs typeface="Calibri"/>
              </a:rPr>
              <a:t>definition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interface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retrieved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</a:t>
            </a:r>
            <a:r>
              <a:rPr dirty="0" sz="1800" spc="-5">
                <a:latin typeface="Calibri"/>
                <a:cs typeface="Calibri"/>
              </a:rPr>
              <a:t> runtime.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537" y="4725149"/>
            <a:ext cx="8496935" cy="1200785"/>
          </a:xfrm>
          <a:prstGeom prst="rect">
            <a:avLst/>
          </a:prstGeom>
          <a:solidFill>
            <a:srgbClr val="BEBEBE"/>
          </a:solidFill>
        </p:spPr>
        <p:txBody>
          <a:bodyPr wrap="square" lIns="0" tIns="31115" rIns="0" bIns="0" rtlCol="0" vert="horz">
            <a:spAutoFit/>
          </a:bodyPr>
          <a:lstStyle/>
          <a:p>
            <a:pPr algn="just" marL="91440" marR="81915">
              <a:lnSpc>
                <a:spcPct val="100000"/>
              </a:lnSpc>
              <a:spcBef>
                <a:spcPts val="245"/>
              </a:spcBef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second</a:t>
            </a:r>
            <a:r>
              <a:rPr dirty="0" sz="1800">
                <a:latin typeface="Calibri"/>
                <a:cs typeface="Calibri"/>
              </a:rPr>
              <a:t> field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specifies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transport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protocol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details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required</a:t>
            </a:r>
            <a:r>
              <a:rPr dirty="0" sz="1800" spc="-5">
                <a:latin typeface="Calibri"/>
                <a:cs typeface="Calibri"/>
              </a:rPr>
              <a:t> by</a:t>
            </a:r>
            <a:r>
              <a:rPr dirty="0" sz="1800" spc="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particular </a:t>
            </a:r>
            <a:r>
              <a:rPr dirty="0" sz="1800" spc="-10">
                <a:latin typeface="Calibri"/>
                <a:cs typeface="Calibri"/>
              </a:rPr>
              <a:t>transport </a:t>
            </a:r>
            <a:r>
              <a:rPr dirty="0" sz="1800" spc="-15">
                <a:latin typeface="Calibri"/>
                <a:cs typeface="Calibri"/>
              </a:rPr>
              <a:t>protocol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identify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30">
                <a:latin typeface="Calibri"/>
                <a:cs typeface="Calibri"/>
              </a:rPr>
              <a:t>server.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20">
                <a:latin typeface="Calibri"/>
                <a:cs typeface="Calibri"/>
              </a:rPr>
              <a:t>particular,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Internet Inter-ORB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protocol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(IIOP)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uses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70">
                <a:latin typeface="Calibri"/>
                <a:cs typeface="Calibri"/>
              </a:rPr>
              <a:t>TCP,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server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address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consists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host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domain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name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port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number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03" y="5953759"/>
            <a:ext cx="819530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third </a:t>
            </a:r>
            <a:r>
              <a:rPr dirty="0" sz="1800" spc="-5">
                <a:latin typeface="Calibri"/>
                <a:cs typeface="Calibri"/>
              </a:rPr>
              <a:t>field is used by </a:t>
            </a:r>
            <a:r>
              <a:rPr dirty="0" sz="1800">
                <a:latin typeface="Calibri"/>
                <a:cs typeface="Calibri"/>
              </a:rPr>
              <a:t>the ORB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identify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5">
                <a:latin typeface="Calibri"/>
                <a:cs typeface="Calibri"/>
              </a:rPr>
              <a:t>CORBA </a:t>
            </a:r>
            <a:r>
              <a:rPr dirty="0" sz="1800" spc="-5">
                <a:latin typeface="Calibri"/>
                <a:cs typeface="Calibri"/>
              </a:rPr>
              <a:t>object. </a:t>
            </a:r>
            <a:r>
              <a:rPr dirty="0" sz="1800">
                <a:latin typeface="Calibri"/>
                <a:cs typeface="Calibri"/>
              </a:rPr>
              <a:t>It </a:t>
            </a:r>
            <a:r>
              <a:rPr dirty="0" sz="1800" spc="-10">
                <a:latin typeface="Calibri"/>
                <a:cs typeface="Calibri"/>
              </a:rPr>
              <a:t>consists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name of </a:t>
            </a:r>
            <a:r>
              <a:rPr dirty="0" sz="1800">
                <a:latin typeface="Calibri"/>
                <a:cs typeface="Calibri"/>
              </a:rPr>
              <a:t> an </a:t>
            </a:r>
            <a:r>
              <a:rPr dirty="0" sz="1800" spc="-5">
                <a:latin typeface="Calibri"/>
                <a:cs typeface="Calibri"/>
              </a:rPr>
              <a:t>object adapter in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server </a:t>
            </a:r>
            <a:r>
              <a:rPr dirty="0" sz="1800">
                <a:latin typeface="Calibri"/>
                <a:cs typeface="Calibri"/>
              </a:rPr>
              <a:t>and the </a:t>
            </a:r>
            <a:r>
              <a:rPr dirty="0" sz="1800" spc="-5">
                <a:latin typeface="Calibri"/>
                <a:cs typeface="Calibri"/>
              </a:rPr>
              <a:t>object </a:t>
            </a:r>
            <a:r>
              <a:rPr dirty="0" sz="1800">
                <a:latin typeface="Calibri"/>
                <a:cs typeface="Calibri"/>
              </a:rPr>
              <a:t>name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5">
                <a:latin typeface="Calibri"/>
                <a:cs typeface="Calibri"/>
              </a:rPr>
              <a:t>CORBA </a:t>
            </a:r>
            <a:r>
              <a:rPr dirty="0" sz="1800" spc="-5">
                <a:latin typeface="Calibri"/>
                <a:cs typeface="Calibri"/>
              </a:rPr>
              <a:t>object specified by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adapter.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13765"/>
            <a:ext cx="8074659" cy="546925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just" marL="355600" marR="5080" indent="-342900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This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chapter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examines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two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of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most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important 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programming abstractions, </a:t>
            </a:r>
            <a:r>
              <a:rPr dirty="0" sz="2700" spc="-5">
                <a:latin typeface="Calibri"/>
                <a:cs typeface="Calibri"/>
              </a:rPr>
              <a:t>namely </a:t>
            </a:r>
            <a:r>
              <a:rPr dirty="0" sz="2700" spc="-10">
                <a:latin typeface="Calibri"/>
                <a:cs typeface="Calibri"/>
              </a:rPr>
              <a:t>distributed </a:t>
            </a:r>
            <a:r>
              <a:rPr dirty="0" sz="2700" spc="-5">
                <a:latin typeface="Calibri"/>
                <a:cs typeface="Calibri"/>
              </a:rPr>
              <a:t>objects </a:t>
            </a:r>
            <a:r>
              <a:rPr dirty="0" sz="2700">
                <a:latin typeface="Calibri"/>
                <a:cs typeface="Calibri"/>
              </a:rPr>
              <a:t> and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components,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and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also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examines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associated 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middleware</a:t>
            </a:r>
            <a:r>
              <a:rPr dirty="0" sz="2700" spc="58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platforms</a:t>
            </a:r>
            <a:r>
              <a:rPr dirty="0" sz="2700" spc="58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including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CORBA,</a:t>
            </a:r>
            <a:r>
              <a:rPr dirty="0" sz="2700" spc="58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Enterprise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JavaBeans</a:t>
            </a:r>
            <a:r>
              <a:rPr dirty="0" sz="2700" spc="-5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and</a:t>
            </a:r>
            <a:r>
              <a:rPr dirty="0" sz="2700" spc="-15">
                <a:latin typeface="Calibri"/>
                <a:cs typeface="Calibri"/>
              </a:rPr>
              <a:t> Fractal.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700" spc="-10" b="1">
                <a:latin typeface="Calibri"/>
                <a:cs typeface="Calibri"/>
              </a:rPr>
              <a:t>Distributed </a:t>
            </a:r>
            <a:r>
              <a:rPr dirty="0" sz="2700" b="1">
                <a:latin typeface="Calibri"/>
                <a:cs typeface="Calibri"/>
              </a:rPr>
              <a:t>object </a:t>
            </a:r>
            <a:r>
              <a:rPr dirty="0" sz="2700" spc="-10" b="1">
                <a:latin typeface="Calibri"/>
                <a:cs typeface="Calibri"/>
              </a:rPr>
              <a:t>middleware </a:t>
            </a:r>
            <a:r>
              <a:rPr dirty="0" sz="2700" b="1">
                <a:latin typeface="Calibri"/>
                <a:cs typeface="Calibri"/>
              </a:rPr>
              <a:t>• </a:t>
            </a:r>
            <a:r>
              <a:rPr dirty="0" sz="2700" spc="-5">
                <a:latin typeface="Calibri"/>
                <a:cs typeface="Calibri"/>
              </a:rPr>
              <a:t>The </a:t>
            </a:r>
            <a:r>
              <a:rPr dirty="0" sz="2700" spc="-40">
                <a:latin typeface="Calibri"/>
                <a:cs typeface="Calibri"/>
              </a:rPr>
              <a:t>key </a:t>
            </a:r>
            <a:r>
              <a:rPr dirty="0" sz="2700" spc="-15">
                <a:latin typeface="Calibri"/>
                <a:cs typeface="Calibri"/>
              </a:rPr>
              <a:t>characteristic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of </a:t>
            </a:r>
            <a:r>
              <a:rPr dirty="0" sz="2700" spc="-10">
                <a:latin typeface="Calibri"/>
                <a:cs typeface="Calibri"/>
              </a:rPr>
              <a:t>distributed objects </a:t>
            </a:r>
            <a:r>
              <a:rPr dirty="0" sz="2700">
                <a:latin typeface="Calibri"/>
                <a:cs typeface="Calibri"/>
              </a:rPr>
              <a:t>is </a:t>
            </a:r>
            <a:r>
              <a:rPr dirty="0" sz="2700" spc="-10">
                <a:latin typeface="Calibri"/>
                <a:cs typeface="Calibri"/>
              </a:rPr>
              <a:t>that they </a:t>
            </a:r>
            <a:r>
              <a:rPr dirty="0" sz="2700">
                <a:latin typeface="Calibri"/>
                <a:cs typeface="Calibri"/>
              </a:rPr>
              <a:t>allow </a:t>
            </a:r>
            <a:r>
              <a:rPr dirty="0" sz="2700" spc="-15">
                <a:latin typeface="Calibri"/>
                <a:cs typeface="Calibri"/>
              </a:rPr>
              <a:t>you to </a:t>
            </a:r>
            <a:r>
              <a:rPr dirty="0" sz="2700">
                <a:latin typeface="Calibri"/>
                <a:cs typeface="Calibri"/>
              </a:rPr>
              <a:t>adopt </a:t>
            </a:r>
            <a:r>
              <a:rPr dirty="0" sz="2700" spc="-10">
                <a:latin typeface="Calibri"/>
                <a:cs typeface="Calibri"/>
              </a:rPr>
              <a:t>an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object-oriented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programming</a:t>
            </a:r>
            <a:r>
              <a:rPr dirty="0" sz="2700" spc="58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model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for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development </a:t>
            </a:r>
            <a:r>
              <a:rPr dirty="0" sz="2700">
                <a:latin typeface="Calibri"/>
                <a:cs typeface="Calibri"/>
              </a:rPr>
              <a:t>of </a:t>
            </a:r>
            <a:r>
              <a:rPr dirty="0" sz="2700" spc="-15">
                <a:latin typeface="Calibri"/>
                <a:cs typeface="Calibri"/>
              </a:rPr>
              <a:t>distributed </a:t>
            </a:r>
            <a:r>
              <a:rPr dirty="0" sz="2700" spc="-25">
                <a:latin typeface="Calibri"/>
                <a:cs typeface="Calibri"/>
              </a:rPr>
              <a:t>systems </a:t>
            </a:r>
            <a:r>
              <a:rPr dirty="0" sz="2700">
                <a:latin typeface="Calibri"/>
                <a:cs typeface="Calibri"/>
              </a:rPr>
              <a:t>and, </a:t>
            </a:r>
            <a:r>
              <a:rPr dirty="0" sz="2700" spc="-15">
                <a:latin typeface="Calibri"/>
                <a:cs typeface="Calibri"/>
              </a:rPr>
              <a:t>through </a:t>
            </a:r>
            <a:r>
              <a:rPr dirty="0" sz="2700" spc="-10">
                <a:latin typeface="Calibri"/>
                <a:cs typeface="Calibri"/>
              </a:rPr>
              <a:t>this, </a:t>
            </a:r>
            <a:r>
              <a:rPr dirty="0" sz="2700" spc="-5">
                <a:latin typeface="Calibri"/>
                <a:cs typeface="Calibri"/>
              </a:rPr>
              <a:t> hide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the</a:t>
            </a:r>
            <a:r>
              <a:rPr dirty="0" sz="2700" spc="-5">
                <a:latin typeface="Calibri"/>
                <a:cs typeface="Calibri"/>
              </a:rPr>
              <a:t> underlying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complexity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of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distributed 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programming.</a:t>
            </a:r>
            <a:endParaRPr sz="2700">
              <a:latin typeface="Calibri"/>
              <a:cs typeface="Calibri"/>
            </a:endParaRPr>
          </a:p>
          <a:p>
            <a:pPr algn="just" marL="756285" marR="6350" indent="-287020">
              <a:lnSpc>
                <a:spcPct val="80000"/>
              </a:lnSpc>
              <a:spcBef>
                <a:spcPts val="590"/>
              </a:spcBef>
            </a:pPr>
            <a:r>
              <a:rPr dirty="0" sz="2400">
                <a:latin typeface="Arial MT"/>
                <a:cs typeface="Arial MT"/>
              </a:rPr>
              <a:t>– </a:t>
            </a:r>
            <a:r>
              <a:rPr dirty="0" sz="2400" spc="-5">
                <a:latin typeface="Calibri"/>
                <a:cs typeface="Calibri"/>
              </a:rPr>
              <a:t>In </a:t>
            </a:r>
            <a:r>
              <a:rPr dirty="0" sz="2400">
                <a:latin typeface="Calibri"/>
                <a:cs typeface="Calibri"/>
              </a:rPr>
              <a:t>this </a:t>
            </a:r>
            <a:r>
              <a:rPr dirty="0" sz="2400" spc="-10">
                <a:latin typeface="Calibri"/>
                <a:cs typeface="Calibri"/>
              </a:rPr>
              <a:t>approach, communicating </a:t>
            </a:r>
            <a:r>
              <a:rPr dirty="0" sz="2400" spc="-5">
                <a:latin typeface="Calibri"/>
                <a:cs typeface="Calibri"/>
              </a:rPr>
              <a:t>entities </a:t>
            </a:r>
            <a:r>
              <a:rPr dirty="0" sz="2400" spc="-15">
                <a:latin typeface="Calibri"/>
                <a:cs typeface="Calibri"/>
              </a:rPr>
              <a:t>are represented </a:t>
            </a:r>
            <a:r>
              <a:rPr dirty="0" sz="2400" spc="-10">
                <a:latin typeface="Calibri"/>
                <a:cs typeface="Calibri"/>
              </a:rPr>
              <a:t> by</a:t>
            </a:r>
            <a:r>
              <a:rPr dirty="0" sz="2400" spc="-5">
                <a:latin typeface="Calibri"/>
                <a:cs typeface="Calibri"/>
              </a:rPr>
              <a:t> objects.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Objects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communicate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mainly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using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remote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method </a:t>
            </a:r>
            <a:r>
              <a:rPr dirty="0" sz="2400" spc="-15">
                <a:latin typeface="Calibri"/>
                <a:cs typeface="Calibri"/>
              </a:rPr>
              <a:t>invocation, </a:t>
            </a:r>
            <a:r>
              <a:rPr dirty="0" sz="2400" spc="-5">
                <a:latin typeface="Calibri"/>
                <a:cs typeface="Calibri"/>
              </a:rPr>
              <a:t>but </a:t>
            </a:r>
            <a:r>
              <a:rPr dirty="0" sz="2400">
                <a:latin typeface="Calibri"/>
                <a:cs typeface="Calibri"/>
              </a:rPr>
              <a:t>also </a:t>
            </a:r>
            <a:r>
              <a:rPr dirty="0" sz="2400" spc="-5">
                <a:latin typeface="Calibri"/>
                <a:cs typeface="Calibri"/>
              </a:rPr>
              <a:t>possibly using </a:t>
            </a:r>
            <a:r>
              <a:rPr dirty="0" sz="2400">
                <a:latin typeface="Calibri"/>
                <a:cs typeface="Calibri"/>
              </a:rPr>
              <a:t>an </a:t>
            </a:r>
            <a:r>
              <a:rPr dirty="0" sz="2400" spc="-10">
                <a:latin typeface="Calibri"/>
                <a:cs typeface="Calibri"/>
              </a:rPr>
              <a:t>alternative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communication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paradigm</a:t>
            </a:r>
            <a:r>
              <a:rPr dirty="0" sz="2400" spc="-5">
                <a:latin typeface="Calibri"/>
                <a:cs typeface="Calibri"/>
              </a:rPr>
              <a:t> (such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distributed events).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0"/>
            <a:ext cx="8073390" cy="533082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355600" marR="6350" indent="-342900">
              <a:lnSpc>
                <a:spcPct val="8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15" i="1">
                <a:latin typeface="Calibri"/>
                <a:cs typeface="Calibri"/>
              </a:rPr>
              <a:t>Transient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IORs </a:t>
            </a:r>
            <a:r>
              <a:rPr dirty="0" sz="2000" spc="-20">
                <a:latin typeface="Calibri"/>
                <a:cs typeface="Calibri"/>
              </a:rPr>
              <a:t>for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CORBA</a:t>
            </a:r>
            <a:r>
              <a:rPr dirty="0" sz="2000" spc="-5">
                <a:latin typeface="Calibri"/>
                <a:cs typeface="Calibri"/>
              </a:rPr>
              <a:t> objects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last</a:t>
            </a:r>
            <a:r>
              <a:rPr dirty="0" sz="2000" spc="-5">
                <a:latin typeface="Calibri"/>
                <a:cs typeface="Calibri"/>
              </a:rPr>
              <a:t> only</a:t>
            </a:r>
            <a:r>
              <a:rPr dirty="0" sz="2000">
                <a:latin typeface="Calibri"/>
                <a:cs typeface="Calibri"/>
              </a:rPr>
              <a:t> as </a:t>
            </a:r>
            <a:r>
              <a:rPr dirty="0" sz="2000" spc="-5">
                <a:latin typeface="Calibri"/>
                <a:cs typeface="Calibri"/>
              </a:rPr>
              <a:t>long</a:t>
            </a:r>
            <a:r>
              <a:rPr dirty="0" sz="2000">
                <a:latin typeface="Calibri"/>
                <a:cs typeface="Calibri"/>
              </a:rPr>
              <a:t> as the</a:t>
            </a:r>
            <a:r>
              <a:rPr dirty="0" sz="2000" spc="4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process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that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hosts </a:t>
            </a:r>
            <a:r>
              <a:rPr dirty="0" sz="2000">
                <a:latin typeface="Calibri"/>
                <a:cs typeface="Calibri"/>
              </a:rPr>
              <a:t>those </a:t>
            </a:r>
            <a:r>
              <a:rPr dirty="0" sz="2000" spc="-5">
                <a:latin typeface="Calibri"/>
                <a:cs typeface="Calibri"/>
              </a:rPr>
              <a:t>objects, whereas </a:t>
            </a:r>
            <a:r>
              <a:rPr dirty="0" sz="2000" spc="-10" i="1">
                <a:latin typeface="Calibri"/>
                <a:cs typeface="Calibri"/>
              </a:rPr>
              <a:t>persistent </a:t>
            </a:r>
            <a:r>
              <a:rPr dirty="0" sz="2000" spc="-5" i="1">
                <a:latin typeface="Calibri"/>
                <a:cs typeface="Calibri"/>
              </a:rPr>
              <a:t>IORs </a:t>
            </a:r>
            <a:r>
              <a:rPr dirty="0" sz="2000" spc="-10">
                <a:latin typeface="Calibri"/>
                <a:cs typeface="Calibri"/>
              </a:rPr>
              <a:t>last </a:t>
            </a:r>
            <a:r>
              <a:rPr dirty="0" sz="2000" spc="-5">
                <a:latin typeface="Calibri"/>
                <a:cs typeface="Calibri"/>
              </a:rPr>
              <a:t>between activations of </a:t>
            </a:r>
            <a:r>
              <a:rPr dirty="0" sz="2000">
                <a:latin typeface="Calibri"/>
                <a:cs typeface="Calibri"/>
              </a:rPr>
              <a:t> the </a:t>
            </a:r>
            <a:r>
              <a:rPr dirty="0" sz="2000" spc="-10">
                <a:latin typeface="Calibri"/>
                <a:cs typeface="Calibri"/>
              </a:rPr>
              <a:t>CORBA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objects.</a:t>
            </a:r>
            <a:endParaRPr sz="2000">
              <a:latin typeface="Calibri"/>
              <a:cs typeface="Calibri"/>
            </a:endParaRPr>
          </a:p>
          <a:p>
            <a:pPr algn="just" marL="355600" marR="5715" indent="-342900">
              <a:lnSpc>
                <a:spcPct val="8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transient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IOR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contains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address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details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server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hosting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CORBA</a:t>
            </a:r>
            <a:r>
              <a:rPr dirty="0" sz="2000" spc="-5">
                <a:latin typeface="Calibri"/>
                <a:cs typeface="Calibri"/>
              </a:rPr>
              <a:t> object, whereas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5">
                <a:latin typeface="Calibri"/>
                <a:cs typeface="Calibri"/>
              </a:rPr>
              <a:t>persistent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IOR </a:t>
            </a:r>
            <a:r>
              <a:rPr dirty="0" sz="2000" spc="-10">
                <a:latin typeface="Calibri"/>
                <a:cs typeface="Calibri"/>
              </a:rPr>
              <a:t>contains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address details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 the </a:t>
            </a:r>
            <a:r>
              <a:rPr dirty="0" sz="2000" spc="-10">
                <a:latin typeface="Calibri"/>
                <a:cs typeface="Calibri"/>
              </a:rPr>
              <a:t>implementation </a:t>
            </a:r>
            <a:r>
              <a:rPr dirty="0" sz="2000" spc="-5">
                <a:latin typeface="Calibri"/>
                <a:cs typeface="Calibri"/>
              </a:rPr>
              <a:t>repository </a:t>
            </a:r>
            <a:r>
              <a:rPr dirty="0" sz="2000">
                <a:latin typeface="Calibri"/>
                <a:cs typeface="Calibri"/>
              </a:rPr>
              <a:t>with </a:t>
            </a:r>
            <a:r>
              <a:rPr dirty="0" sz="2000" spc="-5">
                <a:latin typeface="Calibri"/>
                <a:cs typeface="Calibri"/>
              </a:rPr>
              <a:t>which it is </a:t>
            </a:r>
            <a:r>
              <a:rPr dirty="0" sz="2000" spc="-10">
                <a:latin typeface="Calibri"/>
                <a:cs typeface="Calibri"/>
              </a:rPr>
              <a:t>registered. </a:t>
            </a:r>
            <a:r>
              <a:rPr dirty="0" sz="2000" spc="-5">
                <a:latin typeface="Calibri"/>
                <a:cs typeface="Calibri"/>
              </a:rPr>
              <a:t>In both </a:t>
            </a:r>
            <a:r>
              <a:rPr dirty="0" sz="2000">
                <a:latin typeface="Calibri"/>
                <a:cs typeface="Calibri"/>
              </a:rPr>
              <a:t>cases,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client </a:t>
            </a:r>
            <a:r>
              <a:rPr dirty="0" sz="2000">
                <a:latin typeface="Calibri"/>
                <a:cs typeface="Calibri"/>
              </a:rPr>
              <a:t>ORB </a:t>
            </a:r>
            <a:r>
              <a:rPr dirty="0" sz="2000" spc="-5">
                <a:latin typeface="Calibri"/>
                <a:cs typeface="Calibri"/>
              </a:rPr>
              <a:t>sends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request </a:t>
            </a:r>
            <a:r>
              <a:rPr dirty="0" sz="2000" spc="-5">
                <a:latin typeface="Calibri"/>
                <a:cs typeface="Calibri"/>
              </a:rPr>
              <a:t>message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server </a:t>
            </a:r>
            <a:r>
              <a:rPr dirty="0" sz="2000">
                <a:latin typeface="Calibri"/>
                <a:cs typeface="Calibri"/>
              </a:rPr>
              <a:t>whose </a:t>
            </a:r>
            <a:r>
              <a:rPr dirty="0" sz="2000" spc="-5">
                <a:latin typeface="Calibri"/>
                <a:cs typeface="Calibri"/>
              </a:rPr>
              <a:t>address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details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given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IOR.</a:t>
            </a:r>
            <a:endParaRPr sz="2000">
              <a:latin typeface="Calibri"/>
              <a:cs typeface="Calibri"/>
            </a:endParaRPr>
          </a:p>
          <a:p>
            <a:pPr algn="just" marL="355600" marR="151765" indent="-342900">
              <a:lnSpc>
                <a:spcPct val="8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Here </a:t>
            </a:r>
            <a:r>
              <a:rPr dirty="0" sz="2000">
                <a:latin typeface="Calibri"/>
                <a:cs typeface="Calibri"/>
              </a:rPr>
              <a:t>is </a:t>
            </a:r>
            <a:r>
              <a:rPr dirty="0" sz="2000" spc="-5">
                <a:latin typeface="Calibri"/>
                <a:cs typeface="Calibri"/>
              </a:rPr>
              <a:t>how </a:t>
            </a:r>
            <a:r>
              <a:rPr dirty="0" sz="2000">
                <a:latin typeface="Calibri"/>
                <a:cs typeface="Calibri"/>
              </a:rPr>
              <a:t>the IOR is </a:t>
            </a:r>
            <a:r>
              <a:rPr dirty="0" sz="2000" spc="-5">
                <a:latin typeface="Calibri"/>
                <a:cs typeface="Calibri"/>
              </a:rPr>
              <a:t>used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10">
                <a:latin typeface="Calibri"/>
                <a:cs typeface="Calibri"/>
              </a:rPr>
              <a:t>locate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servant representing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CORBA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 the </a:t>
            </a:r>
            <a:r>
              <a:rPr dirty="0" sz="2000" spc="-10">
                <a:latin typeface="Calibri"/>
                <a:cs typeface="Calibri"/>
              </a:rPr>
              <a:t>two </a:t>
            </a:r>
            <a:r>
              <a:rPr dirty="0" sz="2000" spc="-5">
                <a:latin typeface="Calibri"/>
                <a:cs typeface="Calibri"/>
              </a:rPr>
              <a:t>cases: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algn="just" marL="12700" marR="5080">
              <a:lnSpc>
                <a:spcPct val="80000"/>
              </a:lnSpc>
            </a:pPr>
            <a:r>
              <a:rPr dirty="0" sz="2000" spc="-15" b="1" i="1">
                <a:latin typeface="Calibri"/>
                <a:cs typeface="Calibri"/>
              </a:rPr>
              <a:t>Transient </a:t>
            </a:r>
            <a:r>
              <a:rPr dirty="0" sz="2000" spc="-5" b="1" i="1">
                <a:latin typeface="Calibri"/>
                <a:cs typeface="Calibri"/>
              </a:rPr>
              <a:t>IORs</a:t>
            </a:r>
            <a:r>
              <a:rPr dirty="0" sz="2000" spc="-5" b="1">
                <a:latin typeface="Calibri"/>
                <a:cs typeface="Calibri"/>
              </a:rPr>
              <a:t>: </a:t>
            </a:r>
            <a:r>
              <a:rPr dirty="0" sz="2000" spc="-5">
                <a:latin typeface="Calibri"/>
                <a:cs typeface="Calibri"/>
              </a:rPr>
              <a:t>The server </a:t>
            </a:r>
            <a:r>
              <a:rPr dirty="0" sz="2000">
                <a:latin typeface="Calibri"/>
                <a:cs typeface="Calibri"/>
              </a:rPr>
              <a:t>ORB </a:t>
            </a:r>
            <a:r>
              <a:rPr dirty="0" sz="2000" spc="-10">
                <a:latin typeface="Calibri"/>
                <a:cs typeface="Calibri"/>
              </a:rPr>
              <a:t>core receives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request </a:t>
            </a:r>
            <a:r>
              <a:rPr dirty="0" sz="2000" spc="-5">
                <a:latin typeface="Calibri"/>
                <a:cs typeface="Calibri"/>
              </a:rPr>
              <a:t>message </a:t>
            </a:r>
            <a:r>
              <a:rPr dirty="0" sz="2000" spc="-10">
                <a:latin typeface="Calibri"/>
                <a:cs typeface="Calibri"/>
              </a:rPr>
              <a:t>containing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adapter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name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name</a:t>
            </a:r>
            <a:r>
              <a:rPr dirty="0" sz="2000" spc="4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target.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uses</a:t>
            </a:r>
            <a:r>
              <a:rPr dirty="0" sz="2000" spc="4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adapter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name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locate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adapter,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which</a:t>
            </a:r>
            <a:r>
              <a:rPr dirty="0" sz="2000" spc="-5">
                <a:latin typeface="Calibri"/>
                <a:cs typeface="Calibri"/>
              </a:rPr>
              <a:t> uses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4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name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locate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servant.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algn="just" marL="12700" marR="6350">
              <a:lnSpc>
                <a:spcPct val="80000"/>
              </a:lnSpc>
            </a:pPr>
            <a:r>
              <a:rPr dirty="0" sz="2000" spc="-15" b="1" i="1">
                <a:latin typeface="Calibri"/>
                <a:cs typeface="Calibri"/>
              </a:rPr>
              <a:t>Persistent</a:t>
            </a:r>
            <a:r>
              <a:rPr dirty="0" sz="2000" spc="-10" b="1" i="1">
                <a:latin typeface="Calibri"/>
                <a:cs typeface="Calibri"/>
              </a:rPr>
              <a:t> </a:t>
            </a:r>
            <a:r>
              <a:rPr dirty="0" sz="2000" spc="-5" b="1" i="1">
                <a:latin typeface="Calibri"/>
                <a:cs typeface="Calibri"/>
              </a:rPr>
              <a:t>IORs</a:t>
            </a:r>
            <a:r>
              <a:rPr dirty="0" sz="2000" spc="-5" b="1">
                <a:latin typeface="Calibri"/>
                <a:cs typeface="Calibri"/>
              </a:rPr>
              <a:t>: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implementation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repository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receives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request.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extracts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object adapter name </a:t>
            </a:r>
            <a:r>
              <a:rPr dirty="0" sz="2000" spc="-15">
                <a:latin typeface="Calibri"/>
                <a:cs typeface="Calibri"/>
              </a:rPr>
              <a:t>from </a:t>
            </a:r>
            <a:r>
              <a:rPr dirty="0" sz="2000">
                <a:latin typeface="Calibri"/>
                <a:cs typeface="Calibri"/>
              </a:rPr>
              <a:t>the IOR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request. Provided </a:t>
            </a:r>
            <a:r>
              <a:rPr dirty="0" sz="2000" spc="-5">
                <a:latin typeface="Calibri"/>
                <a:cs typeface="Calibri"/>
              </a:rPr>
              <a:t>that </a:t>
            </a:r>
            <a:r>
              <a:rPr dirty="0" sz="2000">
                <a:latin typeface="Calibri"/>
                <a:cs typeface="Calibri"/>
              </a:rPr>
              <a:t> the </a:t>
            </a:r>
            <a:r>
              <a:rPr dirty="0" sz="2000" spc="-5">
                <a:latin typeface="Calibri"/>
                <a:cs typeface="Calibri"/>
              </a:rPr>
              <a:t>object </a:t>
            </a:r>
            <a:r>
              <a:rPr dirty="0" sz="2000" spc="-10">
                <a:latin typeface="Calibri"/>
                <a:cs typeface="Calibri"/>
              </a:rPr>
              <a:t>adapter </a:t>
            </a:r>
            <a:r>
              <a:rPr dirty="0" sz="2000" spc="-5">
                <a:latin typeface="Calibri"/>
                <a:cs typeface="Calibri"/>
              </a:rPr>
              <a:t>name is in </a:t>
            </a:r>
            <a:r>
              <a:rPr dirty="0" sz="2000">
                <a:latin typeface="Calibri"/>
                <a:cs typeface="Calibri"/>
              </a:rPr>
              <a:t>its </a:t>
            </a:r>
            <a:r>
              <a:rPr dirty="0" sz="2000" spc="-5">
                <a:latin typeface="Calibri"/>
                <a:cs typeface="Calibri"/>
              </a:rPr>
              <a:t>table, it </a:t>
            </a:r>
            <a:r>
              <a:rPr dirty="0" sz="2000" spc="-10">
                <a:latin typeface="Calibri"/>
                <a:cs typeface="Calibri"/>
              </a:rPr>
              <a:t>attempts </a:t>
            </a:r>
            <a:r>
              <a:rPr dirty="0" sz="2000" spc="-5">
                <a:latin typeface="Calibri"/>
                <a:cs typeface="Calibri"/>
              </a:rPr>
              <a:t>if necessary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10">
                <a:latin typeface="Calibri"/>
                <a:cs typeface="Calibri"/>
              </a:rPr>
              <a:t>activate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CORBA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 </a:t>
            </a:r>
            <a:r>
              <a:rPr dirty="0" sz="2000" spc="-15">
                <a:latin typeface="Calibri"/>
                <a:cs typeface="Calibri"/>
              </a:rPr>
              <a:t>at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host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address specified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its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table.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389" y="15620"/>
            <a:ext cx="48126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8.3.4</a:t>
            </a:r>
            <a:r>
              <a:rPr dirty="0" sz="4400" spc="-35"/>
              <a:t> </a:t>
            </a:r>
            <a:r>
              <a:rPr dirty="0" sz="4400" spc="-20"/>
              <a:t>CORBA </a:t>
            </a:r>
            <a:r>
              <a:rPr dirty="0" sz="4400"/>
              <a:t>services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4" y="692734"/>
            <a:ext cx="8784971" cy="590461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553" y="496646"/>
            <a:ext cx="80149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8.3.5</a:t>
            </a:r>
            <a:r>
              <a:rPr dirty="0" sz="4000" spc="-5"/>
              <a:t> </a:t>
            </a:r>
            <a:r>
              <a:rPr dirty="0" sz="4000" spc="-20"/>
              <a:t>CORBA</a:t>
            </a:r>
            <a:r>
              <a:rPr dirty="0" sz="4000" spc="-5"/>
              <a:t> </a:t>
            </a:r>
            <a:r>
              <a:rPr dirty="0" sz="4000" spc="-10"/>
              <a:t>client </a:t>
            </a:r>
            <a:r>
              <a:rPr dirty="0" sz="4000" spc="-5"/>
              <a:t>and</a:t>
            </a:r>
            <a:r>
              <a:rPr dirty="0" sz="4000" spc="-10"/>
              <a:t> server</a:t>
            </a:r>
            <a:r>
              <a:rPr dirty="0" sz="4000" spc="15"/>
              <a:t> </a:t>
            </a:r>
            <a:r>
              <a:rPr dirty="0" sz="4000" spc="-20"/>
              <a:t>example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969" y="1479956"/>
            <a:ext cx="7280450" cy="27267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303" y="4671821"/>
            <a:ext cx="851979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 equivalent </a:t>
            </a:r>
            <a:r>
              <a:rPr dirty="0" sz="1800" spc="-10">
                <a:latin typeface="Calibri"/>
                <a:cs typeface="Calibri"/>
              </a:rPr>
              <a:t>Java interfaces </a:t>
            </a:r>
            <a:r>
              <a:rPr dirty="0" sz="1800">
                <a:latin typeface="Calibri"/>
                <a:cs typeface="Calibri"/>
              </a:rPr>
              <a:t>– </a:t>
            </a:r>
            <a:r>
              <a:rPr dirty="0" sz="1800" spc="-10">
                <a:latin typeface="Calibri"/>
                <a:cs typeface="Calibri"/>
              </a:rPr>
              <a:t>two </a:t>
            </a:r>
            <a:r>
              <a:rPr dirty="0" sz="1800">
                <a:latin typeface="Calibri"/>
                <a:cs typeface="Calibri"/>
              </a:rPr>
              <a:t>per IDL </a:t>
            </a:r>
            <a:r>
              <a:rPr dirty="0" sz="1800" spc="-10">
                <a:latin typeface="Calibri"/>
                <a:cs typeface="Calibri"/>
              </a:rPr>
              <a:t>interface. </a:t>
            </a:r>
            <a:r>
              <a:rPr dirty="0" sz="1800" spc="-5">
                <a:latin typeface="Calibri"/>
                <a:cs typeface="Calibri"/>
              </a:rPr>
              <a:t>The name 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first Java </a:t>
            </a:r>
            <a:r>
              <a:rPr dirty="0" sz="1800" spc="-10">
                <a:latin typeface="Calibri"/>
                <a:cs typeface="Calibri"/>
              </a:rPr>
              <a:t>interface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ends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 spc="-5" i="1">
                <a:latin typeface="Calibri"/>
                <a:cs typeface="Calibri"/>
              </a:rPr>
              <a:t>Operations </a:t>
            </a:r>
            <a:r>
              <a:rPr dirty="0" sz="1800">
                <a:latin typeface="Calibri"/>
                <a:cs typeface="Calibri"/>
              </a:rPr>
              <a:t>– </a:t>
            </a:r>
            <a:r>
              <a:rPr dirty="0" sz="1800" spc="-5">
                <a:latin typeface="Calibri"/>
                <a:cs typeface="Calibri"/>
              </a:rPr>
              <a:t>this </a:t>
            </a:r>
            <a:r>
              <a:rPr dirty="0" sz="1800" spc="-10">
                <a:latin typeface="Calibri"/>
                <a:cs typeface="Calibri"/>
              </a:rPr>
              <a:t>interface just </a:t>
            </a:r>
            <a:r>
              <a:rPr dirty="0" sz="1800" spc="-5">
                <a:latin typeface="Calibri"/>
                <a:cs typeface="Calibri"/>
              </a:rPr>
              <a:t>defines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operations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>
                <a:latin typeface="Calibri"/>
                <a:cs typeface="Calibri"/>
              </a:rPr>
              <a:t>the IDL </a:t>
            </a:r>
            <a:r>
              <a:rPr dirty="0" sz="1800" spc="-10">
                <a:latin typeface="Calibri"/>
                <a:cs typeface="Calibri"/>
              </a:rPr>
              <a:t>interface.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second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Java</a:t>
            </a:r>
            <a:r>
              <a:rPr dirty="0" sz="1800" spc="-10">
                <a:latin typeface="Calibri"/>
                <a:cs typeface="Calibri"/>
              </a:rPr>
              <a:t> interface</a:t>
            </a:r>
            <a:r>
              <a:rPr dirty="0" sz="1800" spc="-5">
                <a:latin typeface="Calibri"/>
                <a:cs typeface="Calibri"/>
              </a:rPr>
              <a:t> has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same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</a:t>
            </a:r>
            <a:r>
              <a:rPr dirty="0" sz="1800">
                <a:latin typeface="Calibri"/>
                <a:cs typeface="Calibri"/>
              </a:rPr>
              <a:t> 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implements</a:t>
            </a:r>
            <a:r>
              <a:rPr dirty="0" sz="1800">
                <a:latin typeface="Calibri"/>
                <a:cs typeface="Calibri"/>
              </a:rPr>
              <a:t> 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operations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first </a:t>
            </a:r>
            <a:r>
              <a:rPr dirty="0" sz="1800" spc="-10">
                <a:latin typeface="Calibri"/>
                <a:cs typeface="Calibri"/>
              </a:rPr>
              <a:t>interface </a:t>
            </a:r>
            <a:r>
              <a:rPr dirty="0" sz="1800">
                <a:latin typeface="Calibri"/>
                <a:cs typeface="Calibri"/>
              </a:rPr>
              <a:t>as </a:t>
            </a:r>
            <a:r>
              <a:rPr dirty="0" sz="1800" spc="-5">
                <a:latin typeface="Calibri"/>
                <a:cs typeface="Calibri"/>
              </a:rPr>
              <a:t>well </a:t>
            </a:r>
            <a:r>
              <a:rPr dirty="0" sz="1800">
                <a:latin typeface="Calibri"/>
                <a:cs typeface="Calibri"/>
              </a:rPr>
              <a:t>as those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10">
                <a:latin typeface="Calibri"/>
                <a:cs typeface="Calibri"/>
              </a:rPr>
              <a:t>interface </a:t>
            </a:r>
            <a:r>
              <a:rPr dirty="0" sz="1800" spc="-5">
                <a:latin typeface="Calibri"/>
                <a:cs typeface="Calibri"/>
              </a:rPr>
              <a:t>suitable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CORBA </a:t>
            </a:r>
            <a:r>
              <a:rPr dirty="0" sz="1800" spc="-5">
                <a:latin typeface="Calibri"/>
                <a:cs typeface="Calibri"/>
              </a:rPr>
              <a:t>object.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example,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ShapeList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results</a:t>
            </a:r>
            <a:r>
              <a:rPr dirty="0" sz="1800" spc="-5">
                <a:latin typeface="Calibri"/>
                <a:cs typeface="Calibri"/>
              </a:rPr>
              <a:t> in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two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Java</a:t>
            </a:r>
            <a:r>
              <a:rPr dirty="0" sz="1800" spc="-10">
                <a:latin typeface="Calibri"/>
                <a:cs typeface="Calibri"/>
              </a:rPr>
              <a:t> interfaces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ShapeListOperations</a:t>
            </a:r>
            <a:r>
              <a:rPr dirty="0" sz="1800" spc="30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ShapeList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432054"/>
            <a:ext cx="8073390" cy="4317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indent="-342900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25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server</a:t>
            </a:r>
            <a:r>
              <a:rPr dirty="0" sz="2200" spc="24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skeletons</a:t>
            </a:r>
            <a:r>
              <a:rPr dirty="0" sz="2200" spc="24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for</a:t>
            </a:r>
            <a:r>
              <a:rPr dirty="0" sz="2200" spc="25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each</a:t>
            </a:r>
            <a:r>
              <a:rPr dirty="0" sz="2200" spc="245">
                <a:latin typeface="Calibri"/>
                <a:cs typeface="Calibri"/>
              </a:rPr>
              <a:t> </a:t>
            </a:r>
            <a:r>
              <a:rPr dirty="0" sz="2200" spc="-5" i="1">
                <a:latin typeface="Calibri"/>
                <a:cs typeface="Calibri"/>
              </a:rPr>
              <a:t>idl</a:t>
            </a:r>
            <a:r>
              <a:rPr dirty="0" sz="2200" spc="235" i="1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interface.</a:t>
            </a:r>
            <a:r>
              <a:rPr dirty="0" sz="2200" spc="23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25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names</a:t>
            </a:r>
            <a:r>
              <a:rPr dirty="0" sz="2200" spc="2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254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skeleton</a:t>
            </a:r>
            <a:endParaRPr sz="2200">
              <a:latin typeface="Calibri"/>
              <a:cs typeface="Calibri"/>
            </a:endParaRPr>
          </a:p>
          <a:p>
            <a:pPr algn="just" marL="355600">
              <a:lnSpc>
                <a:spcPts val="2375"/>
              </a:lnSpc>
            </a:pPr>
            <a:r>
              <a:rPr dirty="0" sz="2200" spc="-5">
                <a:latin typeface="Calibri"/>
                <a:cs typeface="Calibri"/>
              </a:rPr>
              <a:t>classes end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0" i="1">
                <a:latin typeface="Calibri"/>
                <a:cs typeface="Calibri"/>
              </a:rPr>
              <a:t>POA</a:t>
            </a:r>
            <a:r>
              <a:rPr dirty="0" sz="2200" i="1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– </a:t>
            </a:r>
            <a:r>
              <a:rPr dirty="0" sz="2200" spc="-20">
                <a:latin typeface="Calibri"/>
                <a:cs typeface="Calibri"/>
              </a:rPr>
              <a:t>for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example,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 i="1">
                <a:latin typeface="Calibri"/>
                <a:cs typeface="Calibri"/>
              </a:rPr>
              <a:t>ShapeListPOA.</a:t>
            </a:r>
            <a:endParaRPr sz="2200">
              <a:latin typeface="Calibri"/>
              <a:cs typeface="Calibri"/>
            </a:endParaRPr>
          </a:p>
          <a:p>
            <a:pPr algn="just" marL="355600" marR="7620" indent="-342900">
              <a:lnSpc>
                <a:spcPts val="211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The </a:t>
            </a:r>
            <a:r>
              <a:rPr dirty="0" sz="2200" spc="-25">
                <a:latin typeface="Calibri"/>
                <a:cs typeface="Calibri"/>
              </a:rPr>
              <a:t>proxy </a:t>
            </a:r>
            <a:r>
              <a:rPr dirty="0" sz="2200" spc="-5">
                <a:latin typeface="Calibri"/>
                <a:cs typeface="Calibri"/>
              </a:rPr>
              <a:t>classes </a:t>
            </a:r>
            <a:r>
              <a:rPr dirty="0" sz="2200">
                <a:latin typeface="Calibri"/>
                <a:cs typeface="Calibri"/>
              </a:rPr>
              <a:t>or </a:t>
            </a:r>
            <a:r>
              <a:rPr dirty="0" sz="2200" spc="-10">
                <a:latin typeface="Calibri"/>
                <a:cs typeface="Calibri"/>
              </a:rPr>
              <a:t>client stubs, </a:t>
            </a:r>
            <a:r>
              <a:rPr dirty="0" sz="2200" spc="-5">
                <a:latin typeface="Calibri"/>
                <a:cs typeface="Calibri"/>
              </a:rPr>
              <a:t>one </a:t>
            </a:r>
            <a:r>
              <a:rPr dirty="0" sz="2200" spc="-20">
                <a:latin typeface="Calibri"/>
                <a:cs typeface="Calibri"/>
              </a:rPr>
              <a:t>for </a:t>
            </a:r>
            <a:r>
              <a:rPr dirty="0" sz="2200" spc="-5">
                <a:latin typeface="Calibri"/>
                <a:cs typeface="Calibri"/>
              </a:rPr>
              <a:t>each IDL </a:t>
            </a:r>
            <a:r>
              <a:rPr dirty="0" sz="2200" spc="-15">
                <a:latin typeface="Calibri"/>
                <a:cs typeface="Calibri"/>
              </a:rPr>
              <a:t>interface.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names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these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classes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end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 </a:t>
            </a:r>
            <a:r>
              <a:rPr dirty="0" sz="2200" spc="-10" i="1">
                <a:latin typeface="Calibri"/>
                <a:cs typeface="Calibri"/>
              </a:rPr>
              <a:t>Stub</a:t>
            </a:r>
            <a:r>
              <a:rPr dirty="0" sz="2200" spc="10" i="1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–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for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example,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 i="1">
                <a:latin typeface="Calibri"/>
                <a:cs typeface="Calibri"/>
              </a:rPr>
              <a:t>_ShapeListStub</a:t>
            </a:r>
            <a:endParaRPr sz="22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spcBef>
                <a:spcPts val="55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25">
                <a:latin typeface="Calibri"/>
                <a:cs typeface="Calibri"/>
              </a:rPr>
              <a:t>Java </a:t>
            </a:r>
            <a:r>
              <a:rPr dirty="0" sz="2200" spc="-5">
                <a:latin typeface="Calibri"/>
                <a:cs typeface="Calibri"/>
              </a:rPr>
              <a:t>class </a:t>
            </a:r>
            <a:r>
              <a:rPr dirty="0" sz="2200" spc="-25">
                <a:latin typeface="Calibri"/>
                <a:cs typeface="Calibri"/>
              </a:rPr>
              <a:t>to </a:t>
            </a:r>
            <a:r>
              <a:rPr dirty="0" sz="2200" spc="-10">
                <a:latin typeface="Calibri"/>
                <a:cs typeface="Calibri"/>
              </a:rPr>
              <a:t>correspond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45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each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0" i="1">
                <a:latin typeface="Calibri"/>
                <a:cs typeface="Calibri"/>
              </a:rPr>
              <a:t>structs </a:t>
            </a:r>
            <a:r>
              <a:rPr dirty="0" sz="2200" spc="-10">
                <a:latin typeface="Calibri"/>
                <a:cs typeface="Calibri"/>
              </a:rPr>
              <a:t>defined </a:t>
            </a:r>
            <a:r>
              <a:rPr dirty="0" sz="2200" spc="-5">
                <a:latin typeface="Calibri"/>
                <a:cs typeface="Calibri"/>
              </a:rPr>
              <a:t>with the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IDL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interfaces.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our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example,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classes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 i="1">
                <a:latin typeface="Calibri"/>
                <a:cs typeface="Calibri"/>
              </a:rPr>
              <a:t>Rectangle</a:t>
            </a:r>
            <a:r>
              <a:rPr dirty="0" sz="2200" spc="-10" i="1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 i="1">
                <a:latin typeface="Calibri"/>
                <a:cs typeface="Calibri"/>
              </a:rPr>
              <a:t>GraphicalObject</a:t>
            </a:r>
            <a:r>
              <a:rPr dirty="0" sz="2200" spc="-5" i="1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are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generated.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Each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these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classes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contains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declaration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one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instance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variable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for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each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field</a:t>
            </a:r>
            <a:r>
              <a:rPr dirty="0" sz="2200" spc="-5">
                <a:latin typeface="Calibri"/>
                <a:cs typeface="Calibri"/>
              </a:rPr>
              <a:t> in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corresponding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5" i="1">
                <a:latin typeface="Calibri"/>
                <a:cs typeface="Calibri"/>
              </a:rPr>
              <a:t>struct</a:t>
            </a:r>
            <a:r>
              <a:rPr dirty="0" sz="2200" i="1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pair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constructors,</a:t>
            </a:r>
            <a:r>
              <a:rPr dirty="0" sz="2200" spc="-10">
                <a:latin typeface="Calibri"/>
                <a:cs typeface="Calibri"/>
              </a:rPr>
              <a:t> but</a:t>
            </a:r>
            <a:r>
              <a:rPr dirty="0" sz="2200" spc="-5">
                <a:latin typeface="Calibri"/>
                <a:cs typeface="Calibri"/>
              </a:rPr>
              <a:t> no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other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methods.</a:t>
            </a:r>
            <a:endParaRPr sz="2200">
              <a:latin typeface="Calibri"/>
              <a:cs typeface="Calibri"/>
            </a:endParaRPr>
          </a:p>
          <a:p>
            <a:pPr algn="just" marL="355600" marR="5715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Classes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called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helpers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holders,</a:t>
            </a:r>
            <a:r>
              <a:rPr dirty="0" sz="2200" spc="-5">
                <a:latin typeface="Calibri"/>
                <a:cs typeface="Calibri"/>
              </a:rPr>
              <a:t> one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for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each</a:t>
            </a:r>
            <a:r>
              <a:rPr dirty="0" sz="2200">
                <a:latin typeface="Calibri"/>
                <a:cs typeface="Calibri"/>
              </a:rPr>
              <a:t> of</a:t>
            </a:r>
            <a:r>
              <a:rPr dirty="0" sz="2200" spc="49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types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defined</a:t>
            </a:r>
            <a:r>
              <a:rPr dirty="0" sz="2200" spc="-5">
                <a:latin typeface="Calibri"/>
                <a:cs typeface="Calibri"/>
              </a:rPr>
              <a:t> in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IDL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interface.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helper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class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contains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 i="1">
                <a:latin typeface="Calibri"/>
                <a:cs typeface="Calibri"/>
              </a:rPr>
              <a:t>narrow </a:t>
            </a:r>
            <a:r>
              <a:rPr dirty="0" sz="2200" spc="-484" i="1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method,</a:t>
            </a:r>
            <a:r>
              <a:rPr dirty="0" sz="2200" spc="-5">
                <a:latin typeface="Calibri"/>
                <a:cs typeface="Calibri"/>
              </a:rPr>
              <a:t> which is used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cast </a:t>
            </a:r>
            <a:r>
              <a:rPr dirty="0" sz="2200" spc="-5">
                <a:latin typeface="Calibri"/>
                <a:cs typeface="Calibri"/>
              </a:rPr>
              <a:t>down </a:t>
            </a:r>
            <a:r>
              <a:rPr dirty="0" sz="2200" spc="-10">
                <a:latin typeface="Calibri"/>
                <a:cs typeface="Calibri"/>
              </a:rPr>
              <a:t>from</a:t>
            </a:r>
            <a:r>
              <a:rPr dirty="0" sz="2200" spc="47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10">
                <a:latin typeface="Calibri"/>
                <a:cs typeface="Calibri"/>
              </a:rPr>
              <a:t>given </a:t>
            </a:r>
            <a:r>
              <a:rPr dirty="0" sz="2200" spc="-5">
                <a:latin typeface="Calibri"/>
                <a:cs typeface="Calibri"/>
              </a:rPr>
              <a:t>object </a:t>
            </a:r>
            <a:r>
              <a:rPr dirty="0" sz="2200" spc="-15">
                <a:latin typeface="Calibri"/>
                <a:cs typeface="Calibri"/>
              </a:rPr>
              <a:t>reference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class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which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belongs,</a:t>
            </a:r>
            <a:r>
              <a:rPr dirty="0" sz="2200" spc="-5">
                <a:latin typeface="Calibri"/>
                <a:cs typeface="Calibri"/>
              </a:rPr>
              <a:t> which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lower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down</a:t>
            </a:r>
            <a:r>
              <a:rPr dirty="0" sz="2200" spc="-5">
                <a:latin typeface="Calibri"/>
                <a:cs typeface="Calibri"/>
              </a:rPr>
              <a:t> 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class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hierarchy.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7729220" cy="10026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59410">
              <a:lnSpc>
                <a:spcPts val="5040"/>
              </a:lnSpc>
              <a:spcBef>
                <a:spcPts val="105"/>
              </a:spcBef>
            </a:pPr>
            <a:r>
              <a:rPr dirty="0" sz="4400"/>
              <a:t>8.4</a:t>
            </a:r>
            <a:r>
              <a:rPr dirty="0" sz="4400" spc="-15"/>
              <a:t> </a:t>
            </a:r>
            <a:r>
              <a:rPr dirty="0" sz="4400" spc="-20"/>
              <a:t>From</a:t>
            </a:r>
            <a:r>
              <a:rPr dirty="0" sz="4400" spc="-15"/>
              <a:t> </a:t>
            </a:r>
            <a:r>
              <a:rPr dirty="0" sz="4400"/>
              <a:t>objects</a:t>
            </a:r>
            <a:r>
              <a:rPr dirty="0" sz="4400" spc="-35"/>
              <a:t> </a:t>
            </a:r>
            <a:r>
              <a:rPr dirty="0" sz="4400" spc="-20"/>
              <a:t>to</a:t>
            </a:r>
            <a:r>
              <a:rPr dirty="0" sz="4400" spc="5"/>
              <a:t> </a:t>
            </a:r>
            <a:r>
              <a:rPr dirty="0" sz="4400" spc="-5"/>
              <a:t>components</a:t>
            </a:r>
            <a:endParaRPr sz="4400"/>
          </a:p>
          <a:p>
            <a:pPr marL="12700">
              <a:lnSpc>
                <a:spcPts val="2640"/>
              </a:lnSpc>
            </a:pPr>
            <a:r>
              <a:rPr dirty="0" sz="2400" b="1">
                <a:latin typeface="Calibri"/>
                <a:cs typeface="Calibri"/>
              </a:rPr>
              <a:t>Issues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with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object-oriented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middleware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15770"/>
            <a:ext cx="8073390" cy="44704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355600" marR="5080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 spc="-5" b="1">
                <a:latin typeface="Calibri"/>
                <a:cs typeface="Calibri"/>
              </a:rPr>
              <a:t>Implicit</a:t>
            </a:r>
            <a:r>
              <a:rPr dirty="0" sz="1800" spc="114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dependencies:</a:t>
            </a:r>
            <a:r>
              <a:rPr dirty="0" sz="1800" spc="12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distributed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offers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contract</a:t>
            </a:r>
            <a:r>
              <a:rPr dirty="0" sz="1800" spc="130" i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outside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world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 terms 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interface</a:t>
            </a:r>
            <a:r>
              <a:rPr dirty="0" sz="1800" spc="3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(or </a:t>
            </a:r>
            <a:r>
              <a:rPr dirty="0" sz="1800" spc="-10">
                <a:latin typeface="Calibri"/>
                <a:cs typeface="Calibri"/>
              </a:rPr>
              <a:t>interfaces) </a:t>
            </a:r>
            <a:r>
              <a:rPr dirty="0" sz="1800" spc="-5">
                <a:latin typeface="Calibri"/>
                <a:cs typeface="Calibri"/>
              </a:rPr>
              <a:t>it </a:t>
            </a:r>
            <a:r>
              <a:rPr dirty="0" sz="1800" spc="-20">
                <a:latin typeface="Calibri"/>
                <a:cs typeface="Calibri"/>
              </a:rPr>
              <a:t>offers</a:t>
            </a:r>
            <a:r>
              <a:rPr dirty="0" sz="1800" spc="3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distributed environment. </a:t>
            </a:r>
            <a:r>
              <a:rPr dirty="0" sz="1800" spc="-5">
                <a:latin typeface="Calibri"/>
                <a:cs typeface="Calibri"/>
              </a:rPr>
              <a:t> The </a:t>
            </a:r>
            <a:r>
              <a:rPr dirty="0" sz="1800" spc="-10">
                <a:latin typeface="Calibri"/>
                <a:cs typeface="Calibri"/>
              </a:rPr>
              <a:t>contract </a:t>
            </a:r>
            <a:r>
              <a:rPr dirty="0" sz="1800" spc="-5">
                <a:latin typeface="Calibri"/>
                <a:cs typeface="Calibri"/>
              </a:rPr>
              <a:t>represents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binding agreement between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provider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 object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users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that </a:t>
            </a:r>
            <a:r>
              <a:rPr dirty="0" sz="1800" spc="-5">
                <a:latin typeface="Calibri"/>
                <a:cs typeface="Calibri"/>
              </a:rPr>
              <a:t>object in </a:t>
            </a:r>
            <a:r>
              <a:rPr dirty="0" sz="1800" spc="-10">
                <a:latin typeface="Calibri"/>
                <a:cs typeface="Calibri"/>
              </a:rPr>
              <a:t>terms </a:t>
            </a:r>
            <a:r>
              <a:rPr dirty="0" sz="1800" spc="-5">
                <a:latin typeface="Calibri"/>
                <a:cs typeface="Calibri"/>
              </a:rPr>
              <a:t>of its </a:t>
            </a:r>
            <a:r>
              <a:rPr dirty="0" sz="1800" spc="-10">
                <a:latin typeface="Calibri"/>
                <a:cs typeface="Calibri"/>
              </a:rPr>
              <a:t>expected </a:t>
            </a:r>
            <a:r>
              <a:rPr dirty="0" sz="1800" spc="-25">
                <a:latin typeface="Calibri"/>
                <a:cs typeface="Calibri"/>
              </a:rPr>
              <a:t>behaviour. </a:t>
            </a:r>
            <a:r>
              <a:rPr dirty="0" sz="1800">
                <a:latin typeface="Calibri"/>
                <a:cs typeface="Calibri"/>
              </a:rPr>
              <a:t>It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 spc="-10">
                <a:latin typeface="Calibri"/>
                <a:cs typeface="Calibri"/>
              </a:rPr>
              <a:t>often </a:t>
            </a:r>
            <a:r>
              <a:rPr dirty="0" sz="1800">
                <a:latin typeface="Calibri"/>
                <a:cs typeface="Calibri"/>
              </a:rPr>
              <a:t>assumed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such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complete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contract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deploying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object. </a:t>
            </a:r>
            <a:r>
              <a:rPr dirty="0" sz="1800" spc="-30">
                <a:latin typeface="Calibri"/>
                <a:cs typeface="Calibri"/>
              </a:rPr>
              <a:t>However, </a:t>
            </a:r>
            <a:r>
              <a:rPr dirty="0" sz="1800" spc="-5">
                <a:latin typeface="Calibri"/>
                <a:cs typeface="Calibri"/>
              </a:rPr>
              <a:t>this is not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case. The </a:t>
            </a:r>
            <a:r>
              <a:rPr dirty="0" sz="1800" spc="-10">
                <a:latin typeface="Calibri"/>
                <a:cs typeface="Calibri"/>
              </a:rPr>
              <a:t>problem </a:t>
            </a:r>
            <a:r>
              <a:rPr dirty="0" sz="1800" spc="-5">
                <a:latin typeface="Calibri"/>
                <a:cs typeface="Calibri"/>
              </a:rPr>
              <a:t>arises </a:t>
            </a:r>
            <a:r>
              <a:rPr dirty="0" sz="1800" spc="-15">
                <a:latin typeface="Calibri"/>
                <a:cs typeface="Calibri"/>
              </a:rPr>
              <a:t>from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fact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internal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(encapsulated)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behaviour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hidden.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algn="just" marL="355600" marR="6350" indent="-342900">
              <a:lnSpc>
                <a:spcPts val="173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More </a:t>
            </a:r>
            <a:r>
              <a:rPr dirty="0" sz="1800" spc="-20">
                <a:latin typeface="Calibri"/>
                <a:cs typeface="Calibri"/>
              </a:rPr>
              <a:t>generally,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given object can </a:t>
            </a:r>
            <a:r>
              <a:rPr dirty="0" sz="1800" spc="-15">
                <a:latin typeface="Calibri"/>
                <a:cs typeface="Calibri"/>
              </a:rPr>
              <a:t>make </a:t>
            </a:r>
            <a:r>
              <a:rPr dirty="0" sz="1800" spc="-5">
                <a:latin typeface="Calibri"/>
                <a:cs typeface="Calibri"/>
              </a:rPr>
              <a:t>arbitrary </a:t>
            </a:r>
            <a:r>
              <a:rPr dirty="0" sz="1800" spc="-10">
                <a:latin typeface="Calibri"/>
                <a:cs typeface="Calibri"/>
              </a:rPr>
              <a:t>calls to </a:t>
            </a:r>
            <a:r>
              <a:rPr dirty="0" sz="1800" spc="-5">
                <a:latin typeface="Calibri"/>
                <a:cs typeface="Calibri"/>
              </a:rPr>
              <a:t>other application-level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objects or </a:t>
            </a:r>
            <a:r>
              <a:rPr dirty="0" sz="1800" spc="-10">
                <a:latin typeface="Calibri"/>
                <a:cs typeface="Calibri"/>
              </a:rPr>
              <a:t>to distributed </a:t>
            </a:r>
            <a:r>
              <a:rPr dirty="0" sz="1800" spc="-20">
                <a:latin typeface="Calibri"/>
                <a:cs typeface="Calibri"/>
              </a:rPr>
              <a:t>system </a:t>
            </a:r>
            <a:r>
              <a:rPr dirty="0" sz="1800" spc="-5">
                <a:latin typeface="Calibri"/>
                <a:cs typeface="Calibri"/>
              </a:rPr>
              <a:t>services </a:t>
            </a:r>
            <a:r>
              <a:rPr dirty="0" sz="1800" spc="-10">
                <a:latin typeface="Calibri"/>
                <a:cs typeface="Calibri"/>
              </a:rPr>
              <a:t>offering </a:t>
            </a:r>
            <a:r>
              <a:rPr dirty="0" sz="1800">
                <a:latin typeface="Calibri"/>
                <a:cs typeface="Calibri"/>
              </a:rPr>
              <a:t>naming, </a:t>
            </a:r>
            <a:r>
              <a:rPr dirty="0" sz="1800" spc="-10">
                <a:latin typeface="Calibri"/>
                <a:cs typeface="Calibri"/>
              </a:rPr>
              <a:t>persistence, concurrency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control, </a:t>
            </a:r>
            <a:r>
              <a:rPr dirty="0" sz="1800" spc="-5">
                <a:latin typeface="Calibri"/>
                <a:cs typeface="Calibri"/>
              </a:rPr>
              <a:t>transactions, security </a:t>
            </a:r>
            <a:r>
              <a:rPr dirty="0" sz="1800">
                <a:latin typeface="Calibri"/>
                <a:cs typeface="Calibri"/>
              </a:rPr>
              <a:t>and so </a:t>
            </a:r>
            <a:r>
              <a:rPr dirty="0" sz="1800" spc="-5">
                <a:latin typeface="Calibri"/>
                <a:cs typeface="Calibri"/>
              </a:rPr>
              <a:t>on, </a:t>
            </a:r>
            <a:r>
              <a:rPr dirty="0" sz="1800">
                <a:latin typeface="Calibri"/>
                <a:cs typeface="Calibri"/>
              </a:rPr>
              <a:t>and this </a:t>
            </a:r>
            <a:r>
              <a:rPr dirty="0" sz="1800" spc="-5">
                <a:latin typeface="Calibri"/>
                <a:cs typeface="Calibri"/>
              </a:rPr>
              <a:t>is not captured in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external </a:t>
            </a:r>
            <a:r>
              <a:rPr dirty="0" sz="1800" spc="-5">
                <a:latin typeface="Calibri"/>
                <a:cs typeface="Calibri"/>
              </a:rPr>
              <a:t> view 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configuration. </a:t>
            </a:r>
            <a:r>
              <a:rPr dirty="0" sz="1800" spc="-5">
                <a:latin typeface="Calibri"/>
                <a:cs typeface="Calibri"/>
              </a:rPr>
              <a:t>Implicit </a:t>
            </a:r>
            <a:r>
              <a:rPr dirty="0" sz="1800">
                <a:latin typeface="Calibri"/>
                <a:cs typeface="Calibri"/>
              </a:rPr>
              <a:t>dependencies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distributed </a:t>
            </a:r>
            <a:r>
              <a:rPr dirty="0" sz="1800" spc="-10">
                <a:latin typeface="Calibri"/>
                <a:cs typeface="Calibri"/>
              </a:rPr>
              <a:t>configuration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make </a:t>
            </a:r>
            <a:r>
              <a:rPr dirty="0" sz="1800" spc="-5">
                <a:latin typeface="Calibri"/>
                <a:cs typeface="Calibri"/>
              </a:rPr>
              <a:t>it difficult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ensure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20">
                <a:latin typeface="Calibri"/>
                <a:cs typeface="Calibri"/>
              </a:rPr>
              <a:t>safe </a:t>
            </a:r>
            <a:r>
              <a:rPr dirty="0" sz="1800" spc="-5">
                <a:latin typeface="Calibri"/>
                <a:cs typeface="Calibri"/>
              </a:rPr>
              <a:t>composition of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configuration, to </a:t>
            </a:r>
            <a:r>
              <a:rPr dirty="0" sz="1800" spc="-5">
                <a:latin typeface="Calibri"/>
                <a:cs typeface="Calibri"/>
              </a:rPr>
              <a:t>replace </a:t>
            </a:r>
            <a:r>
              <a:rPr dirty="0" sz="1800">
                <a:latin typeface="Calibri"/>
                <a:cs typeface="Calibri"/>
              </a:rPr>
              <a:t>one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 with </a:t>
            </a:r>
            <a:r>
              <a:rPr dirty="0" sz="1800" spc="-20">
                <a:latin typeface="Calibri"/>
                <a:cs typeface="Calibri"/>
              </a:rPr>
              <a:t>another,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third-party </a:t>
            </a:r>
            <a:r>
              <a:rPr dirty="0" sz="1800" spc="-10">
                <a:latin typeface="Calibri"/>
                <a:cs typeface="Calibri"/>
              </a:rPr>
              <a:t>developers to </a:t>
            </a:r>
            <a:r>
              <a:rPr dirty="0" sz="1800" spc="-5">
                <a:latin typeface="Calibri"/>
                <a:cs typeface="Calibri"/>
              </a:rPr>
              <a:t>implement one particular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 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distributed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configuration.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55600" marR="42545" indent="-342900">
              <a:lnSpc>
                <a:spcPts val="173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this, </a:t>
            </a:r>
            <a:r>
              <a:rPr dirty="0" sz="1800" spc="-10">
                <a:latin typeface="Calibri"/>
                <a:cs typeface="Calibri"/>
              </a:rPr>
              <a:t>there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clear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requirement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specify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only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offered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5">
                <a:latin typeface="Calibri"/>
                <a:cs typeface="Calibri"/>
              </a:rPr>
              <a:t> object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but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dependencies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has on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other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distributed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configuration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72009"/>
            <a:ext cx="8073390" cy="612838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just" marL="355600" marR="5080" indent="-342900">
              <a:lnSpc>
                <a:spcPct val="8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15" b="1">
                <a:latin typeface="Calibri"/>
                <a:cs typeface="Calibri"/>
              </a:rPr>
              <a:t>Interaction</a:t>
            </a:r>
            <a:r>
              <a:rPr dirty="0" sz="2200" spc="-10" b="1">
                <a:latin typeface="Calibri"/>
                <a:cs typeface="Calibri"/>
              </a:rPr>
              <a:t> with</a:t>
            </a:r>
            <a:r>
              <a:rPr dirty="0" sz="2200" spc="-5" b="1">
                <a:latin typeface="Calibri"/>
                <a:cs typeface="Calibri"/>
              </a:rPr>
              <a:t> the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middleware</a:t>
            </a:r>
            <a:r>
              <a:rPr dirty="0" sz="2200" spc="-10">
                <a:latin typeface="Calibri"/>
                <a:cs typeface="Calibri"/>
              </a:rPr>
              <a:t>: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Despite</a:t>
            </a:r>
            <a:r>
              <a:rPr dirty="0" sz="2200" spc="-5">
                <a:latin typeface="Calibri"/>
                <a:cs typeface="Calibri"/>
              </a:rPr>
              <a:t> the</a:t>
            </a:r>
            <a:r>
              <a:rPr dirty="0" sz="2200" spc="49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goals</a:t>
            </a:r>
            <a:r>
              <a:rPr dirty="0" sz="2200" spc="4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transparency, </a:t>
            </a:r>
            <a:r>
              <a:rPr dirty="0" sz="2200" spc="-5">
                <a:latin typeface="Calibri"/>
                <a:cs typeface="Calibri"/>
              </a:rPr>
              <a:t>it is clear </a:t>
            </a:r>
            <a:r>
              <a:rPr dirty="0" sz="2200" spc="-10">
                <a:latin typeface="Calibri"/>
                <a:cs typeface="Calibri"/>
              </a:rPr>
              <a:t>that </a:t>
            </a:r>
            <a:r>
              <a:rPr dirty="0" sz="2200" spc="-5">
                <a:latin typeface="Calibri"/>
                <a:cs typeface="Calibri"/>
              </a:rPr>
              <a:t>in </a:t>
            </a:r>
            <a:r>
              <a:rPr dirty="0" sz="2200" spc="-10">
                <a:latin typeface="Calibri"/>
                <a:cs typeface="Calibri"/>
              </a:rPr>
              <a:t>using distributed </a:t>
            </a:r>
            <a:r>
              <a:rPr dirty="0" sz="2200" spc="-5">
                <a:latin typeface="Calibri"/>
                <a:cs typeface="Calibri"/>
              </a:rPr>
              <a:t>object </a:t>
            </a:r>
            <a:r>
              <a:rPr dirty="0" sz="2200" spc="-10">
                <a:latin typeface="Calibri"/>
                <a:cs typeface="Calibri"/>
              </a:rPr>
              <a:t>middleware </a:t>
            </a:r>
            <a:r>
              <a:rPr dirty="0" sz="2200" spc="-5">
                <a:latin typeface="Calibri"/>
                <a:cs typeface="Calibri"/>
              </a:rPr>
              <a:t> 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programmer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exposed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many</a:t>
            </a:r>
            <a:r>
              <a:rPr dirty="0" sz="2200" spc="-10">
                <a:latin typeface="Calibri"/>
                <a:cs typeface="Calibri"/>
              </a:rPr>
              <a:t> relatively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low-level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details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associated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middleware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architecture.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355600" marR="635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Despite</a:t>
            </a:r>
            <a:r>
              <a:rPr dirty="0" sz="2200" spc="-5">
                <a:latin typeface="Calibri"/>
                <a:cs typeface="Calibri"/>
              </a:rPr>
              <a:t> this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being</a:t>
            </a:r>
            <a:r>
              <a:rPr dirty="0" sz="2200" spc="-5">
                <a:latin typeface="Calibri"/>
                <a:cs typeface="Calibri"/>
              </a:rPr>
              <a:t> 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rather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simple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application,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there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are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many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CORBA-related </a:t>
            </a:r>
            <a:r>
              <a:rPr dirty="0" sz="2200" spc="-10">
                <a:latin typeface="Calibri"/>
                <a:cs typeface="Calibri"/>
              </a:rPr>
              <a:t>calls that are absolutely </a:t>
            </a:r>
            <a:r>
              <a:rPr dirty="0" sz="2200" spc="-5">
                <a:latin typeface="Calibri"/>
                <a:cs typeface="Calibri"/>
              </a:rPr>
              <a:t>essential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5">
                <a:latin typeface="Calibri"/>
                <a:cs typeface="Calibri"/>
              </a:rPr>
              <a:t>operation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0">
                <a:latin typeface="Calibri"/>
                <a:cs typeface="Calibri"/>
              </a:rPr>
              <a:t>application. These </a:t>
            </a:r>
            <a:r>
              <a:rPr dirty="0" sz="2200" spc="-5">
                <a:latin typeface="Calibri"/>
                <a:cs typeface="Calibri"/>
              </a:rPr>
              <a:t>include </a:t>
            </a:r>
            <a:r>
              <a:rPr dirty="0" sz="2200" spc="-10">
                <a:latin typeface="Calibri"/>
                <a:cs typeface="Calibri"/>
              </a:rPr>
              <a:t>calls associated </a:t>
            </a:r>
            <a:r>
              <a:rPr dirty="0" sz="2200" spc="-5">
                <a:latin typeface="Calibri"/>
                <a:cs typeface="Calibri"/>
              </a:rPr>
              <a:t>with </a:t>
            </a:r>
            <a:r>
              <a:rPr dirty="0" sz="2200" spc="-10">
                <a:latin typeface="Calibri"/>
                <a:cs typeface="Calibri"/>
              </a:rPr>
              <a:t>naming </a:t>
            </a:r>
            <a:r>
              <a:rPr dirty="0" sz="2200" spc="-5">
                <a:latin typeface="Calibri"/>
                <a:cs typeface="Calibri"/>
              </a:rPr>
              <a:t>with the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POA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ORB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core.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more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complex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examples,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could</a:t>
            </a:r>
            <a:r>
              <a:rPr dirty="0" sz="2200" spc="-5">
                <a:latin typeface="Calibri"/>
                <a:cs typeface="Calibri"/>
              </a:rPr>
              <a:t> include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arbitrarily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sophisticated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code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 </a:t>
            </a:r>
            <a:r>
              <a:rPr dirty="0" sz="2200" spc="-10">
                <a:latin typeface="Calibri"/>
                <a:cs typeface="Calibri"/>
              </a:rPr>
              <a:t>terms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0">
                <a:latin typeface="Calibri"/>
                <a:cs typeface="Calibri"/>
              </a:rPr>
              <a:t>creation</a:t>
            </a:r>
            <a:r>
              <a:rPr dirty="0" sz="2200" spc="-5">
                <a:latin typeface="Calibri"/>
                <a:cs typeface="Calibri"/>
              </a:rPr>
              <a:t> and </a:t>
            </a:r>
            <a:r>
              <a:rPr dirty="0" sz="2200" spc="-10">
                <a:latin typeface="Calibri"/>
                <a:cs typeface="Calibri"/>
              </a:rPr>
              <a:t>management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10">
                <a:latin typeface="Calibri"/>
                <a:cs typeface="Calibri"/>
              </a:rPr>
              <a:t>of 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object </a:t>
            </a:r>
            <a:r>
              <a:rPr dirty="0" sz="2200" spc="-15">
                <a:latin typeface="Calibri"/>
                <a:cs typeface="Calibri"/>
              </a:rPr>
              <a:t>references, </a:t>
            </a:r>
            <a:r>
              <a:rPr dirty="0" sz="2200" spc="-5">
                <a:latin typeface="Calibri"/>
                <a:cs typeface="Calibri"/>
              </a:rPr>
              <a:t>management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object </a:t>
            </a:r>
            <a:r>
              <a:rPr dirty="0" sz="2200" spc="-10">
                <a:latin typeface="Calibri"/>
                <a:cs typeface="Calibri"/>
              </a:rPr>
              <a:t>lifecycles, activation and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passivation</a:t>
            </a:r>
            <a:r>
              <a:rPr dirty="0" sz="2200" spc="-5">
                <a:latin typeface="Calibri"/>
                <a:cs typeface="Calibri"/>
              </a:rPr>
              <a:t> policies, management </a:t>
            </a:r>
            <a:r>
              <a:rPr dirty="0" sz="2200" spc="5">
                <a:latin typeface="Calibri"/>
                <a:cs typeface="Calibri"/>
              </a:rPr>
              <a:t>of </a:t>
            </a:r>
            <a:r>
              <a:rPr dirty="0" sz="2200" spc="-15">
                <a:latin typeface="Calibri"/>
                <a:cs typeface="Calibri"/>
              </a:rPr>
              <a:t>persistent</a:t>
            </a:r>
            <a:r>
              <a:rPr dirty="0" sz="2200" spc="46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state</a:t>
            </a:r>
            <a:r>
              <a:rPr dirty="0" sz="2200" spc="45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policies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for</a:t>
            </a:r>
            <a:r>
              <a:rPr dirty="0" sz="2200" spc="-5">
                <a:latin typeface="Calibri"/>
                <a:cs typeface="Calibri"/>
              </a:rPr>
              <a:t> mappings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underlying </a:t>
            </a:r>
            <a:r>
              <a:rPr dirty="0" sz="2200" spc="-15">
                <a:latin typeface="Calibri"/>
                <a:cs typeface="Calibri"/>
              </a:rPr>
              <a:t>platform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resources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such as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threads.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All</a:t>
            </a:r>
            <a:r>
              <a:rPr dirty="0" sz="2200" spc="459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46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this</a:t>
            </a:r>
            <a:r>
              <a:rPr dirty="0" sz="2200" spc="47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can</a:t>
            </a:r>
            <a:r>
              <a:rPr dirty="0" sz="2200" spc="4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very</a:t>
            </a:r>
            <a:r>
              <a:rPr dirty="0" sz="2200" spc="4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quickly</a:t>
            </a:r>
            <a:r>
              <a:rPr dirty="0" sz="2200" spc="459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become</a:t>
            </a:r>
            <a:r>
              <a:rPr dirty="0" sz="2200" spc="47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4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distraction</a:t>
            </a:r>
            <a:r>
              <a:rPr dirty="0" sz="2200" spc="47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from</a:t>
            </a:r>
            <a:r>
              <a:rPr dirty="0" sz="2200" spc="-5">
                <a:latin typeface="Calibri"/>
                <a:cs typeface="Calibri"/>
              </a:rPr>
              <a:t> the</a:t>
            </a:r>
            <a:r>
              <a:rPr dirty="0" sz="2200" spc="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main </a:t>
            </a:r>
            <a:r>
              <a:rPr dirty="0" sz="2200" spc="-49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purpose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0">
                <a:latin typeface="Calibri"/>
                <a:cs typeface="Calibri"/>
              </a:rPr>
              <a:t>code, </a:t>
            </a:r>
            <a:r>
              <a:rPr dirty="0" sz="2200" spc="-5">
                <a:latin typeface="Calibri"/>
                <a:cs typeface="Calibri"/>
              </a:rPr>
              <a:t>which is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15">
                <a:latin typeface="Calibri"/>
                <a:cs typeface="Calibri"/>
              </a:rPr>
              <a:t>create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10">
                <a:latin typeface="Calibri"/>
                <a:cs typeface="Calibri"/>
              </a:rPr>
              <a:t>particular application. This </a:t>
            </a:r>
            <a:r>
              <a:rPr dirty="0" sz="2200" spc="-5">
                <a:latin typeface="Calibri"/>
                <a:cs typeface="Calibri"/>
              </a:rPr>
              <a:t> is all </a:t>
            </a:r>
            <a:r>
              <a:rPr dirty="0" sz="2200" spc="-15">
                <a:latin typeface="Calibri"/>
                <a:cs typeface="Calibri"/>
              </a:rPr>
              <a:t>too </a:t>
            </a:r>
            <a:r>
              <a:rPr dirty="0" sz="2200" spc="-10">
                <a:latin typeface="Calibri"/>
                <a:cs typeface="Calibri"/>
              </a:rPr>
              <a:t>evident </a:t>
            </a:r>
            <a:r>
              <a:rPr dirty="0" sz="2200" spc="-15">
                <a:latin typeface="Calibri"/>
                <a:cs typeface="Calibri"/>
              </a:rPr>
              <a:t>from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5">
                <a:latin typeface="Calibri"/>
                <a:cs typeface="Calibri"/>
              </a:rPr>
              <a:t>example </a:t>
            </a:r>
            <a:r>
              <a:rPr dirty="0" sz="2200" spc="-10">
                <a:latin typeface="Calibri"/>
                <a:cs typeface="Calibri"/>
              </a:rPr>
              <a:t>cited above, where </a:t>
            </a:r>
            <a:r>
              <a:rPr dirty="0" sz="2200" spc="-5">
                <a:latin typeface="Calibri"/>
                <a:cs typeface="Calibri"/>
              </a:rPr>
              <a:t>the actual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code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related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whiteboard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application</a:t>
            </a:r>
            <a:r>
              <a:rPr dirty="0" sz="2200" spc="-5">
                <a:latin typeface="Calibri"/>
                <a:cs typeface="Calibri"/>
              </a:rPr>
              <a:t> 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minimal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interleaved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 </a:t>
            </a:r>
            <a:r>
              <a:rPr dirty="0" sz="2200" spc="-15">
                <a:latin typeface="Calibri"/>
                <a:cs typeface="Calibri"/>
              </a:rPr>
              <a:t>code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related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distributed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systems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concerns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4927"/>
            <a:ext cx="8072120" cy="604647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just" marL="12700" marR="5080">
              <a:lnSpc>
                <a:spcPct val="80000"/>
              </a:lnSpc>
              <a:spcBef>
                <a:spcPts val="695"/>
              </a:spcBef>
            </a:pPr>
            <a:r>
              <a:rPr dirty="0" sz="2500" spc="-5" b="1">
                <a:latin typeface="Calibri"/>
                <a:cs typeface="Calibri"/>
              </a:rPr>
              <a:t>Lack</a:t>
            </a:r>
            <a:r>
              <a:rPr dirty="0" sz="2500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of</a:t>
            </a:r>
            <a:r>
              <a:rPr dirty="0" sz="2500" b="1">
                <a:latin typeface="Calibri"/>
                <a:cs typeface="Calibri"/>
              </a:rPr>
              <a:t> </a:t>
            </a:r>
            <a:r>
              <a:rPr dirty="0" sz="2500" spc="-10" b="1">
                <a:latin typeface="Calibri"/>
                <a:cs typeface="Calibri"/>
              </a:rPr>
              <a:t>separation</a:t>
            </a:r>
            <a:r>
              <a:rPr dirty="0" sz="2500" spc="-5" b="1">
                <a:latin typeface="Calibri"/>
                <a:cs typeface="Calibri"/>
              </a:rPr>
              <a:t> of</a:t>
            </a:r>
            <a:r>
              <a:rPr dirty="0" sz="2500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distribution</a:t>
            </a:r>
            <a:r>
              <a:rPr dirty="0" sz="2500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concerns</a:t>
            </a:r>
            <a:r>
              <a:rPr dirty="0" sz="2500" spc="-5">
                <a:latin typeface="Calibri"/>
                <a:cs typeface="Calibri"/>
              </a:rPr>
              <a:t>: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Programmers </a:t>
            </a:r>
            <a:r>
              <a:rPr dirty="0" sz="2500" spc="-10">
                <a:latin typeface="Calibri"/>
                <a:cs typeface="Calibri"/>
              </a:rPr>
              <a:t> using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distributed</a:t>
            </a:r>
            <a:r>
              <a:rPr dirty="0" sz="2500" spc="-5">
                <a:latin typeface="Calibri"/>
                <a:cs typeface="Calibri"/>
              </a:rPr>
              <a:t> object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middleware</a:t>
            </a:r>
            <a:r>
              <a:rPr dirty="0" sz="2500" spc="-5">
                <a:latin typeface="Calibri"/>
                <a:cs typeface="Calibri"/>
              </a:rPr>
              <a:t> also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have</a:t>
            </a:r>
            <a:r>
              <a:rPr dirty="0" sz="2500" spc="-15">
                <a:latin typeface="Calibri"/>
                <a:cs typeface="Calibri"/>
              </a:rPr>
              <a:t> to</a:t>
            </a:r>
            <a:r>
              <a:rPr dirty="0" sz="2500" spc="108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deal 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explicitly </a:t>
            </a:r>
            <a:r>
              <a:rPr dirty="0" sz="2500">
                <a:latin typeface="Calibri"/>
                <a:cs typeface="Calibri"/>
              </a:rPr>
              <a:t>with </a:t>
            </a:r>
            <a:r>
              <a:rPr dirty="0" sz="2500" spc="-5">
                <a:latin typeface="Calibri"/>
                <a:cs typeface="Calibri"/>
              </a:rPr>
              <a:t>non-functional </a:t>
            </a:r>
            <a:r>
              <a:rPr dirty="0" sz="2500" spc="-10">
                <a:latin typeface="Calibri"/>
                <a:cs typeface="Calibri"/>
              </a:rPr>
              <a:t>concerns related </a:t>
            </a:r>
            <a:r>
              <a:rPr dirty="0" sz="2500" spc="-15">
                <a:latin typeface="Calibri"/>
                <a:cs typeface="Calibri"/>
              </a:rPr>
              <a:t>to </a:t>
            </a:r>
            <a:r>
              <a:rPr dirty="0" sz="2500" spc="-5">
                <a:latin typeface="Calibri"/>
                <a:cs typeface="Calibri"/>
              </a:rPr>
              <a:t>issues </a:t>
            </a:r>
            <a:r>
              <a:rPr dirty="0" sz="2500" spc="-10">
                <a:latin typeface="Calibri"/>
                <a:cs typeface="Calibri"/>
              </a:rPr>
              <a:t>such </a:t>
            </a:r>
            <a:r>
              <a:rPr dirty="0" sz="2500" spc="-5">
                <a:latin typeface="Calibri"/>
                <a:cs typeface="Calibri"/>
              </a:rPr>
              <a:t> as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security,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transactions,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coordination</a:t>
            </a:r>
            <a:r>
              <a:rPr dirty="0" sz="2500" spc="-5">
                <a:latin typeface="Calibri"/>
                <a:cs typeface="Calibri"/>
              </a:rPr>
              <a:t> and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replication.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In </a:t>
            </a:r>
            <a:r>
              <a:rPr dirty="0" sz="2500" spc="-5">
                <a:latin typeface="Calibri"/>
                <a:cs typeface="Calibri"/>
              </a:rPr>
              <a:t> technologies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such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5">
                <a:latin typeface="Calibri"/>
                <a:cs typeface="Calibri"/>
              </a:rPr>
              <a:t>as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CORBA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and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RMI,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this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is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achieved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by 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inserting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appropriate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calls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to</a:t>
            </a:r>
            <a:r>
              <a:rPr dirty="0" sz="2500" spc="54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associated</a:t>
            </a:r>
            <a:r>
              <a:rPr dirty="0" sz="2500" spc="56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distributed 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system</a:t>
            </a:r>
            <a:r>
              <a:rPr dirty="0" sz="2500" spc="2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services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within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objects.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2500" spc="-10">
                <a:latin typeface="Calibri"/>
                <a:cs typeface="Calibri"/>
              </a:rPr>
              <a:t>This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has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two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repercussions: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Calibri"/>
              <a:cs typeface="Calibri"/>
            </a:endParaRPr>
          </a:p>
          <a:p>
            <a:pPr algn="just" marL="355600" marR="5715" indent="-342900">
              <a:lnSpc>
                <a:spcPts val="24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500" spc="-15">
                <a:latin typeface="Calibri"/>
                <a:cs typeface="Calibri"/>
              </a:rPr>
              <a:t>Programmers </a:t>
            </a:r>
            <a:r>
              <a:rPr dirty="0" sz="2500" spc="-10">
                <a:latin typeface="Calibri"/>
                <a:cs typeface="Calibri"/>
              </a:rPr>
              <a:t>must </a:t>
            </a:r>
            <a:r>
              <a:rPr dirty="0" sz="2500" spc="-20">
                <a:latin typeface="Calibri"/>
                <a:cs typeface="Calibri"/>
              </a:rPr>
              <a:t>have </a:t>
            </a:r>
            <a:r>
              <a:rPr dirty="0" sz="2500" spc="-5">
                <a:latin typeface="Calibri"/>
                <a:cs typeface="Calibri"/>
              </a:rPr>
              <a:t>an </a:t>
            </a:r>
            <a:r>
              <a:rPr dirty="0" sz="2500" spc="-10">
                <a:latin typeface="Calibri"/>
                <a:cs typeface="Calibri"/>
              </a:rPr>
              <a:t>intimate </a:t>
            </a:r>
            <a:r>
              <a:rPr dirty="0" sz="2500" spc="-5">
                <a:latin typeface="Calibri"/>
                <a:cs typeface="Calibri"/>
              </a:rPr>
              <a:t>knowledge of the </a:t>
            </a:r>
            <a:r>
              <a:rPr dirty="0" sz="2500" spc="-10">
                <a:latin typeface="Calibri"/>
                <a:cs typeface="Calibri"/>
              </a:rPr>
              <a:t>full 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details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all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associated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distributed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system</a:t>
            </a:r>
            <a:r>
              <a:rPr dirty="0" sz="2500" spc="2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services.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500" spc="-10">
                <a:latin typeface="Calibri"/>
                <a:cs typeface="Calibri"/>
              </a:rPr>
              <a:t>The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implementation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for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given</a:t>
            </a:r>
            <a:r>
              <a:rPr dirty="0" sz="2500" spc="-5">
                <a:latin typeface="Calibri"/>
                <a:cs typeface="Calibri"/>
              </a:rPr>
              <a:t> object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will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contain 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application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code</a:t>
            </a:r>
            <a:r>
              <a:rPr dirty="0" sz="2500" spc="-5">
                <a:latin typeface="Calibri"/>
                <a:cs typeface="Calibri"/>
              </a:rPr>
              <a:t> alongside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calls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to</a:t>
            </a:r>
            <a:r>
              <a:rPr dirty="0" sz="2500" spc="54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distributed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system </a:t>
            </a:r>
            <a:r>
              <a:rPr dirty="0" sz="2500" spc="-55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services and </a:t>
            </a:r>
            <a:r>
              <a:rPr dirty="0" sz="2500" spc="-15">
                <a:latin typeface="Calibri"/>
                <a:cs typeface="Calibri"/>
              </a:rPr>
              <a:t>to </a:t>
            </a:r>
            <a:r>
              <a:rPr dirty="0" sz="2500" spc="-5">
                <a:latin typeface="Calibri"/>
                <a:cs typeface="Calibri"/>
              </a:rPr>
              <a:t>the </a:t>
            </a:r>
            <a:r>
              <a:rPr dirty="0" sz="2500" spc="-10">
                <a:latin typeface="Calibri"/>
                <a:cs typeface="Calibri"/>
              </a:rPr>
              <a:t>underlying middleware </a:t>
            </a:r>
            <a:r>
              <a:rPr dirty="0" sz="2500" spc="-15">
                <a:latin typeface="Calibri"/>
                <a:cs typeface="Calibri"/>
              </a:rPr>
              <a:t>interfaces </a:t>
            </a:r>
            <a:r>
              <a:rPr dirty="0" sz="2500" spc="-10">
                <a:latin typeface="Calibri"/>
                <a:cs typeface="Calibri"/>
              </a:rPr>
              <a:t>The 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resultant</a:t>
            </a:r>
            <a:r>
              <a:rPr dirty="0" sz="2500" spc="54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tangling</a:t>
            </a:r>
            <a:r>
              <a:rPr dirty="0" sz="2500" spc="-5">
                <a:latin typeface="Calibri"/>
                <a:cs typeface="Calibri"/>
              </a:rPr>
              <a:t> of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concerns</a:t>
            </a:r>
            <a:r>
              <a:rPr dirty="0" sz="2500" spc="-5">
                <a:latin typeface="Calibri"/>
                <a:cs typeface="Calibri"/>
              </a:rPr>
              <a:t> further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increases</a:t>
            </a:r>
            <a:r>
              <a:rPr dirty="0" sz="2500">
                <a:latin typeface="Calibri"/>
                <a:cs typeface="Calibri"/>
              </a:rPr>
              <a:t> the 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complexity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</a:t>
            </a:r>
            <a:r>
              <a:rPr dirty="0" sz="2500" spc="-10">
                <a:latin typeface="Calibri"/>
                <a:cs typeface="Calibri"/>
              </a:rPr>
              <a:t> distributed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systems</a:t>
            </a:r>
            <a:r>
              <a:rPr dirty="0" sz="2500" spc="2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programming.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49377"/>
            <a:ext cx="8073390" cy="558863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just" marL="12700" marR="5080">
              <a:lnSpc>
                <a:spcPct val="80000"/>
              </a:lnSpc>
              <a:spcBef>
                <a:spcPts val="695"/>
              </a:spcBef>
            </a:pPr>
            <a:r>
              <a:rPr dirty="0" sz="2500" spc="-5" b="1">
                <a:latin typeface="Calibri"/>
                <a:cs typeface="Calibri"/>
              </a:rPr>
              <a:t>No</a:t>
            </a:r>
            <a:r>
              <a:rPr dirty="0" sz="2500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support</a:t>
            </a:r>
            <a:r>
              <a:rPr dirty="0" sz="2500" b="1">
                <a:latin typeface="Calibri"/>
                <a:cs typeface="Calibri"/>
              </a:rPr>
              <a:t> </a:t>
            </a:r>
            <a:r>
              <a:rPr dirty="0" sz="2500" spc="-15" b="1">
                <a:latin typeface="Calibri"/>
                <a:cs typeface="Calibri"/>
              </a:rPr>
              <a:t>for</a:t>
            </a:r>
            <a:r>
              <a:rPr dirty="0" sz="2500" spc="-10" b="1">
                <a:latin typeface="Calibri"/>
                <a:cs typeface="Calibri"/>
              </a:rPr>
              <a:t> deployment:</a:t>
            </a:r>
            <a:r>
              <a:rPr dirty="0" sz="2500" spc="-5" b="1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While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technologies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such</a:t>
            </a:r>
            <a:r>
              <a:rPr dirty="0" sz="2500" spc="-5">
                <a:latin typeface="Calibri"/>
                <a:cs typeface="Calibri"/>
              </a:rPr>
              <a:t> as 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CORBA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and </a:t>
            </a:r>
            <a:r>
              <a:rPr dirty="0" sz="2500" spc="-20">
                <a:latin typeface="Calibri"/>
                <a:cs typeface="Calibri"/>
              </a:rPr>
              <a:t>Java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RMI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make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it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possible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to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develop </a:t>
            </a:r>
            <a:r>
              <a:rPr dirty="0" sz="2500" spc="-10">
                <a:latin typeface="Calibri"/>
                <a:cs typeface="Calibri"/>
              </a:rPr>
              <a:t>arbitrary 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distributed </a:t>
            </a:r>
            <a:r>
              <a:rPr dirty="0" sz="2500" spc="-15">
                <a:latin typeface="Calibri"/>
                <a:cs typeface="Calibri"/>
              </a:rPr>
              <a:t>configurations </a:t>
            </a:r>
            <a:r>
              <a:rPr dirty="0" sz="2500" spc="-5">
                <a:latin typeface="Calibri"/>
                <a:cs typeface="Calibri"/>
              </a:rPr>
              <a:t>of objects, </a:t>
            </a:r>
            <a:r>
              <a:rPr dirty="0" sz="2500" spc="-10">
                <a:latin typeface="Calibri"/>
                <a:cs typeface="Calibri"/>
              </a:rPr>
              <a:t>there </a:t>
            </a:r>
            <a:r>
              <a:rPr dirty="0" sz="2500" spc="-5">
                <a:latin typeface="Calibri"/>
                <a:cs typeface="Calibri"/>
              </a:rPr>
              <a:t>is no </a:t>
            </a:r>
            <a:r>
              <a:rPr dirty="0" sz="2500" spc="-10">
                <a:latin typeface="Calibri"/>
                <a:cs typeface="Calibri"/>
              </a:rPr>
              <a:t>support </a:t>
            </a:r>
            <a:r>
              <a:rPr dirty="0" sz="2500" spc="-25">
                <a:latin typeface="Calibri"/>
                <a:cs typeface="Calibri"/>
              </a:rPr>
              <a:t>for 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 </a:t>
            </a:r>
            <a:r>
              <a:rPr dirty="0" sz="2500" spc="-10">
                <a:latin typeface="Calibri"/>
                <a:cs typeface="Calibri"/>
              </a:rPr>
              <a:t>deployment </a:t>
            </a:r>
            <a:r>
              <a:rPr dirty="0" sz="2500" spc="-5">
                <a:latin typeface="Calibri"/>
                <a:cs typeface="Calibri"/>
              </a:rPr>
              <a:t>of </a:t>
            </a:r>
            <a:r>
              <a:rPr dirty="0" sz="2500" spc="-10">
                <a:latin typeface="Calibri"/>
                <a:cs typeface="Calibri"/>
              </a:rPr>
              <a:t>such configurations. </a:t>
            </a:r>
            <a:r>
              <a:rPr dirty="0" sz="2500" spc="-35">
                <a:latin typeface="Calibri"/>
                <a:cs typeface="Calibri"/>
              </a:rPr>
              <a:t>Rather,</a:t>
            </a:r>
            <a:r>
              <a:rPr dirty="0" sz="2500" spc="49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objects </a:t>
            </a:r>
            <a:r>
              <a:rPr dirty="0" sz="2500" spc="-15">
                <a:latin typeface="Calibri"/>
                <a:cs typeface="Calibri"/>
              </a:rPr>
              <a:t>must 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be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deployed</a:t>
            </a:r>
            <a:r>
              <a:rPr dirty="0" sz="2500" spc="3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manually</a:t>
            </a:r>
            <a:r>
              <a:rPr dirty="0" sz="2500" spc="2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on individual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machines.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00">
              <a:latin typeface="Calibri"/>
              <a:cs typeface="Calibri"/>
            </a:endParaRPr>
          </a:p>
          <a:p>
            <a:pPr algn="just" marL="12700" marR="5080">
              <a:lnSpc>
                <a:spcPct val="80000"/>
              </a:lnSpc>
            </a:pPr>
            <a:r>
              <a:rPr dirty="0" sz="2500" spc="-10">
                <a:latin typeface="Calibri"/>
                <a:cs typeface="Calibri"/>
              </a:rPr>
              <a:t>This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can</a:t>
            </a:r>
            <a:r>
              <a:rPr dirty="0" sz="2500" spc="54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become</a:t>
            </a:r>
            <a:r>
              <a:rPr dirty="0" sz="2500" spc="-5">
                <a:latin typeface="Calibri"/>
                <a:cs typeface="Calibri"/>
              </a:rPr>
              <a:t> a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tiresome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and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error-prone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process, 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particularly with </a:t>
            </a:r>
            <a:r>
              <a:rPr dirty="0" sz="2500" spc="-10">
                <a:latin typeface="Calibri"/>
                <a:cs typeface="Calibri"/>
              </a:rPr>
              <a:t>large-scale deployments consisting </a:t>
            </a:r>
            <a:r>
              <a:rPr dirty="0" sz="2500" spc="-5">
                <a:latin typeface="Calibri"/>
                <a:cs typeface="Calibri"/>
              </a:rPr>
              <a:t>of </a:t>
            </a:r>
            <a:r>
              <a:rPr dirty="0" sz="2500" spc="-15">
                <a:latin typeface="Calibri"/>
                <a:cs typeface="Calibri"/>
              </a:rPr>
              <a:t>many 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objects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spread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over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physical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architecture</a:t>
            </a:r>
            <a:r>
              <a:rPr dirty="0" sz="2500" spc="-5">
                <a:latin typeface="Calibri"/>
                <a:cs typeface="Calibri"/>
              </a:rPr>
              <a:t> with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</a:t>
            </a:r>
            <a:r>
              <a:rPr dirty="0" sz="2500" spc="55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large </a:t>
            </a:r>
            <a:r>
              <a:rPr dirty="0" sz="2500" spc="-10">
                <a:latin typeface="Calibri"/>
                <a:cs typeface="Calibri"/>
              </a:rPr>
              <a:t> number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</a:t>
            </a:r>
            <a:r>
              <a:rPr dirty="0" sz="2500" spc="-10">
                <a:latin typeface="Calibri"/>
                <a:cs typeface="Calibri"/>
              </a:rPr>
              <a:t> (potentially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heterogeneous)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nodes.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00">
              <a:latin typeface="Calibri"/>
              <a:cs typeface="Calibri"/>
            </a:endParaRPr>
          </a:p>
          <a:p>
            <a:pPr algn="just" marL="12700" marR="6350">
              <a:lnSpc>
                <a:spcPct val="80000"/>
              </a:lnSpc>
            </a:pPr>
            <a:r>
              <a:rPr dirty="0" sz="2500" spc="-5">
                <a:latin typeface="Calibri"/>
                <a:cs typeface="Calibri"/>
              </a:rPr>
              <a:t>In addition </a:t>
            </a:r>
            <a:r>
              <a:rPr dirty="0" sz="2500" spc="-15">
                <a:latin typeface="Calibri"/>
                <a:cs typeface="Calibri"/>
              </a:rPr>
              <a:t>to physically </a:t>
            </a:r>
            <a:r>
              <a:rPr dirty="0" sz="2500" spc="-10">
                <a:latin typeface="Calibri"/>
                <a:cs typeface="Calibri"/>
              </a:rPr>
              <a:t>placing </a:t>
            </a:r>
            <a:r>
              <a:rPr dirty="0" sz="2500">
                <a:latin typeface="Calibri"/>
                <a:cs typeface="Calibri"/>
              </a:rPr>
              <a:t>the </a:t>
            </a:r>
            <a:r>
              <a:rPr dirty="0" sz="2500" spc="-5">
                <a:latin typeface="Calibri"/>
                <a:cs typeface="Calibri"/>
              </a:rPr>
              <a:t>objects, objects </a:t>
            </a:r>
            <a:r>
              <a:rPr dirty="0" sz="2500" spc="-15">
                <a:latin typeface="Calibri"/>
                <a:cs typeface="Calibri"/>
              </a:rPr>
              <a:t>must </a:t>
            </a:r>
            <a:r>
              <a:rPr dirty="0" sz="2500" spc="-5">
                <a:latin typeface="Calibri"/>
                <a:cs typeface="Calibri"/>
              </a:rPr>
              <a:t>also 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be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activated</a:t>
            </a:r>
            <a:r>
              <a:rPr dirty="0" sz="2500" spc="-5">
                <a:latin typeface="Calibri"/>
                <a:cs typeface="Calibri"/>
              </a:rPr>
              <a:t> and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appropriate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bindings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created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to</a:t>
            </a:r>
            <a:r>
              <a:rPr dirty="0" sz="2500" spc="54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other </a:t>
            </a:r>
            <a:r>
              <a:rPr dirty="0" sz="2500" spc="-55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objects.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Because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lack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support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for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deployment, 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developers</a:t>
            </a:r>
            <a:r>
              <a:rPr dirty="0" sz="2500" spc="-10">
                <a:latin typeface="Calibri"/>
                <a:cs typeface="Calibri"/>
              </a:rPr>
              <a:t> inevitably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resort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to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ad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hoc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strategies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for 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deployment,</a:t>
            </a:r>
            <a:r>
              <a:rPr dirty="0" sz="2500" spc="-5">
                <a:latin typeface="Calibri"/>
                <a:cs typeface="Calibri"/>
              </a:rPr>
              <a:t> which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are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then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not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portable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to</a:t>
            </a:r>
            <a:r>
              <a:rPr dirty="0" sz="2500" spc="-10">
                <a:latin typeface="Calibri"/>
                <a:cs typeface="Calibri"/>
              </a:rPr>
              <a:t> other 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environments.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88162"/>
            <a:ext cx="8073390" cy="6597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Calibri"/>
                <a:cs typeface="Calibri"/>
              </a:rPr>
              <a:t>Essence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of</a:t>
            </a:r>
            <a:r>
              <a:rPr dirty="0" sz="2200" spc="10" b="1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components</a:t>
            </a:r>
            <a:r>
              <a:rPr dirty="0" sz="2200" spc="4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–</a:t>
            </a:r>
            <a:endParaRPr sz="2200">
              <a:latin typeface="Calibri"/>
              <a:cs typeface="Calibri"/>
            </a:endParaRPr>
          </a:p>
          <a:p>
            <a:pPr algn="just" marL="355600" marR="6985" indent="-342900">
              <a:lnSpc>
                <a:spcPts val="211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10">
                <a:latin typeface="Calibri"/>
                <a:cs typeface="Calibri"/>
              </a:rPr>
              <a:t>software component </a:t>
            </a:r>
            <a:r>
              <a:rPr dirty="0" sz="2200" spc="-5">
                <a:latin typeface="Calibri"/>
                <a:cs typeface="Calibri"/>
              </a:rPr>
              <a:t>is a </a:t>
            </a:r>
            <a:r>
              <a:rPr dirty="0" sz="2200" spc="-10">
                <a:latin typeface="Calibri"/>
                <a:cs typeface="Calibri"/>
              </a:rPr>
              <a:t>unit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composition with </a:t>
            </a:r>
            <a:r>
              <a:rPr dirty="0" sz="2200" spc="-10">
                <a:latin typeface="Calibri"/>
                <a:cs typeface="Calibri"/>
              </a:rPr>
              <a:t>contractually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specified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interfaces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15">
                <a:latin typeface="Calibri"/>
                <a:cs typeface="Calibri"/>
              </a:rPr>
              <a:t>explicit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context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dependencies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only.</a:t>
            </a:r>
            <a:endParaRPr sz="22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spcBef>
                <a:spcPts val="55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Software </a:t>
            </a:r>
            <a:r>
              <a:rPr dirty="0" sz="2200" spc="-5">
                <a:latin typeface="Calibri"/>
                <a:cs typeface="Calibri"/>
              </a:rPr>
              <a:t>components </a:t>
            </a:r>
            <a:r>
              <a:rPr dirty="0" sz="2200" spc="-10">
                <a:latin typeface="Calibri"/>
                <a:cs typeface="Calibri"/>
              </a:rPr>
              <a:t>are </a:t>
            </a:r>
            <a:r>
              <a:rPr dirty="0" sz="2200" spc="-20">
                <a:latin typeface="Calibri"/>
                <a:cs typeface="Calibri"/>
              </a:rPr>
              <a:t>like </a:t>
            </a:r>
            <a:r>
              <a:rPr dirty="0" sz="2200" spc="-10">
                <a:latin typeface="Calibri"/>
                <a:cs typeface="Calibri"/>
              </a:rPr>
              <a:t>distributed objects </a:t>
            </a:r>
            <a:r>
              <a:rPr dirty="0" sz="2200" spc="-5">
                <a:latin typeface="Calibri"/>
                <a:cs typeface="Calibri"/>
              </a:rPr>
              <a:t>in </a:t>
            </a:r>
            <a:r>
              <a:rPr dirty="0" sz="2200" spc="-10">
                <a:latin typeface="Calibri"/>
                <a:cs typeface="Calibri"/>
              </a:rPr>
              <a:t>that </a:t>
            </a:r>
            <a:r>
              <a:rPr dirty="0" sz="2200" spc="-5">
                <a:latin typeface="Calibri"/>
                <a:cs typeface="Calibri"/>
              </a:rPr>
              <a:t>they </a:t>
            </a:r>
            <a:r>
              <a:rPr dirty="0" sz="2200" spc="-15">
                <a:latin typeface="Calibri"/>
                <a:cs typeface="Calibri"/>
              </a:rPr>
              <a:t>are 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encapsulated </a:t>
            </a:r>
            <a:r>
              <a:rPr dirty="0" sz="2200" spc="-10">
                <a:latin typeface="Calibri"/>
                <a:cs typeface="Calibri"/>
              </a:rPr>
              <a:t>units </a:t>
            </a:r>
            <a:r>
              <a:rPr dirty="0" sz="2200" spc="-5">
                <a:latin typeface="Calibri"/>
                <a:cs typeface="Calibri"/>
              </a:rPr>
              <a:t>of composition, but a </a:t>
            </a:r>
            <a:r>
              <a:rPr dirty="0" sz="2200" spc="-10">
                <a:latin typeface="Calibri"/>
                <a:cs typeface="Calibri"/>
              </a:rPr>
              <a:t>given component </a:t>
            </a:r>
            <a:r>
              <a:rPr dirty="0" sz="2200" spc="-5">
                <a:latin typeface="Calibri"/>
                <a:cs typeface="Calibri"/>
              </a:rPr>
              <a:t>specifies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both</a:t>
            </a:r>
            <a:r>
              <a:rPr dirty="0" sz="2200" spc="-5">
                <a:latin typeface="Calibri"/>
                <a:cs typeface="Calibri"/>
              </a:rPr>
              <a:t> its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interfaces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provided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outside</a:t>
            </a:r>
            <a:r>
              <a:rPr dirty="0" sz="2200" spc="-5">
                <a:latin typeface="Calibri"/>
                <a:cs typeface="Calibri"/>
              </a:rPr>
              <a:t> world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its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dependencies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on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other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components</a:t>
            </a:r>
            <a:r>
              <a:rPr dirty="0" sz="2200" spc="-5">
                <a:latin typeface="Calibri"/>
                <a:cs typeface="Calibri"/>
              </a:rPr>
              <a:t> in</a:t>
            </a:r>
            <a:r>
              <a:rPr dirty="0" sz="2200" spc="49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49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distributed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environment.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dependencies</a:t>
            </a:r>
            <a:r>
              <a:rPr dirty="0" sz="2200" spc="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are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also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represented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interfaces.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12700" marR="655955">
              <a:lnSpc>
                <a:spcPts val="2110"/>
              </a:lnSpc>
            </a:pPr>
            <a:r>
              <a:rPr dirty="0" sz="2200" spc="-10">
                <a:latin typeface="Calibri"/>
                <a:cs typeface="Calibri"/>
              </a:rPr>
              <a:t>More </a:t>
            </a:r>
            <a:r>
              <a:rPr dirty="0" sz="2200" spc="-20">
                <a:latin typeface="Calibri"/>
                <a:cs typeface="Calibri"/>
              </a:rPr>
              <a:t>specifically,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10">
                <a:latin typeface="Calibri"/>
                <a:cs typeface="Calibri"/>
              </a:rPr>
              <a:t>component </a:t>
            </a:r>
            <a:r>
              <a:rPr dirty="0" sz="2200" spc="-5">
                <a:latin typeface="Calibri"/>
                <a:cs typeface="Calibri"/>
              </a:rPr>
              <a:t>is </a:t>
            </a:r>
            <a:r>
              <a:rPr dirty="0" sz="2200" spc="-10">
                <a:latin typeface="Calibri"/>
                <a:cs typeface="Calibri"/>
              </a:rPr>
              <a:t>specified </a:t>
            </a:r>
            <a:r>
              <a:rPr dirty="0" sz="2200" spc="-5">
                <a:latin typeface="Calibri"/>
                <a:cs typeface="Calibri"/>
              </a:rPr>
              <a:t>in </a:t>
            </a:r>
            <a:r>
              <a:rPr dirty="0" sz="2200" spc="-10">
                <a:latin typeface="Calibri"/>
                <a:cs typeface="Calibri"/>
              </a:rPr>
              <a:t>terms </a:t>
            </a:r>
            <a:r>
              <a:rPr dirty="0" sz="2200" spc="-5">
                <a:latin typeface="Calibri"/>
                <a:cs typeface="Calibri"/>
              </a:rPr>
              <a:t>of a </a:t>
            </a:r>
            <a:r>
              <a:rPr dirty="0" sz="2200" spc="-10" i="1">
                <a:latin typeface="Calibri"/>
                <a:cs typeface="Calibri"/>
              </a:rPr>
              <a:t>contract</a:t>
            </a:r>
            <a:r>
              <a:rPr dirty="0" sz="2200" spc="-10">
                <a:latin typeface="Calibri"/>
                <a:cs typeface="Calibri"/>
              </a:rPr>
              <a:t>,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which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includes:</a:t>
            </a:r>
            <a:endParaRPr sz="2200">
              <a:latin typeface="Calibri"/>
              <a:cs typeface="Calibri"/>
            </a:endParaRPr>
          </a:p>
          <a:p>
            <a:pPr algn="just" marL="355600" marR="24130" indent="-342900">
              <a:lnSpc>
                <a:spcPct val="80000"/>
              </a:lnSpc>
              <a:spcBef>
                <a:spcPts val="55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10" b="1">
                <a:latin typeface="Calibri"/>
                <a:cs typeface="Calibri"/>
              </a:rPr>
              <a:t>set </a:t>
            </a:r>
            <a:r>
              <a:rPr dirty="0" sz="2200" spc="-5" b="1">
                <a:latin typeface="Calibri"/>
                <a:cs typeface="Calibri"/>
              </a:rPr>
              <a:t>of </a:t>
            </a:r>
            <a:r>
              <a:rPr dirty="0" sz="2200" spc="-5" b="1" i="1">
                <a:latin typeface="Calibri"/>
                <a:cs typeface="Calibri"/>
              </a:rPr>
              <a:t>provided </a:t>
            </a:r>
            <a:r>
              <a:rPr dirty="0" sz="2200" spc="-15" b="1" i="1">
                <a:latin typeface="Calibri"/>
                <a:cs typeface="Calibri"/>
              </a:rPr>
              <a:t>interfaces </a:t>
            </a:r>
            <a:r>
              <a:rPr dirty="0" sz="2200" spc="-5">
                <a:latin typeface="Calibri"/>
                <a:cs typeface="Calibri"/>
              </a:rPr>
              <a:t>– </a:t>
            </a:r>
            <a:r>
              <a:rPr dirty="0" sz="2200" spc="-10">
                <a:latin typeface="Calibri"/>
                <a:cs typeface="Calibri"/>
              </a:rPr>
              <a:t>that </a:t>
            </a:r>
            <a:r>
              <a:rPr dirty="0" sz="2200">
                <a:latin typeface="Calibri"/>
                <a:cs typeface="Calibri"/>
              </a:rPr>
              <a:t>is, </a:t>
            </a:r>
            <a:r>
              <a:rPr dirty="0" sz="2200" spc="-15">
                <a:latin typeface="Calibri"/>
                <a:cs typeface="Calibri"/>
              </a:rPr>
              <a:t>interfaces </a:t>
            </a:r>
            <a:r>
              <a:rPr dirty="0" sz="2200" spc="-10">
                <a:latin typeface="Calibri"/>
                <a:cs typeface="Calibri"/>
              </a:rPr>
              <a:t>that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0">
                <a:latin typeface="Calibri"/>
                <a:cs typeface="Calibri"/>
              </a:rPr>
              <a:t>component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offers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as</a:t>
            </a:r>
            <a:r>
              <a:rPr dirty="0" sz="2200">
                <a:latin typeface="Calibri"/>
                <a:cs typeface="Calibri"/>
              </a:rPr>
              <a:t> services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other </a:t>
            </a:r>
            <a:r>
              <a:rPr dirty="0" sz="2200" spc="-10">
                <a:latin typeface="Calibri"/>
                <a:cs typeface="Calibri"/>
              </a:rPr>
              <a:t>components;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355600" marR="59690" indent="-342900">
              <a:lnSpc>
                <a:spcPts val="21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set</a:t>
            </a:r>
            <a:r>
              <a:rPr dirty="0" sz="2200" spc="1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of</a:t>
            </a:r>
            <a:r>
              <a:rPr dirty="0" sz="2200" spc="15" b="1">
                <a:latin typeface="Calibri"/>
                <a:cs typeface="Calibri"/>
              </a:rPr>
              <a:t> </a:t>
            </a:r>
            <a:r>
              <a:rPr dirty="0" sz="2200" spc="-5" b="1" i="1">
                <a:latin typeface="Calibri"/>
                <a:cs typeface="Calibri"/>
              </a:rPr>
              <a:t>required</a:t>
            </a:r>
            <a:r>
              <a:rPr dirty="0" sz="2200" spc="5" b="1" i="1">
                <a:latin typeface="Calibri"/>
                <a:cs typeface="Calibri"/>
              </a:rPr>
              <a:t> </a:t>
            </a:r>
            <a:r>
              <a:rPr dirty="0" sz="2200" spc="-15" b="1" i="1">
                <a:latin typeface="Calibri"/>
                <a:cs typeface="Calibri"/>
              </a:rPr>
              <a:t>interfaces</a:t>
            </a:r>
            <a:r>
              <a:rPr dirty="0" sz="2200" b="1" i="1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–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that</a:t>
            </a:r>
            <a:r>
              <a:rPr dirty="0" sz="2200">
                <a:latin typeface="Calibri"/>
                <a:cs typeface="Calibri"/>
              </a:rPr>
              <a:t> is,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dependencies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that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this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component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has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terms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other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components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that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must</a:t>
            </a:r>
            <a:r>
              <a:rPr dirty="0" sz="2200" spc="-5">
                <a:latin typeface="Calibri"/>
                <a:cs typeface="Calibri"/>
              </a:rPr>
              <a:t> be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present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15">
                <a:latin typeface="Calibri"/>
                <a:cs typeface="Calibri"/>
              </a:rPr>
              <a:t>connected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this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component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for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function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correctly.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Calibri"/>
              <a:cs typeface="Calibri"/>
            </a:endParaRPr>
          </a:p>
          <a:p>
            <a:pPr algn="just" marL="12700" marR="7620">
              <a:lnSpc>
                <a:spcPct val="80000"/>
              </a:lnSpc>
            </a:pPr>
            <a:r>
              <a:rPr dirty="0" sz="2200" spc="-5">
                <a:latin typeface="Calibri"/>
                <a:cs typeface="Calibri"/>
              </a:rPr>
              <a:t>In a </a:t>
            </a:r>
            <a:r>
              <a:rPr dirty="0" sz="2200" spc="-10">
                <a:latin typeface="Calibri"/>
                <a:cs typeface="Calibri"/>
              </a:rPr>
              <a:t>given component </a:t>
            </a:r>
            <a:r>
              <a:rPr dirty="0" sz="2200" spc="-15">
                <a:latin typeface="Calibri"/>
                <a:cs typeface="Calibri"/>
              </a:rPr>
              <a:t>configuration, </a:t>
            </a:r>
            <a:r>
              <a:rPr dirty="0" sz="2200" spc="-10">
                <a:latin typeface="Calibri"/>
                <a:cs typeface="Calibri"/>
              </a:rPr>
              <a:t>every required </a:t>
            </a:r>
            <a:r>
              <a:rPr dirty="0" sz="2200" spc="-15">
                <a:latin typeface="Calibri"/>
                <a:cs typeface="Calibri"/>
              </a:rPr>
              <a:t>interface </a:t>
            </a:r>
            <a:r>
              <a:rPr dirty="0" sz="2200" spc="-10">
                <a:latin typeface="Calibri"/>
                <a:cs typeface="Calibri"/>
              </a:rPr>
              <a:t>must be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bound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provided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interface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another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component.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This</a:t>
            </a:r>
            <a:r>
              <a:rPr dirty="0" sz="2200" spc="-5">
                <a:latin typeface="Calibri"/>
                <a:cs typeface="Calibri"/>
              </a:rPr>
              <a:t> 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also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referred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 i="1">
                <a:latin typeface="Calibri"/>
                <a:cs typeface="Calibri"/>
              </a:rPr>
              <a:t>software</a:t>
            </a:r>
            <a:r>
              <a:rPr dirty="0" sz="2200" spc="-5" i="1">
                <a:latin typeface="Calibri"/>
                <a:cs typeface="Calibri"/>
              </a:rPr>
              <a:t> </a:t>
            </a:r>
            <a:r>
              <a:rPr dirty="0" sz="2200" spc="-10" i="1">
                <a:latin typeface="Calibri"/>
                <a:cs typeface="Calibri"/>
              </a:rPr>
              <a:t>architecture</a:t>
            </a:r>
            <a:r>
              <a:rPr dirty="0" sz="2200" spc="-5" i="1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consisting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components,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interfaces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10">
                <a:latin typeface="Calibri"/>
                <a:cs typeface="Calibri"/>
              </a:rPr>
              <a:t>connections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between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interfaces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390" y="257089"/>
            <a:ext cx="8360766" cy="48540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4370" y="5392013"/>
            <a:ext cx="812482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This </a:t>
            </a:r>
            <a:r>
              <a:rPr dirty="0" sz="1800" spc="-10">
                <a:latin typeface="Calibri"/>
                <a:cs typeface="Calibri"/>
              </a:rPr>
              <a:t>example shows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architecture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simple file </a:t>
            </a:r>
            <a:r>
              <a:rPr dirty="0" sz="1800" spc="-20">
                <a:latin typeface="Calibri"/>
                <a:cs typeface="Calibri"/>
              </a:rPr>
              <a:t>system </a:t>
            </a:r>
            <a:r>
              <a:rPr dirty="0" sz="1800" spc="-10">
                <a:latin typeface="Calibri"/>
                <a:cs typeface="Calibri"/>
              </a:rPr>
              <a:t>providing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10">
                <a:latin typeface="Calibri"/>
                <a:cs typeface="Calibri"/>
              </a:rPr>
              <a:t>interface </a:t>
            </a:r>
            <a:r>
              <a:rPr dirty="0" sz="1800" spc="-15">
                <a:latin typeface="Calibri"/>
                <a:cs typeface="Calibri"/>
              </a:rPr>
              <a:t>to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other</a:t>
            </a:r>
            <a:r>
              <a:rPr dirty="0" sz="1800" spc="1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users</a:t>
            </a:r>
            <a:r>
              <a:rPr dirty="0" sz="1800" spc="1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turn</a:t>
            </a:r>
            <a:r>
              <a:rPr dirty="0" sz="1800" spc="1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requiring</a:t>
            </a:r>
            <a:r>
              <a:rPr dirty="0" sz="1800" spc="1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connection</a:t>
            </a:r>
            <a:r>
              <a:rPr dirty="0" sz="1800" spc="1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1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directory</a:t>
            </a:r>
            <a:r>
              <a:rPr dirty="0" sz="1800" spc="1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service</a:t>
            </a:r>
            <a:r>
              <a:rPr dirty="0" sz="1800" spc="1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</a:t>
            </a:r>
            <a:r>
              <a:rPr dirty="0" sz="1800" spc="1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flat </a:t>
            </a:r>
            <a:r>
              <a:rPr dirty="0" sz="1800" spc="-5">
                <a:latin typeface="Calibri"/>
                <a:cs typeface="Calibri"/>
              </a:rPr>
              <a:t>file service component. The </a:t>
            </a:r>
            <a:r>
              <a:rPr dirty="0" sz="1800" spc="-10">
                <a:latin typeface="Calibri"/>
                <a:cs typeface="Calibri"/>
              </a:rPr>
              <a:t>figure </a:t>
            </a:r>
            <a:r>
              <a:rPr dirty="0" sz="1800">
                <a:latin typeface="Calibri"/>
                <a:cs typeface="Calibri"/>
              </a:rPr>
              <a:t>also </a:t>
            </a:r>
            <a:r>
              <a:rPr dirty="0" sz="1800" spc="-10">
                <a:latin typeface="Calibri"/>
                <a:cs typeface="Calibri"/>
              </a:rPr>
              <a:t>shows </a:t>
            </a:r>
            <a:r>
              <a:rPr dirty="0" sz="1800" spc="-5">
                <a:latin typeface="Calibri"/>
                <a:cs typeface="Calibri"/>
              </a:rPr>
              <a:t>additional connections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block and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device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capturing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overall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architecture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particular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file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system.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269" y="530174"/>
            <a:ext cx="79781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Calibri"/>
                <a:cs typeface="Calibri"/>
              </a:rPr>
              <a:t>Benefits</a:t>
            </a:r>
            <a:r>
              <a:rPr dirty="0" sz="3600" spc="-20" b="1">
                <a:latin typeface="Calibri"/>
                <a:cs typeface="Calibri"/>
              </a:rPr>
              <a:t> </a:t>
            </a:r>
            <a:r>
              <a:rPr dirty="0" sz="3600" spc="-5" b="1">
                <a:latin typeface="Calibri"/>
                <a:cs typeface="Calibri"/>
              </a:rPr>
              <a:t>of</a:t>
            </a:r>
            <a:r>
              <a:rPr dirty="0" sz="3600" spc="-10" b="1">
                <a:latin typeface="Calibri"/>
                <a:cs typeface="Calibri"/>
              </a:rPr>
              <a:t> Distributed</a:t>
            </a:r>
            <a:r>
              <a:rPr dirty="0" sz="3600" spc="-1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object</a:t>
            </a:r>
            <a:r>
              <a:rPr dirty="0" sz="3600" spc="-5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middleware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8075295" cy="357949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just" marL="355600" marR="6350" indent="-3429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The </a:t>
            </a:r>
            <a:r>
              <a:rPr dirty="0" sz="2200" spc="-10" i="1">
                <a:latin typeface="Calibri"/>
                <a:cs typeface="Calibri"/>
              </a:rPr>
              <a:t>encapsulation </a:t>
            </a:r>
            <a:r>
              <a:rPr dirty="0" sz="2200" spc="-10">
                <a:latin typeface="Calibri"/>
                <a:cs typeface="Calibri"/>
              </a:rPr>
              <a:t>inherent </a:t>
            </a:r>
            <a:r>
              <a:rPr dirty="0" sz="2200" spc="-5">
                <a:latin typeface="Calibri"/>
                <a:cs typeface="Calibri"/>
              </a:rPr>
              <a:t>in object-based solutions is </a:t>
            </a:r>
            <a:r>
              <a:rPr dirty="0" sz="2200" spc="-10">
                <a:latin typeface="Calibri"/>
                <a:cs typeface="Calibri"/>
              </a:rPr>
              <a:t>well suited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distributed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programming.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algn="just" marL="355600" marR="6985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related</a:t>
            </a:r>
            <a:r>
              <a:rPr dirty="0" sz="2200" spc="-10">
                <a:latin typeface="Calibri"/>
                <a:cs typeface="Calibri"/>
              </a:rPr>
              <a:t> property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 i="1">
                <a:latin typeface="Calibri"/>
                <a:cs typeface="Calibri"/>
              </a:rPr>
              <a:t>data</a:t>
            </a:r>
            <a:r>
              <a:rPr dirty="0" sz="2200" spc="-10" i="1">
                <a:latin typeface="Calibri"/>
                <a:cs typeface="Calibri"/>
              </a:rPr>
              <a:t> abstraction</a:t>
            </a:r>
            <a:r>
              <a:rPr dirty="0" sz="2200" spc="-5" i="1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provides</a:t>
            </a:r>
            <a:r>
              <a:rPr dirty="0" sz="2200" spc="47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49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clean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separation</a:t>
            </a:r>
            <a:r>
              <a:rPr dirty="0" sz="2200" spc="-10">
                <a:latin typeface="Calibri"/>
                <a:cs typeface="Calibri"/>
              </a:rPr>
              <a:t> between</a:t>
            </a:r>
            <a:r>
              <a:rPr dirty="0" sz="2200" spc="-5">
                <a:latin typeface="Calibri"/>
                <a:cs typeface="Calibri"/>
              </a:rPr>
              <a:t> 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specification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object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its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implementation, </a:t>
            </a:r>
            <a:r>
              <a:rPr dirty="0" sz="2200" spc="-5">
                <a:latin typeface="Calibri"/>
                <a:cs typeface="Calibri"/>
              </a:rPr>
              <a:t>allowing </a:t>
            </a:r>
            <a:r>
              <a:rPr dirty="0" sz="2200" spc="-15">
                <a:latin typeface="Calibri"/>
                <a:cs typeface="Calibri"/>
              </a:rPr>
              <a:t>programmers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10">
                <a:latin typeface="Calibri"/>
                <a:cs typeface="Calibri"/>
              </a:rPr>
              <a:t>deal </a:t>
            </a:r>
            <a:r>
              <a:rPr dirty="0" sz="2200" spc="-5">
                <a:latin typeface="Calibri"/>
                <a:cs typeface="Calibri"/>
              </a:rPr>
              <a:t>solely in terms </a:t>
            </a:r>
            <a:r>
              <a:rPr dirty="0" sz="2200" spc="10">
                <a:latin typeface="Calibri"/>
                <a:cs typeface="Calibri"/>
              </a:rPr>
              <a:t>of 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interfaces</a:t>
            </a:r>
            <a:r>
              <a:rPr dirty="0" sz="2200" spc="2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not</a:t>
            </a:r>
            <a:r>
              <a:rPr dirty="0" sz="2200" spc="2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be</a:t>
            </a:r>
            <a:r>
              <a:rPr dirty="0" sz="2200" spc="2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concerned</a:t>
            </a:r>
            <a:r>
              <a:rPr dirty="0" sz="2200" spc="2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</a:t>
            </a:r>
            <a:r>
              <a:rPr dirty="0" sz="2200" spc="2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implementation</a:t>
            </a:r>
            <a:r>
              <a:rPr dirty="0" sz="2200" spc="2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details</a:t>
            </a:r>
            <a:r>
              <a:rPr dirty="0" sz="2200" spc="2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such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programming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language and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operating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system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used.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This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approach</a:t>
            </a:r>
            <a:r>
              <a:rPr dirty="0" sz="2200" spc="-5">
                <a:latin typeface="Calibri"/>
                <a:cs typeface="Calibri"/>
              </a:rPr>
              <a:t> also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lends</a:t>
            </a:r>
            <a:r>
              <a:rPr dirty="0" sz="2200">
                <a:latin typeface="Calibri"/>
                <a:cs typeface="Calibri"/>
              </a:rPr>
              <a:t> itself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more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 i="1">
                <a:latin typeface="Calibri"/>
                <a:cs typeface="Calibri"/>
              </a:rPr>
              <a:t>dynamic</a:t>
            </a:r>
            <a:r>
              <a:rPr dirty="0" sz="2200" spc="-5" i="1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 i="1">
                <a:latin typeface="Calibri"/>
                <a:cs typeface="Calibri"/>
              </a:rPr>
              <a:t>extensible </a:t>
            </a:r>
            <a:r>
              <a:rPr dirty="0" sz="2200" spc="-5" i="1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solutions, </a:t>
            </a:r>
            <a:r>
              <a:rPr dirty="0" sz="2200" spc="-20">
                <a:latin typeface="Calibri"/>
                <a:cs typeface="Calibri"/>
              </a:rPr>
              <a:t>for </a:t>
            </a:r>
            <a:r>
              <a:rPr dirty="0" sz="2200" spc="-15">
                <a:latin typeface="Calibri"/>
                <a:cs typeface="Calibri"/>
              </a:rPr>
              <a:t>example </a:t>
            </a:r>
            <a:r>
              <a:rPr dirty="0" sz="2200" spc="-10">
                <a:latin typeface="Calibri"/>
                <a:cs typeface="Calibri"/>
              </a:rPr>
              <a:t>by </a:t>
            </a:r>
            <a:r>
              <a:rPr dirty="0" sz="2200" spc="-5">
                <a:latin typeface="Calibri"/>
                <a:cs typeface="Calibri"/>
              </a:rPr>
              <a:t>enabling the </a:t>
            </a:r>
            <a:r>
              <a:rPr dirty="0" sz="2200" spc="-10">
                <a:latin typeface="Calibri"/>
                <a:cs typeface="Calibri"/>
              </a:rPr>
              <a:t>introduction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0">
                <a:latin typeface="Calibri"/>
                <a:cs typeface="Calibri"/>
              </a:rPr>
              <a:t>new </a:t>
            </a:r>
            <a:r>
              <a:rPr dirty="0" sz="2200" spc="-5">
                <a:latin typeface="Calibri"/>
                <a:cs typeface="Calibri"/>
              </a:rPr>
              <a:t>objects </a:t>
            </a:r>
            <a:r>
              <a:rPr dirty="0" sz="2200">
                <a:latin typeface="Calibri"/>
                <a:cs typeface="Calibri"/>
              </a:rPr>
              <a:t> or</a:t>
            </a:r>
            <a:r>
              <a:rPr dirty="0" sz="2200" spc="-5">
                <a:latin typeface="Calibri"/>
                <a:cs typeface="Calibri"/>
              </a:rPr>
              <a:t> 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replacement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one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object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another </a:t>
            </a:r>
            <a:r>
              <a:rPr dirty="0" sz="2200" spc="-10">
                <a:latin typeface="Calibri"/>
                <a:cs typeface="Calibri"/>
              </a:rPr>
              <a:t>(compatible)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object.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29311"/>
            <a:ext cx="8629015" cy="6371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8440">
              <a:lnSpc>
                <a:spcPts val="1945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Interfaces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different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styles.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particular,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many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component-based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approaches</a:t>
            </a:r>
            <a:endParaRPr sz="1800">
              <a:latin typeface="Calibri"/>
              <a:cs typeface="Calibri"/>
            </a:endParaRPr>
          </a:p>
          <a:p>
            <a:pPr marL="218440">
              <a:lnSpc>
                <a:spcPts val="1945"/>
              </a:lnSpc>
            </a:pPr>
            <a:r>
              <a:rPr dirty="0" sz="1800" spc="-15">
                <a:latin typeface="Calibri"/>
                <a:cs typeface="Calibri"/>
              </a:rPr>
              <a:t>offer</a:t>
            </a:r>
            <a:r>
              <a:rPr dirty="0" sz="1800" spc="-10">
                <a:latin typeface="Calibri"/>
                <a:cs typeface="Calibri"/>
              </a:rPr>
              <a:t> two</a:t>
            </a:r>
            <a:r>
              <a:rPr dirty="0" sz="1800" spc="-5">
                <a:latin typeface="Calibri"/>
                <a:cs typeface="Calibri"/>
              </a:rPr>
              <a:t> styles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10">
                <a:latin typeface="Calibri"/>
                <a:cs typeface="Calibri"/>
              </a:rPr>
              <a:t> interface:</a:t>
            </a:r>
            <a:endParaRPr sz="1800">
              <a:latin typeface="Calibri"/>
              <a:cs typeface="Calibri"/>
            </a:endParaRPr>
          </a:p>
          <a:p>
            <a:pPr marL="612775" indent="-394970">
              <a:lnSpc>
                <a:spcPct val="100000"/>
              </a:lnSpc>
              <a:buFont typeface="Arial MT"/>
              <a:buChar char="•"/>
              <a:tabLst>
                <a:tab pos="612775" algn="l"/>
                <a:tab pos="613410" algn="l"/>
              </a:tabLst>
            </a:pPr>
            <a:r>
              <a:rPr dirty="0" sz="1800" spc="-10">
                <a:latin typeface="Calibri"/>
                <a:cs typeface="Calibri"/>
              </a:rPr>
              <a:t>interfaces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supporting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remote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invocation,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CORBA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Java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RMI;</a:t>
            </a:r>
            <a:endParaRPr sz="1800">
              <a:latin typeface="Calibri"/>
              <a:cs typeface="Calibri"/>
            </a:endParaRPr>
          </a:p>
          <a:p>
            <a:pPr marL="561340" indent="-342900">
              <a:lnSpc>
                <a:spcPct val="100000"/>
              </a:lnSpc>
              <a:buFont typeface="Arial MT"/>
              <a:buChar char="•"/>
              <a:tabLst>
                <a:tab pos="560705" algn="l"/>
                <a:tab pos="561340" algn="l"/>
              </a:tabLst>
            </a:pPr>
            <a:r>
              <a:rPr dirty="0" sz="1800" spc="-10">
                <a:latin typeface="Calibri"/>
                <a:cs typeface="Calibri"/>
              </a:rPr>
              <a:t>interfaces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supporting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distributed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events.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algn="just" marL="218440" marR="356235">
              <a:lnSpc>
                <a:spcPct val="8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Programming</a:t>
            </a:r>
            <a:r>
              <a:rPr dirty="0" sz="1800" spc="-5">
                <a:latin typeface="Calibri"/>
                <a:cs typeface="Calibri"/>
              </a:rPr>
              <a:t> 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component-based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systems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concerned</a:t>
            </a:r>
            <a:r>
              <a:rPr dirty="0" sz="1800">
                <a:latin typeface="Calibri"/>
                <a:cs typeface="Calibri"/>
              </a:rPr>
              <a:t> with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development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components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 b="1" i="1">
                <a:latin typeface="Calibri"/>
                <a:cs typeface="Calibri"/>
              </a:rPr>
              <a:t>composition</a:t>
            </a:r>
            <a:r>
              <a:rPr dirty="0" sz="1800" spc="-5">
                <a:latin typeface="Calibri"/>
                <a:cs typeface="Calibri"/>
              </a:rPr>
              <a:t>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goal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support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style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software </a:t>
            </a:r>
            <a:r>
              <a:rPr dirty="0" sz="1800" spc="-5">
                <a:latin typeface="Calibri"/>
                <a:cs typeface="Calibri"/>
              </a:rPr>
              <a:t> development that </a:t>
            </a:r>
            <a:r>
              <a:rPr dirty="0" sz="1800" spc="-10">
                <a:latin typeface="Calibri"/>
                <a:cs typeface="Calibri"/>
              </a:rPr>
              <a:t>parallels </a:t>
            </a:r>
            <a:r>
              <a:rPr dirty="0" sz="1800" spc="-15">
                <a:latin typeface="Calibri"/>
                <a:cs typeface="Calibri"/>
              </a:rPr>
              <a:t>hardware </a:t>
            </a:r>
            <a:r>
              <a:rPr dirty="0" sz="1800" spc="-5">
                <a:latin typeface="Calibri"/>
                <a:cs typeface="Calibri"/>
              </a:rPr>
              <a:t>development in using off-the-shelf components 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composing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together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develop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sophisticated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algn="just" marL="561340" indent="-342900">
              <a:lnSpc>
                <a:spcPct val="100000"/>
              </a:lnSpc>
              <a:buFont typeface="Arial MT"/>
              <a:buChar char="•"/>
              <a:tabLst>
                <a:tab pos="561340" algn="l"/>
              </a:tabLst>
            </a:pPr>
            <a:r>
              <a:rPr dirty="0" sz="1800">
                <a:latin typeface="Calibri"/>
                <a:cs typeface="Calibri"/>
              </a:rPr>
              <a:t>services: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move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software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development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software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assembly.</a:t>
            </a:r>
            <a:endParaRPr sz="1800">
              <a:latin typeface="Calibri"/>
              <a:cs typeface="Calibri"/>
            </a:endParaRPr>
          </a:p>
          <a:p>
            <a:pPr algn="just" marL="561340" marR="354965" indent="-342900">
              <a:lnSpc>
                <a:spcPct val="80000"/>
              </a:lnSpc>
              <a:spcBef>
                <a:spcPts val="434"/>
              </a:spcBef>
              <a:buFont typeface="Arial MT"/>
              <a:buChar char="•"/>
              <a:tabLst>
                <a:tab pos="561340" algn="l"/>
              </a:tabLst>
            </a:pPr>
            <a:r>
              <a:rPr dirty="0" sz="1800" spc="-5">
                <a:latin typeface="Calibri"/>
                <a:cs typeface="Calibri"/>
              </a:rPr>
              <a:t>This approach </a:t>
            </a:r>
            <a:r>
              <a:rPr dirty="0" sz="1800" spc="-15">
                <a:latin typeface="Calibri"/>
                <a:cs typeface="Calibri"/>
              </a:rPr>
              <a:t>therefore </a:t>
            </a:r>
            <a:r>
              <a:rPr dirty="0" sz="1800" spc="-5">
                <a:latin typeface="Calibri"/>
                <a:cs typeface="Calibri"/>
              </a:rPr>
              <a:t>supports </a:t>
            </a:r>
            <a:r>
              <a:rPr dirty="0" sz="1800" spc="-10">
                <a:latin typeface="Calibri"/>
                <a:cs typeface="Calibri"/>
              </a:rPr>
              <a:t>thirdparty </a:t>
            </a:r>
            <a:r>
              <a:rPr dirty="0" sz="1800" spc="-5">
                <a:latin typeface="Calibri"/>
                <a:cs typeface="Calibri"/>
              </a:rPr>
              <a:t>development of </a:t>
            </a:r>
            <a:r>
              <a:rPr dirty="0" sz="1800" spc="-10">
                <a:latin typeface="Calibri"/>
                <a:cs typeface="Calibri"/>
              </a:rPr>
              <a:t>software </a:t>
            </a:r>
            <a:r>
              <a:rPr dirty="0" sz="1800" spc="-5">
                <a:latin typeface="Calibri"/>
                <a:cs typeface="Calibri"/>
              </a:rPr>
              <a:t>components </a:t>
            </a:r>
            <a:r>
              <a:rPr dirty="0" sz="1800">
                <a:latin typeface="Calibri"/>
                <a:cs typeface="Calibri"/>
              </a:rPr>
              <a:t> and </a:t>
            </a:r>
            <a:r>
              <a:rPr dirty="0" sz="1800" spc="-5">
                <a:latin typeface="Calibri"/>
                <a:cs typeface="Calibri"/>
              </a:rPr>
              <a:t>also </a:t>
            </a:r>
            <a:r>
              <a:rPr dirty="0" sz="1800" spc="-15">
                <a:latin typeface="Calibri"/>
                <a:cs typeface="Calibri"/>
              </a:rPr>
              <a:t>makes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 </a:t>
            </a:r>
            <a:r>
              <a:rPr dirty="0" sz="1800">
                <a:latin typeface="Calibri"/>
                <a:cs typeface="Calibri"/>
              </a:rPr>
              <a:t>easier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adapt </a:t>
            </a:r>
            <a:r>
              <a:rPr dirty="0" sz="1800" spc="-20">
                <a:latin typeface="Calibri"/>
                <a:cs typeface="Calibri"/>
              </a:rPr>
              <a:t>system</a:t>
            </a:r>
            <a:r>
              <a:rPr dirty="0" sz="1800" spc="3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configurations at </a:t>
            </a:r>
            <a:r>
              <a:rPr dirty="0" sz="1800" spc="-5">
                <a:latin typeface="Calibri"/>
                <a:cs typeface="Calibri"/>
              </a:rPr>
              <a:t>runtime, </a:t>
            </a:r>
            <a:r>
              <a:rPr dirty="0" sz="1800" spc="-10">
                <a:latin typeface="Calibri"/>
                <a:cs typeface="Calibri"/>
              </a:rPr>
              <a:t>by </a:t>
            </a:r>
            <a:r>
              <a:rPr dirty="0" sz="1800" spc="-5">
                <a:latin typeface="Calibri"/>
                <a:cs typeface="Calibri"/>
              </a:rPr>
              <a:t>replacing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one component with </a:t>
            </a:r>
            <a:r>
              <a:rPr dirty="0" sz="1800">
                <a:latin typeface="Calibri"/>
                <a:cs typeface="Calibri"/>
              </a:rPr>
              <a:t>another </a:t>
            </a:r>
            <a:r>
              <a:rPr dirty="0" sz="1800" spc="-5">
                <a:latin typeface="Calibri"/>
                <a:cs typeface="Calibri"/>
              </a:rPr>
              <a:t>that is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precise match </a:t>
            </a:r>
            <a:r>
              <a:rPr dirty="0" sz="1800" spc="-5">
                <a:latin typeface="Calibri"/>
                <a:cs typeface="Calibri"/>
              </a:rPr>
              <a:t>in terms of </a:t>
            </a:r>
            <a:r>
              <a:rPr dirty="0" sz="1800" spc="-10">
                <a:latin typeface="Calibri"/>
                <a:cs typeface="Calibri"/>
              </a:rPr>
              <a:t>provided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required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algn="just" marL="561340" marR="354965" indent="-342900">
              <a:lnSpc>
                <a:spcPct val="80000"/>
              </a:lnSpc>
              <a:buFont typeface="Arial MT"/>
              <a:buChar char="•"/>
              <a:tabLst>
                <a:tab pos="561340" algn="l"/>
              </a:tabLst>
            </a:pPr>
            <a:r>
              <a:rPr dirty="0" sz="1800" spc="-10">
                <a:latin typeface="Calibri"/>
                <a:cs typeface="Calibri"/>
              </a:rPr>
              <a:t>Note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 spc="-10">
                <a:latin typeface="Calibri"/>
                <a:cs typeface="Calibri"/>
              </a:rPr>
              <a:t>advocates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component-based </a:t>
            </a:r>
            <a:r>
              <a:rPr dirty="0" sz="1800" spc="-10">
                <a:latin typeface="Calibri"/>
                <a:cs typeface="Calibri"/>
              </a:rPr>
              <a:t>approaches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place significant emphasis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 this use of </a:t>
            </a:r>
            <a:r>
              <a:rPr dirty="0" sz="1800" spc="-10">
                <a:latin typeface="Calibri"/>
                <a:cs typeface="Calibri"/>
              </a:rPr>
              <a:t>composition </a:t>
            </a:r>
            <a:r>
              <a:rPr dirty="0" sz="1800">
                <a:latin typeface="Calibri"/>
                <a:cs typeface="Calibri"/>
              </a:rPr>
              <a:t>and see </a:t>
            </a:r>
            <a:r>
              <a:rPr dirty="0" sz="1800" spc="-5">
                <a:latin typeface="Calibri"/>
                <a:cs typeface="Calibri"/>
              </a:rPr>
              <a:t>this </a:t>
            </a:r>
            <a:r>
              <a:rPr dirty="0" sz="1800" spc="-10">
                <a:latin typeface="Calibri"/>
                <a:cs typeface="Calibri"/>
              </a:rPr>
              <a:t>as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cleanest approach </a:t>
            </a:r>
            <a:r>
              <a:rPr dirty="0" sz="1800" spc="-10">
                <a:latin typeface="Calibri"/>
                <a:cs typeface="Calibri"/>
              </a:rPr>
              <a:t>to constructing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complex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software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systems.</a:t>
            </a:r>
            <a:r>
              <a:rPr dirty="0" sz="1800" spc="-10">
                <a:latin typeface="Calibri"/>
                <a:cs typeface="Calibri"/>
              </a:rPr>
              <a:t> In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particular,</a:t>
            </a:r>
            <a:r>
              <a:rPr dirty="0" sz="1800" spc="3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advocate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composition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over </a:t>
            </a:r>
            <a:r>
              <a:rPr dirty="0" sz="1800" spc="-5">
                <a:latin typeface="Calibri"/>
                <a:cs typeface="Calibri"/>
              </a:rPr>
              <a:t> inheritance,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viewing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inheritance</a:t>
            </a:r>
            <a:r>
              <a:rPr dirty="0" sz="1800">
                <a:latin typeface="Calibri"/>
                <a:cs typeface="Calibri"/>
              </a:rPr>
              <a:t> 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creating</a:t>
            </a:r>
            <a:r>
              <a:rPr dirty="0" sz="1800" spc="-5">
                <a:latin typeface="Calibri"/>
                <a:cs typeface="Calibri"/>
              </a:rPr>
              <a:t> additional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forms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 spc="4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implicit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dependency</a:t>
            </a:r>
            <a:endParaRPr sz="18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  <a:spcBef>
                <a:spcPts val="710"/>
              </a:spcBef>
            </a:pPr>
            <a:r>
              <a:rPr dirty="0" sz="1800" spc="-10" b="1">
                <a:latin typeface="Calibri"/>
                <a:cs typeface="Calibri"/>
              </a:rPr>
              <a:t>Components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and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distributed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systems</a:t>
            </a:r>
            <a:r>
              <a:rPr dirty="0" sz="1800" spc="3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range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component-based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middleware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technologies </a:t>
            </a:r>
            <a:r>
              <a:rPr dirty="0" sz="1800" spc="-10">
                <a:latin typeface="Calibri"/>
                <a:cs typeface="Calibri"/>
              </a:rPr>
              <a:t>have </a:t>
            </a:r>
            <a:r>
              <a:rPr dirty="0" sz="1800" spc="-5">
                <a:latin typeface="Calibri"/>
                <a:cs typeface="Calibri"/>
              </a:rPr>
              <a:t>emerged, including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enterprise </a:t>
            </a:r>
            <a:r>
              <a:rPr dirty="0" sz="1800" spc="-10">
                <a:latin typeface="Calibri"/>
                <a:cs typeface="Calibri"/>
              </a:rPr>
              <a:t>JavaBeans </a:t>
            </a:r>
            <a:r>
              <a:rPr dirty="0" sz="1800">
                <a:latin typeface="Calibri"/>
                <a:cs typeface="Calibri"/>
              </a:rPr>
              <a:t>and the </a:t>
            </a:r>
            <a:r>
              <a:rPr dirty="0" sz="1800" spc="-10">
                <a:latin typeface="Calibri"/>
                <a:cs typeface="Calibri"/>
              </a:rPr>
              <a:t>CORBA </a:t>
            </a:r>
            <a:r>
              <a:rPr dirty="0" sz="1800" spc="-5">
                <a:latin typeface="Calibri"/>
                <a:cs typeface="Calibri"/>
              </a:rPr>
              <a:t>Component </a:t>
            </a:r>
            <a:r>
              <a:rPr dirty="0" sz="1800">
                <a:latin typeface="Calibri"/>
                <a:cs typeface="Calibri"/>
              </a:rPr>
              <a:t> Model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(CCM)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90" y="196144"/>
            <a:ext cx="8671392" cy="44570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0200" y="4595241"/>
            <a:ext cx="1468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Containers: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0466" y="4671441"/>
            <a:ext cx="7007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205" algn="l"/>
                <a:tab pos="1379855" algn="l"/>
                <a:tab pos="1708785" algn="l"/>
                <a:tab pos="2809240" algn="l"/>
                <a:tab pos="3091180" algn="l"/>
                <a:tab pos="4184015" algn="l"/>
                <a:tab pos="4966335" algn="l"/>
                <a:tab pos="5300345" algn="l"/>
              </a:tabLst>
            </a:pPr>
            <a:r>
              <a:rPr dirty="0" sz="1800" spc="-5">
                <a:latin typeface="Calibri"/>
                <a:cs typeface="Calibri"/>
              </a:rPr>
              <a:t>The	concept	of	</a:t>
            </a:r>
            <a:r>
              <a:rPr dirty="0" sz="1800" spc="-10" i="1">
                <a:latin typeface="Calibri"/>
                <a:cs typeface="Calibri"/>
              </a:rPr>
              <a:t>containers	</a:t>
            </a:r>
            <a:r>
              <a:rPr dirty="0" sz="1800">
                <a:latin typeface="Calibri"/>
                <a:cs typeface="Calibri"/>
              </a:rPr>
              <a:t>is	</a:t>
            </a:r>
            <a:r>
              <a:rPr dirty="0" sz="1800" spc="-10">
                <a:latin typeface="Calibri"/>
                <a:cs typeface="Calibri"/>
              </a:rPr>
              <a:t>absolutely	central	to	</a:t>
            </a:r>
            <a:r>
              <a:rPr dirty="0" sz="1800" spc="-5">
                <a:latin typeface="Calibri"/>
                <a:cs typeface="Calibri"/>
              </a:rPr>
              <a:t>component-based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4965572"/>
            <a:ext cx="862584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06195" algn="l"/>
                <a:tab pos="2437765" algn="l"/>
                <a:tab pos="3300095" algn="l"/>
                <a:tab pos="3545840" algn="l"/>
                <a:tab pos="4502785" algn="l"/>
                <a:tab pos="5327650" algn="l"/>
                <a:tab pos="5961380" algn="l"/>
                <a:tab pos="7285990" algn="l"/>
                <a:tab pos="7595234" algn="l"/>
              </a:tabLst>
            </a:pPr>
            <a:r>
              <a:rPr dirty="0" sz="1800">
                <a:latin typeface="Calibri"/>
                <a:cs typeface="Calibri"/>
              </a:rPr>
              <a:t>middle</a:t>
            </a:r>
            <a:r>
              <a:rPr dirty="0" sz="1800" spc="-30">
                <a:latin typeface="Calibri"/>
                <a:cs typeface="Calibri"/>
              </a:rPr>
              <a:t>w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5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.	</a:t>
            </a:r>
            <a:r>
              <a:rPr dirty="0" sz="1800" spc="-5">
                <a:latin typeface="Calibri"/>
                <a:cs typeface="Calibri"/>
              </a:rPr>
              <a:t>C</a:t>
            </a:r>
            <a:r>
              <a:rPr dirty="0" sz="1800" spc="10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aine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s	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u</a:t>
            </a:r>
            <a:r>
              <a:rPr dirty="0" sz="1800" spc="-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rt	a	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ommo</a:t>
            </a:r>
            <a:r>
              <a:rPr dirty="0" sz="1800">
                <a:latin typeface="Calibri"/>
                <a:cs typeface="Calibri"/>
              </a:rPr>
              <a:t>n	</a:t>
            </a:r>
            <a:r>
              <a:rPr dirty="0" sz="1800" spc="10">
                <a:latin typeface="Calibri"/>
                <a:cs typeface="Calibri"/>
              </a:rPr>
              <a:t>p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tt</a:t>
            </a:r>
            <a:r>
              <a:rPr dirty="0" sz="1800">
                <a:latin typeface="Calibri"/>
                <a:cs typeface="Calibri"/>
              </a:rPr>
              <a:t>ern	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en	</a:t>
            </a:r>
            <a:r>
              <a:rPr dirty="0" sz="1800" spc="15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n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ou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ed	</a:t>
            </a:r>
            <a:r>
              <a:rPr dirty="0" sz="1800" spc="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n	</a:t>
            </a:r>
            <a:r>
              <a:rPr dirty="0" sz="1800" spc="-5">
                <a:latin typeface="Calibri"/>
                <a:cs typeface="Calibri"/>
              </a:rPr>
              <a:t>di</a:t>
            </a:r>
            <a:r>
              <a:rPr dirty="0" sz="1800" spc="-2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ib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 spc="25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d  </a:t>
            </a:r>
            <a:r>
              <a:rPr dirty="0" sz="1800" spc="-5">
                <a:latin typeface="Calibri"/>
                <a:cs typeface="Calibri"/>
              </a:rPr>
              <a:t>applications,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which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consists </a:t>
            </a:r>
            <a:r>
              <a:rPr dirty="0" sz="1800" spc="-5">
                <a:latin typeface="Calibri"/>
                <a:cs typeface="Calibri"/>
              </a:rPr>
              <a:t>of:</a:t>
            </a:r>
            <a:endParaRPr sz="1800">
              <a:latin typeface="Calibri"/>
              <a:cs typeface="Calibri"/>
            </a:endParaRPr>
          </a:p>
          <a:p>
            <a:pPr marL="178435" indent="-166370">
              <a:lnSpc>
                <a:spcPct val="100000"/>
              </a:lnSpc>
              <a:buFont typeface="Calibri"/>
              <a:buChar char="•"/>
              <a:tabLst>
                <a:tab pos="179070" algn="l"/>
              </a:tabLst>
            </a:pPr>
            <a:r>
              <a:rPr dirty="0" sz="1800" spc="-10">
                <a:latin typeface="Calibri"/>
                <a:cs typeface="Calibri"/>
              </a:rPr>
              <a:t>front-end </a:t>
            </a:r>
            <a:r>
              <a:rPr dirty="0" sz="1800" spc="-5">
                <a:latin typeface="Calibri"/>
                <a:cs typeface="Calibri"/>
              </a:rPr>
              <a:t>(perhaps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web-based)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client;</a:t>
            </a:r>
            <a:endParaRPr sz="1800">
              <a:latin typeface="Calibri"/>
              <a:cs typeface="Calibri"/>
            </a:endParaRPr>
          </a:p>
          <a:p>
            <a:pPr marL="12700" marR="1030605">
              <a:lnSpc>
                <a:spcPct val="100000"/>
              </a:lnSpc>
              <a:buFont typeface="Calibri"/>
              <a:buChar char="•"/>
              <a:tabLst>
                <a:tab pos="179070" algn="l"/>
              </a:tabLst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holding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more</a:t>
            </a:r>
            <a:r>
              <a:rPr dirty="0" sz="1800" spc="-5">
                <a:latin typeface="Calibri"/>
                <a:cs typeface="Calibri"/>
              </a:rPr>
              <a:t> components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 implement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application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business logic;</a:t>
            </a:r>
            <a:endParaRPr sz="1800">
              <a:latin typeface="Calibri"/>
              <a:cs typeface="Calibri"/>
            </a:endParaRPr>
          </a:p>
          <a:p>
            <a:pPr marL="178435" indent="-166370">
              <a:lnSpc>
                <a:spcPct val="100000"/>
              </a:lnSpc>
              <a:buFont typeface="Calibri"/>
              <a:buChar char="•"/>
              <a:tabLst>
                <a:tab pos="179070" algn="l"/>
              </a:tabLst>
            </a:pPr>
            <a:r>
              <a:rPr dirty="0" sz="1800" spc="-20">
                <a:latin typeface="Calibri"/>
                <a:cs typeface="Calibri"/>
              </a:rPr>
              <a:t>system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services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manage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associated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persistent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storage.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150113"/>
            <a:ext cx="8073390" cy="33712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355600" marR="5080" indent="-343535">
              <a:lnSpc>
                <a:spcPct val="80000"/>
              </a:lnSpc>
              <a:spcBef>
                <a:spcPts val="58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tasks </a:t>
            </a:r>
            <a:r>
              <a:rPr dirty="0" sz="2000" spc="-5">
                <a:latin typeface="Calibri"/>
                <a:cs typeface="Calibri"/>
              </a:rPr>
              <a:t>of the </a:t>
            </a:r>
            <a:r>
              <a:rPr dirty="0" sz="2000" spc="-10">
                <a:latin typeface="Calibri"/>
                <a:cs typeface="Calibri"/>
              </a:rPr>
              <a:t>container are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10">
                <a:latin typeface="Calibri"/>
                <a:cs typeface="Calibri"/>
              </a:rPr>
              <a:t>provide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 b="1" i="1">
                <a:latin typeface="Calibri"/>
                <a:cs typeface="Calibri"/>
              </a:rPr>
              <a:t>managed </a:t>
            </a:r>
            <a:r>
              <a:rPr dirty="0" sz="2000" spc="-5" b="1">
                <a:latin typeface="Calibri"/>
                <a:cs typeface="Calibri"/>
              </a:rPr>
              <a:t>server-side </a:t>
            </a:r>
            <a:r>
              <a:rPr dirty="0" sz="2000" spc="-5">
                <a:latin typeface="Calibri"/>
                <a:cs typeface="Calibri"/>
              </a:rPr>
              <a:t>hosting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environment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10">
                <a:latin typeface="Calibri"/>
                <a:cs typeface="Calibri"/>
              </a:rPr>
              <a:t>components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10">
                <a:latin typeface="Calibri"/>
                <a:cs typeface="Calibri"/>
              </a:rPr>
              <a:t>provide </a:t>
            </a:r>
            <a:r>
              <a:rPr dirty="0" sz="2000">
                <a:latin typeface="Calibri"/>
                <a:cs typeface="Calibri"/>
              </a:rPr>
              <a:t>the necessary </a:t>
            </a:r>
            <a:r>
              <a:rPr dirty="0" sz="2000" spc="-10">
                <a:latin typeface="Calibri"/>
                <a:cs typeface="Calibri"/>
              </a:rPr>
              <a:t>separation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concerns</a:t>
            </a:r>
            <a:r>
              <a:rPr dirty="0" sz="2000">
                <a:latin typeface="Calibri"/>
                <a:cs typeface="Calibri"/>
              </a:rPr>
              <a:t> alluded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above,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where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components</a:t>
            </a:r>
            <a:r>
              <a:rPr dirty="0" sz="2000" spc="-5">
                <a:latin typeface="Calibri"/>
                <a:cs typeface="Calibri"/>
              </a:rPr>
              <a:t> deal</a:t>
            </a:r>
            <a:r>
              <a:rPr dirty="0" sz="2000">
                <a:latin typeface="Calibri"/>
                <a:cs typeface="Calibri"/>
              </a:rPr>
              <a:t> with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application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concerns</a:t>
            </a:r>
            <a:r>
              <a:rPr dirty="0" sz="2000">
                <a:latin typeface="Calibri"/>
                <a:cs typeface="Calibri"/>
              </a:rPr>
              <a:t> 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container</a:t>
            </a:r>
            <a:r>
              <a:rPr dirty="0" sz="2000" spc="-5">
                <a:latin typeface="Calibri"/>
                <a:cs typeface="Calibri"/>
              </a:rPr>
              <a:t> deals</a:t>
            </a:r>
            <a:r>
              <a:rPr dirty="0" sz="2000">
                <a:latin typeface="Calibri"/>
                <a:cs typeface="Calibri"/>
              </a:rPr>
              <a:t> with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distributed</a:t>
            </a:r>
            <a:r>
              <a:rPr dirty="0" sz="2000" spc="434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systems</a:t>
            </a:r>
            <a:r>
              <a:rPr dirty="0" sz="2000" spc="42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and 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middleware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issues,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ensuring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that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non-functional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properties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achieved.</a:t>
            </a:r>
            <a:endParaRPr sz="2000">
              <a:latin typeface="Calibri"/>
              <a:cs typeface="Calibri"/>
            </a:endParaRPr>
          </a:p>
          <a:p>
            <a:pPr marL="156845">
              <a:lnSpc>
                <a:spcPct val="100000"/>
              </a:lnSpc>
              <a:spcBef>
                <a:spcPts val="1135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take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CORBA,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example,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would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include: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algn="just" lvl="1" marL="156845" marR="243840">
              <a:lnSpc>
                <a:spcPct val="100000"/>
              </a:lnSpc>
              <a:buFont typeface="Calibri"/>
              <a:buChar char="•"/>
              <a:tabLst>
                <a:tab pos="350520" algn="l"/>
              </a:tabLst>
            </a:pPr>
            <a:r>
              <a:rPr dirty="0" sz="1800" spc="-5">
                <a:latin typeface="Calibri"/>
                <a:cs typeface="Calibri"/>
              </a:rPr>
              <a:t>managing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interaction </a:t>
            </a:r>
            <a:r>
              <a:rPr dirty="0" sz="1800" spc="-5">
                <a:latin typeface="Calibri"/>
                <a:cs typeface="Calibri"/>
              </a:rPr>
              <a:t>with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underlying ORB </a:t>
            </a:r>
            <a:r>
              <a:rPr dirty="0" sz="1800" spc="-15">
                <a:latin typeface="Calibri"/>
                <a:cs typeface="Calibri"/>
              </a:rPr>
              <a:t>core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5">
                <a:latin typeface="Calibri"/>
                <a:cs typeface="Calibri"/>
              </a:rPr>
              <a:t>POA </a:t>
            </a:r>
            <a:r>
              <a:rPr dirty="0" sz="1800" spc="-5">
                <a:latin typeface="Calibri"/>
                <a:cs typeface="Calibri"/>
              </a:rPr>
              <a:t>functionality 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hiding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entirely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application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developers;</a:t>
            </a:r>
            <a:endParaRPr sz="1800">
              <a:latin typeface="Calibri"/>
              <a:cs typeface="Calibri"/>
            </a:endParaRPr>
          </a:p>
          <a:p>
            <a:pPr algn="just" lvl="1" marL="156845" marR="245110">
              <a:lnSpc>
                <a:spcPct val="100000"/>
              </a:lnSpc>
              <a:buFont typeface="Calibri"/>
              <a:buChar char="•"/>
              <a:tabLst>
                <a:tab pos="323215" algn="l"/>
              </a:tabLst>
            </a:pPr>
            <a:r>
              <a:rPr dirty="0" sz="1800" spc="-5">
                <a:latin typeface="Calibri"/>
                <a:cs typeface="Calibri"/>
              </a:rPr>
              <a:t>managing </a:t>
            </a:r>
            <a:r>
              <a:rPr dirty="0" sz="1800" spc="-10">
                <a:latin typeface="Calibri"/>
                <a:cs typeface="Calibri"/>
              </a:rPr>
              <a:t>calls to appropriate distributed </a:t>
            </a:r>
            <a:r>
              <a:rPr dirty="0" sz="1800" spc="-20">
                <a:latin typeface="Calibri"/>
                <a:cs typeface="Calibri"/>
              </a:rPr>
              <a:t>system </a:t>
            </a:r>
            <a:r>
              <a:rPr dirty="0" sz="1800">
                <a:latin typeface="Calibri"/>
                <a:cs typeface="Calibri"/>
              </a:rPr>
              <a:t>services, </a:t>
            </a:r>
            <a:r>
              <a:rPr dirty="0" sz="1800" spc="-5">
                <a:latin typeface="Calibri"/>
                <a:cs typeface="Calibri"/>
              </a:rPr>
              <a:t>including security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transaction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services,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required</a:t>
            </a:r>
            <a:r>
              <a:rPr dirty="0" sz="1800" spc="-5">
                <a:latin typeface="Calibri"/>
                <a:cs typeface="Calibri"/>
              </a:rPr>
              <a:t> non-functional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properties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application,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again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transparently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the </a:t>
            </a:r>
            <a:r>
              <a:rPr dirty="0" sz="1800" spc="-25">
                <a:latin typeface="Calibri"/>
                <a:cs typeface="Calibri"/>
              </a:rPr>
              <a:t>programmer.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610" y="3895425"/>
            <a:ext cx="8040848" cy="271715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980" y="461594"/>
            <a:ext cx="56394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Support</a:t>
            </a:r>
            <a:r>
              <a:rPr dirty="0" sz="4400" spc="-30"/>
              <a:t> </a:t>
            </a:r>
            <a:r>
              <a:rPr dirty="0" sz="4400" spc="-35"/>
              <a:t>for</a:t>
            </a:r>
            <a:r>
              <a:rPr dirty="0" sz="4400" spc="-25"/>
              <a:t> </a:t>
            </a:r>
            <a:r>
              <a:rPr dirty="0" sz="4400" spc="-5"/>
              <a:t>deployment: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8072755" cy="371411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 marR="808355">
              <a:lnSpc>
                <a:spcPct val="80000"/>
              </a:lnSpc>
              <a:spcBef>
                <a:spcPts val="620"/>
              </a:spcBef>
            </a:pPr>
            <a:r>
              <a:rPr dirty="0" sz="2200" spc="-10">
                <a:latin typeface="Calibri"/>
                <a:cs typeface="Calibri"/>
              </a:rPr>
              <a:t>Deployment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descriptors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are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typically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written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XML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include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sufficient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information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ensure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that: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components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are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correctly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connected</a:t>
            </a:r>
            <a:r>
              <a:rPr dirty="0" sz="2200" spc="-10">
                <a:latin typeface="Calibri"/>
                <a:cs typeface="Calibri"/>
              </a:rPr>
              <a:t> using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appropriate</a:t>
            </a:r>
            <a:r>
              <a:rPr dirty="0" sz="2200" spc="-10">
                <a:latin typeface="Calibri"/>
                <a:cs typeface="Calibri"/>
              </a:rPr>
              <a:t> protocols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-10">
                <a:latin typeface="Calibri"/>
                <a:cs typeface="Calibri"/>
              </a:rPr>
              <a:t> associated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middleware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support;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0">
                <a:latin typeface="Calibri"/>
                <a:cs typeface="Calibri"/>
              </a:rPr>
              <a:t>underlying middleware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15">
                <a:latin typeface="Calibri"/>
                <a:cs typeface="Calibri"/>
              </a:rPr>
              <a:t>platform </a:t>
            </a:r>
            <a:r>
              <a:rPr dirty="0" sz="2200" spc="-10">
                <a:latin typeface="Calibri"/>
                <a:cs typeface="Calibri"/>
              </a:rPr>
              <a:t>are configured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15">
                <a:latin typeface="Calibri"/>
                <a:cs typeface="Calibri"/>
              </a:rPr>
              <a:t>provide 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right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level</a:t>
            </a:r>
            <a:r>
              <a:rPr dirty="0" sz="2200" spc="-5">
                <a:latin typeface="Calibri"/>
                <a:cs typeface="Calibri"/>
              </a:rPr>
              <a:t> of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support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component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configuration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(for </a:t>
            </a:r>
            <a:r>
              <a:rPr dirty="0" sz="2200" spc="-15">
                <a:latin typeface="Calibri"/>
                <a:cs typeface="Calibri"/>
              </a:rPr>
              <a:t> example,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 spc="-10">
                <a:latin typeface="Calibri"/>
                <a:cs typeface="Calibri"/>
              </a:rPr>
              <a:t> CORBA,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this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would</a:t>
            </a:r>
            <a:r>
              <a:rPr dirty="0" sz="2200" spc="-5">
                <a:latin typeface="Calibri"/>
                <a:cs typeface="Calibri"/>
              </a:rPr>
              <a:t> include </a:t>
            </a:r>
            <a:r>
              <a:rPr dirty="0" sz="2200" spc="-10">
                <a:latin typeface="Calibri"/>
                <a:cs typeface="Calibri"/>
              </a:rPr>
              <a:t>configuring</a:t>
            </a:r>
            <a:r>
              <a:rPr dirty="0" sz="2200" spc="-5">
                <a:latin typeface="Calibri"/>
                <a:cs typeface="Calibri"/>
              </a:rPr>
              <a:t> 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POA);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355600" marR="6985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0">
                <a:latin typeface="Calibri"/>
                <a:cs typeface="Calibri"/>
              </a:rPr>
              <a:t>associated distributed </a:t>
            </a:r>
            <a:r>
              <a:rPr dirty="0" sz="2200" spc="-20">
                <a:latin typeface="Calibri"/>
                <a:cs typeface="Calibri"/>
              </a:rPr>
              <a:t>system </a:t>
            </a:r>
            <a:r>
              <a:rPr dirty="0" sz="2200" spc="-5">
                <a:latin typeface="Calibri"/>
                <a:cs typeface="Calibri"/>
              </a:rPr>
              <a:t>services </a:t>
            </a:r>
            <a:r>
              <a:rPr dirty="0" sz="2200" spc="-10">
                <a:latin typeface="Calibri"/>
                <a:cs typeface="Calibri"/>
              </a:rPr>
              <a:t>are </a:t>
            </a:r>
            <a:r>
              <a:rPr dirty="0" sz="2200" spc="-5">
                <a:latin typeface="Calibri"/>
                <a:cs typeface="Calibri"/>
              </a:rPr>
              <a:t>set up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15">
                <a:latin typeface="Calibri"/>
                <a:cs typeface="Calibri"/>
              </a:rPr>
              <a:t>provide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right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level</a:t>
            </a:r>
            <a:r>
              <a:rPr dirty="0" sz="2200">
                <a:latin typeface="Calibri"/>
                <a:cs typeface="Calibri"/>
              </a:rPr>
              <a:t> 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security,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transaction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support and </a:t>
            </a:r>
            <a:r>
              <a:rPr dirty="0" sz="2200">
                <a:latin typeface="Calibri"/>
                <a:cs typeface="Calibri"/>
              </a:rPr>
              <a:t>so </a:t>
            </a:r>
            <a:r>
              <a:rPr dirty="0" sz="2200" spc="-5">
                <a:latin typeface="Calibri"/>
                <a:cs typeface="Calibri"/>
              </a:rPr>
              <a:t>on.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088" rIns="0" bIns="0" rtlCol="0" vert="horz">
            <a:spAutoFit/>
          </a:bodyPr>
          <a:lstStyle/>
          <a:p>
            <a:pPr marL="3110230" marR="5080" indent="-280543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8.5 </a:t>
            </a:r>
            <a:r>
              <a:rPr dirty="0" sz="4000"/>
              <a:t>Case</a:t>
            </a:r>
            <a:r>
              <a:rPr dirty="0" sz="4000" spc="-10"/>
              <a:t> studies:</a:t>
            </a:r>
            <a:r>
              <a:rPr dirty="0" sz="4000"/>
              <a:t> </a:t>
            </a:r>
            <a:r>
              <a:rPr dirty="0" sz="4000" spc="-10"/>
              <a:t>Enterprise</a:t>
            </a:r>
            <a:r>
              <a:rPr dirty="0" sz="4000" spc="-5"/>
              <a:t> </a:t>
            </a:r>
            <a:r>
              <a:rPr dirty="0" sz="4000" spc="-20"/>
              <a:t>JavaBeans </a:t>
            </a:r>
            <a:r>
              <a:rPr dirty="0" sz="4000" spc="-890"/>
              <a:t> </a:t>
            </a:r>
            <a:r>
              <a:rPr dirty="0" sz="4000" spc="-5"/>
              <a:t>and</a:t>
            </a:r>
            <a:r>
              <a:rPr dirty="0" sz="4000" spc="-10"/>
              <a:t> </a:t>
            </a:r>
            <a:r>
              <a:rPr dirty="0" sz="4000" spc="-25"/>
              <a:t>Fractal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69465"/>
            <a:ext cx="8074025" cy="479996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355600" marR="6350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advantage </a:t>
            </a:r>
            <a:r>
              <a:rPr dirty="0" sz="1800" spc="-5">
                <a:latin typeface="Calibri"/>
                <a:cs typeface="Calibri"/>
              </a:rPr>
              <a:t>of application servers is that they </a:t>
            </a:r>
            <a:r>
              <a:rPr dirty="0" sz="1800" spc="-10">
                <a:latin typeface="Calibri"/>
                <a:cs typeface="Calibri"/>
              </a:rPr>
              <a:t>provide </a:t>
            </a:r>
            <a:r>
              <a:rPr dirty="0" sz="1800" spc="-5">
                <a:latin typeface="Calibri"/>
                <a:cs typeface="Calibri"/>
              </a:rPr>
              <a:t>comprehensive support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one </a:t>
            </a:r>
            <a:r>
              <a:rPr dirty="0" sz="1800" spc="-10">
                <a:latin typeface="Calibri"/>
                <a:cs typeface="Calibri"/>
              </a:rPr>
              <a:t>style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distributed programming </a:t>
            </a:r>
            <a:r>
              <a:rPr dirty="0" sz="1800">
                <a:latin typeface="Calibri"/>
                <a:cs typeface="Calibri"/>
              </a:rPr>
              <a:t>– the </a:t>
            </a:r>
            <a:r>
              <a:rPr dirty="0" sz="1800" spc="-5">
                <a:latin typeface="Calibri"/>
                <a:cs typeface="Calibri"/>
              </a:rPr>
              <a:t>three-tier approach </a:t>
            </a:r>
            <a:r>
              <a:rPr dirty="0" sz="1800">
                <a:latin typeface="Calibri"/>
                <a:cs typeface="Calibri"/>
              </a:rPr>
              <a:t>as </a:t>
            </a:r>
            <a:r>
              <a:rPr dirty="0" sz="1800" spc="-5">
                <a:latin typeface="Calibri"/>
                <a:cs typeface="Calibri"/>
              </a:rPr>
              <a:t>explained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above </a:t>
            </a:r>
            <a:r>
              <a:rPr dirty="0" sz="1800">
                <a:latin typeface="Calibri"/>
                <a:cs typeface="Calibri"/>
              </a:rPr>
              <a:t>– and </a:t>
            </a:r>
            <a:r>
              <a:rPr dirty="0" sz="1800" spc="-5">
                <a:latin typeface="Calibri"/>
                <a:cs typeface="Calibri"/>
              </a:rPr>
              <a:t>most 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complexities associated </a:t>
            </a:r>
            <a:r>
              <a:rPr dirty="0" sz="1800" spc="-5">
                <a:latin typeface="Calibri"/>
                <a:cs typeface="Calibri"/>
              </a:rPr>
              <a:t>with distributed </a:t>
            </a:r>
            <a:r>
              <a:rPr dirty="0" sz="1800" spc="-10">
                <a:latin typeface="Calibri"/>
                <a:cs typeface="Calibri"/>
              </a:rPr>
              <a:t>programming </a:t>
            </a:r>
            <a:r>
              <a:rPr dirty="0" sz="1800" spc="-5">
                <a:latin typeface="Calibri"/>
                <a:cs typeface="Calibri"/>
              </a:rPr>
              <a:t>are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hidden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user.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disadvantages are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approach is </a:t>
            </a:r>
            <a:r>
              <a:rPr dirty="0" sz="1800">
                <a:latin typeface="Calibri"/>
                <a:cs typeface="Calibri"/>
              </a:rPr>
              <a:t>both </a:t>
            </a:r>
            <a:r>
              <a:rPr dirty="0" sz="1800" spc="-10">
                <a:latin typeface="Calibri"/>
                <a:cs typeface="Calibri"/>
              </a:rPr>
              <a:t>prescriptive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heavyweight: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prescriptive</a:t>
            </a:r>
            <a:r>
              <a:rPr dirty="0" sz="1800" spc="-5">
                <a:latin typeface="Calibri"/>
                <a:cs typeface="Calibri"/>
              </a:rPr>
              <a:t> in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sense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approach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mandates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particular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style</a:t>
            </a:r>
            <a:r>
              <a:rPr dirty="0" sz="1800" spc="-5">
                <a:latin typeface="Calibri"/>
                <a:cs typeface="Calibri"/>
              </a:rPr>
              <a:t> of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systems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architecture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heavyweight in that application servers </a:t>
            </a:r>
            <a:r>
              <a:rPr dirty="0" sz="1800" spc="-10">
                <a:latin typeface="Calibri"/>
                <a:cs typeface="Calibri"/>
              </a:rPr>
              <a:t>are large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complex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software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systems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inevitably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carry</a:t>
            </a:r>
            <a:r>
              <a:rPr dirty="0" sz="1800">
                <a:latin typeface="Calibri"/>
                <a:cs typeface="Calibri"/>
              </a:rPr>
              <a:t> 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overhead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terms</a:t>
            </a:r>
            <a:r>
              <a:rPr dirty="0" sz="1800" spc="-5">
                <a:latin typeface="Calibri"/>
                <a:cs typeface="Calibri"/>
              </a:rPr>
              <a:t> of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performance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resource </a:t>
            </a:r>
            <a:r>
              <a:rPr dirty="0" sz="1800" spc="-5">
                <a:latin typeface="Calibri"/>
                <a:cs typeface="Calibri"/>
              </a:rPr>
              <a:t>requirements.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approach works best </a:t>
            </a:r>
            <a:r>
              <a:rPr dirty="0" sz="1800" spc="-5">
                <a:latin typeface="Calibri"/>
                <a:cs typeface="Calibri"/>
              </a:rPr>
              <a:t>on </a:t>
            </a:r>
            <a:r>
              <a:rPr dirty="0" sz="1800">
                <a:latin typeface="Calibri"/>
                <a:cs typeface="Calibri"/>
              </a:rPr>
              <a:t>high-end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server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algn="just" marL="355600" marR="6350" indent="-34290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 spc="-80">
                <a:latin typeface="Calibri"/>
                <a:cs typeface="Calibri"/>
              </a:rPr>
              <a:t>To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counter</a:t>
            </a:r>
            <a:r>
              <a:rPr dirty="0" sz="1800" spc="-5">
                <a:latin typeface="Calibri"/>
                <a:cs typeface="Calibri"/>
              </a:rPr>
              <a:t> this,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more</a:t>
            </a:r>
            <a:r>
              <a:rPr dirty="0" sz="1800" spc="-5">
                <a:latin typeface="Calibri"/>
                <a:cs typeface="Calibri"/>
              </a:rPr>
              <a:t> stripped-down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minimal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style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programming</a:t>
            </a:r>
            <a:r>
              <a:rPr dirty="0" sz="1800" spc="-5">
                <a:latin typeface="Calibri"/>
                <a:cs typeface="Calibri"/>
              </a:rPr>
              <a:t> is</a:t>
            </a:r>
            <a:r>
              <a:rPr dirty="0" sz="1800">
                <a:latin typeface="Calibri"/>
                <a:cs typeface="Calibri"/>
              </a:rPr>
              <a:t> also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adopted</a:t>
            </a:r>
            <a:r>
              <a:rPr dirty="0" sz="1800">
                <a:latin typeface="Calibri"/>
                <a:cs typeface="Calibri"/>
              </a:rPr>
              <a:t> 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distributed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systems.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We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refer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style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lightweight</a:t>
            </a:r>
            <a:r>
              <a:rPr dirty="0" sz="1800" spc="-5" i="1">
                <a:latin typeface="Calibri"/>
                <a:cs typeface="Calibri"/>
              </a:rPr>
              <a:t> component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models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distinguish</a:t>
            </a:r>
            <a:r>
              <a:rPr dirty="0" sz="1800">
                <a:latin typeface="Calibri"/>
                <a:cs typeface="Calibri"/>
              </a:rPr>
              <a:t> them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much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more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heavyweight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application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server</a:t>
            </a:r>
            <a:r>
              <a:rPr dirty="0" sz="1800" spc="-10">
                <a:latin typeface="Calibri"/>
                <a:cs typeface="Calibri"/>
              </a:rPr>
              <a:t> architectures.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algn="just" marL="355600" marR="6350" indent="-342900">
              <a:lnSpc>
                <a:spcPts val="173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 spc="-30">
                <a:latin typeface="Calibri"/>
                <a:cs typeface="Calibri"/>
              </a:rPr>
              <a:t>Two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case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studies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technologies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-5">
                <a:latin typeface="Calibri"/>
                <a:cs typeface="Calibri"/>
              </a:rPr>
              <a:t> studied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here: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Enterprise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JavaBeans,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leading </a:t>
            </a:r>
            <a:r>
              <a:rPr dirty="0" sz="1800" spc="-10">
                <a:latin typeface="Calibri"/>
                <a:cs typeface="Calibri"/>
              </a:rPr>
              <a:t>example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application server approach,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Fractal, </a:t>
            </a:r>
            <a:r>
              <a:rPr dirty="0" sz="1800" spc="10">
                <a:latin typeface="Calibri"/>
                <a:cs typeface="Calibri"/>
              </a:rPr>
              <a:t>an 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example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lightweight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 </a:t>
            </a:r>
            <a:r>
              <a:rPr dirty="0" sz="1800" spc="-10">
                <a:latin typeface="Calibri"/>
                <a:cs typeface="Calibri"/>
              </a:rPr>
              <a:t>architecture.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192" y="461594"/>
            <a:ext cx="60617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8.5.1</a:t>
            </a:r>
            <a:r>
              <a:rPr dirty="0" sz="4400" spc="-20"/>
              <a:t> </a:t>
            </a:r>
            <a:r>
              <a:rPr dirty="0" sz="4400" spc="-10"/>
              <a:t>Enterprise</a:t>
            </a:r>
            <a:r>
              <a:rPr dirty="0" sz="4400" spc="-30"/>
              <a:t> </a:t>
            </a:r>
            <a:r>
              <a:rPr dirty="0" sz="4400" spc="-15"/>
              <a:t>JavaBeans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310132"/>
            <a:ext cx="8075295" cy="501904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355600" marR="7620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Enterprise JavaBeans </a:t>
            </a:r>
            <a:r>
              <a:rPr dirty="0" sz="1800" spc="-5">
                <a:latin typeface="Calibri"/>
                <a:cs typeface="Calibri"/>
              </a:rPr>
              <a:t>(EJB) is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specification of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server-side, managed component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architecture </a:t>
            </a:r>
            <a:r>
              <a:rPr dirty="0" sz="1800">
                <a:latin typeface="Calibri"/>
                <a:cs typeface="Calibri"/>
              </a:rPr>
              <a:t>and a </a:t>
            </a:r>
            <a:r>
              <a:rPr dirty="0" sz="1800" spc="-5">
                <a:latin typeface="Calibri"/>
                <a:cs typeface="Calibri"/>
              </a:rPr>
              <a:t>major </a:t>
            </a:r>
            <a:r>
              <a:rPr dirty="0" sz="1800">
                <a:latin typeface="Calibri"/>
                <a:cs typeface="Calibri"/>
              </a:rPr>
              <a:t>element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Java </a:t>
            </a:r>
            <a:r>
              <a:rPr dirty="0" sz="1800" spc="-10">
                <a:latin typeface="Calibri"/>
                <a:cs typeface="Calibri"/>
              </a:rPr>
              <a:t>Platform, Enterprise Edition </a:t>
            </a:r>
            <a:r>
              <a:rPr dirty="0" sz="1800" spc="-15">
                <a:latin typeface="Calibri"/>
                <a:cs typeface="Calibri"/>
              </a:rPr>
              <a:t>(Java </a:t>
            </a:r>
            <a:r>
              <a:rPr dirty="0" sz="1800" spc="-5">
                <a:latin typeface="Calibri"/>
                <a:cs typeface="Calibri"/>
              </a:rPr>
              <a:t>EE), 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specifications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client-server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programming.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algn="just" marL="355600" marR="5715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EJB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defined</a:t>
            </a:r>
            <a:r>
              <a:rPr dirty="0" sz="1800">
                <a:latin typeface="Calibri"/>
                <a:cs typeface="Calibri"/>
              </a:rPr>
              <a:t> 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b="1" i="1">
                <a:latin typeface="Calibri"/>
                <a:cs typeface="Calibri"/>
              </a:rPr>
              <a:t>server-side</a:t>
            </a:r>
            <a:r>
              <a:rPr dirty="0" sz="1800" spc="5" b="1" i="1">
                <a:latin typeface="Calibri"/>
                <a:cs typeface="Calibri"/>
              </a:rPr>
              <a:t> </a:t>
            </a:r>
            <a:r>
              <a:rPr dirty="0" sz="1800" spc="-10" b="1" i="1">
                <a:latin typeface="Calibri"/>
                <a:cs typeface="Calibri"/>
              </a:rPr>
              <a:t>component</a:t>
            </a:r>
            <a:r>
              <a:rPr dirty="0" sz="1800" spc="-5" b="1" i="1">
                <a:latin typeface="Calibri"/>
                <a:cs typeface="Calibri"/>
              </a:rPr>
              <a:t> </a:t>
            </a:r>
            <a:r>
              <a:rPr dirty="0" sz="1800" b="1" i="1">
                <a:latin typeface="Calibri"/>
                <a:cs typeface="Calibri"/>
              </a:rPr>
              <a:t>model</a:t>
            </a:r>
            <a:r>
              <a:rPr dirty="0" sz="1800" spc="5" b="1" i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because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supports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development 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classic </a:t>
            </a:r>
            <a:r>
              <a:rPr dirty="0" sz="1800" spc="-10">
                <a:latin typeface="Calibri"/>
                <a:cs typeface="Calibri"/>
              </a:rPr>
              <a:t>style </a:t>
            </a:r>
            <a:r>
              <a:rPr dirty="0" sz="1800" spc="-5">
                <a:latin typeface="Calibri"/>
                <a:cs typeface="Calibri"/>
              </a:rPr>
              <a:t>of application, </a:t>
            </a:r>
            <a:r>
              <a:rPr dirty="0" sz="1800" spc="-10">
                <a:latin typeface="Calibri"/>
                <a:cs typeface="Calibri"/>
              </a:rPr>
              <a:t>where </a:t>
            </a:r>
            <a:r>
              <a:rPr dirty="0" sz="1800" spc="-5">
                <a:latin typeface="Calibri"/>
                <a:cs typeface="Calibri"/>
              </a:rPr>
              <a:t>potentially </a:t>
            </a:r>
            <a:r>
              <a:rPr dirty="0" sz="1800" spc="-10">
                <a:latin typeface="Calibri"/>
                <a:cs typeface="Calibri"/>
              </a:rPr>
              <a:t>large numbers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clients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interact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number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services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realized</a:t>
            </a:r>
            <a:r>
              <a:rPr dirty="0" sz="1800" spc="-5">
                <a:latin typeface="Calibri"/>
                <a:cs typeface="Calibri"/>
              </a:rPr>
              <a:t> through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configuration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algn="just" marL="355600" marR="8255" indent="-34290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The components, which </a:t>
            </a:r>
            <a:r>
              <a:rPr dirty="0" sz="1800" spc="-10">
                <a:latin typeface="Calibri"/>
                <a:cs typeface="Calibri"/>
              </a:rPr>
              <a:t>are </a:t>
            </a:r>
            <a:r>
              <a:rPr dirty="0" sz="1800" spc="-5">
                <a:latin typeface="Calibri"/>
                <a:cs typeface="Calibri"/>
              </a:rPr>
              <a:t>known </a:t>
            </a:r>
            <a:r>
              <a:rPr dirty="0" sz="1800">
                <a:latin typeface="Calibri"/>
                <a:cs typeface="Calibri"/>
              </a:rPr>
              <a:t>as </a:t>
            </a:r>
            <a:r>
              <a:rPr dirty="0" sz="1800" spc="-5" i="1">
                <a:latin typeface="Calibri"/>
                <a:cs typeface="Calibri"/>
              </a:rPr>
              <a:t>beans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10">
                <a:latin typeface="Calibri"/>
                <a:cs typeface="Calibri"/>
              </a:rPr>
              <a:t>EJB, are </a:t>
            </a:r>
            <a:r>
              <a:rPr dirty="0" sz="1800" spc="-5">
                <a:latin typeface="Calibri"/>
                <a:cs typeface="Calibri"/>
              </a:rPr>
              <a:t>intended </a:t>
            </a:r>
            <a:r>
              <a:rPr dirty="0" sz="1800" spc="-10">
                <a:latin typeface="Calibri"/>
                <a:cs typeface="Calibri"/>
              </a:rPr>
              <a:t>to capture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application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business) logic,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 EJB </a:t>
            </a:r>
            <a:r>
              <a:rPr dirty="0" sz="1800">
                <a:latin typeface="Calibri"/>
                <a:cs typeface="Calibri"/>
              </a:rPr>
              <a:t>also </a:t>
            </a:r>
            <a:r>
              <a:rPr dirty="0" sz="1800" spc="-5">
                <a:latin typeface="Calibri"/>
                <a:cs typeface="Calibri"/>
              </a:rPr>
              <a:t>supporting</a:t>
            </a:r>
            <a:r>
              <a:rPr dirty="0" sz="1800">
                <a:latin typeface="Calibri"/>
                <a:cs typeface="Calibri"/>
              </a:rPr>
              <a:t> the </a:t>
            </a:r>
            <a:r>
              <a:rPr dirty="0" sz="1800" spc="-10">
                <a:latin typeface="Calibri"/>
                <a:cs typeface="Calibri"/>
              </a:rPr>
              <a:t>separation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between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 application logic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its </a:t>
            </a:r>
            <a:r>
              <a:rPr dirty="0" sz="1800" spc="-15">
                <a:latin typeface="Calibri"/>
                <a:cs typeface="Calibri"/>
              </a:rPr>
              <a:t>persistent storage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back-end database.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other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words,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EJB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support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three-tier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EJB is </a:t>
            </a:r>
            <a:r>
              <a:rPr dirty="0" sz="1800" b="1" i="1">
                <a:latin typeface="Calibri"/>
                <a:cs typeface="Calibri"/>
              </a:rPr>
              <a:t>managed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sense that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container </a:t>
            </a:r>
            <a:r>
              <a:rPr dirty="0" sz="1800" spc="-15">
                <a:latin typeface="Calibri"/>
                <a:cs typeface="Calibri"/>
              </a:rPr>
              <a:t>pattern </a:t>
            </a:r>
            <a:r>
              <a:rPr dirty="0" sz="1800" spc="-5">
                <a:latin typeface="Calibri"/>
                <a:cs typeface="Calibri"/>
              </a:rPr>
              <a:t>is used </a:t>
            </a:r>
            <a:r>
              <a:rPr dirty="0" sz="1800" spc="-10">
                <a:latin typeface="Calibri"/>
                <a:cs typeface="Calibri"/>
              </a:rPr>
              <a:t>to provide </a:t>
            </a:r>
            <a:r>
              <a:rPr dirty="0" sz="1800">
                <a:latin typeface="Calibri"/>
                <a:cs typeface="Calibri"/>
              </a:rPr>
              <a:t>support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25">
                <a:latin typeface="Calibri"/>
                <a:cs typeface="Calibri"/>
              </a:rPr>
              <a:t>key </a:t>
            </a:r>
            <a:r>
              <a:rPr dirty="0" sz="1800" spc="-5">
                <a:latin typeface="Calibri"/>
                <a:cs typeface="Calibri"/>
              </a:rPr>
              <a:t>distributed </a:t>
            </a:r>
            <a:r>
              <a:rPr dirty="0" sz="1800" spc="-15">
                <a:latin typeface="Calibri"/>
                <a:cs typeface="Calibri"/>
              </a:rPr>
              <a:t>systems </a:t>
            </a:r>
            <a:r>
              <a:rPr dirty="0" sz="1800" spc="-5">
                <a:latin typeface="Calibri"/>
                <a:cs typeface="Calibri"/>
              </a:rPr>
              <a:t>services including transactions, security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lifecycle </a:t>
            </a:r>
            <a:r>
              <a:rPr dirty="0" sz="1800" spc="-5">
                <a:latin typeface="Calibri"/>
                <a:cs typeface="Calibri"/>
              </a:rPr>
              <a:t> support. </a:t>
            </a:r>
            <a:r>
              <a:rPr dirty="0" sz="1800" spc="-25">
                <a:latin typeface="Calibri"/>
                <a:cs typeface="Calibri"/>
              </a:rPr>
              <a:t>Typically,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container </a:t>
            </a:r>
            <a:r>
              <a:rPr dirty="0" sz="1800" spc="-5">
                <a:latin typeface="Calibri"/>
                <a:cs typeface="Calibri"/>
              </a:rPr>
              <a:t>injects </a:t>
            </a:r>
            <a:r>
              <a:rPr dirty="0" sz="1800" spc="-10">
                <a:latin typeface="Calibri"/>
                <a:cs typeface="Calibri"/>
              </a:rPr>
              <a:t>appropriate </a:t>
            </a:r>
            <a:r>
              <a:rPr dirty="0" sz="1800" spc="-5">
                <a:latin typeface="Calibri"/>
                <a:cs typeface="Calibri"/>
              </a:rPr>
              <a:t>calls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associated </a:t>
            </a:r>
            <a:r>
              <a:rPr dirty="0" sz="1800" spc="-5">
                <a:latin typeface="Calibri"/>
                <a:cs typeface="Calibri"/>
              </a:rPr>
              <a:t>services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required</a:t>
            </a:r>
            <a:r>
              <a:rPr dirty="0" sz="1800" spc="-5">
                <a:latin typeface="Calibri"/>
                <a:cs typeface="Calibri"/>
              </a:rPr>
              <a:t> properties,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transaction</a:t>
            </a:r>
            <a:r>
              <a:rPr dirty="0" sz="1800" spc="-5">
                <a:latin typeface="Calibri"/>
                <a:cs typeface="Calibri"/>
              </a:rPr>
              <a:t> manager</a:t>
            </a:r>
            <a:r>
              <a:rPr dirty="0" sz="1800" spc="39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or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security services is </a:t>
            </a:r>
            <a:r>
              <a:rPr dirty="0" sz="1800" spc="-10">
                <a:latin typeface="Calibri"/>
                <a:cs typeface="Calibri"/>
              </a:rPr>
              <a:t>completely </a:t>
            </a:r>
            <a:r>
              <a:rPr dirty="0" sz="1800">
                <a:latin typeface="Calibri"/>
                <a:cs typeface="Calibri"/>
              </a:rPr>
              <a:t>hidden </a:t>
            </a:r>
            <a:r>
              <a:rPr dirty="0" sz="1800" spc="-10">
                <a:latin typeface="Calibri"/>
                <a:cs typeface="Calibri"/>
              </a:rPr>
              <a:t>from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developer 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associated </a:t>
            </a:r>
            <a:r>
              <a:rPr dirty="0" sz="1800" spc="-5">
                <a:latin typeface="Calibri"/>
                <a:cs typeface="Calibri"/>
              </a:rPr>
              <a:t>beans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 b="1" i="1">
                <a:latin typeface="Calibri"/>
                <a:cs typeface="Calibri"/>
              </a:rPr>
              <a:t>container-managed</a:t>
            </a:r>
            <a:r>
              <a:rPr dirty="0" sz="1800" spc="-5">
                <a:latin typeface="Calibri"/>
                <a:cs typeface="Calibri"/>
              </a:rPr>
              <a:t>).</a:t>
            </a:r>
            <a:r>
              <a:rPr dirty="0" sz="1800">
                <a:latin typeface="Calibri"/>
                <a:cs typeface="Calibri"/>
              </a:rPr>
              <a:t> It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also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possible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bean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developer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take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more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control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over</a:t>
            </a:r>
            <a:r>
              <a:rPr dirty="0" sz="1800">
                <a:latin typeface="Calibri"/>
                <a:cs typeface="Calibri"/>
              </a:rPr>
              <a:t> these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 b="1" i="1">
                <a:latin typeface="Calibri"/>
                <a:cs typeface="Calibri"/>
              </a:rPr>
              <a:t>bean-managed</a:t>
            </a:r>
            <a:r>
              <a:rPr dirty="0" sz="1800" spc="-5" b="1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1995"/>
            <a:ext cx="8068309" cy="594042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355600" marR="25400" indent="-342900">
              <a:lnSpc>
                <a:spcPts val="192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The goal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EJB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maintain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strong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separation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concerns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between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various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roles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involved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developing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distributed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applications.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EJB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specification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identifies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following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key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roles: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marR="1476375" indent="-342900">
              <a:lnSpc>
                <a:spcPts val="192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b="1" i="1">
                <a:latin typeface="Calibri"/>
                <a:cs typeface="Calibri"/>
              </a:rPr>
              <a:t>bean </a:t>
            </a:r>
            <a:r>
              <a:rPr dirty="0" sz="2000" spc="-5" b="1" i="1">
                <a:latin typeface="Calibri"/>
                <a:cs typeface="Calibri"/>
              </a:rPr>
              <a:t>provider</a:t>
            </a:r>
            <a:r>
              <a:rPr dirty="0" sz="2000" spc="-5">
                <a:latin typeface="Calibri"/>
                <a:cs typeface="Calibri"/>
              </a:rPr>
              <a:t>, </a:t>
            </a:r>
            <a:r>
              <a:rPr dirty="0" sz="2000">
                <a:latin typeface="Calibri"/>
                <a:cs typeface="Calibri"/>
              </a:rPr>
              <a:t>who </a:t>
            </a:r>
            <a:r>
              <a:rPr dirty="0" sz="2000" spc="-10">
                <a:latin typeface="Calibri"/>
                <a:cs typeface="Calibri"/>
              </a:rPr>
              <a:t>develops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application </a:t>
            </a:r>
            <a:r>
              <a:rPr dirty="0" sz="2000">
                <a:latin typeface="Calibri"/>
                <a:cs typeface="Calibri"/>
              </a:rPr>
              <a:t>logic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component(s);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 b="1" i="1">
                <a:latin typeface="Calibri"/>
                <a:cs typeface="Calibri"/>
              </a:rPr>
              <a:t>application</a:t>
            </a:r>
            <a:r>
              <a:rPr dirty="0" sz="2000" spc="-45" b="1" i="1">
                <a:latin typeface="Calibri"/>
                <a:cs typeface="Calibri"/>
              </a:rPr>
              <a:t> </a:t>
            </a:r>
            <a:r>
              <a:rPr dirty="0" sz="2000" b="1" i="1">
                <a:latin typeface="Calibri"/>
                <a:cs typeface="Calibri"/>
              </a:rPr>
              <a:t>assembler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who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assembles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beans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dirty="0" sz="2000" spc="-10">
                <a:latin typeface="Calibri"/>
                <a:cs typeface="Calibri"/>
              </a:rPr>
              <a:t>configurations;</a:t>
            </a:r>
            <a:endParaRPr sz="2000">
              <a:latin typeface="Calibri"/>
              <a:cs typeface="Calibri"/>
            </a:endParaRPr>
          </a:p>
          <a:p>
            <a:pPr marL="355600" marR="281940" indent="-342900">
              <a:lnSpc>
                <a:spcPts val="1920"/>
              </a:lnSpc>
              <a:spcBef>
                <a:spcPts val="46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 b="1" i="1">
                <a:latin typeface="Calibri"/>
                <a:cs typeface="Calibri"/>
              </a:rPr>
              <a:t>deployer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who</a:t>
            </a:r>
            <a:r>
              <a:rPr dirty="0" sz="2000" spc="-20">
                <a:latin typeface="Calibri"/>
                <a:cs typeface="Calibri"/>
              </a:rPr>
              <a:t> takes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given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application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assembly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ensures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correctly deployed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 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given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operational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environment;</a:t>
            </a:r>
            <a:endParaRPr sz="2000">
              <a:latin typeface="Calibri"/>
              <a:cs typeface="Calibri"/>
            </a:endParaRPr>
          </a:p>
          <a:p>
            <a:pPr algn="just" marL="355600" marR="10160" indent="-342900">
              <a:lnSpc>
                <a:spcPct val="80000"/>
              </a:lnSpc>
              <a:spcBef>
                <a:spcPts val="49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 b="1" i="1">
                <a:latin typeface="Calibri"/>
                <a:cs typeface="Calibri"/>
              </a:rPr>
              <a:t>service </a:t>
            </a:r>
            <a:r>
              <a:rPr dirty="0" sz="2000" b="1" i="1">
                <a:latin typeface="Calibri"/>
                <a:cs typeface="Calibri"/>
              </a:rPr>
              <a:t>provider</a:t>
            </a:r>
            <a:r>
              <a:rPr dirty="0" sz="2000">
                <a:latin typeface="Calibri"/>
                <a:cs typeface="Calibri"/>
              </a:rPr>
              <a:t>, who is a </a:t>
            </a:r>
            <a:r>
              <a:rPr dirty="0" sz="2000" spc="-10">
                <a:latin typeface="Calibri"/>
                <a:cs typeface="Calibri"/>
              </a:rPr>
              <a:t>specialist </a:t>
            </a: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-5">
                <a:latin typeface="Calibri"/>
                <a:cs typeface="Calibri"/>
              </a:rPr>
              <a:t>fundamental </a:t>
            </a:r>
            <a:r>
              <a:rPr dirty="0" sz="2000" spc="-10">
                <a:latin typeface="Calibri"/>
                <a:cs typeface="Calibri"/>
              </a:rPr>
              <a:t>distributed </a:t>
            </a:r>
            <a:r>
              <a:rPr dirty="0" sz="2000" spc="-20">
                <a:latin typeface="Calibri"/>
                <a:cs typeface="Calibri"/>
              </a:rPr>
              <a:t>system 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services </a:t>
            </a:r>
            <a:r>
              <a:rPr dirty="0" sz="2000" spc="-5">
                <a:latin typeface="Calibri"/>
                <a:cs typeface="Calibri"/>
              </a:rPr>
              <a:t>such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5">
                <a:latin typeface="Calibri"/>
                <a:cs typeface="Calibri"/>
              </a:rPr>
              <a:t>transaction management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0">
                <a:latin typeface="Calibri"/>
                <a:cs typeface="Calibri"/>
              </a:rPr>
              <a:t>establishes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desired level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support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these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areas;</a:t>
            </a:r>
            <a:endParaRPr sz="2000">
              <a:latin typeface="Calibri"/>
              <a:cs typeface="Calibri"/>
            </a:endParaRPr>
          </a:p>
          <a:p>
            <a:pPr algn="just" marL="355600" marR="127635" indent="-342900">
              <a:lnSpc>
                <a:spcPct val="8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 b="1" i="1">
                <a:latin typeface="Calibri"/>
                <a:cs typeface="Calibri"/>
              </a:rPr>
              <a:t>persistence provider</a:t>
            </a:r>
            <a:r>
              <a:rPr dirty="0" sz="2000" spc="-5">
                <a:latin typeface="Calibri"/>
                <a:cs typeface="Calibri"/>
              </a:rPr>
              <a:t>, </a:t>
            </a:r>
            <a:r>
              <a:rPr dirty="0" sz="2000">
                <a:latin typeface="Calibri"/>
                <a:cs typeface="Calibri"/>
              </a:rPr>
              <a:t>who is a </a:t>
            </a:r>
            <a:r>
              <a:rPr dirty="0" sz="2000" spc="-10">
                <a:latin typeface="Calibri"/>
                <a:cs typeface="Calibri"/>
              </a:rPr>
              <a:t>specialist </a:t>
            </a:r>
            <a:r>
              <a:rPr dirty="0" sz="2000">
                <a:latin typeface="Calibri"/>
                <a:cs typeface="Calibri"/>
              </a:rPr>
              <a:t>in mapping </a:t>
            </a:r>
            <a:r>
              <a:rPr dirty="0" sz="2000" spc="-15">
                <a:latin typeface="Calibri"/>
                <a:cs typeface="Calibri"/>
              </a:rPr>
              <a:t>persistent data to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underlying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databases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managing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these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relationships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runtime;</a:t>
            </a:r>
            <a:endParaRPr sz="2000">
              <a:latin typeface="Calibri"/>
              <a:cs typeface="Calibri"/>
            </a:endParaRPr>
          </a:p>
          <a:p>
            <a:pPr marL="355600" marR="158115" indent="-342900">
              <a:lnSpc>
                <a:spcPct val="8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 b="1" i="1">
                <a:latin typeface="Calibri"/>
                <a:cs typeface="Calibri"/>
              </a:rPr>
              <a:t>container </a:t>
            </a:r>
            <a:r>
              <a:rPr dirty="0" sz="2000" b="1" i="1">
                <a:latin typeface="Calibri"/>
                <a:cs typeface="Calibri"/>
              </a:rPr>
              <a:t>provider</a:t>
            </a:r>
            <a:r>
              <a:rPr dirty="0" sz="2000">
                <a:latin typeface="Calibri"/>
                <a:cs typeface="Calibri"/>
              </a:rPr>
              <a:t>, who </a:t>
            </a:r>
            <a:r>
              <a:rPr dirty="0" sz="2000" spc="-5">
                <a:latin typeface="Calibri"/>
                <a:cs typeface="Calibri"/>
              </a:rPr>
              <a:t>builds on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above two </a:t>
            </a:r>
            <a:r>
              <a:rPr dirty="0" sz="2000" spc="-15">
                <a:latin typeface="Calibri"/>
                <a:cs typeface="Calibri"/>
              </a:rPr>
              <a:t>roles </a:t>
            </a:r>
            <a:r>
              <a:rPr dirty="0" sz="2000">
                <a:latin typeface="Calibri"/>
                <a:cs typeface="Calibri"/>
              </a:rPr>
              <a:t>and is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responsible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correctly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configuring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containers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with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required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level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distributed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systems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support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terms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non-functional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properties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related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to,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 example,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transactions</a:t>
            </a:r>
            <a:r>
              <a:rPr dirty="0" sz="2000">
                <a:latin typeface="Calibri"/>
                <a:cs typeface="Calibri"/>
              </a:rPr>
              <a:t> and security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well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desired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support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persistence;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ts val="192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5" b="1" i="1">
                <a:latin typeface="Calibri"/>
                <a:cs typeface="Calibri"/>
              </a:rPr>
              <a:t>system </a:t>
            </a:r>
            <a:r>
              <a:rPr dirty="0" sz="2000" spc="-5" b="1" i="1">
                <a:latin typeface="Calibri"/>
                <a:cs typeface="Calibri"/>
              </a:rPr>
              <a:t>administrator</a:t>
            </a:r>
            <a:r>
              <a:rPr dirty="0" sz="2000" spc="-5">
                <a:latin typeface="Calibri"/>
                <a:cs typeface="Calibri"/>
              </a:rPr>
              <a:t>, </a:t>
            </a:r>
            <a:r>
              <a:rPr dirty="0" sz="2000">
                <a:latin typeface="Calibri"/>
                <a:cs typeface="Calibri"/>
              </a:rPr>
              <a:t>who is </a:t>
            </a:r>
            <a:r>
              <a:rPr dirty="0" sz="2000" spc="-5">
                <a:latin typeface="Calibri"/>
                <a:cs typeface="Calibri"/>
              </a:rPr>
              <a:t>responsible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5">
                <a:latin typeface="Calibri"/>
                <a:cs typeface="Calibri"/>
              </a:rPr>
              <a:t>monitoring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deployment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runtime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making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any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adjustments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ensure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correct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operation.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3349"/>
            <a:ext cx="8073390" cy="528383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just" marL="12700" marR="5080">
              <a:lnSpc>
                <a:spcPct val="80000"/>
              </a:lnSpc>
              <a:spcBef>
                <a:spcPts val="695"/>
              </a:spcBef>
            </a:pPr>
            <a:r>
              <a:rPr dirty="0" sz="2500" spc="-10" b="1">
                <a:latin typeface="Calibri"/>
                <a:cs typeface="Calibri"/>
              </a:rPr>
              <a:t>The </a:t>
            </a:r>
            <a:r>
              <a:rPr dirty="0" sz="2500" spc="-5" b="1">
                <a:latin typeface="Calibri"/>
                <a:cs typeface="Calibri"/>
              </a:rPr>
              <a:t>EJB </a:t>
            </a:r>
            <a:r>
              <a:rPr dirty="0" sz="2500" spc="-10" b="1">
                <a:latin typeface="Calibri"/>
                <a:cs typeface="Calibri"/>
              </a:rPr>
              <a:t>component model </a:t>
            </a:r>
            <a:r>
              <a:rPr dirty="0" sz="2500" spc="-5" b="1">
                <a:latin typeface="Calibri"/>
                <a:cs typeface="Calibri"/>
              </a:rPr>
              <a:t>• </a:t>
            </a:r>
            <a:r>
              <a:rPr dirty="0" sz="2500" spc="-5">
                <a:latin typeface="Calibri"/>
                <a:cs typeface="Calibri"/>
              </a:rPr>
              <a:t>A </a:t>
            </a:r>
            <a:r>
              <a:rPr dirty="0" sz="2500" spc="-5" i="1">
                <a:latin typeface="Calibri"/>
                <a:cs typeface="Calibri"/>
              </a:rPr>
              <a:t>bean </a:t>
            </a:r>
            <a:r>
              <a:rPr dirty="0" sz="2500" spc="-5">
                <a:latin typeface="Calibri"/>
                <a:cs typeface="Calibri"/>
              </a:rPr>
              <a:t>in EJB is a </a:t>
            </a:r>
            <a:r>
              <a:rPr dirty="0" sz="2500" spc="-15">
                <a:latin typeface="Calibri"/>
                <a:cs typeface="Calibri"/>
              </a:rPr>
              <a:t>component 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offering </a:t>
            </a:r>
            <a:r>
              <a:rPr dirty="0" sz="2500" spc="-10">
                <a:latin typeface="Calibri"/>
                <a:cs typeface="Calibri"/>
              </a:rPr>
              <a:t>one </a:t>
            </a:r>
            <a:r>
              <a:rPr dirty="0" sz="2500" spc="-5">
                <a:latin typeface="Calibri"/>
                <a:cs typeface="Calibri"/>
              </a:rPr>
              <a:t>or </a:t>
            </a:r>
            <a:r>
              <a:rPr dirty="0" sz="2500" spc="-10">
                <a:latin typeface="Calibri"/>
                <a:cs typeface="Calibri"/>
              </a:rPr>
              <a:t>more </a:t>
            </a:r>
            <a:r>
              <a:rPr dirty="0" sz="2500" spc="-5" i="1">
                <a:latin typeface="Calibri"/>
                <a:cs typeface="Calibri"/>
              </a:rPr>
              <a:t>business </a:t>
            </a:r>
            <a:r>
              <a:rPr dirty="0" sz="2500" spc="-15" i="1">
                <a:latin typeface="Calibri"/>
                <a:cs typeface="Calibri"/>
              </a:rPr>
              <a:t>interfaces </a:t>
            </a:r>
            <a:r>
              <a:rPr dirty="0" sz="2500" spc="-15">
                <a:latin typeface="Calibri"/>
                <a:cs typeface="Calibri"/>
              </a:rPr>
              <a:t>to </a:t>
            </a:r>
            <a:r>
              <a:rPr dirty="0" sz="2500" spc="-10">
                <a:latin typeface="Calibri"/>
                <a:cs typeface="Calibri"/>
              </a:rPr>
              <a:t>potential </a:t>
            </a:r>
            <a:r>
              <a:rPr dirty="0" sz="2500" spc="-5">
                <a:latin typeface="Calibri"/>
                <a:cs typeface="Calibri"/>
              </a:rPr>
              <a:t>clients of 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that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component,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where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interfaces</a:t>
            </a:r>
            <a:r>
              <a:rPr dirty="0" sz="2500" spc="-10">
                <a:latin typeface="Calibri"/>
                <a:cs typeface="Calibri"/>
              </a:rPr>
              <a:t> can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be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either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 i="1">
                <a:latin typeface="Calibri"/>
                <a:cs typeface="Calibri"/>
              </a:rPr>
              <a:t>remote</a:t>
            </a:r>
            <a:r>
              <a:rPr dirty="0" sz="2500" spc="-5">
                <a:latin typeface="Calibri"/>
                <a:cs typeface="Calibri"/>
              </a:rPr>
              <a:t>, 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requiring </a:t>
            </a:r>
            <a:r>
              <a:rPr dirty="0" sz="2500">
                <a:latin typeface="Calibri"/>
                <a:cs typeface="Calibri"/>
              </a:rPr>
              <a:t>the </a:t>
            </a:r>
            <a:r>
              <a:rPr dirty="0" sz="2500" spc="-10">
                <a:latin typeface="Calibri"/>
                <a:cs typeface="Calibri"/>
              </a:rPr>
              <a:t>use </a:t>
            </a:r>
            <a:r>
              <a:rPr dirty="0" sz="2500" spc="-5">
                <a:latin typeface="Calibri"/>
                <a:cs typeface="Calibri"/>
              </a:rPr>
              <a:t>of </a:t>
            </a:r>
            <a:r>
              <a:rPr dirty="0" sz="2500" spc="-10">
                <a:latin typeface="Calibri"/>
                <a:cs typeface="Calibri"/>
              </a:rPr>
              <a:t>appropriate communication middleware 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(such </a:t>
            </a:r>
            <a:r>
              <a:rPr dirty="0" sz="2500" spc="5">
                <a:latin typeface="Calibri"/>
                <a:cs typeface="Calibri"/>
              </a:rPr>
              <a:t>as </a:t>
            </a:r>
            <a:r>
              <a:rPr dirty="0" sz="2500">
                <a:latin typeface="Calibri"/>
                <a:cs typeface="Calibri"/>
              </a:rPr>
              <a:t>RMI </a:t>
            </a:r>
            <a:r>
              <a:rPr dirty="0" sz="2500" spc="-5">
                <a:latin typeface="Calibri"/>
                <a:cs typeface="Calibri"/>
              </a:rPr>
              <a:t>or JMS), or </a:t>
            </a:r>
            <a:r>
              <a:rPr dirty="0" sz="2500" spc="-5" i="1">
                <a:latin typeface="Calibri"/>
                <a:cs typeface="Calibri"/>
              </a:rPr>
              <a:t>local</a:t>
            </a:r>
            <a:r>
              <a:rPr dirty="0" sz="2500" spc="-5">
                <a:latin typeface="Calibri"/>
                <a:cs typeface="Calibri"/>
              </a:rPr>
              <a:t>, in which </a:t>
            </a:r>
            <a:r>
              <a:rPr dirty="0" sz="2500" spc="-10">
                <a:latin typeface="Calibri"/>
                <a:cs typeface="Calibri"/>
              </a:rPr>
              <a:t>case more direct, </a:t>
            </a:r>
            <a:r>
              <a:rPr dirty="0" sz="2500" spc="-5">
                <a:latin typeface="Calibri"/>
                <a:cs typeface="Calibri"/>
              </a:rPr>
              <a:t>and 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hence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efficient,</a:t>
            </a:r>
            <a:r>
              <a:rPr dirty="0" sz="2500" spc="4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bindings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are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possible.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Calibri"/>
              <a:cs typeface="Calibri"/>
            </a:endParaRPr>
          </a:p>
          <a:p>
            <a:pPr algn="just" marL="355600" marR="6350" indent="-342900">
              <a:lnSpc>
                <a:spcPts val="24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A </a:t>
            </a:r>
            <a:r>
              <a:rPr dirty="0" sz="2500" spc="-10">
                <a:latin typeface="Calibri"/>
                <a:cs typeface="Calibri"/>
              </a:rPr>
              <a:t>given </a:t>
            </a:r>
            <a:r>
              <a:rPr dirty="0" sz="2500" spc="-5">
                <a:latin typeface="Calibri"/>
                <a:cs typeface="Calibri"/>
              </a:rPr>
              <a:t>bean is </a:t>
            </a:r>
            <a:r>
              <a:rPr dirty="0" sz="2500" spc="-10">
                <a:latin typeface="Calibri"/>
                <a:cs typeface="Calibri"/>
              </a:rPr>
              <a:t>represented </a:t>
            </a:r>
            <a:r>
              <a:rPr dirty="0" sz="2500" spc="-5">
                <a:latin typeface="Calibri"/>
                <a:cs typeface="Calibri"/>
              </a:rPr>
              <a:t>by </a:t>
            </a:r>
            <a:r>
              <a:rPr dirty="0" sz="2500">
                <a:latin typeface="Calibri"/>
                <a:cs typeface="Calibri"/>
              </a:rPr>
              <a:t>the </a:t>
            </a:r>
            <a:r>
              <a:rPr dirty="0" sz="2500" spc="-10">
                <a:latin typeface="Calibri"/>
                <a:cs typeface="Calibri"/>
              </a:rPr>
              <a:t>set </a:t>
            </a:r>
            <a:r>
              <a:rPr dirty="0" sz="2500" spc="-5">
                <a:latin typeface="Calibri"/>
                <a:cs typeface="Calibri"/>
              </a:rPr>
              <a:t>of </a:t>
            </a:r>
            <a:r>
              <a:rPr dirty="0" sz="2500" spc="-10">
                <a:latin typeface="Calibri"/>
                <a:cs typeface="Calibri"/>
              </a:rPr>
              <a:t>remote </a:t>
            </a:r>
            <a:r>
              <a:rPr dirty="0" sz="2500" spc="-5">
                <a:latin typeface="Calibri"/>
                <a:cs typeface="Calibri"/>
              </a:rPr>
              <a:t>and </a:t>
            </a:r>
            <a:r>
              <a:rPr dirty="0" sz="2500" spc="-10">
                <a:latin typeface="Calibri"/>
                <a:cs typeface="Calibri"/>
              </a:rPr>
              <a:t>local </a:t>
            </a:r>
            <a:r>
              <a:rPr dirty="0" sz="2500" spc="-5">
                <a:latin typeface="Calibri"/>
                <a:cs typeface="Calibri"/>
              </a:rPr>
              <a:t> business </a:t>
            </a:r>
            <a:r>
              <a:rPr dirty="0" sz="2500" spc="-15">
                <a:latin typeface="Calibri"/>
                <a:cs typeface="Calibri"/>
              </a:rPr>
              <a:t>interfaces </a:t>
            </a:r>
            <a:r>
              <a:rPr dirty="0" sz="2500" spc="-10">
                <a:latin typeface="Calibri"/>
                <a:cs typeface="Calibri"/>
              </a:rPr>
              <a:t>together </a:t>
            </a:r>
            <a:r>
              <a:rPr dirty="0" sz="2500" spc="-5">
                <a:latin typeface="Calibri"/>
                <a:cs typeface="Calibri"/>
              </a:rPr>
              <a:t>with an </a:t>
            </a:r>
            <a:r>
              <a:rPr dirty="0" sz="2500" spc="-10">
                <a:latin typeface="Calibri"/>
                <a:cs typeface="Calibri"/>
              </a:rPr>
              <a:t>associated </a:t>
            </a:r>
            <a:r>
              <a:rPr dirty="0" sz="2500" spc="-5" i="1">
                <a:latin typeface="Calibri"/>
                <a:cs typeface="Calibri"/>
              </a:rPr>
              <a:t>bean class </a:t>
            </a:r>
            <a:r>
              <a:rPr dirty="0" sz="2500" i="1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that</a:t>
            </a:r>
            <a:r>
              <a:rPr dirty="0" sz="2500" spc="-5">
                <a:latin typeface="Calibri"/>
                <a:cs typeface="Calibri"/>
              </a:rPr>
              <a:t> implements</a:t>
            </a:r>
            <a:r>
              <a:rPr dirty="0" sz="2500">
                <a:latin typeface="Calibri"/>
                <a:cs typeface="Calibri"/>
              </a:rPr>
              <a:t> the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interfaces.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0">
                <a:latin typeface="Calibri"/>
                <a:cs typeface="Calibri"/>
              </a:rPr>
              <a:t>Two</a:t>
            </a:r>
            <a:r>
              <a:rPr dirty="0" sz="2500" spc="46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main </a:t>
            </a:r>
            <a:r>
              <a:rPr dirty="0" sz="2500" spc="-10">
                <a:latin typeface="Calibri"/>
                <a:cs typeface="Calibri"/>
              </a:rPr>
              <a:t>styles</a:t>
            </a:r>
            <a:r>
              <a:rPr dirty="0" sz="2500" spc="54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 bean 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are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supported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in the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EJB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3.0</a:t>
            </a:r>
            <a:r>
              <a:rPr dirty="0" sz="2500" spc="-10">
                <a:latin typeface="Calibri"/>
                <a:cs typeface="Calibri"/>
              </a:rPr>
              <a:t> specification:</a:t>
            </a:r>
            <a:endParaRPr sz="2500">
              <a:latin typeface="Calibri"/>
              <a:cs typeface="Calibri"/>
            </a:endParaRPr>
          </a:p>
          <a:p>
            <a:pPr algn="just" marL="355600" marR="6350" indent="-342900">
              <a:lnSpc>
                <a:spcPts val="2400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500" spc="-5" b="1" i="1">
                <a:latin typeface="Calibri"/>
                <a:cs typeface="Calibri"/>
              </a:rPr>
              <a:t>Session</a:t>
            </a:r>
            <a:r>
              <a:rPr dirty="0" sz="2500" b="1" i="1">
                <a:latin typeface="Calibri"/>
                <a:cs typeface="Calibri"/>
              </a:rPr>
              <a:t> </a:t>
            </a:r>
            <a:r>
              <a:rPr dirty="0" sz="2500" spc="-5" b="1" i="1">
                <a:latin typeface="Calibri"/>
                <a:cs typeface="Calibri"/>
              </a:rPr>
              <a:t>beans</a:t>
            </a:r>
            <a:r>
              <a:rPr dirty="0" sz="2500" b="1" i="1">
                <a:latin typeface="Calibri"/>
                <a:cs typeface="Calibri"/>
              </a:rPr>
              <a:t> </a:t>
            </a:r>
            <a:r>
              <a:rPr dirty="0" sz="2500" spc="-5" i="1">
                <a:latin typeface="Calibri"/>
                <a:cs typeface="Calibri"/>
              </a:rPr>
              <a:t>:</a:t>
            </a:r>
            <a:r>
              <a:rPr dirty="0" sz="2500" i="1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session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bean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is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component </a:t>
            </a:r>
            <a:r>
              <a:rPr dirty="0" sz="2500" spc="-55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implementing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</a:t>
            </a:r>
            <a:r>
              <a:rPr dirty="0" sz="2500" spc="55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particular</a:t>
            </a:r>
            <a:r>
              <a:rPr dirty="0" sz="2500" spc="55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task</a:t>
            </a:r>
            <a:r>
              <a:rPr dirty="0" sz="2500" spc="53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within</a:t>
            </a:r>
            <a:r>
              <a:rPr dirty="0" sz="2500" spc="55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</a:t>
            </a:r>
            <a:r>
              <a:rPr dirty="0" sz="2500" spc="55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application </a:t>
            </a:r>
            <a:r>
              <a:rPr dirty="0" sz="2500" spc="-55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logic of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</a:t>
            </a:r>
            <a:r>
              <a:rPr dirty="0" sz="2500">
                <a:latin typeface="Calibri"/>
                <a:cs typeface="Calibri"/>
              </a:rPr>
              <a:t> service.</a:t>
            </a:r>
            <a:endParaRPr sz="2500">
              <a:latin typeface="Calibri"/>
              <a:cs typeface="Calibri"/>
            </a:endParaRPr>
          </a:p>
          <a:p>
            <a:pPr algn="just" marL="355600" marR="97155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500" spc="-5" b="1" i="1">
                <a:latin typeface="Calibri"/>
                <a:cs typeface="Calibri"/>
              </a:rPr>
              <a:t>Message-driven beans </a:t>
            </a:r>
            <a:r>
              <a:rPr dirty="0" sz="2500" spc="-5" i="1">
                <a:latin typeface="Calibri"/>
                <a:cs typeface="Calibri"/>
              </a:rPr>
              <a:t>: </a:t>
            </a:r>
            <a:r>
              <a:rPr dirty="0" sz="2500" spc="-10">
                <a:latin typeface="Calibri"/>
                <a:cs typeface="Calibri"/>
              </a:rPr>
              <a:t>Clients </a:t>
            </a:r>
            <a:r>
              <a:rPr dirty="0" sz="2500" spc="-15">
                <a:latin typeface="Calibri"/>
                <a:cs typeface="Calibri"/>
              </a:rPr>
              <a:t>interact </a:t>
            </a:r>
            <a:r>
              <a:rPr dirty="0" sz="2500" spc="-5">
                <a:latin typeface="Calibri"/>
                <a:cs typeface="Calibri"/>
              </a:rPr>
              <a:t>with </a:t>
            </a:r>
            <a:r>
              <a:rPr dirty="0" sz="2500" spc="-10">
                <a:latin typeface="Calibri"/>
                <a:cs typeface="Calibri"/>
              </a:rPr>
              <a:t>session beans </a:t>
            </a:r>
            <a:r>
              <a:rPr dirty="0" sz="2500" spc="-55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using </a:t>
            </a:r>
            <a:r>
              <a:rPr dirty="0" sz="2500" spc="-5">
                <a:latin typeface="Calibri"/>
                <a:cs typeface="Calibri"/>
              </a:rPr>
              <a:t>local </a:t>
            </a:r>
            <a:r>
              <a:rPr dirty="0" sz="2500">
                <a:latin typeface="Calibri"/>
                <a:cs typeface="Calibri"/>
              </a:rPr>
              <a:t>or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remote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invocation.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373" y="461594"/>
            <a:ext cx="31591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i="1">
                <a:latin typeface="Calibri"/>
                <a:cs typeface="Calibri"/>
              </a:rPr>
              <a:t>Session</a:t>
            </a:r>
            <a:r>
              <a:rPr dirty="0" sz="4400" spc="-70" i="1">
                <a:latin typeface="Calibri"/>
                <a:cs typeface="Calibri"/>
              </a:rPr>
              <a:t> </a:t>
            </a:r>
            <a:r>
              <a:rPr dirty="0" sz="4400" i="1">
                <a:latin typeface="Calibri"/>
                <a:cs typeface="Calibri"/>
              </a:rPr>
              <a:t>beans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8074025" cy="438467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just" marL="355600" marR="6985" indent="-342900">
              <a:lnSpc>
                <a:spcPct val="801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 session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bean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component</a:t>
            </a:r>
            <a:r>
              <a:rPr dirty="0" sz="2200" spc="-5">
                <a:latin typeface="Calibri"/>
                <a:cs typeface="Calibri"/>
              </a:rPr>
              <a:t> implementing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particular</a:t>
            </a:r>
            <a:r>
              <a:rPr dirty="0" sz="2200" spc="47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task 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within the </a:t>
            </a:r>
            <a:r>
              <a:rPr dirty="0" sz="2200" spc="-10">
                <a:latin typeface="Calibri"/>
                <a:cs typeface="Calibri"/>
              </a:rPr>
              <a:t>application</a:t>
            </a:r>
            <a:r>
              <a:rPr dirty="0" sz="2200" spc="-5">
                <a:latin typeface="Calibri"/>
                <a:cs typeface="Calibri"/>
              </a:rPr>
              <a:t> logic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>
                <a:latin typeface="Calibri"/>
                <a:cs typeface="Calibri"/>
              </a:rPr>
              <a:t>service, </a:t>
            </a:r>
            <a:r>
              <a:rPr dirty="0" sz="2200" spc="-20">
                <a:latin typeface="Calibri"/>
                <a:cs typeface="Calibri"/>
              </a:rPr>
              <a:t>for</a:t>
            </a:r>
            <a:r>
              <a:rPr dirty="0" sz="2200" spc="-15">
                <a:latin typeface="Calibri"/>
                <a:cs typeface="Calibri"/>
              </a:rPr>
              <a:t> example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make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purchase </a:t>
            </a: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our </a:t>
            </a:r>
            <a:r>
              <a:rPr dirty="0" sz="2200" spc="-10" i="1">
                <a:latin typeface="Calibri"/>
                <a:cs typeface="Calibri"/>
              </a:rPr>
              <a:t>eShop</a:t>
            </a:r>
            <a:r>
              <a:rPr dirty="0" sz="2200" spc="5" i="1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application.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A session bean </a:t>
            </a:r>
            <a:r>
              <a:rPr dirty="0" sz="2200" spc="-15">
                <a:latin typeface="Calibri"/>
                <a:cs typeface="Calibri"/>
              </a:rPr>
              <a:t>persists </a:t>
            </a:r>
            <a:r>
              <a:rPr dirty="0" sz="2200" spc="-20">
                <a:latin typeface="Calibri"/>
                <a:cs typeface="Calibri"/>
              </a:rPr>
              <a:t>for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5">
                <a:latin typeface="Calibri"/>
                <a:cs typeface="Calibri"/>
              </a:rPr>
              <a:t>duration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>
                <a:latin typeface="Calibri"/>
                <a:cs typeface="Calibri"/>
              </a:rPr>
              <a:t>service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10">
                <a:latin typeface="Calibri"/>
                <a:cs typeface="Calibri"/>
              </a:rPr>
              <a:t>maintains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running </a:t>
            </a:r>
            <a:r>
              <a:rPr dirty="0" sz="2200" spc="-20">
                <a:latin typeface="Calibri"/>
                <a:cs typeface="Calibri"/>
              </a:rPr>
              <a:t>conversation </a:t>
            </a:r>
            <a:r>
              <a:rPr dirty="0" sz="2200" spc="-5">
                <a:latin typeface="Calibri"/>
                <a:cs typeface="Calibri"/>
              </a:rPr>
              <a:t>with the </a:t>
            </a:r>
            <a:r>
              <a:rPr dirty="0" sz="2200" spc="-10">
                <a:latin typeface="Calibri"/>
                <a:cs typeface="Calibri"/>
              </a:rPr>
              <a:t>client </a:t>
            </a:r>
            <a:r>
              <a:rPr dirty="0" sz="2200" spc="-20">
                <a:latin typeface="Calibri"/>
                <a:cs typeface="Calibri"/>
              </a:rPr>
              <a:t>for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5">
                <a:latin typeface="Calibri"/>
                <a:cs typeface="Calibri"/>
              </a:rPr>
              <a:t>duration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>
                <a:latin typeface="Calibri"/>
                <a:cs typeface="Calibri"/>
              </a:rPr>
              <a:t>session. 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Session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beans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can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either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 i="1">
                <a:latin typeface="Calibri"/>
                <a:cs typeface="Calibri"/>
              </a:rPr>
              <a:t>stateful</a:t>
            </a:r>
            <a:r>
              <a:rPr dirty="0" sz="2200" spc="-15">
                <a:latin typeface="Calibri"/>
                <a:cs typeface="Calibri"/>
              </a:rPr>
              <a:t>,</a:t>
            </a:r>
            <a:r>
              <a:rPr dirty="0" sz="2200" spc="-10">
                <a:latin typeface="Calibri"/>
                <a:cs typeface="Calibri"/>
              </a:rPr>
              <a:t> maintaining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associated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conversational </a:t>
            </a:r>
            <a:r>
              <a:rPr dirty="0" sz="2200" spc="-25">
                <a:latin typeface="Calibri"/>
                <a:cs typeface="Calibri"/>
              </a:rPr>
              <a:t>state </a:t>
            </a:r>
            <a:r>
              <a:rPr dirty="0" sz="2200" spc="-10">
                <a:latin typeface="Calibri"/>
                <a:cs typeface="Calibri"/>
              </a:rPr>
              <a:t>(such </a:t>
            </a:r>
            <a:r>
              <a:rPr dirty="0" sz="2200" spc="-5">
                <a:latin typeface="Calibri"/>
                <a:cs typeface="Calibri"/>
              </a:rPr>
              <a:t>as the </a:t>
            </a:r>
            <a:r>
              <a:rPr dirty="0" sz="2200" spc="-10">
                <a:latin typeface="Calibri"/>
                <a:cs typeface="Calibri"/>
              </a:rPr>
              <a:t>current </a:t>
            </a:r>
            <a:r>
              <a:rPr dirty="0" sz="2200" spc="-15">
                <a:latin typeface="Calibri"/>
                <a:cs typeface="Calibri"/>
              </a:rPr>
              <a:t>status </a:t>
            </a:r>
            <a:r>
              <a:rPr dirty="0" sz="2200" spc="-5">
                <a:latin typeface="Calibri"/>
                <a:cs typeface="Calibri"/>
              </a:rPr>
              <a:t>of the eCommerce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transaction),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 </a:t>
            </a:r>
            <a:r>
              <a:rPr dirty="0" sz="2200" spc="-15" i="1">
                <a:latin typeface="Calibri"/>
                <a:cs typeface="Calibri"/>
              </a:rPr>
              <a:t>stateless</a:t>
            </a:r>
            <a:r>
              <a:rPr dirty="0" sz="2200" spc="-15">
                <a:latin typeface="Calibri"/>
                <a:cs typeface="Calibri"/>
              </a:rPr>
              <a:t>,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which</a:t>
            </a:r>
            <a:r>
              <a:rPr dirty="0" sz="2200" spc="-10">
                <a:latin typeface="Calibri"/>
                <a:cs typeface="Calibri"/>
              </a:rPr>
              <a:t> case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no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state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maintained.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200" spc="-20">
                <a:latin typeface="Calibri"/>
                <a:cs typeface="Calibri"/>
              </a:rPr>
              <a:t>Stateful </a:t>
            </a:r>
            <a:r>
              <a:rPr dirty="0" sz="2200">
                <a:latin typeface="Calibri"/>
                <a:cs typeface="Calibri"/>
              </a:rPr>
              <a:t>session </a:t>
            </a:r>
            <a:r>
              <a:rPr dirty="0" sz="2200" spc="-10">
                <a:latin typeface="Calibri"/>
                <a:cs typeface="Calibri"/>
              </a:rPr>
              <a:t>beans </a:t>
            </a:r>
            <a:r>
              <a:rPr dirty="0" sz="2200" spc="-5">
                <a:latin typeface="Calibri"/>
                <a:cs typeface="Calibri"/>
              </a:rPr>
              <a:t>imply a </a:t>
            </a:r>
            <a:r>
              <a:rPr dirty="0" sz="2200" spc="-15">
                <a:latin typeface="Calibri"/>
                <a:cs typeface="Calibri"/>
              </a:rPr>
              <a:t>conversation </a:t>
            </a:r>
            <a:r>
              <a:rPr dirty="0" sz="2200" spc="-5">
                <a:latin typeface="Calibri"/>
                <a:cs typeface="Calibri"/>
              </a:rPr>
              <a:t>with a single </a:t>
            </a:r>
            <a:r>
              <a:rPr dirty="0" sz="2200" spc="-10">
                <a:latin typeface="Calibri"/>
                <a:cs typeface="Calibri"/>
              </a:rPr>
              <a:t>client </a:t>
            </a:r>
            <a:r>
              <a:rPr dirty="0" sz="2200">
                <a:latin typeface="Calibri"/>
                <a:cs typeface="Calibri"/>
              </a:rPr>
              <a:t>and 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maintain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25">
                <a:latin typeface="Calibri"/>
                <a:cs typeface="Calibri"/>
              </a:rPr>
              <a:t>state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0">
                <a:latin typeface="Calibri"/>
                <a:cs typeface="Calibri"/>
              </a:rPr>
              <a:t>that </a:t>
            </a:r>
            <a:r>
              <a:rPr dirty="0" sz="2200" spc="-15">
                <a:latin typeface="Calibri"/>
                <a:cs typeface="Calibri"/>
              </a:rPr>
              <a:t>conversation. </a:t>
            </a:r>
            <a:r>
              <a:rPr dirty="0" sz="2200" spc="-5">
                <a:latin typeface="Calibri"/>
                <a:cs typeface="Calibri"/>
              </a:rPr>
              <a:t>In </a:t>
            </a:r>
            <a:r>
              <a:rPr dirty="0" sz="2200" spc="-15">
                <a:latin typeface="Calibri"/>
                <a:cs typeface="Calibri"/>
              </a:rPr>
              <a:t>contrast, stateless </a:t>
            </a:r>
            <a:r>
              <a:rPr dirty="0" sz="2200" spc="-5">
                <a:latin typeface="Calibri"/>
                <a:cs typeface="Calibri"/>
              </a:rPr>
              <a:t>beans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can </a:t>
            </a:r>
            <a:r>
              <a:rPr dirty="0" sz="2200" spc="-20">
                <a:latin typeface="Calibri"/>
                <a:cs typeface="Calibri"/>
              </a:rPr>
              <a:t>have </a:t>
            </a:r>
            <a:r>
              <a:rPr dirty="0" sz="2200" spc="-10">
                <a:latin typeface="Calibri"/>
                <a:cs typeface="Calibri"/>
              </a:rPr>
              <a:t>many </a:t>
            </a:r>
            <a:r>
              <a:rPr dirty="0" sz="2200" spc="-15">
                <a:latin typeface="Calibri"/>
                <a:cs typeface="Calibri"/>
              </a:rPr>
              <a:t>concurrent conversations </a:t>
            </a:r>
            <a:r>
              <a:rPr dirty="0" sz="2200" spc="-5">
                <a:latin typeface="Calibri"/>
                <a:cs typeface="Calibri"/>
              </a:rPr>
              <a:t>with </a:t>
            </a:r>
            <a:r>
              <a:rPr dirty="0" sz="2200" spc="-20">
                <a:latin typeface="Calibri"/>
                <a:cs typeface="Calibri"/>
              </a:rPr>
              <a:t>different </a:t>
            </a:r>
            <a:r>
              <a:rPr dirty="0" sz="2200" spc="-10">
                <a:latin typeface="Calibri"/>
                <a:cs typeface="Calibri"/>
              </a:rPr>
              <a:t>clients.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state</a:t>
            </a:r>
            <a:r>
              <a:rPr dirty="0" sz="2200" spc="1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associated</a:t>
            </a:r>
            <a:r>
              <a:rPr dirty="0" sz="2200" spc="18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</a:t>
            </a:r>
            <a:r>
              <a:rPr dirty="0" sz="2200" spc="17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stateful</a:t>
            </a:r>
            <a:r>
              <a:rPr dirty="0" sz="2200" spc="1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beans</a:t>
            </a:r>
            <a:r>
              <a:rPr dirty="0" sz="2200" spc="19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may</a:t>
            </a:r>
            <a:r>
              <a:rPr dirty="0" sz="2200" spc="1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18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may</a:t>
            </a:r>
            <a:r>
              <a:rPr dirty="0" sz="2200" spc="1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not</a:t>
            </a:r>
            <a:r>
              <a:rPr dirty="0" sz="2200" spc="19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be</a:t>
            </a:r>
            <a:r>
              <a:rPr dirty="0" sz="2200" spc="18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persistent, </a:t>
            </a:r>
            <a:r>
              <a:rPr dirty="0" sz="2200" spc="-49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as </a:t>
            </a:r>
            <a:r>
              <a:rPr dirty="0" sz="2200" spc="-15">
                <a:latin typeface="Calibri"/>
                <a:cs typeface="Calibri"/>
              </a:rPr>
              <a:t>we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discuss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30">
                <a:latin typeface="Calibri"/>
                <a:cs typeface="Calibri"/>
              </a:rPr>
              <a:t>below.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004" y="461594"/>
            <a:ext cx="52558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i="1">
                <a:latin typeface="Calibri"/>
                <a:cs typeface="Calibri"/>
              </a:rPr>
              <a:t>Message-driven</a:t>
            </a:r>
            <a:r>
              <a:rPr dirty="0" sz="4400" spc="-95" i="1">
                <a:latin typeface="Calibri"/>
                <a:cs typeface="Calibri"/>
              </a:rPr>
              <a:t> </a:t>
            </a:r>
            <a:r>
              <a:rPr dirty="0" sz="4400" i="1">
                <a:latin typeface="Calibri"/>
                <a:cs typeface="Calibri"/>
              </a:rPr>
              <a:t>beans</a:t>
            </a:r>
            <a:r>
              <a:rPr dirty="0" sz="4400"/>
              <a:t>: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512569"/>
            <a:ext cx="8072755" cy="3579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Clients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interact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session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beans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using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local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 </a:t>
            </a:r>
            <a:r>
              <a:rPr dirty="0" sz="2200" spc="-15">
                <a:latin typeface="Calibri"/>
                <a:cs typeface="Calibri"/>
              </a:rPr>
              <a:t>remote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invocation.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The concept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a message-driven </a:t>
            </a:r>
            <a:r>
              <a:rPr dirty="0" sz="2200" spc="-10">
                <a:latin typeface="Calibri"/>
                <a:cs typeface="Calibri"/>
              </a:rPr>
              <a:t>bean </a:t>
            </a:r>
            <a:r>
              <a:rPr dirty="0" sz="2200" spc="-15">
                <a:latin typeface="Calibri"/>
                <a:cs typeface="Calibri"/>
              </a:rPr>
              <a:t>was introduced </a:t>
            </a:r>
            <a:r>
              <a:rPr dirty="0" sz="2200" spc="-5">
                <a:latin typeface="Calibri"/>
                <a:cs typeface="Calibri"/>
              </a:rPr>
              <a:t>in </a:t>
            </a:r>
            <a:r>
              <a:rPr dirty="0" sz="2200" spc="-10">
                <a:latin typeface="Calibri"/>
                <a:cs typeface="Calibri"/>
              </a:rPr>
              <a:t>EJB </a:t>
            </a:r>
            <a:r>
              <a:rPr dirty="0" sz="2200" spc="-5">
                <a:latin typeface="Calibri"/>
                <a:cs typeface="Calibri"/>
              </a:rPr>
              <a:t>2.0 </a:t>
            </a:r>
            <a:r>
              <a:rPr dirty="0" sz="2200" spc="-35">
                <a:latin typeface="Calibri"/>
                <a:cs typeface="Calibri"/>
              </a:rPr>
              <a:t>to 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support </a:t>
            </a:r>
            <a:r>
              <a:rPr dirty="0" sz="2200" spc="-10">
                <a:latin typeface="Calibri"/>
                <a:cs typeface="Calibri"/>
              </a:rPr>
              <a:t>indirect communication </a:t>
            </a:r>
            <a:r>
              <a:rPr dirty="0" sz="2200" spc="-5">
                <a:latin typeface="Calibri"/>
                <a:cs typeface="Calibri"/>
              </a:rPr>
              <a:t>and, in </a:t>
            </a:r>
            <a:r>
              <a:rPr dirty="0" sz="2200" spc="-25">
                <a:latin typeface="Calibri"/>
                <a:cs typeface="Calibri"/>
              </a:rPr>
              <a:t>particular,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0">
                <a:latin typeface="Calibri"/>
                <a:cs typeface="Calibri"/>
              </a:rPr>
              <a:t>possibility </a:t>
            </a:r>
            <a:r>
              <a:rPr dirty="0" sz="2200" spc="-25">
                <a:latin typeface="Calibri"/>
                <a:cs typeface="Calibri"/>
              </a:rPr>
              <a:t>to 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interact </a:t>
            </a:r>
            <a:r>
              <a:rPr dirty="0" sz="2200" spc="-5">
                <a:latin typeface="Calibri"/>
                <a:cs typeface="Calibri"/>
              </a:rPr>
              <a:t>with </a:t>
            </a:r>
            <a:r>
              <a:rPr dirty="0" sz="2200" spc="-10">
                <a:latin typeface="Calibri"/>
                <a:cs typeface="Calibri"/>
              </a:rPr>
              <a:t>components </a:t>
            </a:r>
            <a:r>
              <a:rPr dirty="0" sz="2200" spc="-5">
                <a:latin typeface="Calibri"/>
                <a:cs typeface="Calibri"/>
              </a:rPr>
              <a:t>using either message queues or </a:t>
            </a:r>
            <a:r>
              <a:rPr dirty="0" sz="2200" spc="-10">
                <a:latin typeface="Calibri"/>
                <a:cs typeface="Calibri"/>
              </a:rPr>
              <a:t>topics,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building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directly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on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functionality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offered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by</a:t>
            </a:r>
            <a:r>
              <a:rPr dirty="0" sz="2200" spc="47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JMS</a:t>
            </a:r>
            <a:r>
              <a:rPr dirty="0" sz="2200" spc="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(remember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that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both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queues</a:t>
            </a:r>
            <a:r>
              <a:rPr dirty="0" sz="2200" spc="-5">
                <a:latin typeface="Calibri"/>
                <a:cs typeface="Calibri"/>
              </a:rPr>
              <a:t> 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topics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are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firstclass</a:t>
            </a:r>
            <a:r>
              <a:rPr dirty="0" sz="2200" spc="-10">
                <a:latin typeface="Calibri"/>
                <a:cs typeface="Calibri"/>
              </a:rPr>
              <a:t> entities</a:t>
            </a:r>
            <a:r>
              <a:rPr dirty="0" sz="2200" spc="-5">
                <a:latin typeface="Calibri"/>
                <a:cs typeface="Calibri"/>
              </a:rPr>
              <a:t> in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JMS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representing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alternative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intermediaries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for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messages.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355600" marR="5715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In a message-drive </a:t>
            </a:r>
            <a:r>
              <a:rPr dirty="0" sz="2200" spc="-10">
                <a:latin typeface="Calibri"/>
                <a:cs typeface="Calibri"/>
              </a:rPr>
              <a:t>bean,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10">
                <a:latin typeface="Calibri"/>
                <a:cs typeface="Calibri"/>
              </a:rPr>
              <a:t>business </a:t>
            </a:r>
            <a:r>
              <a:rPr dirty="0" sz="2200" spc="-15">
                <a:latin typeface="Calibri"/>
                <a:cs typeface="Calibri"/>
              </a:rPr>
              <a:t>interface </a:t>
            </a:r>
            <a:r>
              <a:rPr dirty="0" sz="2200" spc="-5">
                <a:latin typeface="Calibri"/>
                <a:cs typeface="Calibri"/>
              </a:rPr>
              <a:t>will be </a:t>
            </a:r>
            <a:r>
              <a:rPr dirty="0" sz="2200" spc="-15">
                <a:latin typeface="Calibri"/>
                <a:cs typeface="Calibri"/>
              </a:rPr>
              <a:t>realized </a:t>
            </a:r>
            <a:r>
              <a:rPr dirty="0" sz="2200" spc="-5">
                <a:latin typeface="Calibri"/>
                <a:cs typeface="Calibri"/>
              </a:rPr>
              <a:t>as a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listener-style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interface</a:t>
            </a:r>
            <a:r>
              <a:rPr dirty="0" sz="2200" spc="-10">
                <a:latin typeface="Calibri"/>
                <a:cs typeface="Calibri"/>
              </a:rPr>
              <a:t> reflecting</a:t>
            </a:r>
            <a:r>
              <a:rPr dirty="0" sz="2200" spc="-5">
                <a:latin typeface="Calibri"/>
                <a:cs typeface="Calibri"/>
              </a:rPr>
              <a:t> 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event-driven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nature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associated</a:t>
            </a:r>
            <a:r>
              <a:rPr dirty="0" sz="2200" spc="-5">
                <a:latin typeface="Calibri"/>
                <a:cs typeface="Calibri"/>
              </a:rPr>
              <a:t> bean.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461594"/>
            <a:ext cx="71958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latin typeface="Calibri"/>
                <a:cs typeface="Calibri"/>
              </a:rPr>
              <a:t>Component-based</a:t>
            </a:r>
            <a:r>
              <a:rPr dirty="0" sz="4400" spc="-65" b="1">
                <a:latin typeface="Calibri"/>
                <a:cs typeface="Calibri"/>
              </a:rPr>
              <a:t> </a:t>
            </a:r>
            <a:r>
              <a:rPr dirty="0" sz="4400" spc="-15" b="1">
                <a:latin typeface="Calibri"/>
                <a:cs typeface="Calibri"/>
              </a:rPr>
              <a:t>middleware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9465"/>
            <a:ext cx="8074025" cy="419608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7620">
              <a:lnSpc>
                <a:spcPct val="80000"/>
              </a:lnSpc>
              <a:spcBef>
                <a:spcPts val="530"/>
              </a:spcBef>
              <a:tabLst>
                <a:tab pos="1891664" algn="l"/>
                <a:tab pos="2893060" algn="l"/>
                <a:tab pos="3496945" algn="l"/>
                <a:tab pos="4124960" algn="l"/>
                <a:tab pos="5261610" algn="l"/>
                <a:tab pos="5617210" algn="l"/>
                <a:tab pos="6699250" algn="l"/>
                <a:tab pos="6969125" algn="l"/>
                <a:tab pos="7867015" algn="l"/>
              </a:tabLst>
            </a:pPr>
            <a:r>
              <a:rPr dirty="0" sz="1800" spc="-5">
                <a:latin typeface="Calibri"/>
                <a:cs typeface="Calibri"/>
              </a:rPr>
              <a:t>Compo</a:t>
            </a:r>
            <a:r>
              <a:rPr dirty="0" sz="1800" spc="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nt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">
                <a:latin typeface="Calibri"/>
                <a:cs typeface="Calibri"/>
              </a:rPr>
              <a:t>ba</a:t>
            </a:r>
            <a:r>
              <a:rPr dirty="0" sz="1800" spc="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ed	</a:t>
            </a:r>
            <a:r>
              <a:rPr dirty="0" sz="1800" spc="-5">
                <a:latin typeface="Calibri"/>
                <a:cs typeface="Calibri"/>
              </a:rPr>
              <a:t>solutio</a:t>
            </a:r>
            <a:r>
              <a:rPr dirty="0" sz="1800">
                <a:latin typeface="Calibri"/>
                <a:cs typeface="Calibri"/>
              </a:rPr>
              <a:t>ns	</a:t>
            </a:r>
            <a:r>
              <a:rPr dirty="0" sz="1800" spc="10">
                <a:latin typeface="Calibri"/>
                <a:cs typeface="Calibri"/>
              </a:rPr>
              <a:t>h</a:t>
            </a:r>
            <a:r>
              <a:rPr dirty="0" sz="1800" spc="-25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e	been	</a:t>
            </a:r>
            <a:r>
              <a:rPr dirty="0" sz="1800" spc="-5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ev</a:t>
            </a:r>
            <a:r>
              <a:rPr dirty="0" sz="1800">
                <a:latin typeface="Calibri"/>
                <a:cs typeface="Calibri"/>
              </a:rPr>
              <a:t>eloped	</a:t>
            </a:r>
            <a:r>
              <a:rPr dirty="0" sz="1800" spc="-15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o	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r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om</a:t>
            </a:r>
            <a:r>
              <a:rPr dirty="0" sz="1800">
                <a:latin typeface="Calibri"/>
                <a:cs typeface="Calibri"/>
              </a:rPr>
              <a:t>e	a	</a:t>
            </a:r>
            <a:r>
              <a:rPr dirty="0" sz="1800" spc="-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umb</a:t>
            </a:r>
            <a:r>
              <a:rPr dirty="0" sz="1800" spc="15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r	</a:t>
            </a:r>
            <a:r>
              <a:rPr dirty="0" sz="1800" spc="-5">
                <a:latin typeface="Calibri"/>
                <a:cs typeface="Calibri"/>
              </a:rPr>
              <a:t>of  </a:t>
            </a:r>
            <a:r>
              <a:rPr dirty="0" sz="1800" spc="-10">
                <a:latin typeface="Calibri"/>
                <a:cs typeface="Calibri"/>
              </a:rPr>
              <a:t>limitations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have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been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observed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application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developers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working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distribute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algn="just" marL="355600" marR="7620" indent="-342900">
              <a:lnSpc>
                <a:spcPct val="80000"/>
              </a:lnSpc>
              <a:spcBef>
                <a:spcPts val="434"/>
              </a:spcBef>
              <a:buFont typeface="Calibri"/>
              <a:buChar char="-"/>
              <a:tabLst>
                <a:tab pos="355600" algn="l"/>
              </a:tabLst>
            </a:pPr>
            <a:r>
              <a:rPr dirty="0" sz="1800" spc="-5" b="1" i="1">
                <a:latin typeface="Calibri"/>
                <a:cs typeface="Calibri"/>
              </a:rPr>
              <a:t>Implicit </a:t>
            </a:r>
            <a:r>
              <a:rPr dirty="0" sz="1800" b="1" i="1">
                <a:latin typeface="Calibri"/>
                <a:cs typeface="Calibri"/>
              </a:rPr>
              <a:t>dependencies</a:t>
            </a:r>
            <a:r>
              <a:rPr dirty="0" sz="1800" i="1"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Object </a:t>
            </a:r>
            <a:r>
              <a:rPr dirty="0" sz="1800" spc="-10">
                <a:latin typeface="Calibri"/>
                <a:cs typeface="Calibri"/>
              </a:rPr>
              <a:t>interfaces </a:t>
            </a:r>
            <a:r>
              <a:rPr dirty="0" sz="1800">
                <a:latin typeface="Calibri"/>
                <a:cs typeface="Calibri"/>
              </a:rPr>
              <a:t>do </a:t>
            </a:r>
            <a:r>
              <a:rPr dirty="0" sz="1800" spc="-5">
                <a:latin typeface="Calibri"/>
                <a:cs typeface="Calibri"/>
              </a:rPr>
              <a:t>not describe what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implementation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</a:t>
            </a:r>
            <a:r>
              <a:rPr dirty="0" sz="1800">
                <a:latin typeface="Calibri"/>
                <a:cs typeface="Calibri"/>
              </a:rPr>
              <a:t> depends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making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object-based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systems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difficult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develop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(especially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third-party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developers)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subsequently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manage.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-"/>
            </a:pPr>
            <a:endParaRPr sz="2100">
              <a:latin typeface="Calibri"/>
              <a:cs typeface="Calibri"/>
            </a:endParaRPr>
          </a:p>
          <a:p>
            <a:pPr algn="just" marL="355600" marR="8255" indent="-342900">
              <a:lnSpc>
                <a:spcPct val="80000"/>
              </a:lnSpc>
              <a:buFont typeface="Calibri"/>
              <a:buChar char="-"/>
              <a:tabLst>
                <a:tab pos="355600" algn="l"/>
              </a:tabLst>
            </a:pPr>
            <a:r>
              <a:rPr dirty="0" sz="1800" spc="-5" b="1" i="1">
                <a:latin typeface="Calibri"/>
                <a:cs typeface="Calibri"/>
              </a:rPr>
              <a:t>Programming </a:t>
            </a:r>
            <a:r>
              <a:rPr dirty="0" sz="1800" spc="-10" b="1" i="1">
                <a:latin typeface="Calibri"/>
                <a:cs typeface="Calibri"/>
              </a:rPr>
              <a:t>complexity: </a:t>
            </a:r>
            <a:r>
              <a:rPr dirty="0" sz="1800" spc="-10">
                <a:latin typeface="Calibri"/>
                <a:cs typeface="Calibri"/>
              </a:rPr>
              <a:t>Programming distributed </a:t>
            </a:r>
            <a:r>
              <a:rPr dirty="0" sz="1800" spc="-5">
                <a:latin typeface="Calibri"/>
                <a:cs typeface="Calibri"/>
              </a:rPr>
              <a:t>object </a:t>
            </a:r>
            <a:r>
              <a:rPr dirty="0" sz="1800" spc="-10">
                <a:latin typeface="Calibri"/>
                <a:cs typeface="Calibri"/>
              </a:rPr>
              <a:t>middleware </a:t>
            </a:r>
            <a:r>
              <a:rPr dirty="0" sz="1800" spc="-5">
                <a:latin typeface="Calibri"/>
                <a:cs typeface="Calibri"/>
              </a:rPr>
              <a:t>leads to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master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many</a:t>
            </a:r>
            <a:r>
              <a:rPr dirty="0" sz="1800" spc="-5">
                <a:latin typeface="Calibri"/>
                <a:cs typeface="Calibri"/>
              </a:rPr>
              <a:t> low-level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details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associated</a:t>
            </a:r>
            <a:r>
              <a:rPr dirty="0" sz="1800" spc="-5">
                <a:latin typeface="Calibri"/>
                <a:cs typeface="Calibri"/>
              </a:rPr>
              <a:t> with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middleware </a:t>
            </a:r>
            <a:r>
              <a:rPr dirty="0" sz="1800" spc="-5">
                <a:latin typeface="Calibri"/>
                <a:cs typeface="Calibri"/>
              </a:rPr>
              <a:t> implementations.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-"/>
            </a:pPr>
            <a:endParaRPr sz="2100">
              <a:latin typeface="Calibri"/>
              <a:cs typeface="Calibri"/>
            </a:endParaRPr>
          </a:p>
          <a:p>
            <a:pPr algn="just" marL="355600" marR="6350" indent="-342900">
              <a:lnSpc>
                <a:spcPct val="80000"/>
              </a:lnSpc>
              <a:spcBef>
                <a:spcPts val="5"/>
              </a:spcBef>
              <a:buFont typeface="Calibri"/>
              <a:buChar char="-"/>
              <a:tabLst>
                <a:tab pos="355600" algn="l"/>
              </a:tabLst>
            </a:pPr>
            <a:r>
              <a:rPr dirty="0" sz="1800" spc="-5" b="1" i="1">
                <a:latin typeface="Calibri"/>
                <a:cs typeface="Calibri"/>
              </a:rPr>
              <a:t>Lack of separation </a:t>
            </a:r>
            <a:r>
              <a:rPr dirty="0" sz="1800" spc="5" b="1" i="1">
                <a:latin typeface="Calibri"/>
                <a:cs typeface="Calibri"/>
              </a:rPr>
              <a:t>of </a:t>
            </a:r>
            <a:r>
              <a:rPr dirty="0" sz="1800" spc="-5" b="1" i="1">
                <a:latin typeface="Calibri"/>
                <a:cs typeface="Calibri"/>
              </a:rPr>
              <a:t>distribution concerns</a:t>
            </a:r>
            <a:r>
              <a:rPr dirty="0" sz="1800" spc="-5" i="1"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Application </a:t>
            </a:r>
            <a:r>
              <a:rPr dirty="0" sz="1800" spc="-10">
                <a:latin typeface="Calibri"/>
                <a:cs typeface="Calibri"/>
              </a:rPr>
              <a:t>developers are </a:t>
            </a:r>
            <a:r>
              <a:rPr dirty="0" sz="1800" spc="-5">
                <a:latin typeface="Calibri"/>
                <a:cs typeface="Calibri"/>
              </a:rPr>
              <a:t>obliged </a:t>
            </a:r>
            <a:r>
              <a:rPr dirty="0" sz="1800" spc="-15">
                <a:latin typeface="Calibri"/>
                <a:cs typeface="Calibri"/>
              </a:rPr>
              <a:t>to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consider </a:t>
            </a:r>
            <a:r>
              <a:rPr dirty="0" sz="1800" spc="-10">
                <a:latin typeface="Calibri"/>
                <a:cs typeface="Calibri"/>
              </a:rPr>
              <a:t>details </a:t>
            </a:r>
            <a:r>
              <a:rPr dirty="0" sz="1800" spc="-5">
                <a:latin typeface="Calibri"/>
                <a:cs typeface="Calibri"/>
              </a:rPr>
              <a:t>of concerns </a:t>
            </a:r>
            <a:r>
              <a:rPr dirty="0" sz="1800">
                <a:latin typeface="Calibri"/>
                <a:cs typeface="Calibri"/>
              </a:rPr>
              <a:t>such as </a:t>
            </a:r>
            <a:r>
              <a:rPr dirty="0" sz="1800" spc="-20">
                <a:latin typeface="Calibri"/>
                <a:cs typeface="Calibri"/>
              </a:rPr>
              <a:t>security,</a:t>
            </a:r>
            <a:r>
              <a:rPr dirty="0" sz="1800" spc="-15">
                <a:latin typeface="Calibri"/>
                <a:cs typeface="Calibri"/>
              </a:rPr>
              <a:t> failure </a:t>
            </a:r>
            <a:r>
              <a:rPr dirty="0" sz="1800" spc="-5">
                <a:latin typeface="Calibri"/>
                <a:cs typeface="Calibri"/>
              </a:rPr>
              <a:t>handling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20">
                <a:latin typeface="Calibri"/>
                <a:cs typeface="Calibri"/>
              </a:rPr>
              <a:t>concurrency, 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which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largely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similar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application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25">
                <a:latin typeface="Calibri"/>
                <a:cs typeface="Calibri"/>
              </a:rPr>
              <a:t>another.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Char char="-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ts val="1945"/>
              </a:lnSpc>
              <a:buFont typeface="Calibri"/>
              <a:buChar char="-"/>
              <a:tabLst>
                <a:tab pos="354965" algn="l"/>
                <a:tab pos="355600" algn="l"/>
                <a:tab pos="762635" algn="l"/>
                <a:tab pos="1633855" algn="l"/>
                <a:tab pos="2044064" algn="l"/>
                <a:tab pos="3376295" algn="l"/>
                <a:tab pos="4751070" algn="l"/>
                <a:tab pos="5988685" algn="l"/>
                <a:tab pos="6922134" algn="l"/>
                <a:tab pos="7478395" algn="l"/>
                <a:tab pos="7816215" algn="l"/>
              </a:tabLst>
            </a:pPr>
            <a:r>
              <a:rPr dirty="0" sz="1800" spc="-10" b="1" i="1">
                <a:latin typeface="Calibri"/>
                <a:cs typeface="Calibri"/>
              </a:rPr>
              <a:t>N</a:t>
            </a:r>
            <a:r>
              <a:rPr dirty="0" sz="1800" b="1" i="1">
                <a:latin typeface="Calibri"/>
                <a:cs typeface="Calibri"/>
              </a:rPr>
              <a:t>o</a:t>
            </a:r>
            <a:r>
              <a:rPr dirty="0" sz="1800" b="1" i="1">
                <a:latin typeface="Calibri"/>
                <a:cs typeface="Calibri"/>
              </a:rPr>
              <a:t>	</a:t>
            </a:r>
            <a:r>
              <a:rPr dirty="0" sz="1800" spc="5" b="1" i="1">
                <a:latin typeface="Calibri"/>
                <a:cs typeface="Calibri"/>
              </a:rPr>
              <a:t>s</a:t>
            </a:r>
            <a:r>
              <a:rPr dirty="0" sz="1800" spc="-5" b="1" i="1">
                <a:latin typeface="Calibri"/>
                <a:cs typeface="Calibri"/>
              </a:rPr>
              <a:t>u</a:t>
            </a:r>
            <a:r>
              <a:rPr dirty="0" sz="1800" spc="-10" b="1" i="1">
                <a:latin typeface="Calibri"/>
                <a:cs typeface="Calibri"/>
              </a:rPr>
              <a:t>p</a:t>
            </a:r>
            <a:r>
              <a:rPr dirty="0" sz="1800" b="1" i="1">
                <a:latin typeface="Calibri"/>
                <a:cs typeface="Calibri"/>
              </a:rPr>
              <a:t>p</a:t>
            </a:r>
            <a:r>
              <a:rPr dirty="0" sz="1800" spc="-10" b="1" i="1">
                <a:latin typeface="Calibri"/>
                <a:cs typeface="Calibri"/>
              </a:rPr>
              <a:t>o</a:t>
            </a:r>
            <a:r>
              <a:rPr dirty="0" sz="1800" spc="-5" b="1" i="1">
                <a:latin typeface="Calibri"/>
                <a:cs typeface="Calibri"/>
              </a:rPr>
              <a:t>r</a:t>
            </a:r>
            <a:r>
              <a:rPr dirty="0" sz="1800" b="1" i="1">
                <a:latin typeface="Calibri"/>
                <a:cs typeface="Calibri"/>
              </a:rPr>
              <a:t>t</a:t>
            </a:r>
            <a:r>
              <a:rPr dirty="0" sz="1800" b="1" i="1">
                <a:latin typeface="Calibri"/>
                <a:cs typeface="Calibri"/>
              </a:rPr>
              <a:t>	</a:t>
            </a:r>
            <a:r>
              <a:rPr dirty="0" sz="1800" spc="-20" b="1" i="1">
                <a:latin typeface="Calibri"/>
                <a:cs typeface="Calibri"/>
              </a:rPr>
              <a:t>f</a:t>
            </a:r>
            <a:r>
              <a:rPr dirty="0" sz="1800" spc="-5" b="1" i="1">
                <a:latin typeface="Calibri"/>
                <a:cs typeface="Calibri"/>
              </a:rPr>
              <a:t>o</a:t>
            </a:r>
            <a:r>
              <a:rPr dirty="0" sz="1800" b="1" i="1">
                <a:latin typeface="Calibri"/>
                <a:cs typeface="Calibri"/>
              </a:rPr>
              <a:t>r</a:t>
            </a:r>
            <a:r>
              <a:rPr dirty="0" sz="1800" b="1" i="1">
                <a:latin typeface="Calibri"/>
                <a:cs typeface="Calibri"/>
              </a:rPr>
              <a:t>	</a:t>
            </a:r>
            <a:r>
              <a:rPr dirty="0" sz="1800" b="1" i="1">
                <a:latin typeface="Calibri"/>
                <a:cs typeface="Calibri"/>
              </a:rPr>
              <a:t>depl</a:t>
            </a:r>
            <a:r>
              <a:rPr dirty="0" sz="1800" spc="-20" b="1" i="1">
                <a:latin typeface="Calibri"/>
                <a:cs typeface="Calibri"/>
              </a:rPr>
              <a:t>o</a:t>
            </a:r>
            <a:r>
              <a:rPr dirty="0" sz="1800" spc="-5" b="1" i="1">
                <a:latin typeface="Calibri"/>
                <a:cs typeface="Calibri"/>
              </a:rPr>
              <a:t>y</a:t>
            </a:r>
            <a:r>
              <a:rPr dirty="0" sz="1800" spc="5" b="1" i="1">
                <a:latin typeface="Calibri"/>
                <a:cs typeface="Calibri"/>
              </a:rPr>
              <a:t>m</a:t>
            </a:r>
            <a:r>
              <a:rPr dirty="0" sz="1800" spc="-5" b="1" i="1">
                <a:latin typeface="Calibri"/>
                <a:cs typeface="Calibri"/>
              </a:rPr>
              <a:t>e</a:t>
            </a:r>
            <a:r>
              <a:rPr dirty="0" sz="1800" spc="-15" b="1" i="1">
                <a:latin typeface="Calibri"/>
                <a:cs typeface="Calibri"/>
              </a:rPr>
              <a:t>n</a:t>
            </a:r>
            <a:r>
              <a:rPr dirty="0" sz="1800" b="1" i="1">
                <a:latin typeface="Calibri"/>
                <a:cs typeface="Calibri"/>
              </a:rPr>
              <a:t>t:</a:t>
            </a:r>
            <a:r>
              <a:rPr dirty="0" sz="1800" b="1" i="1">
                <a:latin typeface="Calibri"/>
                <a:cs typeface="Calibri"/>
              </a:rPr>
              <a:t>	</a:t>
            </a:r>
            <a:r>
              <a:rPr dirty="0" sz="1800" spc="-5">
                <a:latin typeface="Calibri"/>
                <a:cs typeface="Calibri"/>
              </a:rPr>
              <a:t>Obje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">
                <a:latin typeface="Calibri"/>
                <a:cs typeface="Calibri"/>
              </a:rPr>
              <a:t>ba</a:t>
            </a:r>
            <a:r>
              <a:rPr dirty="0" sz="1800">
                <a:latin typeface="Calibri"/>
                <a:cs typeface="Calibri"/>
              </a:rPr>
              <a:t>sed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ddle</a:t>
            </a:r>
            <a:r>
              <a:rPr dirty="0" sz="1800" spc="-30">
                <a:latin typeface="Calibri"/>
                <a:cs typeface="Calibri"/>
              </a:rPr>
              <a:t>w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5">
                <a:latin typeface="Calibri"/>
                <a:cs typeface="Calibri"/>
              </a:rPr>
              <a:t>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v</a:t>
            </a:r>
            <a:r>
              <a:rPr dirty="0" sz="1800" spc="5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0">
                <a:latin typeface="Calibri"/>
                <a:cs typeface="Calibri"/>
              </a:rPr>
              <a:t>li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1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1945"/>
              </a:lnSpc>
            </a:pPr>
            <a:r>
              <a:rPr dirty="0" sz="1800" spc="-5">
                <a:latin typeface="Calibri"/>
                <a:cs typeface="Calibri"/>
              </a:rPr>
              <a:t>support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deployment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(potentially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complex)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configurations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1852" y="461594"/>
            <a:ext cx="54082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 b="1">
                <a:latin typeface="Calibri"/>
                <a:cs typeface="Calibri"/>
              </a:rPr>
              <a:t>POJOs</a:t>
            </a:r>
            <a:r>
              <a:rPr dirty="0" sz="4400" spc="-2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and</a:t>
            </a:r>
            <a:r>
              <a:rPr dirty="0" sz="4400" spc="-15" b="1">
                <a:latin typeface="Calibri"/>
                <a:cs typeface="Calibri"/>
              </a:rPr>
              <a:t> </a:t>
            </a:r>
            <a:r>
              <a:rPr dirty="0" sz="4400" spc="-10" b="1">
                <a:latin typeface="Calibri"/>
                <a:cs typeface="Calibri"/>
              </a:rPr>
              <a:t>annotations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8073390" cy="391223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just" marL="355600" marR="5715" indent="-342900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500" spc="-10">
                <a:latin typeface="Calibri"/>
                <a:cs typeface="Calibri"/>
              </a:rPr>
              <a:t>The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task</a:t>
            </a:r>
            <a:r>
              <a:rPr dirty="0" sz="2500" spc="54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programming</a:t>
            </a:r>
            <a:r>
              <a:rPr dirty="0" sz="2500" spc="54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in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EJB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has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been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simplified 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significantly through </a:t>
            </a:r>
            <a:r>
              <a:rPr dirty="0" sz="2500" spc="-5">
                <a:latin typeface="Calibri"/>
                <a:cs typeface="Calibri"/>
              </a:rPr>
              <a:t>the </a:t>
            </a:r>
            <a:r>
              <a:rPr dirty="0" sz="2500" spc="-10">
                <a:latin typeface="Calibri"/>
                <a:cs typeface="Calibri"/>
              </a:rPr>
              <a:t>use </a:t>
            </a:r>
            <a:r>
              <a:rPr dirty="0" sz="2500" spc="-5">
                <a:latin typeface="Calibri"/>
                <a:cs typeface="Calibri"/>
              </a:rPr>
              <a:t>of </a:t>
            </a:r>
            <a:r>
              <a:rPr dirty="0" sz="2500" spc="-10" i="1">
                <a:latin typeface="Calibri"/>
                <a:cs typeface="Calibri"/>
              </a:rPr>
              <a:t>Enterprise </a:t>
            </a:r>
            <a:r>
              <a:rPr dirty="0" sz="2500" spc="-5" i="1">
                <a:latin typeface="Calibri"/>
                <a:cs typeface="Calibri"/>
              </a:rPr>
              <a:t>JavaBeanPOJOs </a:t>
            </a:r>
            <a:r>
              <a:rPr dirty="0" sz="2500" i="1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together</a:t>
            </a:r>
            <a:r>
              <a:rPr dirty="0" sz="2500" spc="-5">
                <a:latin typeface="Calibri"/>
                <a:cs typeface="Calibri"/>
              </a:rPr>
              <a:t> with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Java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10" i="1">
                <a:latin typeface="Calibri"/>
                <a:cs typeface="Calibri"/>
              </a:rPr>
              <a:t>Enterprise</a:t>
            </a:r>
            <a:r>
              <a:rPr dirty="0" sz="2500" spc="-5" i="1">
                <a:latin typeface="Calibri"/>
                <a:cs typeface="Calibri"/>
              </a:rPr>
              <a:t> JavaBean</a:t>
            </a:r>
            <a:r>
              <a:rPr dirty="0" sz="2500" spc="555" i="1">
                <a:latin typeface="Calibri"/>
                <a:cs typeface="Calibri"/>
              </a:rPr>
              <a:t> </a:t>
            </a:r>
            <a:r>
              <a:rPr dirty="0" sz="2500" spc="-5" i="1">
                <a:latin typeface="Calibri"/>
                <a:cs typeface="Calibri"/>
              </a:rPr>
              <a:t>annotations.</a:t>
            </a:r>
            <a:r>
              <a:rPr dirty="0" sz="2500" spc="555" i="1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 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bean </a:t>
            </a:r>
            <a:r>
              <a:rPr dirty="0" sz="2500" spc="-5">
                <a:latin typeface="Calibri"/>
                <a:cs typeface="Calibri"/>
              </a:rPr>
              <a:t>is a plain old </a:t>
            </a:r>
            <a:r>
              <a:rPr dirty="0" sz="2500" spc="-20">
                <a:latin typeface="Calibri"/>
                <a:cs typeface="Calibri"/>
              </a:rPr>
              <a:t>Java </a:t>
            </a:r>
            <a:r>
              <a:rPr dirty="0" sz="2500" spc="-5">
                <a:latin typeface="Calibri"/>
                <a:cs typeface="Calibri"/>
              </a:rPr>
              <a:t>object: it </a:t>
            </a:r>
            <a:r>
              <a:rPr dirty="0" sz="2500" spc="-10">
                <a:latin typeface="Calibri"/>
                <a:cs typeface="Calibri"/>
              </a:rPr>
              <a:t>consists </a:t>
            </a:r>
            <a:r>
              <a:rPr dirty="0" sz="2500" spc="-5">
                <a:latin typeface="Calibri"/>
                <a:cs typeface="Calibri"/>
              </a:rPr>
              <a:t>of the application 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logic </a:t>
            </a:r>
            <a:r>
              <a:rPr dirty="0" sz="2500" spc="-10">
                <a:latin typeface="Calibri"/>
                <a:cs typeface="Calibri"/>
              </a:rPr>
              <a:t>written </a:t>
            </a:r>
            <a:r>
              <a:rPr dirty="0" sz="2500" spc="-5">
                <a:latin typeface="Calibri"/>
                <a:cs typeface="Calibri"/>
              </a:rPr>
              <a:t>simply in </a:t>
            </a:r>
            <a:r>
              <a:rPr dirty="0" sz="2500" spc="-20">
                <a:latin typeface="Calibri"/>
                <a:cs typeface="Calibri"/>
              </a:rPr>
              <a:t>Java </a:t>
            </a:r>
            <a:r>
              <a:rPr dirty="0" sz="2500" spc="-5">
                <a:latin typeface="Calibri"/>
                <a:cs typeface="Calibri"/>
              </a:rPr>
              <a:t>with </a:t>
            </a:r>
            <a:r>
              <a:rPr dirty="0" sz="2500">
                <a:latin typeface="Calibri"/>
                <a:cs typeface="Calibri"/>
              </a:rPr>
              <a:t>no </a:t>
            </a:r>
            <a:r>
              <a:rPr dirty="0" sz="2500" spc="-5">
                <a:latin typeface="Calibri"/>
                <a:cs typeface="Calibri"/>
              </a:rPr>
              <a:t>other </a:t>
            </a:r>
            <a:r>
              <a:rPr dirty="0" sz="2500" spc="-15">
                <a:latin typeface="Calibri"/>
                <a:cs typeface="Calibri"/>
              </a:rPr>
              <a:t>code </a:t>
            </a:r>
            <a:r>
              <a:rPr dirty="0" sz="2500" spc="-10">
                <a:latin typeface="Calibri"/>
                <a:cs typeface="Calibri"/>
              </a:rPr>
              <a:t>relating to </a:t>
            </a:r>
            <a:r>
              <a:rPr dirty="0" sz="2500" spc="-5">
                <a:latin typeface="Calibri"/>
                <a:cs typeface="Calibri"/>
              </a:rPr>
              <a:t>it 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being</a:t>
            </a:r>
            <a:r>
              <a:rPr dirty="0" sz="2500" spc="1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bean.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algn="just" marL="355600" marR="5080" indent="-342900">
              <a:lnSpc>
                <a:spcPts val="24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500" spc="-10">
                <a:latin typeface="Calibri"/>
                <a:cs typeface="Calibri"/>
              </a:rPr>
              <a:t>Annotations </a:t>
            </a:r>
            <a:r>
              <a:rPr dirty="0" sz="2500" spc="-15">
                <a:latin typeface="Calibri"/>
                <a:cs typeface="Calibri"/>
              </a:rPr>
              <a:t>were</a:t>
            </a:r>
            <a:r>
              <a:rPr dirty="0" sz="2500" spc="-10">
                <a:latin typeface="Calibri"/>
                <a:cs typeface="Calibri"/>
              </a:rPr>
              <a:t> introduced</a:t>
            </a:r>
            <a:r>
              <a:rPr dirty="0" sz="2500" spc="-5">
                <a:latin typeface="Calibri"/>
                <a:cs typeface="Calibri"/>
              </a:rPr>
              <a:t> in</a:t>
            </a:r>
            <a:r>
              <a:rPr dirty="0" sz="2500" spc="555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Java</a:t>
            </a:r>
            <a:r>
              <a:rPr dirty="0" sz="2500" spc="52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1.5 as a </a:t>
            </a:r>
            <a:r>
              <a:rPr dirty="0" sz="2500">
                <a:latin typeface="Calibri"/>
                <a:cs typeface="Calibri"/>
              </a:rPr>
              <a:t>mechanism 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for </a:t>
            </a:r>
            <a:r>
              <a:rPr dirty="0" sz="2500" spc="-5">
                <a:latin typeface="Calibri"/>
                <a:cs typeface="Calibri"/>
              </a:rPr>
              <a:t>associating </a:t>
            </a:r>
            <a:r>
              <a:rPr dirty="0" sz="2500" spc="-15">
                <a:latin typeface="Calibri"/>
                <a:cs typeface="Calibri"/>
              </a:rPr>
              <a:t>metadata </a:t>
            </a:r>
            <a:r>
              <a:rPr dirty="0" sz="2500" spc="-5">
                <a:latin typeface="Calibri"/>
                <a:cs typeface="Calibri"/>
              </a:rPr>
              <a:t>with </a:t>
            </a:r>
            <a:r>
              <a:rPr dirty="0" sz="2500" spc="-10">
                <a:latin typeface="Calibri"/>
                <a:cs typeface="Calibri"/>
              </a:rPr>
              <a:t>packages, </a:t>
            </a:r>
            <a:r>
              <a:rPr dirty="0" sz="2500" spc="-5">
                <a:latin typeface="Calibri"/>
                <a:cs typeface="Calibri"/>
              </a:rPr>
              <a:t>classes, </a:t>
            </a:r>
            <a:r>
              <a:rPr dirty="0" sz="2500" spc="-10">
                <a:latin typeface="Calibri"/>
                <a:cs typeface="Calibri"/>
              </a:rPr>
              <a:t>methods, 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parameters </a:t>
            </a:r>
            <a:r>
              <a:rPr dirty="0" sz="2500" spc="-5">
                <a:latin typeface="Calibri"/>
                <a:cs typeface="Calibri"/>
              </a:rPr>
              <a:t>and variables. </a:t>
            </a:r>
            <a:r>
              <a:rPr dirty="0" sz="2500" spc="-10">
                <a:latin typeface="Calibri"/>
                <a:cs typeface="Calibri"/>
              </a:rPr>
              <a:t>This </a:t>
            </a:r>
            <a:r>
              <a:rPr dirty="0" sz="2500" spc="-15">
                <a:latin typeface="Calibri"/>
                <a:cs typeface="Calibri"/>
              </a:rPr>
              <a:t>metadata </a:t>
            </a:r>
            <a:r>
              <a:rPr dirty="0" sz="2500" spc="-10">
                <a:latin typeface="Calibri"/>
                <a:cs typeface="Calibri"/>
              </a:rPr>
              <a:t>can </a:t>
            </a:r>
            <a:r>
              <a:rPr dirty="0" sz="2500" spc="-5">
                <a:latin typeface="Calibri"/>
                <a:cs typeface="Calibri"/>
              </a:rPr>
              <a:t>then be used 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by</a:t>
            </a:r>
            <a:r>
              <a:rPr dirty="0" sz="2500" spc="-10">
                <a:latin typeface="Calibri"/>
                <a:cs typeface="Calibri"/>
              </a:rPr>
              <a:t> frameworks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to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ensure</a:t>
            </a:r>
            <a:r>
              <a:rPr dirty="0" sz="2500" spc="-5">
                <a:latin typeface="Calibri"/>
                <a:cs typeface="Calibri"/>
              </a:rPr>
              <a:t> the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right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behaviour</a:t>
            </a:r>
            <a:r>
              <a:rPr dirty="0" sz="2500" spc="-5">
                <a:latin typeface="Calibri"/>
                <a:cs typeface="Calibri"/>
              </a:rPr>
              <a:t> or 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interpretation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is </a:t>
            </a:r>
            <a:r>
              <a:rPr dirty="0" sz="2500" spc="-10">
                <a:latin typeface="Calibri"/>
                <a:cs typeface="Calibri"/>
              </a:rPr>
              <a:t>associated</a:t>
            </a:r>
            <a:r>
              <a:rPr dirty="0" sz="2500" spc="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with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that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part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 the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program.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221691"/>
            <a:ext cx="79038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" b="1">
                <a:latin typeface="Calibri"/>
                <a:cs typeface="Calibri"/>
              </a:rPr>
              <a:t>Enterprise</a:t>
            </a:r>
            <a:r>
              <a:rPr dirty="0" sz="4000" spc="15" b="1">
                <a:latin typeface="Calibri"/>
                <a:cs typeface="Calibri"/>
              </a:rPr>
              <a:t> </a:t>
            </a:r>
            <a:r>
              <a:rPr dirty="0" sz="4000" spc="-20" b="1">
                <a:latin typeface="Calibri"/>
                <a:cs typeface="Calibri"/>
              </a:rPr>
              <a:t>JavaBean</a:t>
            </a:r>
            <a:r>
              <a:rPr dirty="0" sz="4000" spc="-5" b="1">
                <a:latin typeface="Calibri"/>
                <a:cs typeface="Calibri"/>
              </a:rPr>
              <a:t> </a:t>
            </a:r>
            <a:r>
              <a:rPr dirty="0" sz="4000" spc="-20" b="1">
                <a:latin typeface="Calibri"/>
                <a:cs typeface="Calibri"/>
              </a:rPr>
              <a:t>containers</a:t>
            </a:r>
            <a:r>
              <a:rPr dirty="0" sz="4000" spc="15" b="1">
                <a:latin typeface="Calibri"/>
                <a:cs typeface="Calibri"/>
              </a:rPr>
              <a:t> </a:t>
            </a:r>
            <a:r>
              <a:rPr dirty="0" sz="4000" spc="-5" b="1">
                <a:latin typeface="Calibri"/>
                <a:cs typeface="Calibri"/>
              </a:rPr>
              <a:t>in EJB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93978"/>
            <a:ext cx="8071484" cy="507428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355600" marR="5080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EJB adopts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container-based approach. </a:t>
            </a:r>
            <a:r>
              <a:rPr dirty="0" sz="1800">
                <a:latin typeface="Calibri"/>
                <a:cs typeface="Calibri"/>
              </a:rPr>
              <a:t>Beans </a:t>
            </a:r>
            <a:r>
              <a:rPr dirty="0" sz="1800" spc="-15">
                <a:latin typeface="Calibri"/>
                <a:cs typeface="Calibri"/>
              </a:rPr>
              <a:t>are </a:t>
            </a:r>
            <a:r>
              <a:rPr dirty="0" sz="1800" spc="-10">
                <a:latin typeface="Calibri"/>
                <a:cs typeface="Calibri"/>
              </a:rPr>
              <a:t>deployed to containers,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containers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implicit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distributed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system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management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interception.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algn="just" marL="355600" marR="5715" indent="-342900">
              <a:lnSpc>
                <a:spcPct val="801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way,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container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necessary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policies</a:t>
            </a:r>
            <a:r>
              <a:rPr dirty="0" sz="1800">
                <a:latin typeface="Calibri"/>
                <a:cs typeface="Calibri"/>
              </a:rPr>
              <a:t> 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areas</a:t>
            </a:r>
            <a:r>
              <a:rPr dirty="0" sz="1800" spc="-5">
                <a:latin typeface="Calibri"/>
                <a:cs typeface="Calibri"/>
              </a:rPr>
              <a:t> including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transaction </a:t>
            </a:r>
            <a:r>
              <a:rPr dirty="0" sz="1800" spc="-5">
                <a:latin typeface="Calibri"/>
                <a:cs typeface="Calibri"/>
              </a:rPr>
              <a:t>management, </a:t>
            </a:r>
            <a:r>
              <a:rPr dirty="0" sz="1800" spc="-20">
                <a:latin typeface="Calibri"/>
                <a:cs typeface="Calibri"/>
              </a:rPr>
              <a:t>security, </a:t>
            </a:r>
            <a:r>
              <a:rPr dirty="0" sz="1800" spc="-10">
                <a:latin typeface="Calibri"/>
                <a:cs typeface="Calibri"/>
              </a:rPr>
              <a:t>persistence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5">
                <a:latin typeface="Calibri"/>
                <a:cs typeface="Calibri"/>
              </a:rPr>
              <a:t>lifecycle </a:t>
            </a:r>
            <a:r>
              <a:rPr dirty="0" sz="1800">
                <a:latin typeface="Calibri"/>
                <a:cs typeface="Calibri"/>
              </a:rPr>
              <a:t>management </a:t>
            </a:r>
            <a:r>
              <a:rPr dirty="0" sz="1800" spc="-5">
                <a:latin typeface="Calibri"/>
                <a:cs typeface="Calibri"/>
              </a:rPr>
              <a:t>allowing 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developer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focus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exclusively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application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logic.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algn="just" marL="355600" marR="5715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Containers</a:t>
            </a:r>
            <a:r>
              <a:rPr dirty="0" sz="1800" spc="-5">
                <a:latin typeface="Calibri"/>
                <a:cs typeface="Calibri"/>
              </a:rPr>
              <a:t> must </a:t>
            </a:r>
            <a:r>
              <a:rPr dirty="0" sz="1800" spc="-15">
                <a:latin typeface="Calibri"/>
                <a:cs typeface="Calibri"/>
              </a:rPr>
              <a:t>therefore</a:t>
            </a:r>
            <a:r>
              <a:rPr dirty="0" sz="1800" spc="3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 </a:t>
            </a:r>
            <a:r>
              <a:rPr dirty="0" sz="1800" spc="-10">
                <a:latin typeface="Calibri"/>
                <a:cs typeface="Calibri"/>
              </a:rPr>
              <a:t>configured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 the </a:t>
            </a:r>
            <a:r>
              <a:rPr dirty="0" sz="1800" spc="-5">
                <a:latin typeface="Calibri"/>
                <a:cs typeface="Calibri"/>
              </a:rPr>
              <a:t>necessary level of support. </a:t>
            </a:r>
            <a:r>
              <a:rPr dirty="0" sz="1800" spc="-10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current version, </a:t>
            </a:r>
            <a:r>
              <a:rPr dirty="0" sz="1800" spc="-5">
                <a:latin typeface="Calibri"/>
                <a:cs typeface="Calibri"/>
              </a:rPr>
              <a:t>EJB is </a:t>
            </a:r>
            <a:r>
              <a:rPr dirty="0" sz="1800" spc="-10">
                <a:latin typeface="Calibri"/>
                <a:cs typeface="Calibri"/>
              </a:rPr>
              <a:t>preconfigured </a:t>
            </a:r>
            <a:r>
              <a:rPr dirty="0" sz="1800" spc="-5">
                <a:latin typeface="Calibri"/>
                <a:cs typeface="Calibri"/>
              </a:rPr>
              <a:t>with </a:t>
            </a:r>
            <a:r>
              <a:rPr dirty="0" sz="1800" spc="-10">
                <a:latin typeface="Calibri"/>
                <a:cs typeface="Calibri"/>
              </a:rPr>
              <a:t>common default </a:t>
            </a:r>
            <a:r>
              <a:rPr dirty="0" sz="1800" spc="-5">
                <a:latin typeface="Calibri"/>
                <a:cs typeface="Calibri"/>
              </a:rPr>
              <a:t>policies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developer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take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action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defaults are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insufficient.</a:t>
            </a:r>
            <a:endParaRPr sz="1800">
              <a:latin typeface="Calibri"/>
              <a:cs typeface="Calibri"/>
            </a:endParaRPr>
          </a:p>
          <a:p>
            <a:pPr algn="just" marL="355600" indent="-342900">
              <a:lnSpc>
                <a:spcPts val="1945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1800" spc="-20">
                <a:latin typeface="Calibri"/>
                <a:cs typeface="Calibri"/>
              </a:rPr>
              <a:t>Transactions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EJB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apply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equally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any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style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bean,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including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both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session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beans</a:t>
            </a:r>
            <a:endParaRPr sz="1800">
              <a:latin typeface="Calibri"/>
              <a:cs typeface="Calibri"/>
            </a:endParaRPr>
          </a:p>
          <a:p>
            <a:pPr algn="just" marL="355600">
              <a:lnSpc>
                <a:spcPts val="1945"/>
              </a:lnSpc>
            </a:pP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message-driven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355600" marR="431165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first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declare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whether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transactions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associated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enterprise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should 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bean-managed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 container-managed. This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achieved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associating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following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annotations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associated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class, respectively: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 spc="-10" i="1">
                <a:latin typeface="Calibri"/>
                <a:cs typeface="Calibri"/>
              </a:rPr>
              <a:t>@TransactionManagement</a:t>
            </a:r>
            <a:r>
              <a:rPr dirty="0" sz="1800" spc="-5" i="1">
                <a:latin typeface="Calibri"/>
                <a:cs typeface="Calibri"/>
              </a:rPr>
              <a:t> (BEAN)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800" spc="-10" i="1">
                <a:latin typeface="Calibri"/>
                <a:cs typeface="Calibri"/>
              </a:rPr>
              <a:t>@TransactionManagement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20" i="1">
                <a:latin typeface="Calibri"/>
                <a:cs typeface="Calibri"/>
              </a:rPr>
              <a:t>(CONTAINER)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Note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that, by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default,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transactions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container-managed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EJB.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446" y="621005"/>
            <a:ext cx="8156012" cy="597634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422528"/>
            <a:ext cx="8486140" cy="5546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001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Dependency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injection: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example</a:t>
            </a:r>
            <a:r>
              <a:rPr dirty="0" sz="1800" spc="-5">
                <a:latin typeface="Calibri"/>
                <a:cs typeface="Calibri"/>
              </a:rPr>
              <a:t> above</a:t>
            </a:r>
            <a:r>
              <a:rPr dirty="0" sz="1800">
                <a:latin typeface="Calibri"/>
                <a:cs typeface="Calibri"/>
              </a:rPr>
              <a:t> also </a:t>
            </a:r>
            <a:r>
              <a:rPr dirty="0" sz="1800" spc="-15">
                <a:latin typeface="Calibri"/>
                <a:cs typeface="Calibri"/>
              </a:rPr>
              <a:t>illustrates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further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important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role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containers: </a:t>
            </a:r>
            <a:r>
              <a:rPr dirty="0" sz="1800" spc="-10" i="1">
                <a:latin typeface="Calibri"/>
                <a:cs typeface="Calibri"/>
              </a:rPr>
              <a:t>Enterprise </a:t>
            </a:r>
            <a:r>
              <a:rPr dirty="0" sz="1800" i="1">
                <a:latin typeface="Calibri"/>
                <a:cs typeface="Calibri"/>
              </a:rPr>
              <a:t>JavaBean </a:t>
            </a:r>
            <a:r>
              <a:rPr dirty="0" sz="1800" spc="-5" i="1">
                <a:latin typeface="Calibri"/>
                <a:cs typeface="Calibri"/>
              </a:rPr>
              <a:t>dependency injection</a:t>
            </a:r>
            <a:r>
              <a:rPr dirty="0" sz="1800" spc="-5">
                <a:latin typeface="Calibri"/>
                <a:cs typeface="Calibri"/>
              </a:rPr>
              <a:t>. </a:t>
            </a:r>
            <a:r>
              <a:rPr dirty="0" sz="1800">
                <a:latin typeface="Calibri"/>
                <a:cs typeface="Calibri"/>
              </a:rPr>
              <a:t>Dependency </a:t>
            </a:r>
            <a:r>
              <a:rPr dirty="0" sz="1800" spc="-5">
                <a:latin typeface="Calibri"/>
                <a:cs typeface="Calibri"/>
              </a:rPr>
              <a:t>injection is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common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pattern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 spc="-10">
                <a:latin typeface="Calibri"/>
                <a:cs typeface="Calibri"/>
              </a:rPr>
              <a:t>programming </a:t>
            </a:r>
            <a:r>
              <a:rPr dirty="0" sz="1800" spc="-5">
                <a:latin typeface="Calibri"/>
                <a:cs typeface="Calibri"/>
              </a:rPr>
              <a:t>whereby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third </a:t>
            </a:r>
            <a:r>
              <a:rPr dirty="0" sz="1800" spc="-25">
                <a:latin typeface="Calibri"/>
                <a:cs typeface="Calibri"/>
              </a:rPr>
              <a:t>party,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this case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25">
                <a:latin typeface="Calibri"/>
                <a:cs typeface="Calibri"/>
              </a:rPr>
              <a:t>container, </a:t>
            </a:r>
            <a:r>
              <a:rPr dirty="0" sz="1800" spc="-5">
                <a:latin typeface="Calibri"/>
                <a:cs typeface="Calibri"/>
              </a:rPr>
              <a:t>is responsible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managing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resolving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relationships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between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component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dependencies.</a:t>
            </a:r>
            <a:endParaRPr sz="1800">
              <a:latin typeface="Calibri"/>
              <a:cs typeface="Calibri"/>
            </a:endParaRPr>
          </a:p>
          <a:p>
            <a:pPr algn="just" marL="12700" marR="8064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20">
                <a:latin typeface="Calibri"/>
                <a:cs typeface="Calibri"/>
              </a:rPr>
              <a:t>particular, </a:t>
            </a:r>
            <a:r>
              <a:rPr dirty="0" sz="1800" spc="-5">
                <a:latin typeface="Calibri"/>
                <a:cs typeface="Calibri"/>
              </a:rPr>
              <a:t>in EJB 3.0,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component </a:t>
            </a:r>
            <a:r>
              <a:rPr dirty="0" sz="1800" spc="-25">
                <a:latin typeface="Calibri"/>
                <a:cs typeface="Calibri"/>
              </a:rPr>
              <a:t>refers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a dependency </a:t>
            </a:r>
            <a:r>
              <a:rPr dirty="0" sz="1800" spc="-5">
                <a:latin typeface="Calibri"/>
                <a:cs typeface="Calibri"/>
              </a:rPr>
              <a:t>using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5">
                <a:latin typeface="Calibri"/>
                <a:cs typeface="Calibri"/>
              </a:rPr>
              <a:t>annotation </a:t>
            </a:r>
            <a:r>
              <a:rPr dirty="0" sz="1800">
                <a:latin typeface="Calibri"/>
                <a:cs typeface="Calibri"/>
              </a:rPr>
              <a:t>and 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container </a:t>
            </a:r>
            <a:r>
              <a:rPr dirty="0" sz="1800" spc="-5">
                <a:latin typeface="Calibri"/>
                <a:cs typeface="Calibri"/>
              </a:rPr>
              <a:t>is responsible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resolving this annotation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ensuring that, </a:t>
            </a:r>
            <a:r>
              <a:rPr dirty="0" sz="1800" spc="-10">
                <a:latin typeface="Calibri"/>
                <a:cs typeface="Calibri"/>
              </a:rPr>
              <a:t>at </a:t>
            </a:r>
            <a:r>
              <a:rPr dirty="0" sz="1800" spc="-5">
                <a:latin typeface="Calibri"/>
                <a:cs typeface="Calibri"/>
              </a:rPr>
              <a:t>runtime,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associated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attribute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refers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right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typically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implemented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reflection.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algn="just" marL="156845" marR="5080">
              <a:lnSpc>
                <a:spcPct val="100000"/>
              </a:lnSpc>
              <a:spcBef>
                <a:spcPts val="1505"/>
              </a:spcBef>
            </a:pPr>
            <a:r>
              <a:rPr dirty="0" sz="1800" spc="-15" b="1">
                <a:latin typeface="Calibri"/>
                <a:cs typeface="Calibri"/>
              </a:rPr>
              <a:t>Enterprise </a:t>
            </a:r>
            <a:r>
              <a:rPr dirty="0" sz="1800" spc="-10" b="1">
                <a:latin typeface="Calibri"/>
                <a:cs typeface="Calibri"/>
              </a:rPr>
              <a:t>JavaBean </a:t>
            </a:r>
            <a:r>
              <a:rPr dirty="0" sz="1800" spc="-15" b="1">
                <a:latin typeface="Calibri"/>
                <a:cs typeface="Calibri"/>
              </a:rPr>
              <a:t>Interception </a:t>
            </a:r>
            <a:r>
              <a:rPr dirty="0" sz="1800" b="1">
                <a:latin typeface="Calibri"/>
                <a:cs typeface="Calibri"/>
              </a:rPr>
              <a:t>•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Enterprise JavaBeans </a:t>
            </a:r>
            <a:r>
              <a:rPr dirty="0" sz="1800" spc="-5">
                <a:latin typeface="Calibri"/>
                <a:cs typeface="Calibri"/>
              </a:rPr>
              <a:t>specification </a:t>
            </a:r>
            <a:r>
              <a:rPr dirty="0" sz="1800">
                <a:latin typeface="Calibri"/>
                <a:cs typeface="Calibri"/>
              </a:rPr>
              <a:t>enables 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programmer to intercept two </a:t>
            </a:r>
            <a:r>
              <a:rPr dirty="0" sz="1800">
                <a:latin typeface="Calibri"/>
                <a:cs typeface="Calibri"/>
              </a:rPr>
              <a:t>types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operation </a:t>
            </a:r>
            <a:r>
              <a:rPr dirty="0" sz="1800" spc="-5">
                <a:latin typeface="Calibri"/>
                <a:cs typeface="Calibri"/>
              </a:rPr>
              <a:t>on beans in order </a:t>
            </a:r>
            <a:r>
              <a:rPr dirty="0" sz="1800" spc="-10">
                <a:latin typeface="Calibri"/>
                <a:cs typeface="Calibri"/>
              </a:rPr>
              <a:t>to alter </a:t>
            </a:r>
            <a:r>
              <a:rPr dirty="0" sz="1800">
                <a:latin typeface="Calibri"/>
                <a:cs typeface="Calibri"/>
              </a:rPr>
              <a:t>their </a:t>
            </a:r>
            <a:r>
              <a:rPr dirty="0" sz="1800" spc="-10">
                <a:latin typeface="Calibri"/>
                <a:cs typeface="Calibri"/>
              </a:rPr>
              <a:t>default </a:t>
            </a:r>
            <a:r>
              <a:rPr dirty="0" sz="1800" spc="-5">
                <a:latin typeface="Calibri"/>
                <a:cs typeface="Calibri"/>
              </a:rPr>
              <a:t> behaviour:</a:t>
            </a:r>
            <a:endParaRPr sz="1800">
              <a:latin typeface="Calibri"/>
              <a:cs typeface="Calibri"/>
            </a:endParaRPr>
          </a:p>
          <a:p>
            <a:pPr algn="just" marL="322580" indent="-166370">
              <a:lnSpc>
                <a:spcPct val="100000"/>
              </a:lnSpc>
              <a:buFont typeface="Calibri"/>
              <a:buChar char="•"/>
              <a:tabLst>
                <a:tab pos="323215" algn="l"/>
              </a:tabLst>
            </a:pPr>
            <a:r>
              <a:rPr dirty="0" sz="1800" spc="-5">
                <a:latin typeface="Calibri"/>
                <a:cs typeface="Calibri"/>
              </a:rPr>
              <a:t>method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associated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business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interface;</a:t>
            </a:r>
            <a:endParaRPr sz="1800">
              <a:latin typeface="Calibri"/>
              <a:cs typeface="Calibri"/>
            </a:endParaRPr>
          </a:p>
          <a:p>
            <a:pPr algn="just" marL="322580" indent="-166370">
              <a:lnSpc>
                <a:spcPct val="100000"/>
              </a:lnSpc>
              <a:buFont typeface="Calibri"/>
              <a:buChar char="•"/>
              <a:tabLst>
                <a:tab pos="323215" algn="l"/>
              </a:tabLst>
            </a:pPr>
            <a:r>
              <a:rPr dirty="0" sz="1800" spc="-15">
                <a:latin typeface="Calibri"/>
                <a:cs typeface="Calibri"/>
              </a:rPr>
              <a:t>lifecycle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events.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Calibri"/>
              <a:cs typeface="Calibri"/>
            </a:endParaRPr>
          </a:p>
          <a:p>
            <a:pPr algn="just" marL="84455" marR="78740">
              <a:lnSpc>
                <a:spcPct val="100000"/>
              </a:lnSpc>
              <a:spcBef>
                <a:spcPts val="5"/>
              </a:spcBef>
            </a:pPr>
            <a:r>
              <a:rPr dirty="0" sz="1800" spc="-15" b="1">
                <a:latin typeface="Calibri"/>
                <a:cs typeface="Calibri"/>
              </a:rPr>
              <a:t>Interception </a:t>
            </a:r>
            <a:r>
              <a:rPr dirty="0" sz="1800" b="1">
                <a:latin typeface="Calibri"/>
                <a:cs typeface="Calibri"/>
              </a:rPr>
              <a:t>of </a:t>
            </a:r>
            <a:r>
              <a:rPr dirty="0" sz="1800" spc="-5" b="1">
                <a:latin typeface="Calibri"/>
                <a:cs typeface="Calibri"/>
              </a:rPr>
              <a:t>methods: </a:t>
            </a:r>
            <a:r>
              <a:rPr dirty="0" sz="1800" spc="-5">
                <a:latin typeface="Calibri"/>
                <a:cs typeface="Calibri"/>
              </a:rPr>
              <a:t>This mechanism is </a:t>
            </a:r>
            <a:r>
              <a:rPr dirty="0" sz="1800">
                <a:latin typeface="Calibri"/>
                <a:cs typeface="Calibri"/>
              </a:rPr>
              <a:t>used </a:t>
            </a:r>
            <a:r>
              <a:rPr dirty="0" sz="1800" spc="-5">
                <a:latin typeface="Calibri"/>
                <a:cs typeface="Calibri"/>
              </a:rPr>
              <a:t>where it is necessary </a:t>
            </a:r>
            <a:r>
              <a:rPr dirty="0" sz="1800" spc="-10">
                <a:latin typeface="Calibri"/>
                <a:cs typeface="Calibri"/>
              </a:rPr>
              <a:t>to associate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particular action or set of actions with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5">
                <a:latin typeface="Calibri"/>
                <a:cs typeface="Calibri"/>
              </a:rPr>
              <a:t>incoming call </a:t>
            </a:r>
            <a:r>
              <a:rPr dirty="0" sz="1800" spc="5">
                <a:latin typeface="Calibri"/>
                <a:cs typeface="Calibri"/>
              </a:rPr>
              <a:t>on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business </a:t>
            </a:r>
            <a:r>
              <a:rPr dirty="0" sz="1800" spc="-10">
                <a:latin typeface="Calibri"/>
                <a:cs typeface="Calibri"/>
              </a:rPr>
              <a:t>interface. </a:t>
            </a:r>
            <a:r>
              <a:rPr dirty="0" sz="1800" spc="-5">
                <a:latin typeface="Calibri"/>
                <a:cs typeface="Calibri"/>
              </a:rPr>
              <a:t>This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applies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equally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incoming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invocations</a:t>
            </a:r>
            <a:r>
              <a:rPr dirty="0" sz="1800" spc="-5">
                <a:latin typeface="Calibri"/>
                <a:cs typeface="Calibri"/>
              </a:rPr>
              <a:t> on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session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bean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incoming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events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>
                <a:latin typeface="Calibri"/>
                <a:cs typeface="Calibri"/>
              </a:rPr>
              <a:t> a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message-driven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bean.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350646"/>
            <a:ext cx="819594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Calibri"/>
                <a:cs typeface="Calibri"/>
              </a:rPr>
              <a:t>Interception </a:t>
            </a:r>
            <a:r>
              <a:rPr dirty="0" sz="1800" b="1">
                <a:latin typeface="Calibri"/>
                <a:cs typeface="Calibri"/>
              </a:rPr>
              <a:t>of </a:t>
            </a:r>
            <a:r>
              <a:rPr dirty="0" sz="1800" spc="-15" b="1">
                <a:latin typeface="Calibri"/>
                <a:cs typeface="Calibri"/>
              </a:rPr>
              <a:t>lifecycle </a:t>
            </a:r>
            <a:r>
              <a:rPr dirty="0" sz="1800" spc="-10" b="1">
                <a:latin typeface="Calibri"/>
                <a:cs typeface="Calibri"/>
              </a:rPr>
              <a:t>events: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similar mechanism </a:t>
            </a:r>
            <a:r>
              <a:rPr dirty="0" sz="1800" spc="-10">
                <a:latin typeface="Calibri"/>
                <a:cs typeface="Calibri"/>
              </a:rPr>
              <a:t>can </a:t>
            </a:r>
            <a:r>
              <a:rPr dirty="0" sz="1800">
                <a:latin typeface="Calibri"/>
                <a:cs typeface="Calibri"/>
              </a:rPr>
              <a:t>be </a:t>
            </a:r>
            <a:r>
              <a:rPr dirty="0" sz="1800" spc="-5">
                <a:latin typeface="Calibri"/>
                <a:cs typeface="Calibri"/>
              </a:rPr>
              <a:t>used </a:t>
            </a:r>
            <a:r>
              <a:rPr dirty="0" sz="1800" spc="-10">
                <a:latin typeface="Calibri"/>
                <a:cs typeface="Calibri"/>
              </a:rPr>
              <a:t>to intercept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react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lifecycle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events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associated</a:t>
            </a:r>
            <a:r>
              <a:rPr dirty="0" sz="1800" spc="-5">
                <a:latin typeface="Calibri"/>
                <a:cs typeface="Calibri"/>
              </a:rPr>
              <a:t> with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component.</a:t>
            </a:r>
            <a:r>
              <a:rPr dirty="0" sz="1800">
                <a:latin typeface="Calibri"/>
                <a:cs typeface="Calibri"/>
              </a:rPr>
              <a:t> In </a:t>
            </a:r>
            <a:r>
              <a:rPr dirty="0" sz="1800" spc="-20">
                <a:latin typeface="Calibri"/>
                <a:cs typeface="Calibri"/>
              </a:rPr>
              <a:t>particular,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EJB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specification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allows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bean developer </a:t>
            </a:r>
            <a:r>
              <a:rPr dirty="0" sz="1800" spc="-10">
                <a:latin typeface="Calibri"/>
                <a:cs typeface="Calibri"/>
              </a:rPr>
              <a:t>to associate </a:t>
            </a:r>
            <a:r>
              <a:rPr dirty="0" sz="1800" spc="-15">
                <a:latin typeface="Calibri"/>
                <a:cs typeface="Calibri"/>
              </a:rPr>
              <a:t>interceptors </a:t>
            </a:r>
            <a:r>
              <a:rPr dirty="0" sz="1800" spc="-5">
                <a:latin typeface="Calibri"/>
                <a:cs typeface="Calibri"/>
              </a:rPr>
              <a:t>with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creation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deletion of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following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annotations,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respectively:</a:t>
            </a:r>
            <a:endParaRPr sz="1800">
              <a:latin typeface="Calibri"/>
              <a:cs typeface="Calibri"/>
            </a:endParaRPr>
          </a:p>
          <a:p>
            <a:pPr marL="12700" marR="6697980">
              <a:lnSpc>
                <a:spcPct val="100000"/>
              </a:lnSpc>
            </a:pPr>
            <a:r>
              <a:rPr dirty="0" sz="1800" spc="-5" i="1">
                <a:latin typeface="Calibri"/>
                <a:cs typeface="Calibri"/>
              </a:rPr>
              <a:t>@</a:t>
            </a:r>
            <a:r>
              <a:rPr dirty="0" sz="1800" spc="-45" i="1">
                <a:latin typeface="Calibri"/>
                <a:cs typeface="Calibri"/>
              </a:rPr>
              <a:t>P</a:t>
            </a:r>
            <a:r>
              <a:rPr dirty="0" sz="1800" spc="-5" i="1">
                <a:latin typeface="Calibri"/>
                <a:cs typeface="Calibri"/>
              </a:rPr>
              <a:t>o</a:t>
            </a:r>
            <a:r>
              <a:rPr dirty="0" sz="1800" spc="-30" i="1">
                <a:latin typeface="Calibri"/>
                <a:cs typeface="Calibri"/>
              </a:rPr>
              <a:t>s</a:t>
            </a:r>
            <a:r>
              <a:rPr dirty="0" sz="1800" i="1">
                <a:latin typeface="Calibri"/>
                <a:cs typeface="Calibri"/>
              </a:rPr>
              <a:t>t</a:t>
            </a:r>
            <a:r>
              <a:rPr dirty="0" sz="1800" spc="-10" i="1">
                <a:latin typeface="Calibri"/>
                <a:cs typeface="Calibri"/>
              </a:rPr>
              <a:t>C</a:t>
            </a:r>
            <a:r>
              <a:rPr dirty="0" sz="1800" spc="-5" i="1">
                <a:latin typeface="Calibri"/>
                <a:cs typeface="Calibri"/>
              </a:rPr>
              <a:t>on</a:t>
            </a:r>
            <a:r>
              <a:rPr dirty="0" sz="1800" spc="-30" i="1">
                <a:latin typeface="Calibri"/>
                <a:cs typeface="Calibri"/>
              </a:rPr>
              <a:t>s</a:t>
            </a:r>
            <a:r>
              <a:rPr dirty="0" sz="1800" i="1">
                <a:latin typeface="Calibri"/>
                <a:cs typeface="Calibri"/>
              </a:rPr>
              <a:t>t</a:t>
            </a:r>
            <a:r>
              <a:rPr dirty="0" sz="1800" spc="-10" i="1">
                <a:latin typeface="Calibri"/>
                <a:cs typeface="Calibri"/>
              </a:rPr>
              <a:t>r</a:t>
            </a:r>
            <a:r>
              <a:rPr dirty="0" sz="1800" spc="-5" i="1">
                <a:latin typeface="Calibri"/>
                <a:cs typeface="Calibri"/>
              </a:rPr>
              <a:t>u</a:t>
            </a:r>
            <a:r>
              <a:rPr dirty="0" sz="1800" spc="-10" i="1">
                <a:latin typeface="Calibri"/>
                <a:cs typeface="Calibri"/>
              </a:rPr>
              <a:t>c</a:t>
            </a:r>
            <a:r>
              <a:rPr dirty="0" sz="1800" i="1">
                <a:latin typeface="Calibri"/>
                <a:cs typeface="Calibri"/>
              </a:rPr>
              <a:t>t  </a:t>
            </a:r>
            <a:r>
              <a:rPr dirty="0" sz="1800" spc="-10" i="1">
                <a:latin typeface="Calibri"/>
                <a:cs typeface="Calibri"/>
              </a:rPr>
              <a:t>@PreDestroy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annotations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associated</a:t>
            </a:r>
            <a:r>
              <a:rPr dirty="0" sz="1800" spc="2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given</a:t>
            </a:r>
            <a:r>
              <a:rPr dirty="0" sz="1800" spc="2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methods</a:t>
            </a:r>
            <a:r>
              <a:rPr dirty="0" sz="1800" spc="2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bean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class,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effect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these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methods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will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called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associated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lifecycle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events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happen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157" y="461594"/>
            <a:ext cx="28092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8.5.2</a:t>
            </a:r>
            <a:r>
              <a:rPr dirty="0" sz="4400" spc="-75"/>
              <a:t> </a:t>
            </a:r>
            <a:r>
              <a:rPr dirty="0" sz="4400" spc="-20"/>
              <a:t>Fractal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9465"/>
            <a:ext cx="8073390" cy="39217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355600" marR="5080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 spc="-15">
                <a:latin typeface="Calibri"/>
                <a:cs typeface="Calibri"/>
              </a:rPr>
              <a:t>Fractal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lightweight component </a:t>
            </a:r>
            <a:r>
              <a:rPr dirty="0" sz="1800">
                <a:latin typeface="Calibri"/>
                <a:cs typeface="Calibri"/>
              </a:rPr>
              <a:t>model </a:t>
            </a:r>
            <a:r>
              <a:rPr dirty="0" sz="1800" spc="-5">
                <a:latin typeface="Calibri"/>
                <a:cs typeface="Calibri"/>
              </a:rPr>
              <a:t>that brings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benefits of component-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based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programming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development 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distributed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systems.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algn="just" marL="355600" marR="6985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1800" spc="-15">
                <a:latin typeface="Calibri"/>
                <a:cs typeface="Calibri"/>
              </a:rPr>
              <a:t>Fractal</a:t>
            </a:r>
            <a:r>
              <a:rPr dirty="0" sz="1800" spc="-10">
                <a:latin typeface="Calibri"/>
                <a:cs typeface="Calibri"/>
              </a:rPr>
              <a:t> provides</a:t>
            </a:r>
            <a:r>
              <a:rPr dirty="0" sz="1800" spc="-5">
                <a:latin typeface="Calibri"/>
                <a:cs typeface="Calibri"/>
              </a:rPr>
              <a:t> support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programming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with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interfaces</a:t>
            </a:r>
            <a:r>
              <a:rPr dirty="0" sz="1800" spc="-10">
                <a:latin typeface="Calibri"/>
                <a:cs typeface="Calibri"/>
              </a:rPr>
              <a:t>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associated </a:t>
            </a:r>
            <a:r>
              <a:rPr dirty="0" sz="1800" spc="-5">
                <a:latin typeface="Calibri"/>
                <a:cs typeface="Calibri"/>
              </a:rPr>
              <a:t> benefits in terms 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separation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interface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implementation. </a:t>
            </a:r>
            <a:r>
              <a:rPr dirty="0" sz="1800" spc="-10">
                <a:latin typeface="Calibri"/>
                <a:cs typeface="Calibri"/>
              </a:rPr>
              <a:t>Fractal goes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further,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though,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supports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explicit</a:t>
            </a:r>
            <a:r>
              <a:rPr dirty="0" sz="1800" spc="-5" i="1">
                <a:latin typeface="Calibri"/>
                <a:cs typeface="Calibri"/>
              </a:rPr>
              <a:t> representation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software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system,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avoiding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problem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implicit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dependencies.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algn="just" marL="355600" marR="6985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1800" spc="-15">
                <a:latin typeface="Calibri"/>
                <a:cs typeface="Calibri"/>
              </a:rPr>
              <a:t>Fractal </a:t>
            </a:r>
            <a:r>
              <a:rPr dirty="0" sz="1800" spc="-5">
                <a:latin typeface="Calibri"/>
                <a:cs typeface="Calibri"/>
              </a:rPr>
              <a:t>is used </a:t>
            </a:r>
            <a:r>
              <a:rPr dirty="0" sz="1800" spc="-10">
                <a:latin typeface="Calibri"/>
                <a:cs typeface="Calibri"/>
              </a:rPr>
              <a:t>to construct </a:t>
            </a:r>
            <a:r>
              <a:rPr dirty="0" sz="1800" spc="-5">
                <a:latin typeface="Calibri"/>
                <a:cs typeface="Calibri"/>
              </a:rPr>
              <a:t>more </a:t>
            </a:r>
            <a:r>
              <a:rPr dirty="0" sz="1800" spc="-10">
                <a:latin typeface="Calibri"/>
                <a:cs typeface="Calibri"/>
              </a:rPr>
              <a:t>complex software </a:t>
            </a:r>
            <a:r>
              <a:rPr dirty="0" sz="1800" spc="-15">
                <a:latin typeface="Calibri"/>
                <a:cs typeface="Calibri"/>
              </a:rPr>
              <a:t>systems </a:t>
            </a:r>
            <a:r>
              <a:rPr dirty="0" sz="1800" spc="-5">
                <a:latin typeface="Calibri"/>
                <a:cs typeface="Calibri"/>
              </a:rPr>
              <a:t>(including middleware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systems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 </a:t>
            </a:r>
            <a:r>
              <a:rPr dirty="0" sz="1800" spc="-5">
                <a:latin typeface="Calibri"/>
                <a:cs typeface="Calibri"/>
              </a:rPr>
              <a:t>discussed below) using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component </a:t>
            </a:r>
            <a:r>
              <a:rPr dirty="0" sz="1800">
                <a:latin typeface="Calibri"/>
                <a:cs typeface="Calibri"/>
              </a:rPr>
              <a:t>model as the </a:t>
            </a:r>
            <a:r>
              <a:rPr dirty="0" sz="1800" spc="-5">
                <a:latin typeface="Calibri"/>
                <a:cs typeface="Calibri"/>
              </a:rPr>
              <a:t>basic </a:t>
            </a:r>
            <a:r>
              <a:rPr dirty="0" sz="1800">
                <a:latin typeface="Calibri"/>
                <a:cs typeface="Calibri"/>
              </a:rPr>
              <a:t>building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block, </a:t>
            </a:r>
            <a:r>
              <a:rPr dirty="0" sz="1800" spc="-10">
                <a:latin typeface="Calibri"/>
                <a:cs typeface="Calibri"/>
              </a:rPr>
              <a:t>resulting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 spc="-10">
                <a:latin typeface="Calibri"/>
                <a:cs typeface="Calibri"/>
              </a:rPr>
              <a:t>software </a:t>
            </a:r>
            <a:r>
              <a:rPr dirty="0" sz="1800" spc="-5">
                <a:latin typeface="Calibri"/>
                <a:cs typeface="Calibri"/>
              </a:rPr>
              <a:t>that has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clear component-based </a:t>
            </a:r>
            <a:r>
              <a:rPr dirty="0" sz="1800" spc="-10">
                <a:latin typeface="Calibri"/>
                <a:cs typeface="Calibri"/>
              </a:rPr>
              <a:t>architecture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configurable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reconfigurable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</a:t>
            </a:r>
            <a:r>
              <a:rPr dirty="0" sz="1800" spc="-5">
                <a:latin typeface="Calibri"/>
                <a:cs typeface="Calibri"/>
              </a:rPr>
              <a:t> runtime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match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current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environment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requirements.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lnSpc>
                <a:spcPts val="194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800" spc="-15">
                <a:latin typeface="Calibri"/>
                <a:cs typeface="Calibri"/>
              </a:rPr>
              <a:t>Fractal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defines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programming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such,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programming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language–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1945"/>
              </a:lnSpc>
            </a:pPr>
            <a:r>
              <a:rPr dirty="0" sz="1800" spc="-5">
                <a:latin typeface="Calibri"/>
                <a:cs typeface="Calibri"/>
              </a:rPr>
              <a:t>agnostic.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206502"/>
            <a:ext cx="8340090" cy="645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Implementations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this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available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several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different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languages,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including:</a:t>
            </a:r>
            <a:endParaRPr sz="1800">
              <a:latin typeface="Calibri"/>
              <a:cs typeface="Calibri"/>
            </a:endParaRPr>
          </a:p>
          <a:p>
            <a:pPr marL="178435" indent="-166370">
              <a:lnSpc>
                <a:spcPct val="100000"/>
              </a:lnSpc>
              <a:buFont typeface="Calibri"/>
              <a:buChar char="•"/>
              <a:tabLst>
                <a:tab pos="179070" algn="l"/>
              </a:tabLst>
            </a:pPr>
            <a:r>
              <a:rPr dirty="0" sz="1800" spc="-5">
                <a:latin typeface="Calibri"/>
                <a:cs typeface="Calibri"/>
              </a:rPr>
              <a:t>Julia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AOKell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(Java-based,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latter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offering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support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aspect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oriented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programming);</a:t>
            </a:r>
            <a:endParaRPr sz="1800">
              <a:latin typeface="Calibri"/>
              <a:cs typeface="Calibri"/>
            </a:endParaRPr>
          </a:p>
          <a:p>
            <a:pPr marL="178435" indent="-166370">
              <a:lnSpc>
                <a:spcPct val="100000"/>
              </a:lnSpc>
              <a:buFont typeface="Calibri"/>
              <a:buChar char="•"/>
              <a:tabLst>
                <a:tab pos="179070" algn="l"/>
              </a:tabLst>
            </a:pPr>
            <a:r>
              <a:rPr dirty="0" sz="1800" spc="-5">
                <a:latin typeface="Calibri"/>
                <a:cs typeface="Calibri"/>
              </a:rPr>
              <a:t>Cecilia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Think (C-based);</a:t>
            </a:r>
            <a:endParaRPr sz="1800">
              <a:latin typeface="Calibri"/>
              <a:cs typeface="Calibri"/>
            </a:endParaRPr>
          </a:p>
          <a:p>
            <a:pPr marL="178435" indent="-166370">
              <a:lnSpc>
                <a:spcPct val="100000"/>
              </a:lnSpc>
              <a:buFont typeface="Calibri"/>
              <a:buChar char="•"/>
              <a:tabLst>
                <a:tab pos="179070" algn="l"/>
              </a:tabLst>
            </a:pPr>
            <a:r>
              <a:rPr dirty="0" sz="1800" spc="-10">
                <a:latin typeface="Calibri"/>
                <a:cs typeface="Calibri"/>
              </a:rPr>
              <a:t>FracNet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(.NET-based);</a:t>
            </a:r>
            <a:endParaRPr sz="1800">
              <a:latin typeface="Calibri"/>
              <a:cs typeface="Calibri"/>
            </a:endParaRPr>
          </a:p>
          <a:p>
            <a:pPr marL="178435" indent="-166370">
              <a:lnSpc>
                <a:spcPct val="100000"/>
              </a:lnSpc>
              <a:buFont typeface="Calibri"/>
              <a:buChar char="•"/>
              <a:tabLst>
                <a:tab pos="179070" algn="l"/>
              </a:tabLst>
            </a:pPr>
            <a:r>
              <a:rPr dirty="0" sz="1800" spc="-25">
                <a:latin typeface="Calibri"/>
                <a:cs typeface="Calibri"/>
              </a:rPr>
              <a:t>FracTalk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(Smalltalk-based);</a:t>
            </a:r>
            <a:endParaRPr sz="1800">
              <a:latin typeface="Calibri"/>
              <a:cs typeface="Calibri"/>
            </a:endParaRPr>
          </a:p>
          <a:p>
            <a:pPr marL="178435" indent="-166370">
              <a:lnSpc>
                <a:spcPct val="100000"/>
              </a:lnSpc>
              <a:buFont typeface="Calibri"/>
              <a:buChar char="•"/>
              <a:tabLst>
                <a:tab pos="179070" algn="l"/>
              </a:tabLst>
            </a:pPr>
            <a:r>
              <a:rPr dirty="0" sz="1800" spc="-5">
                <a:latin typeface="Calibri"/>
                <a:cs typeface="Calibri"/>
              </a:rPr>
              <a:t>Julio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(Python-based).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Julia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Cecilia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treated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reference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implementations 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Fractal.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Calibri"/>
              <a:cs typeface="Calibri"/>
            </a:endParaRPr>
          </a:p>
          <a:p>
            <a:pPr algn="just" marL="84455" marR="635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Fractal </a:t>
            </a:r>
            <a:r>
              <a:rPr dirty="0" sz="1800" spc="-5">
                <a:latin typeface="Calibri"/>
                <a:cs typeface="Calibri"/>
              </a:rPr>
              <a:t>is supported by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 b="1">
                <a:latin typeface="Calibri"/>
                <a:cs typeface="Calibri"/>
              </a:rPr>
              <a:t>OW</a:t>
            </a:r>
            <a:r>
              <a:rPr dirty="0" sz="1800" spc="-10">
                <a:latin typeface="Calibri"/>
                <a:cs typeface="Calibri"/>
              </a:rPr>
              <a:t>2 consortium </a:t>
            </a:r>
            <a:r>
              <a:rPr dirty="0" sz="1800" spc="-15">
                <a:latin typeface="Calibri"/>
                <a:cs typeface="Calibri"/>
                <a:hlinkClick r:id="rId2"/>
              </a:rPr>
              <a:t>[w</a:t>
            </a:r>
            <a:r>
              <a:rPr dirty="0" sz="1800" spc="-15">
                <a:latin typeface="Calibri"/>
                <a:cs typeface="Calibri"/>
              </a:rPr>
              <a:t>w</a:t>
            </a:r>
            <a:r>
              <a:rPr dirty="0" sz="1800" spc="-15">
                <a:latin typeface="Calibri"/>
                <a:cs typeface="Calibri"/>
                <a:hlinkClick r:id="rId2"/>
              </a:rPr>
              <a:t>w.ow2.org], </a:t>
            </a:r>
            <a:r>
              <a:rPr dirty="0" sz="1800" spc="5">
                <a:latin typeface="Calibri"/>
                <a:cs typeface="Calibri"/>
              </a:rPr>
              <a:t>an </a:t>
            </a:r>
            <a:r>
              <a:rPr dirty="0" sz="1800" spc="-5">
                <a:latin typeface="Calibri"/>
                <a:cs typeface="Calibri"/>
              </a:rPr>
              <a:t>open </a:t>
            </a:r>
            <a:r>
              <a:rPr dirty="0" sz="1800" spc="-10">
                <a:latin typeface="Calibri"/>
                <a:cs typeface="Calibri"/>
              </a:rPr>
              <a:t>source software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community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distributed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systems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middleware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encourages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promotes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component-based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philosophy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construction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such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software.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algn="just" marL="84455" marR="6350">
              <a:lnSpc>
                <a:spcPct val="100000"/>
              </a:lnSpc>
            </a:pPr>
            <a:r>
              <a:rPr dirty="0" sz="1800" spc="-80">
                <a:latin typeface="Calibri"/>
                <a:cs typeface="Calibri"/>
              </a:rPr>
              <a:t>To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date,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Fractal</a:t>
            </a:r>
            <a:r>
              <a:rPr dirty="0" sz="1800" spc="-5">
                <a:latin typeface="Calibri"/>
                <a:cs typeface="Calibri"/>
              </a:rPr>
              <a:t> has</a:t>
            </a:r>
            <a:r>
              <a:rPr dirty="0" sz="1800">
                <a:latin typeface="Calibri"/>
                <a:cs typeface="Calibri"/>
              </a:rPr>
              <a:t> been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construction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wide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range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middleware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platforms</a:t>
            </a:r>
            <a:r>
              <a:rPr dirty="0" sz="1800" spc="-5">
                <a:latin typeface="Calibri"/>
                <a:cs typeface="Calibri"/>
              </a:rPr>
              <a:t> including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Think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configurable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system</a:t>
            </a:r>
            <a:r>
              <a:rPr dirty="0" sz="1800" spc="3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kernel),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DREAM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(a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middleware platform </a:t>
            </a:r>
            <a:r>
              <a:rPr dirty="0" sz="1800" spc="-5">
                <a:latin typeface="Calibri"/>
                <a:cs typeface="Calibri"/>
              </a:rPr>
              <a:t>supporting </a:t>
            </a:r>
            <a:r>
              <a:rPr dirty="0" sz="1800" spc="-10">
                <a:latin typeface="Calibri"/>
                <a:cs typeface="Calibri"/>
              </a:rPr>
              <a:t>various forms </a:t>
            </a:r>
            <a:r>
              <a:rPr dirty="0" sz="1800" spc="-5">
                <a:latin typeface="Calibri"/>
                <a:cs typeface="Calibri"/>
              </a:rPr>
              <a:t>of indirect communication), </a:t>
            </a:r>
            <a:r>
              <a:rPr dirty="0" sz="1800" spc="-5" b="1">
                <a:latin typeface="Calibri"/>
                <a:cs typeface="Calibri"/>
              </a:rPr>
              <a:t>Jasmine </a:t>
            </a:r>
            <a:r>
              <a:rPr dirty="0" sz="1800" spc="-10">
                <a:latin typeface="Calibri"/>
                <a:cs typeface="Calibri"/>
              </a:rPr>
              <a:t>(a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tool </a:t>
            </a:r>
            <a:r>
              <a:rPr dirty="0" sz="1800" spc="-5">
                <a:latin typeface="Calibri"/>
                <a:cs typeface="Calibri"/>
              </a:rPr>
              <a:t>supporting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monitoring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management of </a:t>
            </a:r>
            <a:r>
              <a:rPr dirty="0" sz="1800" spc="-15">
                <a:latin typeface="Calibri"/>
                <a:cs typeface="Calibri"/>
              </a:rPr>
              <a:t>SOA </a:t>
            </a:r>
            <a:r>
              <a:rPr dirty="0" sz="1800" spc="-10">
                <a:latin typeface="Calibri"/>
                <a:cs typeface="Calibri"/>
              </a:rPr>
              <a:t>platforms), </a:t>
            </a:r>
            <a:r>
              <a:rPr dirty="0" sz="1800" spc="-15" b="1">
                <a:latin typeface="Calibri"/>
                <a:cs typeface="Calibri"/>
              </a:rPr>
              <a:t>GOTM </a:t>
            </a:r>
            <a:r>
              <a:rPr dirty="0" sz="1800" spc="-10">
                <a:latin typeface="Calibri"/>
                <a:cs typeface="Calibri"/>
              </a:rPr>
              <a:t>(offering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flexible</a:t>
            </a:r>
            <a:r>
              <a:rPr dirty="0" sz="1800" spc="-5">
                <a:latin typeface="Calibri"/>
                <a:cs typeface="Calibri"/>
              </a:rPr>
              <a:t> transaction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management)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Proactive</a:t>
            </a:r>
            <a:r>
              <a:rPr dirty="0" sz="1800" spc="-5">
                <a:latin typeface="Calibri"/>
                <a:cs typeface="Calibri"/>
              </a:rPr>
              <a:t> (a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middleware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platform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Grid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computing).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algn="just" marL="84455" marR="508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Fractal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also the </a:t>
            </a:r>
            <a:r>
              <a:rPr dirty="0" sz="1800" spc="-5">
                <a:latin typeface="Calibri"/>
                <a:cs typeface="Calibri"/>
              </a:rPr>
              <a:t>basis of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b="1">
                <a:latin typeface="Calibri"/>
                <a:cs typeface="Calibri"/>
              </a:rPr>
              <a:t>Grid </a:t>
            </a:r>
            <a:r>
              <a:rPr dirty="0" sz="1800" spc="-10" b="1">
                <a:latin typeface="Calibri"/>
                <a:cs typeface="Calibri"/>
              </a:rPr>
              <a:t>Component </a:t>
            </a:r>
            <a:r>
              <a:rPr dirty="0" sz="1800" spc="-5" b="1">
                <a:latin typeface="Calibri"/>
                <a:cs typeface="Calibri"/>
              </a:rPr>
              <a:t>Model </a:t>
            </a:r>
            <a:r>
              <a:rPr dirty="0" sz="1800" spc="-5">
                <a:latin typeface="Calibri"/>
                <a:cs typeface="Calibri"/>
              </a:rPr>
              <a:t>(GCM), which has </a:t>
            </a:r>
            <a:r>
              <a:rPr dirty="0" sz="1800">
                <a:latin typeface="Calibri"/>
                <a:cs typeface="Calibri"/>
              </a:rPr>
              <a:t>been </a:t>
            </a:r>
            <a:r>
              <a:rPr dirty="0" sz="1800" spc="-5">
                <a:latin typeface="Calibri"/>
                <a:cs typeface="Calibri"/>
              </a:rPr>
              <a:t>influential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development of </a:t>
            </a:r>
            <a:r>
              <a:rPr dirty="0" sz="1800" spc="-10">
                <a:latin typeface="Calibri"/>
                <a:cs typeface="Calibri"/>
              </a:rPr>
              <a:t>associated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ETSI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standards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. </a:t>
            </a:r>
            <a:r>
              <a:rPr dirty="0" sz="1800" spc="-5">
                <a:latin typeface="Calibri"/>
                <a:cs typeface="Calibri"/>
              </a:rPr>
              <a:t>Further </a:t>
            </a:r>
            <a:r>
              <a:rPr dirty="0" sz="1800" spc="-10">
                <a:latin typeface="Calibri"/>
                <a:cs typeface="Calibri"/>
              </a:rPr>
              <a:t>details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all these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projects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found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OW2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web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site.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8293" rIns="0" bIns="0" rtlCol="0" vert="horz">
            <a:spAutoFit/>
          </a:bodyPr>
          <a:lstStyle/>
          <a:p>
            <a:pPr marL="16510" marR="5080">
              <a:lnSpc>
                <a:spcPts val="2110"/>
              </a:lnSpc>
              <a:spcBef>
                <a:spcPts val="605"/>
              </a:spcBef>
            </a:pPr>
            <a:r>
              <a:rPr dirty="0" spc="-10" b="1">
                <a:latin typeface="Calibri"/>
                <a:cs typeface="Calibri"/>
              </a:rPr>
              <a:t>The</a:t>
            </a:r>
            <a:r>
              <a:rPr dirty="0" spc="325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core</a:t>
            </a:r>
            <a:r>
              <a:rPr dirty="0" spc="33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component</a:t>
            </a:r>
            <a:r>
              <a:rPr dirty="0" spc="340" b="1">
                <a:latin typeface="Calibri"/>
                <a:cs typeface="Calibri"/>
              </a:rPr>
              <a:t> </a:t>
            </a:r>
            <a:r>
              <a:rPr dirty="0" spc="-5" b="1">
                <a:latin typeface="Calibri"/>
                <a:cs typeface="Calibri"/>
              </a:rPr>
              <a:t>model</a:t>
            </a:r>
            <a:r>
              <a:rPr dirty="0" spc="320" b="1">
                <a:latin typeface="Calibri"/>
                <a:cs typeface="Calibri"/>
              </a:rPr>
              <a:t> </a:t>
            </a:r>
            <a:r>
              <a:rPr dirty="0" spc="-5" b="1">
                <a:latin typeface="Calibri"/>
                <a:cs typeface="Calibri"/>
              </a:rPr>
              <a:t>•</a:t>
            </a:r>
            <a:r>
              <a:rPr dirty="0" spc="335" b="1">
                <a:latin typeface="Calibri"/>
                <a:cs typeface="Calibri"/>
              </a:rPr>
              <a:t> </a:t>
            </a:r>
            <a:r>
              <a:rPr dirty="0" spc="-5"/>
              <a:t>A</a:t>
            </a:r>
            <a:r>
              <a:rPr dirty="0" spc="330"/>
              <a:t> </a:t>
            </a:r>
            <a:r>
              <a:rPr dirty="0" spc="-10"/>
              <a:t>component</a:t>
            </a:r>
            <a:r>
              <a:rPr dirty="0" spc="325"/>
              <a:t> </a:t>
            </a:r>
            <a:r>
              <a:rPr dirty="0" spc="-5"/>
              <a:t>in</a:t>
            </a:r>
            <a:r>
              <a:rPr dirty="0" spc="315"/>
              <a:t> </a:t>
            </a:r>
            <a:r>
              <a:rPr dirty="0" spc="-15"/>
              <a:t>Fractal</a:t>
            </a:r>
            <a:r>
              <a:rPr dirty="0" spc="330"/>
              <a:t> </a:t>
            </a:r>
            <a:r>
              <a:rPr dirty="0" spc="-25"/>
              <a:t>offers</a:t>
            </a:r>
            <a:r>
              <a:rPr dirty="0" spc="330"/>
              <a:t> </a:t>
            </a:r>
            <a:r>
              <a:rPr dirty="0"/>
              <a:t>one</a:t>
            </a:r>
            <a:r>
              <a:rPr dirty="0" spc="320"/>
              <a:t> </a:t>
            </a:r>
            <a:r>
              <a:rPr dirty="0"/>
              <a:t>or </a:t>
            </a:r>
            <a:r>
              <a:rPr dirty="0" spc="-484"/>
              <a:t> </a:t>
            </a:r>
            <a:r>
              <a:rPr dirty="0" spc="-10"/>
              <a:t>more</a:t>
            </a:r>
            <a:r>
              <a:rPr dirty="0" spc="5"/>
              <a:t> </a:t>
            </a:r>
            <a:r>
              <a:rPr dirty="0" spc="-15"/>
              <a:t>interfaces,</a:t>
            </a:r>
            <a:r>
              <a:rPr dirty="0" spc="20"/>
              <a:t> </a:t>
            </a:r>
            <a:r>
              <a:rPr dirty="0" spc="-5"/>
              <a:t>with</a:t>
            </a:r>
            <a:r>
              <a:rPr dirty="0" spc="5"/>
              <a:t> </a:t>
            </a:r>
            <a:r>
              <a:rPr dirty="0" spc="-15"/>
              <a:t>two</a:t>
            </a:r>
            <a:r>
              <a:rPr dirty="0" spc="10"/>
              <a:t> </a:t>
            </a:r>
            <a:r>
              <a:rPr dirty="0" spc="-5"/>
              <a:t>types</a:t>
            </a:r>
            <a:r>
              <a:rPr dirty="0" spc="15"/>
              <a:t> </a:t>
            </a:r>
            <a:r>
              <a:rPr dirty="0"/>
              <a:t>of</a:t>
            </a:r>
            <a:r>
              <a:rPr dirty="0" spc="10"/>
              <a:t> </a:t>
            </a:r>
            <a:r>
              <a:rPr dirty="0" spc="-15"/>
              <a:t>interfaces</a:t>
            </a:r>
            <a:r>
              <a:rPr dirty="0" spc="20"/>
              <a:t> </a:t>
            </a:r>
            <a:r>
              <a:rPr dirty="0" spc="-10"/>
              <a:t>available: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334" y="819658"/>
            <a:ext cx="8556625" cy="5153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9745" indent="-34417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99109" algn="l"/>
                <a:tab pos="500380" algn="l"/>
              </a:tabLst>
            </a:pPr>
            <a:r>
              <a:rPr dirty="0" sz="2200" spc="-5" b="1" i="1">
                <a:latin typeface="Calibri"/>
                <a:cs typeface="Calibri"/>
              </a:rPr>
              <a:t>server</a:t>
            </a:r>
            <a:r>
              <a:rPr dirty="0" sz="2200" spc="10" b="1" i="1">
                <a:latin typeface="Calibri"/>
                <a:cs typeface="Calibri"/>
              </a:rPr>
              <a:t> </a:t>
            </a:r>
            <a:r>
              <a:rPr dirty="0" sz="2200" spc="-15" b="1" i="1">
                <a:latin typeface="Calibri"/>
                <a:cs typeface="Calibri"/>
              </a:rPr>
              <a:t>interfaces</a:t>
            </a:r>
            <a:r>
              <a:rPr dirty="0" sz="2200" spc="-15">
                <a:latin typeface="Calibri"/>
                <a:cs typeface="Calibri"/>
              </a:rPr>
              <a:t>,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which support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incoming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operational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invocations</a:t>
            </a:r>
            <a:endParaRPr sz="2200">
              <a:latin typeface="Calibri"/>
              <a:cs typeface="Calibri"/>
            </a:endParaRPr>
          </a:p>
          <a:p>
            <a:pPr marL="499745" marR="351155" indent="-343535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499109" algn="l"/>
                <a:tab pos="500380" algn="l"/>
              </a:tabLst>
            </a:pPr>
            <a:r>
              <a:rPr dirty="0" sz="2200" spc="-5" b="1" i="1">
                <a:latin typeface="Calibri"/>
                <a:cs typeface="Calibri"/>
              </a:rPr>
              <a:t>client</a:t>
            </a:r>
            <a:r>
              <a:rPr dirty="0" sz="2200" spc="60" b="1" i="1">
                <a:latin typeface="Calibri"/>
                <a:cs typeface="Calibri"/>
              </a:rPr>
              <a:t> </a:t>
            </a:r>
            <a:r>
              <a:rPr dirty="0" sz="2200" spc="-10" b="1" i="1">
                <a:latin typeface="Calibri"/>
                <a:cs typeface="Calibri"/>
              </a:rPr>
              <a:t>interfaces</a:t>
            </a:r>
            <a:r>
              <a:rPr dirty="0" sz="2200" spc="-10">
                <a:latin typeface="Calibri"/>
                <a:cs typeface="Calibri"/>
              </a:rPr>
              <a:t>,</a:t>
            </a:r>
            <a:r>
              <a:rPr dirty="0" sz="2200" spc="8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which</a:t>
            </a:r>
            <a:r>
              <a:rPr dirty="0" sz="2200" spc="6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support</a:t>
            </a:r>
            <a:r>
              <a:rPr dirty="0" sz="2200" spc="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outgoing</a:t>
            </a:r>
            <a:r>
              <a:rPr dirty="0" sz="2200" spc="7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invocations</a:t>
            </a:r>
            <a:r>
              <a:rPr dirty="0" sz="2200" spc="8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(equivalent</a:t>
            </a:r>
            <a:r>
              <a:rPr dirty="0" sz="2200" spc="85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to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required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interfaces).</a:t>
            </a:r>
            <a:endParaRPr sz="2200">
              <a:latin typeface="Calibri"/>
              <a:cs typeface="Calibri"/>
            </a:endParaRPr>
          </a:p>
          <a:p>
            <a:pPr marL="499745" marR="344170" indent="-343535">
              <a:lnSpc>
                <a:spcPts val="2110"/>
              </a:lnSpc>
              <a:spcBef>
                <a:spcPts val="515"/>
              </a:spcBef>
              <a:buFont typeface="Arial MT"/>
              <a:buChar char="•"/>
              <a:tabLst>
                <a:tab pos="499109" algn="l"/>
                <a:tab pos="500380" algn="l"/>
                <a:tab pos="959485" algn="l"/>
                <a:tab pos="2117725" algn="l"/>
                <a:tab pos="2444115" algn="l"/>
                <a:tab pos="2877185" algn="l"/>
                <a:tab pos="4843145" algn="l"/>
                <a:tab pos="5230495" algn="l"/>
                <a:tab pos="5663565" algn="l"/>
                <a:tab pos="6811009" algn="l"/>
                <a:tab pos="7529195" algn="l"/>
              </a:tabLst>
            </a:pPr>
            <a:r>
              <a:rPr dirty="0" sz="2200" spc="-5">
                <a:latin typeface="Calibri"/>
                <a:cs typeface="Calibri"/>
              </a:rPr>
              <a:t>An</a:t>
            </a:r>
            <a:r>
              <a:rPr dirty="0" sz="2200" spc="-5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i</a:t>
            </a:r>
            <a:r>
              <a:rPr dirty="0" sz="2200" spc="-35">
                <a:latin typeface="Calibri"/>
                <a:cs typeface="Calibri"/>
              </a:rPr>
              <a:t>nt</a:t>
            </a:r>
            <a:r>
              <a:rPr dirty="0" sz="2200" spc="-5">
                <a:latin typeface="Calibri"/>
                <a:cs typeface="Calibri"/>
              </a:rPr>
              <a:t>e</a:t>
            </a:r>
            <a:r>
              <a:rPr dirty="0" sz="2200">
                <a:latin typeface="Calibri"/>
                <a:cs typeface="Calibri"/>
              </a:rPr>
              <a:t>r</a:t>
            </a:r>
            <a:r>
              <a:rPr dirty="0" sz="2200" spc="-55">
                <a:latin typeface="Calibri"/>
                <a:cs typeface="Calibri"/>
              </a:rPr>
              <a:t>f</a:t>
            </a:r>
            <a:r>
              <a:rPr dirty="0" sz="2200" spc="-5">
                <a:latin typeface="Calibri"/>
                <a:cs typeface="Calibri"/>
              </a:rPr>
              <a:t>ace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an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impl</a:t>
            </a:r>
            <a:r>
              <a:rPr dirty="0" sz="2200" spc="-15">
                <a:latin typeface="Calibri"/>
                <a:cs typeface="Calibri"/>
              </a:rPr>
              <a:t>e</a:t>
            </a:r>
            <a:r>
              <a:rPr dirty="0" sz="2200">
                <a:latin typeface="Calibri"/>
                <a:cs typeface="Calibri"/>
              </a:rPr>
              <a:t>m</a:t>
            </a:r>
            <a:r>
              <a:rPr dirty="0" sz="2200" spc="-5">
                <a:latin typeface="Calibri"/>
                <a:cs typeface="Calibri"/>
              </a:rPr>
              <a:t>e</a:t>
            </a:r>
            <a:r>
              <a:rPr dirty="0" sz="2200" spc="-35">
                <a:latin typeface="Calibri"/>
                <a:cs typeface="Calibri"/>
              </a:rPr>
              <a:t>nt</a:t>
            </a:r>
            <a:r>
              <a:rPr dirty="0" sz="2200" spc="-25">
                <a:latin typeface="Calibri"/>
                <a:cs typeface="Calibri"/>
              </a:rPr>
              <a:t>a</a:t>
            </a:r>
            <a:r>
              <a:rPr dirty="0" sz="2200" spc="-5">
                <a:latin typeface="Calibri"/>
                <a:cs typeface="Calibri"/>
              </a:rPr>
              <a:t>tion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10">
                <a:latin typeface="Calibri"/>
                <a:cs typeface="Calibri"/>
              </a:rPr>
              <a:t>o</a:t>
            </a:r>
            <a:r>
              <a:rPr dirty="0" sz="2200" spc="-5">
                <a:latin typeface="Calibri"/>
                <a:cs typeface="Calibri"/>
              </a:rPr>
              <a:t>f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an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 i="1">
                <a:latin typeface="Calibri"/>
                <a:cs typeface="Calibri"/>
              </a:rPr>
              <a:t>i</a:t>
            </a:r>
            <a:r>
              <a:rPr dirty="0" sz="2200" spc="-35" i="1">
                <a:latin typeface="Calibri"/>
                <a:cs typeface="Calibri"/>
              </a:rPr>
              <a:t>nt</a:t>
            </a:r>
            <a:r>
              <a:rPr dirty="0" sz="2200" spc="-5" i="1">
                <a:latin typeface="Calibri"/>
                <a:cs typeface="Calibri"/>
              </a:rPr>
              <a:t>er</a:t>
            </a:r>
            <a:r>
              <a:rPr dirty="0" sz="2200" spc="-30" i="1">
                <a:latin typeface="Calibri"/>
                <a:cs typeface="Calibri"/>
              </a:rPr>
              <a:t>f</a:t>
            </a:r>
            <a:r>
              <a:rPr dirty="0" sz="2200" spc="-10" i="1">
                <a:latin typeface="Calibri"/>
                <a:cs typeface="Calibri"/>
              </a:rPr>
              <a:t>a</a:t>
            </a:r>
            <a:r>
              <a:rPr dirty="0" sz="2200" spc="-25" i="1">
                <a:latin typeface="Calibri"/>
                <a:cs typeface="Calibri"/>
              </a:rPr>
              <a:t>c</a:t>
            </a:r>
            <a:r>
              <a:rPr dirty="0" sz="2200" spc="-5" i="1">
                <a:latin typeface="Calibri"/>
                <a:cs typeface="Calibri"/>
              </a:rPr>
              <a:t>e</a:t>
            </a:r>
            <a:r>
              <a:rPr dirty="0" sz="2200" i="1">
                <a:latin typeface="Calibri"/>
                <a:cs typeface="Calibri"/>
              </a:rPr>
              <a:t>	</a:t>
            </a:r>
            <a:r>
              <a:rPr dirty="0" sz="2200" spc="-5" i="1">
                <a:latin typeface="Calibri"/>
                <a:cs typeface="Calibri"/>
              </a:rPr>
              <a:t>ty</a:t>
            </a:r>
            <a:r>
              <a:rPr dirty="0" sz="2200" i="1">
                <a:latin typeface="Calibri"/>
                <a:cs typeface="Calibri"/>
              </a:rPr>
              <a:t>p</a:t>
            </a:r>
            <a:r>
              <a:rPr dirty="0" sz="2200" spc="-10" i="1">
                <a:latin typeface="Calibri"/>
                <a:cs typeface="Calibri"/>
              </a:rPr>
              <a:t>e</a:t>
            </a:r>
            <a:r>
              <a:rPr dirty="0" sz="2200" spc="-5">
                <a:latin typeface="Calibri"/>
                <a:cs typeface="Calibri"/>
              </a:rPr>
              <a:t>,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which  </a:t>
            </a:r>
            <a:r>
              <a:rPr dirty="0" sz="2200" spc="-10">
                <a:latin typeface="Calibri"/>
                <a:cs typeface="Calibri"/>
              </a:rPr>
              <a:t>defines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operations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that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are supported by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that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interface.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alibri"/>
                <a:cs typeface="Calibri"/>
              </a:rPr>
              <a:t>Bindings </a:t>
            </a:r>
            <a:r>
              <a:rPr dirty="0" sz="1800" b="1">
                <a:latin typeface="Calibri"/>
                <a:cs typeface="Calibri"/>
              </a:rPr>
              <a:t>in </a:t>
            </a:r>
            <a:r>
              <a:rPr dirty="0" sz="1800" spc="-10" b="1">
                <a:latin typeface="Calibri"/>
                <a:cs typeface="Calibri"/>
              </a:rPr>
              <a:t>Fractal: </a:t>
            </a:r>
            <a:r>
              <a:rPr dirty="0" sz="1800" spc="-8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enable </a:t>
            </a:r>
            <a:r>
              <a:rPr dirty="0" sz="1800" spc="-5">
                <a:latin typeface="Calibri"/>
                <a:cs typeface="Calibri"/>
              </a:rPr>
              <a:t>composition, </a:t>
            </a:r>
            <a:r>
              <a:rPr dirty="0" sz="1800" spc="-15">
                <a:latin typeface="Calibri"/>
                <a:cs typeface="Calibri"/>
              </a:rPr>
              <a:t>Fractal </a:t>
            </a:r>
            <a:r>
              <a:rPr dirty="0" sz="1800" spc="-5">
                <a:latin typeface="Calibri"/>
                <a:cs typeface="Calibri"/>
              </a:rPr>
              <a:t>supports </a:t>
            </a:r>
            <a:r>
              <a:rPr dirty="0" sz="1800" spc="-5" i="1">
                <a:latin typeface="Calibri"/>
                <a:cs typeface="Calibri"/>
              </a:rPr>
              <a:t>bindings </a:t>
            </a:r>
            <a:r>
              <a:rPr dirty="0" sz="1800" spc="-5">
                <a:latin typeface="Calibri"/>
                <a:cs typeface="Calibri"/>
              </a:rPr>
              <a:t>between </a:t>
            </a:r>
            <a:r>
              <a:rPr dirty="0" sz="1800" spc="-10">
                <a:latin typeface="Calibri"/>
                <a:cs typeface="Calibri"/>
              </a:rPr>
              <a:t>interfaces.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Two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styles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binding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supported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5" b="1" i="1">
                <a:latin typeface="Calibri"/>
                <a:cs typeface="Calibri"/>
              </a:rPr>
              <a:t>Primitive bindings</a:t>
            </a:r>
            <a:r>
              <a:rPr dirty="0" sz="1800" spc="-5" b="1"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The simplest </a:t>
            </a:r>
            <a:r>
              <a:rPr dirty="0" sz="1800" spc="-10">
                <a:latin typeface="Calibri"/>
                <a:cs typeface="Calibri"/>
              </a:rPr>
              <a:t>style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binding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 i="1">
                <a:latin typeface="Calibri"/>
                <a:cs typeface="Calibri"/>
              </a:rPr>
              <a:t>primitive binding</a:t>
            </a:r>
            <a:r>
              <a:rPr dirty="0" sz="1800" spc="-5">
                <a:latin typeface="Calibri"/>
                <a:cs typeface="Calibri"/>
              </a:rPr>
              <a:t>, which </a:t>
            </a:r>
            <a:r>
              <a:rPr dirty="0" sz="1800">
                <a:latin typeface="Calibri"/>
                <a:cs typeface="Calibri"/>
              </a:rPr>
              <a:t>is a </a:t>
            </a:r>
            <a:r>
              <a:rPr dirty="0" sz="1800" spc="-10">
                <a:latin typeface="Calibri"/>
                <a:cs typeface="Calibri"/>
              </a:rPr>
              <a:t>direct </a:t>
            </a:r>
            <a:r>
              <a:rPr dirty="0" sz="1800" spc="-5">
                <a:latin typeface="Calibri"/>
                <a:cs typeface="Calibri"/>
              </a:rPr>
              <a:t> mapping between one client </a:t>
            </a:r>
            <a:r>
              <a:rPr dirty="0" sz="1800" spc="-10">
                <a:latin typeface="Calibri"/>
                <a:cs typeface="Calibri"/>
              </a:rPr>
              <a:t>interface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one server </a:t>
            </a:r>
            <a:r>
              <a:rPr dirty="0" sz="1800" spc="-10">
                <a:latin typeface="Calibri"/>
                <a:cs typeface="Calibri"/>
              </a:rPr>
              <a:t>interface </a:t>
            </a:r>
            <a:r>
              <a:rPr dirty="0" sz="1800" spc="-5">
                <a:latin typeface="Calibri"/>
                <a:cs typeface="Calibri"/>
              </a:rPr>
              <a:t>within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same address </a:t>
            </a:r>
            <a:r>
              <a:rPr dirty="0" sz="1800">
                <a:latin typeface="Calibri"/>
                <a:cs typeface="Calibri"/>
              </a:rPr>
              <a:t> space,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assuming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compatible.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Primitive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bindings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implemented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efficiently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given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environment.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algn="just" marL="12700" marR="5715">
              <a:lnSpc>
                <a:spcPct val="100000"/>
              </a:lnSpc>
            </a:pPr>
            <a:r>
              <a:rPr dirty="0" sz="1800" spc="-5" b="1" i="1">
                <a:latin typeface="Calibri"/>
                <a:cs typeface="Calibri"/>
              </a:rPr>
              <a:t>Composite</a:t>
            </a:r>
            <a:r>
              <a:rPr dirty="0" sz="1800" b="1" i="1">
                <a:latin typeface="Calibri"/>
                <a:cs typeface="Calibri"/>
              </a:rPr>
              <a:t> bindings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Fractal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also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supports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composite</a:t>
            </a:r>
            <a:r>
              <a:rPr dirty="0" sz="1800" spc="-5" i="1">
                <a:latin typeface="Calibri"/>
                <a:cs typeface="Calibri"/>
              </a:rPr>
              <a:t> bindings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which</a:t>
            </a:r>
            <a:r>
              <a:rPr dirty="0" sz="1800" spc="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arbitrarily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complex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software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(that</a:t>
            </a:r>
            <a:r>
              <a:rPr dirty="0" sz="1800" spc="-5">
                <a:latin typeface="Calibri"/>
                <a:cs typeface="Calibri"/>
              </a:rPr>
              <a:t> 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consisting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components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bindings)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implementing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communication</a:t>
            </a:r>
            <a:r>
              <a:rPr dirty="0" sz="1800" spc="-5">
                <a:latin typeface="Calibri"/>
                <a:cs typeface="Calibri"/>
              </a:rPr>
              <a:t> between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number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interfaces</a:t>
            </a:r>
            <a:r>
              <a:rPr dirty="0" sz="1800" spc="-5">
                <a:latin typeface="Calibri"/>
                <a:cs typeface="Calibri"/>
              </a:rPr>
              <a:t> potentially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different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0"/>
            <a:ext cx="8072755" cy="35128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just" marL="12700" marR="5080">
              <a:lnSpc>
                <a:spcPct val="80000"/>
              </a:lnSpc>
              <a:spcBef>
                <a:spcPts val="625"/>
              </a:spcBef>
            </a:pPr>
            <a:r>
              <a:rPr dirty="0" sz="2200" spc="-5">
                <a:latin typeface="Calibri"/>
                <a:cs typeface="Calibri"/>
              </a:rPr>
              <a:t>Composite bindings </a:t>
            </a:r>
            <a:r>
              <a:rPr dirty="0" sz="2200" spc="-10">
                <a:latin typeface="Calibri"/>
                <a:cs typeface="Calibri"/>
              </a:rPr>
              <a:t>are </a:t>
            </a:r>
            <a:r>
              <a:rPr dirty="0" sz="2200" spc="-5">
                <a:latin typeface="Calibri"/>
                <a:cs typeface="Calibri"/>
              </a:rPr>
              <a:t>themselves components in </a:t>
            </a:r>
            <a:r>
              <a:rPr dirty="0" sz="2200" spc="-15">
                <a:latin typeface="Calibri"/>
                <a:cs typeface="Calibri"/>
              </a:rPr>
              <a:t>Fractal,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10">
                <a:latin typeface="Calibri"/>
                <a:cs typeface="Calibri"/>
              </a:rPr>
              <a:t>this </a:t>
            </a:r>
            <a:r>
              <a:rPr dirty="0" sz="2200" spc="-5">
                <a:latin typeface="Calibri"/>
                <a:cs typeface="Calibri"/>
              </a:rPr>
              <a:t>is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important </a:t>
            </a:r>
            <a:r>
              <a:rPr dirty="0" sz="2200" spc="-20">
                <a:latin typeface="Calibri"/>
                <a:cs typeface="Calibri"/>
              </a:rPr>
              <a:t>for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two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reasons:</a:t>
            </a:r>
            <a:endParaRPr sz="2200">
              <a:latin typeface="Calibri"/>
              <a:cs typeface="Calibri"/>
            </a:endParaRPr>
          </a:p>
          <a:p>
            <a:pPr algn="just" marL="354965" marR="6985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20">
                <a:latin typeface="Calibri"/>
                <a:cs typeface="Calibri"/>
              </a:rPr>
              <a:t>system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developed </a:t>
            </a:r>
            <a:r>
              <a:rPr dirty="0" sz="2200" spc="-10">
                <a:latin typeface="Calibri"/>
                <a:cs typeface="Calibri"/>
              </a:rPr>
              <a:t>using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Fractal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 fully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configurable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 spc="48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terms</a:t>
            </a:r>
            <a:r>
              <a:rPr dirty="0" sz="2200" spc="4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components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 i="1">
                <a:latin typeface="Calibri"/>
                <a:cs typeface="Calibri"/>
              </a:rPr>
              <a:t>and </a:t>
            </a:r>
            <a:r>
              <a:rPr dirty="0" sz="2200" spc="-5">
                <a:latin typeface="Calibri"/>
                <a:cs typeface="Calibri"/>
              </a:rPr>
              <a:t>their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interconnections.</a:t>
            </a:r>
            <a:endParaRPr sz="2200">
              <a:latin typeface="Calibri"/>
              <a:cs typeface="Calibri"/>
            </a:endParaRPr>
          </a:p>
          <a:p>
            <a:pPr algn="just" marL="354965" marR="5080" indent="-342900">
              <a:lnSpc>
                <a:spcPts val="211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If</a:t>
            </a:r>
            <a:r>
              <a:rPr dirty="0" sz="2200" spc="24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2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given</a:t>
            </a:r>
            <a:r>
              <a:rPr dirty="0" sz="2200" spc="25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communication</a:t>
            </a:r>
            <a:r>
              <a:rPr dirty="0" sz="2200" spc="2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paradigm</a:t>
            </a:r>
            <a:r>
              <a:rPr dirty="0" sz="2200" spc="25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 spc="2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not</a:t>
            </a:r>
            <a:r>
              <a:rPr dirty="0" sz="2200" spc="25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already</a:t>
            </a:r>
            <a:r>
              <a:rPr dirty="0" sz="2200" spc="25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provided,</a:t>
            </a:r>
            <a:r>
              <a:rPr dirty="0" sz="2200" spc="24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</a:t>
            </a:r>
            <a:r>
              <a:rPr dirty="0" sz="2200" spc="25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can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developed</a:t>
            </a:r>
            <a:r>
              <a:rPr dirty="0" sz="2200" spc="-5">
                <a:latin typeface="Calibri"/>
                <a:cs typeface="Calibri"/>
              </a:rPr>
              <a:t> in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Fractal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made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available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future 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developers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as 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component.</a:t>
            </a:r>
            <a:endParaRPr sz="2200">
              <a:latin typeface="Calibri"/>
              <a:cs typeface="Calibri"/>
            </a:endParaRPr>
          </a:p>
          <a:p>
            <a:pPr algn="just" marL="354965" marR="5080" indent="-342900">
              <a:lnSpc>
                <a:spcPts val="211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Once established, </a:t>
            </a:r>
            <a:r>
              <a:rPr dirty="0" sz="2200" spc="-15">
                <a:latin typeface="Calibri"/>
                <a:cs typeface="Calibri"/>
              </a:rPr>
              <a:t>any </a:t>
            </a:r>
            <a:r>
              <a:rPr dirty="0" sz="2200" spc="-5">
                <a:latin typeface="Calibri"/>
                <a:cs typeface="Calibri"/>
              </a:rPr>
              <a:t>aspect of the </a:t>
            </a:r>
            <a:r>
              <a:rPr dirty="0" sz="2200" spc="-10">
                <a:latin typeface="Calibri"/>
                <a:cs typeface="Calibri"/>
              </a:rPr>
              <a:t>software </a:t>
            </a:r>
            <a:r>
              <a:rPr dirty="0" sz="2200" spc="-15">
                <a:latin typeface="Calibri"/>
                <a:cs typeface="Calibri"/>
              </a:rPr>
              <a:t>architecture can </a:t>
            </a:r>
            <a:r>
              <a:rPr dirty="0" sz="2200">
                <a:latin typeface="Calibri"/>
                <a:cs typeface="Calibri"/>
              </a:rPr>
              <a:t>be 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reconfigured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at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runtime,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including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composite</a:t>
            </a:r>
            <a:r>
              <a:rPr dirty="0" sz="2200" spc="-5">
                <a:latin typeface="Calibri"/>
                <a:cs typeface="Calibri"/>
              </a:rPr>
              <a:t> bindings.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very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useful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>
                <a:latin typeface="Calibri"/>
                <a:cs typeface="Calibri"/>
              </a:rPr>
              <a:t>be </a:t>
            </a:r>
            <a:r>
              <a:rPr dirty="0" sz="2200" spc="-5">
                <a:latin typeface="Calibri"/>
                <a:cs typeface="Calibri"/>
              </a:rPr>
              <a:t>able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5">
                <a:latin typeface="Calibri"/>
                <a:cs typeface="Calibri"/>
              </a:rPr>
              <a:t>adapt </a:t>
            </a:r>
            <a:r>
              <a:rPr dirty="0" sz="2200" spc="-10">
                <a:latin typeface="Calibri"/>
                <a:cs typeface="Calibri"/>
              </a:rPr>
              <a:t>communication structures </a:t>
            </a:r>
            <a:r>
              <a:rPr dirty="0" sz="2200" spc="-15">
                <a:latin typeface="Calibri"/>
                <a:cs typeface="Calibri"/>
              </a:rPr>
              <a:t>at </a:t>
            </a:r>
            <a:r>
              <a:rPr dirty="0" sz="2200" spc="-5">
                <a:latin typeface="Calibri"/>
                <a:cs typeface="Calibri"/>
              </a:rPr>
              <a:t>runtime, </a:t>
            </a:r>
            <a:r>
              <a:rPr dirty="0" sz="2200" spc="-15">
                <a:latin typeface="Calibri"/>
                <a:cs typeface="Calibri"/>
              </a:rPr>
              <a:t>for 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example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introduce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added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levels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of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security</a:t>
            </a:r>
            <a:r>
              <a:rPr dirty="0" sz="2200">
                <a:latin typeface="Calibri"/>
                <a:cs typeface="Calibri"/>
              </a:rPr>
              <a:t> or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alter</a:t>
            </a:r>
            <a:r>
              <a:rPr dirty="0" sz="2200" spc="-5">
                <a:latin typeface="Calibri"/>
                <a:cs typeface="Calibri"/>
              </a:rPr>
              <a:t> the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implementation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more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scalable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as a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system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grows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 </a:t>
            </a:r>
            <a:r>
              <a:rPr dirty="0" sz="2200" spc="-15">
                <a:latin typeface="Calibri"/>
                <a:cs typeface="Calibri"/>
              </a:rPr>
              <a:t>size.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234" y="3801940"/>
            <a:ext cx="6861019" cy="2622922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06502"/>
            <a:ext cx="8341359" cy="6367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 marR="77470">
              <a:lnSpc>
                <a:spcPct val="100000"/>
              </a:lnSpc>
              <a:spcBef>
                <a:spcPts val="100"/>
              </a:spcBef>
              <a:tabLst>
                <a:tab pos="1000760" algn="l"/>
                <a:tab pos="1376680" algn="l"/>
                <a:tab pos="1669414" algn="l"/>
                <a:tab pos="2393950" algn="l"/>
                <a:tab pos="2769870" algn="l"/>
                <a:tab pos="4445635" algn="l"/>
                <a:tab pos="4980305" algn="l"/>
                <a:tab pos="6140450" algn="l"/>
                <a:tab pos="7167245" algn="l"/>
                <a:tab pos="7941945" algn="l"/>
              </a:tabLst>
            </a:pPr>
            <a:r>
              <a:rPr dirty="0" sz="1800" spc="-10" b="1">
                <a:latin typeface="Calibri"/>
                <a:cs typeface="Calibri"/>
              </a:rPr>
              <a:t>Hierarchical </a:t>
            </a:r>
            <a:r>
              <a:rPr dirty="0" sz="1800" spc="-5" b="1">
                <a:latin typeface="Calibri"/>
                <a:cs typeface="Calibri"/>
              </a:rPr>
              <a:t>composition: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hierarchical</a:t>
            </a:r>
            <a:r>
              <a:rPr dirty="0" sz="1800" spc="30" i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component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ts	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f	a	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-1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es	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f	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u</a:t>
            </a:r>
            <a:r>
              <a:rPr dirty="0" sz="1800" spc="-5">
                <a:latin typeface="Calibri"/>
                <a:cs typeface="Calibri"/>
              </a:rPr>
              <a:t>b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ompo</a:t>
            </a:r>
            <a:r>
              <a:rPr dirty="0" sz="1800">
                <a:latin typeface="Calibri"/>
                <a:cs typeface="Calibri"/>
              </a:rPr>
              <a:t>ne</a:t>
            </a:r>
            <a:r>
              <a:rPr dirty="0" sz="1800" spc="-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ts	and	as</a:t>
            </a:r>
            <a:r>
              <a:rPr dirty="0" sz="1800" spc="-5">
                <a:latin typeface="Calibri"/>
                <a:cs typeface="Calibri"/>
              </a:rPr>
              <a:t>soc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ed	</a:t>
            </a:r>
            <a:r>
              <a:rPr dirty="0" sz="1800" spc="-5">
                <a:latin typeface="Calibri"/>
                <a:cs typeface="Calibri"/>
              </a:rPr>
              <a:t>b</a:t>
            </a:r>
            <a:r>
              <a:rPr dirty="0" sz="1800" spc="5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,	w</a:t>
            </a:r>
            <a:r>
              <a:rPr dirty="0" sz="1800" spc="10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	the  </a:t>
            </a:r>
            <a:r>
              <a:rPr dirty="0" sz="1800" spc="-5">
                <a:latin typeface="Calibri"/>
                <a:cs typeface="Calibri"/>
              </a:rPr>
              <a:t>subcomponents</a:t>
            </a:r>
            <a:r>
              <a:rPr dirty="0" sz="1800" spc="17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may</a:t>
            </a:r>
            <a:r>
              <a:rPr dirty="0" sz="1800" spc="1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themselves</a:t>
            </a:r>
            <a:r>
              <a:rPr dirty="0" sz="1800" spc="1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1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composite.</a:t>
            </a:r>
            <a:r>
              <a:rPr dirty="0" sz="1800" spc="1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Composition</a:t>
            </a:r>
            <a:r>
              <a:rPr dirty="0" sz="1800" spc="1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supported</a:t>
            </a:r>
            <a:r>
              <a:rPr dirty="0" sz="1800" spc="1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by</a:t>
            </a:r>
            <a:r>
              <a:rPr dirty="0" sz="1800" spc="1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Fractal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Architectural</a:t>
            </a:r>
            <a:r>
              <a:rPr dirty="0" sz="1800" spc="-5">
                <a:latin typeface="Calibri"/>
                <a:cs typeface="Calibri"/>
              </a:rPr>
              <a:t> Description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(ADL),</a:t>
            </a:r>
            <a:r>
              <a:rPr dirty="0" sz="1800">
                <a:latin typeface="Calibri"/>
                <a:cs typeface="Calibri"/>
              </a:rPr>
              <a:t> which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introduce</a:t>
            </a:r>
            <a:r>
              <a:rPr dirty="0" sz="1800" spc="-5">
                <a:latin typeface="Calibri"/>
                <a:cs typeface="Calibri"/>
              </a:rPr>
              <a:t> by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simple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example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showing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creation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containing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two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subcomponents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interact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client-server</a:t>
            </a:r>
            <a:r>
              <a:rPr dirty="0" sz="1800">
                <a:latin typeface="Calibri"/>
                <a:cs typeface="Calibri"/>
              </a:rPr>
              <a:t> manner: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alibri"/>
              <a:cs typeface="Calibri"/>
            </a:endParaRPr>
          </a:p>
          <a:p>
            <a:pPr marL="1524635">
              <a:lnSpc>
                <a:spcPct val="100000"/>
              </a:lnSpc>
            </a:pPr>
            <a:r>
              <a:rPr dirty="0" sz="1800" spc="-5" i="1">
                <a:latin typeface="Calibri"/>
                <a:cs typeface="Calibri"/>
              </a:rPr>
              <a:t>&lt;definition</a:t>
            </a:r>
            <a:r>
              <a:rPr dirty="0" sz="1800" spc="-2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name="cs.ClientServer"&gt;</a:t>
            </a:r>
            <a:endParaRPr sz="1800">
              <a:latin typeface="Calibri"/>
              <a:cs typeface="Calibri"/>
            </a:endParaRPr>
          </a:p>
          <a:p>
            <a:pPr marL="1524635" marR="3596004">
              <a:lnSpc>
                <a:spcPct val="100000"/>
              </a:lnSpc>
            </a:pPr>
            <a:r>
              <a:rPr dirty="0" sz="1800" spc="-15" i="1">
                <a:latin typeface="Calibri"/>
                <a:cs typeface="Calibri"/>
              </a:rPr>
              <a:t>&lt;interface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name="r"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role="server" 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signature="java.lang.Runnable"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/&gt;</a:t>
            </a:r>
            <a:endParaRPr sz="1800">
              <a:latin typeface="Calibri"/>
              <a:cs typeface="Calibri"/>
            </a:endParaRPr>
          </a:p>
          <a:p>
            <a:pPr marL="1524635">
              <a:lnSpc>
                <a:spcPct val="100000"/>
              </a:lnSpc>
            </a:pPr>
            <a:r>
              <a:rPr dirty="0" sz="1800" spc="-10" i="1">
                <a:latin typeface="Calibri"/>
                <a:cs typeface="Calibri"/>
              </a:rPr>
              <a:t>&lt;component</a:t>
            </a:r>
            <a:r>
              <a:rPr dirty="0" sz="1800" spc="-2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name="caller"</a:t>
            </a:r>
            <a:endParaRPr sz="1800">
              <a:latin typeface="Calibri"/>
              <a:cs typeface="Calibri"/>
            </a:endParaRPr>
          </a:p>
          <a:p>
            <a:pPr marL="1524635">
              <a:lnSpc>
                <a:spcPct val="100000"/>
              </a:lnSpc>
            </a:pPr>
            <a:r>
              <a:rPr dirty="0" sz="1800" spc="-10" i="1">
                <a:latin typeface="Calibri"/>
                <a:cs typeface="Calibri"/>
              </a:rPr>
              <a:t>definition="hw.CallerImpl" </a:t>
            </a:r>
            <a:r>
              <a:rPr dirty="0" sz="1800" i="1">
                <a:latin typeface="Calibri"/>
                <a:cs typeface="Calibri"/>
              </a:rPr>
              <a:t>/&gt;</a:t>
            </a:r>
            <a:endParaRPr sz="1800">
              <a:latin typeface="Calibri"/>
              <a:cs typeface="Calibri"/>
            </a:endParaRPr>
          </a:p>
          <a:p>
            <a:pPr marL="1524635" marR="4083050">
              <a:lnSpc>
                <a:spcPct val="100000"/>
              </a:lnSpc>
            </a:pPr>
            <a:r>
              <a:rPr dirty="0" sz="1800" spc="-10" i="1">
                <a:latin typeface="Calibri"/>
                <a:cs typeface="Calibri"/>
              </a:rPr>
              <a:t>&lt;component </a:t>
            </a:r>
            <a:r>
              <a:rPr dirty="0" sz="1800" spc="-5" i="1">
                <a:latin typeface="Calibri"/>
                <a:cs typeface="Calibri"/>
              </a:rPr>
              <a:t>name="callee" 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definition="hw.CalleeImpl"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/&gt;</a:t>
            </a:r>
            <a:endParaRPr sz="1800">
              <a:latin typeface="Calibri"/>
              <a:cs typeface="Calibri"/>
            </a:endParaRPr>
          </a:p>
          <a:p>
            <a:pPr marL="1524635">
              <a:lnSpc>
                <a:spcPct val="100000"/>
              </a:lnSpc>
            </a:pPr>
            <a:r>
              <a:rPr dirty="0" sz="1800" spc="-5" i="1">
                <a:latin typeface="Calibri"/>
                <a:cs typeface="Calibri"/>
              </a:rPr>
              <a:t>&lt;binding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client="this.r"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server="caller.r"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/&gt;</a:t>
            </a:r>
            <a:endParaRPr sz="1800">
              <a:latin typeface="Calibri"/>
              <a:cs typeface="Calibri"/>
            </a:endParaRPr>
          </a:p>
          <a:p>
            <a:pPr marL="1524635">
              <a:lnSpc>
                <a:spcPct val="100000"/>
              </a:lnSpc>
            </a:pPr>
            <a:r>
              <a:rPr dirty="0" sz="1800" spc="-5" i="1">
                <a:latin typeface="Calibri"/>
                <a:cs typeface="Calibri"/>
              </a:rPr>
              <a:t>&lt;binding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client="caller.s"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server="callee.s"</a:t>
            </a:r>
            <a:r>
              <a:rPr dirty="0" sz="1800" spc="2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/&gt;</a:t>
            </a:r>
            <a:endParaRPr sz="1800">
              <a:latin typeface="Calibri"/>
              <a:cs typeface="Calibri"/>
            </a:endParaRPr>
          </a:p>
          <a:p>
            <a:pPr marL="1524635">
              <a:lnSpc>
                <a:spcPct val="100000"/>
              </a:lnSpc>
            </a:pPr>
            <a:r>
              <a:rPr dirty="0" sz="1800" spc="-5" i="1">
                <a:latin typeface="Calibri"/>
                <a:cs typeface="Calibri"/>
              </a:rPr>
              <a:t>&lt;/definition&gt;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Fractal </a:t>
            </a:r>
            <a:r>
              <a:rPr dirty="0" sz="1800">
                <a:latin typeface="Calibri"/>
                <a:cs typeface="Calibri"/>
              </a:rPr>
              <a:t>ADL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based </a:t>
            </a:r>
            <a:r>
              <a:rPr dirty="0" sz="1800" spc="-5">
                <a:latin typeface="Calibri"/>
                <a:cs typeface="Calibri"/>
              </a:rPr>
              <a:t>on </a:t>
            </a:r>
            <a:r>
              <a:rPr dirty="0" sz="1800">
                <a:latin typeface="Calibri"/>
                <a:cs typeface="Calibri"/>
              </a:rPr>
              <a:t>XML. </a:t>
            </a:r>
            <a:r>
              <a:rPr dirty="0" sz="1800" spc="-5">
                <a:latin typeface="Calibri"/>
                <a:cs typeface="Calibri"/>
              </a:rPr>
              <a:t>This </a:t>
            </a:r>
            <a:r>
              <a:rPr dirty="0" sz="1800" spc="-10">
                <a:latin typeface="Calibri"/>
                <a:cs typeface="Calibri"/>
              </a:rPr>
              <a:t>example </a:t>
            </a:r>
            <a:r>
              <a:rPr dirty="0" sz="1800" spc="-5">
                <a:latin typeface="Calibri"/>
                <a:cs typeface="Calibri"/>
              </a:rPr>
              <a:t>shows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component </a:t>
            </a:r>
            <a:r>
              <a:rPr dirty="0" sz="1800" spc="-5" i="1">
                <a:latin typeface="Calibri"/>
                <a:cs typeface="Calibri"/>
              </a:rPr>
              <a:t>cs.ClientServer </a:t>
            </a:r>
            <a:r>
              <a:rPr dirty="0" sz="1800" spc="-5">
                <a:latin typeface="Calibri"/>
                <a:cs typeface="Calibri"/>
              </a:rPr>
              <a:t>with </a:t>
            </a:r>
            <a:r>
              <a:rPr dirty="0" sz="1800" spc="-10">
                <a:latin typeface="Calibri"/>
                <a:cs typeface="Calibri"/>
              </a:rPr>
              <a:t>two </a:t>
            </a:r>
            <a:r>
              <a:rPr dirty="0" sz="1800" spc="-5">
                <a:latin typeface="Calibri"/>
                <a:cs typeface="Calibri"/>
              </a:rPr>
              <a:t> subcomponents,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caller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callee</a:t>
            </a:r>
            <a:r>
              <a:rPr dirty="0" sz="1800" spc="-5">
                <a:latin typeface="Calibri"/>
                <a:cs typeface="Calibri"/>
              </a:rPr>
              <a:t>;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bindings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created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between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client</a:t>
            </a:r>
            <a:r>
              <a:rPr dirty="0" sz="1800" spc="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interface,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this.r </a:t>
            </a:r>
            <a:r>
              <a:rPr dirty="0" sz="1800" spc="-10">
                <a:latin typeface="Calibri"/>
                <a:cs typeface="Calibri"/>
              </a:rPr>
              <a:t>(that </a:t>
            </a:r>
            <a:r>
              <a:rPr dirty="0" sz="1800" spc="-5">
                <a:latin typeface="Calibri"/>
                <a:cs typeface="Calibri"/>
              </a:rPr>
              <a:t>is,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i="1">
                <a:latin typeface="Calibri"/>
                <a:cs typeface="Calibri"/>
              </a:rPr>
              <a:t>r </a:t>
            </a:r>
            <a:r>
              <a:rPr dirty="0" sz="1800" spc="-10">
                <a:latin typeface="Calibri"/>
                <a:cs typeface="Calibri"/>
              </a:rPr>
              <a:t>interface </a:t>
            </a:r>
            <a:r>
              <a:rPr dirty="0" sz="1800" spc="-5">
                <a:latin typeface="Calibri"/>
                <a:cs typeface="Calibri"/>
              </a:rPr>
              <a:t>defined on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containing </a:t>
            </a:r>
            <a:r>
              <a:rPr dirty="0" sz="1800" spc="-5">
                <a:latin typeface="Calibri"/>
                <a:cs typeface="Calibri"/>
              </a:rPr>
              <a:t>component </a:t>
            </a:r>
            <a:r>
              <a:rPr dirty="0" sz="1800" spc="-5" i="1">
                <a:latin typeface="Calibri"/>
                <a:cs typeface="Calibri"/>
              </a:rPr>
              <a:t>cs.ClientServer</a:t>
            </a:r>
            <a:r>
              <a:rPr dirty="0" sz="1800" spc="-5">
                <a:latin typeface="Calibri"/>
                <a:cs typeface="Calibri"/>
              </a:rPr>
              <a:t>),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associated </a:t>
            </a:r>
            <a:r>
              <a:rPr dirty="0" sz="1800" spc="-25" i="1">
                <a:latin typeface="Calibri"/>
                <a:cs typeface="Calibri"/>
              </a:rPr>
              <a:t>caller.r </a:t>
            </a:r>
            <a:r>
              <a:rPr dirty="0" sz="1800" spc="-10">
                <a:latin typeface="Calibri"/>
                <a:cs typeface="Calibri"/>
              </a:rPr>
              <a:t>interface </a:t>
            </a:r>
            <a:r>
              <a:rPr dirty="0" sz="1800" spc="-5">
                <a:latin typeface="Calibri"/>
                <a:cs typeface="Calibri"/>
              </a:rPr>
              <a:t>(the </a:t>
            </a:r>
            <a:r>
              <a:rPr dirty="0" sz="1800" i="1">
                <a:latin typeface="Calibri"/>
                <a:cs typeface="Calibri"/>
              </a:rPr>
              <a:t>r </a:t>
            </a:r>
            <a:r>
              <a:rPr dirty="0" sz="1800" spc="-10">
                <a:latin typeface="Calibri"/>
                <a:cs typeface="Calibri"/>
              </a:rPr>
              <a:t>interface </a:t>
            </a:r>
            <a:r>
              <a:rPr dirty="0" sz="1800" spc="-5">
                <a:latin typeface="Calibri"/>
                <a:cs typeface="Calibri"/>
              </a:rPr>
              <a:t>defined on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 i="1">
                <a:latin typeface="Calibri"/>
                <a:cs typeface="Calibri"/>
              </a:rPr>
              <a:t>caller </a:t>
            </a:r>
            <a:r>
              <a:rPr dirty="0" sz="1800" spc="-5">
                <a:latin typeface="Calibri"/>
                <a:cs typeface="Calibri"/>
              </a:rPr>
              <a:t>component),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between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client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5" i="1">
                <a:latin typeface="Calibri"/>
                <a:cs typeface="Calibri"/>
              </a:rPr>
              <a:t>caller.s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corresponding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server</a:t>
            </a:r>
            <a:r>
              <a:rPr dirty="0" sz="1800" spc="-10">
                <a:latin typeface="Calibri"/>
                <a:cs typeface="Calibri"/>
              </a:rPr>
              <a:t> interface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callee.s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52730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Calibri"/>
                <a:cs typeface="Calibri"/>
              </a:rPr>
              <a:t>8.2</a:t>
            </a:r>
            <a:r>
              <a:rPr dirty="0" sz="4400" spc="-40" b="1">
                <a:latin typeface="Calibri"/>
                <a:cs typeface="Calibri"/>
              </a:rPr>
              <a:t> </a:t>
            </a:r>
            <a:r>
              <a:rPr dirty="0" sz="4400" spc="-15" b="1">
                <a:latin typeface="Calibri"/>
                <a:cs typeface="Calibri"/>
              </a:rPr>
              <a:t>Distributed</a:t>
            </a:r>
            <a:r>
              <a:rPr dirty="0" sz="4400" spc="-4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objects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30325"/>
            <a:ext cx="8074025" cy="47212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just" marL="12700" marR="5080">
              <a:lnSpc>
                <a:spcPct val="80000"/>
              </a:lnSpc>
              <a:spcBef>
                <a:spcPts val="585"/>
              </a:spcBef>
            </a:pPr>
            <a:r>
              <a:rPr dirty="0" sz="2000" spc="-10">
                <a:latin typeface="Calibri"/>
                <a:cs typeface="Calibri"/>
              </a:rPr>
              <a:t>Middleware</a:t>
            </a:r>
            <a:r>
              <a:rPr dirty="0" sz="2000" spc="-5">
                <a:latin typeface="Calibri"/>
                <a:cs typeface="Calibri"/>
              </a:rPr>
              <a:t> based</a:t>
            </a:r>
            <a:r>
              <a:rPr dirty="0" sz="2000">
                <a:latin typeface="Calibri"/>
                <a:cs typeface="Calibri"/>
              </a:rPr>
              <a:t> 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distributed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objects</a:t>
            </a:r>
            <a:r>
              <a:rPr dirty="0" sz="2000">
                <a:latin typeface="Calibri"/>
                <a:cs typeface="Calibri"/>
              </a:rPr>
              <a:t> 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designed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provide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programming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based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object-oriented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principles</a:t>
            </a:r>
            <a:r>
              <a:rPr dirty="0" sz="2000">
                <a:latin typeface="Calibri"/>
                <a:cs typeface="Calibri"/>
              </a:rPr>
              <a:t> 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therefore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to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bring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benefits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objectoriented</a:t>
            </a:r>
            <a:r>
              <a:rPr dirty="0" sz="2000" spc="-5">
                <a:latin typeface="Calibri"/>
                <a:cs typeface="Calibri"/>
              </a:rPr>
              <a:t> approach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4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distributed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programming. Distributed</a:t>
            </a:r>
            <a:r>
              <a:rPr dirty="0" sz="2000" spc="-5">
                <a:latin typeface="Calibri"/>
                <a:cs typeface="Calibri"/>
              </a:rPr>
              <a:t> objects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natural evolution </a:t>
            </a:r>
            <a:r>
              <a:rPr dirty="0" sz="2000" spc="-15">
                <a:latin typeface="Calibri"/>
                <a:cs typeface="Calibri"/>
              </a:rPr>
              <a:t>from</a:t>
            </a:r>
            <a:r>
              <a:rPr dirty="0" sz="2000" spc="4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three </a:t>
            </a:r>
            <a:r>
              <a:rPr dirty="0" sz="2000" spc="-10">
                <a:latin typeface="Calibri"/>
                <a:cs typeface="Calibri"/>
              </a:rPr>
              <a:t>strands </a:t>
            </a:r>
            <a:r>
              <a:rPr dirty="0" sz="2000" spc="-5">
                <a:latin typeface="Calibri"/>
                <a:cs typeface="Calibri"/>
              </a:rPr>
              <a:t> 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activity: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algn="just" marL="355600" marR="5715" indent="-34290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-10" b="1" i="1">
                <a:latin typeface="Calibri"/>
                <a:cs typeface="Calibri"/>
              </a:rPr>
              <a:t>distributed systems</a:t>
            </a:r>
            <a:r>
              <a:rPr dirty="0" sz="2000" spc="-10">
                <a:latin typeface="Calibri"/>
                <a:cs typeface="Calibri"/>
              </a:rPr>
              <a:t>, </a:t>
            </a:r>
            <a:r>
              <a:rPr dirty="0" sz="2000">
                <a:latin typeface="Calibri"/>
                <a:cs typeface="Calibri"/>
              </a:rPr>
              <a:t>earlier </a:t>
            </a:r>
            <a:r>
              <a:rPr dirty="0" sz="2000" spc="-10">
                <a:latin typeface="Calibri"/>
                <a:cs typeface="Calibri"/>
              </a:rPr>
              <a:t>middleware was </a:t>
            </a:r>
            <a:r>
              <a:rPr dirty="0" sz="2000" spc="-5">
                <a:latin typeface="Calibri"/>
                <a:cs typeface="Calibri"/>
              </a:rPr>
              <a:t>based </a:t>
            </a:r>
            <a:r>
              <a:rPr dirty="0" sz="2000">
                <a:latin typeface="Calibri"/>
                <a:cs typeface="Calibri"/>
              </a:rPr>
              <a:t>on the </a:t>
            </a:r>
            <a:r>
              <a:rPr dirty="0" sz="2000" spc="-5">
                <a:latin typeface="Calibri"/>
                <a:cs typeface="Calibri"/>
              </a:rPr>
              <a:t>client-server </a:t>
            </a:r>
            <a:r>
              <a:rPr dirty="0" sz="2000">
                <a:latin typeface="Calibri"/>
                <a:cs typeface="Calibri"/>
              </a:rPr>
              <a:t> model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there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was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desire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more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sophisticated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programming </a:t>
            </a:r>
            <a:r>
              <a:rPr dirty="0" sz="2000" spc="-5">
                <a:latin typeface="Calibri"/>
                <a:cs typeface="Calibri"/>
              </a:rPr>
              <a:t> abstractions.</a:t>
            </a:r>
            <a:endParaRPr sz="2000">
              <a:latin typeface="Calibri"/>
              <a:cs typeface="Calibri"/>
            </a:endParaRPr>
          </a:p>
          <a:p>
            <a:pPr algn="just" marL="355600" marR="5715" indent="-342900">
              <a:lnSpc>
                <a:spcPct val="8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 b="1" i="1">
                <a:latin typeface="Calibri"/>
                <a:cs typeface="Calibri"/>
              </a:rPr>
              <a:t>programming</a:t>
            </a:r>
            <a:r>
              <a:rPr dirty="0" sz="2000" spc="-5" b="1" i="1">
                <a:latin typeface="Calibri"/>
                <a:cs typeface="Calibri"/>
              </a:rPr>
              <a:t> languages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>
                <a:latin typeface="Calibri"/>
                <a:cs typeface="Calibri"/>
              </a:rPr>
              <a:t> earlier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</a:t>
            </a:r>
            <a:r>
              <a:rPr dirty="0" sz="2000" spc="-5">
                <a:latin typeface="Calibri"/>
                <a:cs typeface="Calibri"/>
              </a:rPr>
              <a:t> in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object-oriented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languages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such</a:t>
            </a:r>
            <a:r>
              <a:rPr dirty="0" sz="2000">
                <a:latin typeface="Calibri"/>
                <a:cs typeface="Calibri"/>
              </a:rPr>
              <a:t> 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Simula-67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Smalltalk</a:t>
            </a:r>
            <a:r>
              <a:rPr dirty="0" sz="2000">
                <a:latin typeface="Calibri"/>
                <a:cs typeface="Calibri"/>
              </a:rPr>
              <a:t> led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emergence</a:t>
            </a:r>
            <a:r>
              <a:rPr dirty="0" sz="2000" spc="4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44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more 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mainstream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0">
                <a:latin typeface="Calibri"/>
                <a:cs typeface="Calibri"/>
              </a:rPr>
              <a:t>heavily </a:t>
            </a:r>
            <a:r>
              <a:rPr dirty="0" sz="2000" spc="-5">
                <a:latin typeface="Calibri"/>
                <a:cs typeface="Calibri"/>
              </a:rPr>
              <a:t>used </a:t>
            </a:r>
            <a:r>
              <a:rPr dirty="0" sz="2000" spc="-10">
                <a:latin typeface="Calibri"/>
                <a:cs typeface="Calibri"/>
              </a:rPr>
              <a:t>programming </a:t>
            </a:r>
            <a:r>
              <a:rPr dirty="0" sz="2000" spc="-5">
                <a:latin typeface="Calibri"/>
                <a:cs typeface="Calibri"/>
              </a:rPr>
              <a:t>languages </a:t>
            </a:r>
            <a:r>
              <a:rPr dirty="0" sz="2000">
                <a:latin typeface="Calibri"/>
                <a:cs typeface="Calibri"/>
              </a:rPr>
              <a:t>such as </a:t>
            </a:r>
            <a:r>
              <a:rPr dirty="0" sz="2000" spc="-20">
                <a:latin typeface="Calibri"/>
                <a:cs typeface="Calibri"/>
              </a:rPr>
              <a:t>Java</a:t>
            </a:r>
            <a:r>
              <a:rPr dirty="0" sz="2000" spc="409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 C++ </a:t>
            </a:r>
            <a:r>
              <a:rPr dirty="0" sz="2000" spc="-5">
                <a:latin typeface="Calibri"/>
                <a:cs typeface="Calibri"/>
              </a:rPr>
              <a:t>(languages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extensively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distributed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systems).</a:t>
            </a:r>
            <a:endParaRPr sz="2000">
              <a:latin typeface="Calibri"/>
              <a:cs typeface="Calibri"/>
            </a:endParaRPr>
          </a:p>
          <a:p>
            <a:pPr algn="just" marL="355600" marR="5080" indent="-342900">
              <a:lnSpc>
                <a:spcPts val="192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 b="1" i="1">
                <a:latin typeface="Calibri"/>
                <a:cs typeface="Calibri"/>
              </a:rPr>
              <a:t>software</a:t>
            </a:r>
            <a:r>
              <a:rPr dirty="0" sz="2000" spc="-5" b="1" i="1">
                <a:latin typeface="Calibri"/>
                <a:cs typeface="Calibri"/>
              </a:rPr>
              <a:t> </a:t>
            </a:r>
            <a:r>
              <a:rPr dirty="0" sz="2000" spc="-10" b="1" i="1">
                <a:latin typeface="Calibri"/>
                <a:cs typeface="Calibri"/>
              </a:rPr>
              <a:t>engineering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-5">
                <a:latin typeface="Calibri"/>
                <a:cs typeface="Calibri"/>
              </a:rPr>
              <a:t> significant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progress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was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 spc="4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development</a:t>
            </a:r>
            <a:r>
              <a:rPr dirty="0" sz="2000" spc="-5">
                <a:latin typeface="Calibri"/>
                <a:cs typeface="Calibri"/>
              </a:rPr>
              <a:t> of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object-oriented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design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methods,</a:t>
            </a:r>
            <a:r>
              <a:rPr dirty="0" sz="2000">
                <a:latin typeface="Calibri"/>
                <a:cs typeface="Calibri"/>
              </a:rPr>
              <a:t> leading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4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 emergence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Unified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Modelling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Language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(UML)</a:t>
            </a:r>
            <a:r>
              <a:rPr dirty="0" sz="2000">
                <a:latin typeface="Calibri"/>
                <a:cs typeface="Calibri"/>
              </a:rPr>
              <a:t> 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industrial-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standard notation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5">
                <a:latin typeface="Calibri"/>
                <a:cs typeface="Calibri"/>
              </a:rPr>
              <a:t>specifying (potentially distributed) object-oriented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software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278384"/>
            <a:ext cx="8340090" cy="2563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685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Fractal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5">
                <a:latin typeface="Calibri"/>
                <a:cs typeface="Calibri"/>
              </a:rPr>
              <a:t> supports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 b="1" i="1">
                <a:latin typeface="Calibri"/>
                <a:cs typeface="Calibri"/>
              </a:rPr>
              <a:t>sharing</a:t>
            </a:r>
            <a:r>
              <a:rPr dirty="0" sz="1800" spc="-5" b="1">
                <a:latin typeface="Calibri"/>
                <a:cs typeface="Calibri"/>
              </a:rPr>
              <a:t>,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whereby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given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shared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across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multiple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software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architectures.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developers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Fractal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argue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necessary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faithfully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represent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system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including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access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underlying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resources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 </a:t>
            </a:r>
            <a:r>
              <a:rPr dirty="0" sz="1800" spc="-5">
                <a:latin typeface="Calibri"/>
                <a:cs typeface="Calibri"/>
              </a:rPr>
              <a:t> fundamentally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shared, such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TCP</a:t>
            </a:r>
            <a:r>
              <a:rPr dirty="0" sz="1800" spc="-10">
                <a:latin typeface="Calibri"/>
                <a:cs typeface="Calibri"/>
              </a:rPr>
              <a:t> connection.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 b="1">
                <a:latin typeface="Calibri"/>
                <a:cs typeface="Calibri"/>
              </a:rPr>
              <a:t>Membranes </a:t>
            </a:r>
            <a:r>
              <a:rPr dirty="0" sz="1800" b="1">
                <a:latin typeface="Calibri"/>
                <a:cs typeface="Calibri"/>
              </a:rPr>
              <a:t>and </a:t>
            </a:r>
            <a:r>
              <a:rPr dirty="0" sz="1800" spc="-10" b="1">
                <a:latin typeface="Calibri"/>
                <a:cs typeface="Calibri"/>
              </a:rPr>
              <a:t>controllers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implementation,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component </a:t>
            </a:r>
            <a:r>
              <a:rPr dirty="0" sz="1800" spc="-10">
                <a:latin typeface="Calibri"/>
                <a:cs typeface="Calibri"/>
              </a:rPr>
              <a:t>consists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i="1">
                <a:latin typeface="Calibri"/>
                <a:cs typeface="Calibri"/>
              </a:rPr>
              <a:t>membrane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which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defines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control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capabilities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associated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through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set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controllers</a:t>
            </a:r>
            <a:r>
              <a:rPr dirty="0" sz="1800" spc="-10">
                <a:latin typeface="Calibri"/>
                <a:cs typeface="Calibri"/>
              </a:rPr>
              <a:t>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associated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content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subcomponents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(and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bindings)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make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architecture.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internal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membrane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hence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only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624" y="3073104"/>
            <a:ext cx="7789776" cy="3596249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406" y="215265"/>
            <a:ext cx="7693025" cy="414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76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membrane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concept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crucial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Fractal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approach;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membrane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configurable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control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regime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encapsulated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content).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other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words,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controllers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defines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control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capabilities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associated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semantics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components. By changing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controllers,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5">
                <a:latin typeface="Calibri"/>
                <a:cs typeface="Calibri"/>
              </a:rPr>
              <a:t> change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capabilities.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Controllers </a:t>
            </a:r>
            <a:r>
              <a:rPr dirty="0" sz="1800" spc="-5" b="1">
                <a:latin typeface="Calibri"/>
                <a:cs typeface="Calibri"/>
              </a:rPr>
              <a:t>can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be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used</a:t>
            </a:r>
            <a:r>
              <a:rPr dirty="0" sz="1800" spc="-10" b="1">
                <a:latin typeface="Calibri"/>
                <a:cs typeface="Calibri"/>
              </a:rPr>
              <a:t> for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various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purposes: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algn="just" marL="299085" marR="508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One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key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controllers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implement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lifecycle</a:t>
            </a:r>
            <a:r>
              <a:rPr dirty="0" sz="1800" spc="-5" i="1">
                <a:latin typeface="Calibri"/>
                <a:cs typeface="Calibri"/>
              </a:rPr>
              <a:t> management</a:t>
            </a:r>
            <a:r>
              <a:rPr dirty="0" sz="1800" spc="-5">
                <a:latin typeface="Calibri"/>
                <a:cs typeface="Calibri"/>
              </a:rPr>
              <a:t>,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including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associated</a:t>
            </a:r>
            <a:r>
              <a:rPr dirty="0" sz="1800" spc="-5">
                <a:latin typeface="Calibri"/>
                <a:cs typeface="Calibri"/>
              </a:rPr>
              <a:t> with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activation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passivation</a:t>
            </a:r>
            <a:r>
              <a:rPr dirty="0" sz="1800" spc="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such</a:t>
            </a:r>
            <a:r>
              <a:rPr dirty="0" sz="1800" spc="4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suspend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resume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checkpoint</a:t>
            </a:r>
            <a:r>
              <a:rPr dirty="0" sz="1800" spc="-5">
                <a:latin typeface="Calibri"/>
                <a:cs typeface="Calibri"/>
              </a:rPr>
              <a:t>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example,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Fractal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supports</a:t>
            </a:r>
            <a:r>
              <a:rPr dirty="0" sz="1800">
                <a:latin typeface="Calibri"/>
                <a:cs typeface="Calibri"/>
              </a:rPr>
              <a:t> a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LifeCycleController </a:t>
            </a:r>
            <a:r>
              <a:rPr dirty="0" sz="1800" spc="-5">
                <a:latin typeface="Calibri"/>
                <a:cs typeface="Calibri"/>
              </a:rPr>
              <a:t>supporting </a:t>
            </a:r>
            <a:r>
              <a:rPr dirty="0" sz="1800" spc="-10">
                <a:latin typeface="Calibri"/>
                <a:cs typeface="Calibri"/>
              </a:rPr>
              <a:t>three </a:t>
            </a:r>
            <a:r>
              <a:rPr dirty="0" sz="1800" spc="-5">
                <a:latin typeface="Calibri"/>
                <a:cs typeface="Calibri"/>
              </a:rPr>
              <a:t>methods, </a:t>
            </a:r>
            <a:r>
              <a:rPr dirty="0" sz="1800" spc="-15" i="1">
                <a:latin typeface="Calibri"/>
                <a:cs typeface="Calibri"/>
              </a:rPr>
              <a:t>startFc</a:t>
            </a:r>
            <a:r>
              <a:rPr dirty="0" sz="1800" spc="-15">
                <a:latin typeface="Calibri"/>
                <a:cs typeface="Calibri"/>
              </a:rPr>
              <a:t>, </a:t>
            </a:r>
            <a:r>
              <a:rPr dirty="0" sz="1800" spc="-15" i="1">
                <a:latin typeface="Calibri"/>
                <a:cs typeface="Calibri"/>
              </a:rPr>
              <a:t>stopFc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0" i="1">
                <a:latin typeface="Calibri"/>
                <a:cs typeface="Calibri"/>
              </a:rPr>
              <a:t>getFcState</a:t>
            </a:r>
            <a:r>
              <a:rPr dirty="0" sz="1800" spc="-10">
                <a:latin typeface="Calibri"/>
                <a:cs typeface="Calibri"/>
              </a:rPr>
              <a:t>, </a:t>
            </a:r>
            <a:r>
              <a:rPr dirty="0" sz="1800" spc="-5">
                <a:latin typeface="Calibri"/>
                <a:cs typeface="Calibri"/>
              </a:rPr>
              <a:t> which </a:t>
            </a:r>
            <a:r>
              <a:rPr dirty="0" sz="1800">
                <a:latin typeface="Calibri"/>
                <a:cs typeface="Calibri"/>
              </a:rPr>
              <a:t>implements these </a:t>
            </a:r>
            <a:r>
              <a:rPr dirty="0" sz="1800" spc="-10">
                <a:latin typeface="Calibri"/>
                <a:cs typeface="Calibri"/>
              </a:rPr>
              <a:t>three </a:t>
            </a:r>
            <a:r>
              <a:rPr dirty="0" sz="1800" spc="-5">
                <a:latin typeface="Calibri"/>
                <a:cs typeface="Calibri"/>
              </a:rPr>
              <a:t>functions, </a:t>
            </a:r>
            <a:r>
              <a:rPr dirty="0" sz="1800" spc="-15">
                <a:latin typeface="Calibri"/>
                <a:cs typeface="Calibri"/>
              </a:rPr>
              <a:t>respectively. </a:t>
            </a:r>
            <a:r>
              <a:rPr dirty="0" sz="1800" spc="-5">
                <a:latin typeface="Calibri"/>
                <a:cs typeface="Calibri"/>
              </a:rPr>
              <a:t>This is crucial in </a:t>
            </a:r>
            <a:r>
              <a:rPr dirty="0" sz="1800" spc="-10">
                <a:latin typeface="Calibri"/>
                <a:cs typeface="Calibri"/>
              </a:rPr>
              <a:t>cases </a:t>
            </a:r>
            <a:r>
              <a:rPr dirty="0" sz="1800" spc="-5">
                <a:latin typeface="Calibri"/>
                <a:cs typeface="Calibri"/>
              </a:rPr>
              <a:t> where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reconfigurations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underlying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software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being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carried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</a:t>
            </a:r>
            <a:r>
              <a:rPr dirty="0" sz="1800" spc="-5">
                <a:latin typeface="Calibri"/>
                <a:cs typeface="Calibri"/>
              </a:rPr>
              <a:t> runtime.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6" y="4604969"/>
            <a:ext cx="49060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  <a:tab pos="1468120" algn="l"/>
                <a:tab pos="1993900" algn="l"/>
                <a:tab pos="2592705" algn="l"/>
                <a:tab pos="3638550" algn="l"/>
                <a:tab pos="4834890" algn="l"/>
              </a:tabLst>
            </a:pPr>
            <a:r>
              <a:rPr dirty="0" sz="1800" spc="-5">
                <a:latin typeface="Calibri"/>
                <a:cs typeface="Calibri"/>
              </a:rPr>
              <a:t>Co</a:t>
            </a:r>
            <a:r>
              <a:rPr dirty="0" sz="1800" spc="-1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35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ll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 spc="-15">
                <a:latin typeface="Calibri"/>
                <a:cs typeface="Calibri"/>
              </a:rPr>
              <a:t>f</a:t>
            </a:r>
            <a:r>
              <a:rPr dirty="0" sz="1800" spc="-50">
                <a:latin typeface="Calibri"/>
                <a:cs typeface="Calibri"/>
              </a:rPr>
              <a:t>f</a:t>
            </a:r>
            <a:r>
              <a:rPr dirty="0" sz="1800">
                <a:latin typeface="Calibri"/>
                <a:cs typeface="Calibri"/>
              </a:rPr>
              <a:t>er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fle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ti</a:t>
            </a:r>
            <a:r>
              <a:rPr dirty="0" sz="1800" spc="1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apab</a:t>
            </a:r>
            <a:r>
              <a:rPr dirty="0" sz="1800" spc="5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li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7041" y="4604969"/>
            <a:ext cx="26574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900" algn="l"/>
                <a:tab pos="1431290" algn="l"/>
              </a:tabLst>
            </a:pPr>
            <a:r>
              <a:rPr dirty="0" sz="1800">
                <a:latin typeface="Calibri"/>
                <a:cs typeface="Calibri"/>
              </a:rPr>
              <a:t>In	</a:t>
            </a:r>
            <a:r>
              <a:rPr dirty="0" sz="1800" spc="-20">
                <a:latin typeface="Calibri"/>
                <a:cs typeface="Calibri"/>
              </a:rPr>
              <a:t>particular,	</a:t>
            </a:r>
            <a:r>
              <a:rPr dirty="0" sz="1800" spc="-10" i="1">
                <a:latin typeface="Calibri"/>
                <a:cs typeface="Calibri"/>
              </a:rPr>
              <a:t>introspection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8918" y="4879594"/>
            <a:ext cx="740537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capabilities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through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two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interfaces,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Component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ContentController</a:t>
            </a:r>
            <a:r>
              <a:rPr dirty="0" sz="1800" spc="-10">
                <a:latin typeface="Calibri"/>
                <a:cs typeface="Calibri"/>
              </a:rPr>
              <a:t>,</a:t>
            </a:r>
            <a:r>
              <a:rPr dirty="0" sz="1800" spc="-5">
                <a:latin typeface="Calibri"/>
                <a:cs typeface="Calibri"/>
              </a:rPr>
              <a:t> which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support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introspection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(dynamic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discovery)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interfaces associated </a:t>
            </a:r>
            <a:r>
              <a:rPr dirty="0" sz="1800" spc="-5">
                <a:latin typeface="Calibri"/>
                <a:cs typeface="Calibri"/>
              </a:rPr>
              <a:t>with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component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5">
                <a:latin typeface="Calibri"/>
                <a:cs typeface="Calibri"/>
              </a:rPr>
              <a:t>step </a:t>
            </a:r>
            <a:r>
              <a:rPr dirty="0" sz="1800" spc="-10">
                <a:latin typeface="Calibri"/>
                <a:cs typeface="Calibri"/>
              </a:rPr>
              <a:t>through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architecture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composite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component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structure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respectively.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333" y="315289"/>
            <a:ext cx="6281266" cy="36316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4370" y="4383785"/>
            <a:ext cx="819658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Controllers </a:t>
            </a:r>
            <a:r>
              <a:rPr dirty="0" sz="1800" spc="-10">
                <a:latin typeface="Calibri"/>
                <a:cs typeface="Calibri"/>
              </a:rPr>
              <a:t>can </a:t>
            </a:r>
            <a:r>
              <a:rPr dirty="0" sz="1800">
                <a:latin typeface="Calibri"/>
                <a:cs typeface="Calibri"/>
              </a:rPr>
              <a:t>be </a:t>
            </a:r>
            <a:r>
              <a:rPr dirty="0" sz="1800" spc="-10">
                <a:latin typeface="Calibri"/>
                <a:cs typeface="Calibri"/>
              </a:rPr>
              <a:t>introduced to </a:t>
            </a:r>
            <a:r>
              <a:rPr dirty="0" sz="1800" spc="-15">
                <a:latin typeface="Calibri"/>
                <a:cs typeface="Calibri"/>
              </a:rPr>
              <a:t>offer </a:t>
            </a:r>
            <a:r>
              <a:rPr dirty="0" sz="1800" spc="-10" i="1">
                <a:latin typeface="Calibri"/>
                <a:cs typeface="Calibri"/>
              </a:rPr>
              <a:t>interception </a:t>
            </a:r>
            <a:r>
              <a:rPr dirty="0" sz="1800" spc="-5">
                <a:latin typeface="Calibri"/>
                <a:cs typeface="Calibri"/>
              </a:rPr>
              <a:t>capabilities </a:t>
            </a:r>
            <a:r>
              <a:rPr dirty="0" sz="1800" spc="-10">
                <a:latin typeface="Calibri"/>
                <a:cs typeface="Calibri"/>
              </a:rPr>
              <a:t>mirroring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capability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offered </a:t>
            </a:r>
            <a:r>
              <a:rPr dirty="0" sz="1800" spc="-5">
                <a:latin typeface="Calibri"/>
                <a:cs typeface="Calibri"/>
              </a:rPr>
              <a:t>in EJB. </a:t>
            </a:r>
            <a:r>
              <a:rPr dirty="0" sz="1800" spc="-10">
                <a:latin typeface="Calibri"/>
                <a:cs typeface="Calibri"/>
              </a:rPr>
              <a:t>Interception </a:t>
            </a:r>
            <a:r>
              <a:rPr dirty="0" sz="1800" spc="-5">
                <a:latin typeface="Calibri"/>
                <a:cs typeface="Calibri"/>
              </a:rPr>
              <a:t>could </a:t>
            </a:r>
            <a:r>
              <a:rPr dirty="0" sz="1800">
                <a:latin typeface="Calibri"/>
                <a:cs typeface="Calibri"/>
              </a:rPr>
              <a:t>be </a:t>
            </a:r>
            <a:r>
              <a:rPr dirty="0" sz="1800" spc="-5">
                <a:latin typeface="Calibri"/>
                <a:cs typeface="Calibri"/>
              </a:rPr>
              <a:t>used in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client-server </a:t>
            </a:r>
            <a:r>
              <a:rPr dirty="0" sz="1800" spc="-10">
                <a:latin typeface="Calibri"/>
                <a:cs typeface="Calibri"/>
              </a:rPr>
              <a:t>example to </a:t>
            </a:r>
            <a:r>
              <a:rPr dirty="0" sz="1800" spc="-5">
                <a:latin typeface="Calibri"/>
                <a:cs typeface="Calibri"/>
              </a:rPr>
              <a:t>log </a:t>
            </a:r>
            <a:r>
              <a:rPr dirty="0" sz="1800">
                <a:latin typeface="Calibri"/>
                <a:cs typeface="Calibri"/>
              </a:rPr>
              <a:t>all </a:t>
            </a:r>
            <a:r>
              <a:rPr dirty="0" sz="1800" spc="-10">
                <a:latin typeface="Calibri"/>
                <a:cs typeface="Calibri"/>
              </a:rPr>
              <a:t>calls </a:t>
            </a:r>
            <a:r>
              <a:rPr dirty="0" sz="1800" spc="-5">
                <a:latin typeface="Calibri"/>
                <a:cs typeface="Calibri"/>
              </a:rPr>
              <a:t> issued </a:t>
            </a:r>
            <a:r>
              <a:rPr dirty="0" sz="1800" spc="-10">
                <a:latin typeface="Calibri"/>
                <a:cs typeface="Calibri"/>
              </a:rPr>
              <a:t>by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 i="1">
                <a:latin typeface="Calibri"/>
                <a:cs typeface="Calibri"/>
              </a:rPr>
              <a:t>caller </a:t>
            </a:r>
            <a:r>
              <a:rPr dirty="0" sz="1800" spc="-10">
                <a:latin typeface="Calibri"/>
                <a:cs typeface="Calibri"/>
              </a:rPr>
              <a:t>component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>
                <a:latin typeface="Calibri"/>
                <a:cs typeface="Calibri"/>
              </a:rPr>
              <a:t>a manner that </a:t>
            </a:r>
            <a:r>
              <a:rPr dirty="0" sz="1800" spc="-10">
                <a:latin typeface="Calibri"/>
                <a:cs typeface="Calibri"/>
              </a:rPr>
              <a:t>would </a:t>
            </a:r>
            <a:r>
              <a:rPr dirty="0" sz="1800">
                <a:latin typeface="Calibri"/>
                <a:cs typeface="Calibri"/>
              </a:rPr>
              <a:t>be </a:t>
            </a:r>
            <a:r>
              <a:rPr dirty="0" sz="1800" spc="-10">
                <a:latin typeface="Calibri"/>
                <a:cs typeface="Calibri"/>
              </a:rPr>
              <a:t>completely transparent </a:t>
            </a:r>
            <a:r>
              <a:rPr dirty="0" sz="1800" spc="-20">
                <a:latin typeface="Calibri"/>
                <a:cs typeface="Calibri"/>
              </a:rPr>
              <a:t>to 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both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 i="1">
                <a:latin typeface="Calibri"/>
                <a:cs typeface="Calibri"/>
              </a:rPr>
              <a:t>caller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 i="1">
                <a:latin typeface="Calibri"/>
                <a:cs typeface="Calibri"/>
              </a:rPr>
              <a:t>callee</a:t>
            </a:r>
            <a:r>
              <a:rPr dirty="0" sz="1800" spc="-5">
                <a:latin typeface="Calibri"/>
                <a:cs typeface="Calibri"/>
              </a:rPr>
              <a:t>.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further use of </a:t>
            </a:r>
            <a:r>
              <a:rPr dirty="0" sz="1800" spc="-10">
                <a:latin typeface="Calibri"/>
                <a:cs typeface="Calibri"/>
              </a:rPr>
              <a:t>interception</a:t>
            </a:r>
            <a:r>
              <a:rPr dirty="0" sz="1800" spc="-5">
                <a:latin typeface="Calibri"/>
                <a:cs typeface="Calibri"/>
              </a:rPr>
              <a:t> is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implement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5">
                <a:latin typeface="Calibri"/>
                <a:cs typeface="Calibri"/>
              </a:rPr>
              <a:t>access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control </a:t>
            </a:r>
            <a:r>
              <a:rPr dirty="0" sz="1800" spc="-5">
                <a:latin typeface="Calibri"/>
                <a:cs typeface="Calibri"/>
              </a:rPr>
              <a:t>policy only allowing </a:t>
            </a:r>
            <a:r>
              <a:rPr dirty="0" sz="1800">
                <a:latin typeface="Calibri"/>
                <a:cs typeface="Calibri"/>
              </a:rPr>
              <a:t>an </a:t>
            </a:r>
            <a:r>
              <a:rPr dirty="0" sz="1800" spc="-10">
                <a:latin typeface="Calibri"/>
                <a:cs typeface="Calibri"/>
              </a:rPr>
              <a:t>invocation to proceed </a:t>
            </a:r>
            <a:r>
              <a:rPr dirty="0" sz="1800" spc="-5">
                <a:latin typeface="Calibri"/>
                <a:cs typeface="Calibri"/>
              </a:rPr>
              <a:t>if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given principal has rights </a:t>
            </a:r>
            <a:r>
              <a:rPr dirty="0" sz="1800" spc="-30">
                <a:latin typeface="Calibri"/>
                <a:cs typeface="Calibri"/>
              </a:rPr>
              <a:t>to 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access</a:t>
            </a:r>
            <a:r>
              <a:rPr dirty="0" sz="1800">
                <a:latin typeface="Calibri"/>
                <a:cs typeface="Calibri"/>
              </a:rPr>
              <a:t> a </a:t>
            </a:r>
            <a:r>
              <a:rPr dirty="0" sz="1800" spc="-5">
                <a:latin typeface="Calibri"/>
                <a:cs typeface="Calibri"/>
              </a:rPr>
              <a:t>given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resource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493013"/>
            <a:ext cx="8340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Membranes,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like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containers,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provide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place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deployment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components;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102868"/>
            <a:ext cx="24676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2540" algn="l"/>
                <a:tab pos="1702435" algn="l"/>
              </a:tabLst>
            </a:pP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25">
                <a:latin typeface="Calibri"/>
                <a:cs typeface="Calibri"/>
              </a:rPr>
              <a:t>nt</a:t>
            </a:r>
            <a:r>
              <a:rPr dirty="0" sz="2000">
                <a:latin typeface="Calibri"/>
                <a:cs typeface="Calibri"/>
              </a:rPr>
              <a:t>aine</a:t>
            </a:r>
            <a:r>
              <a:rPr dirty="0" sz="2000" spc="-4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mak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797763"/>
            <a:ext cx="834072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05"/>
              </a:spcBef>
              <a:tabLst>
                <a:tab pos="675005" algn="l"/>
                <a:tab pos="1999614" algn="l"/>
                <a:tab pos="2601595" algn="l"/>
                <a:tab pos="3599815" algn="l"/>
                <a:tab pos="4552315" algn="l"/>
                <a:tab pos="5872480" algn="l"/>
                <a:tab pos="6878320" algn="l"/>
              </a:tabLst>
            </a:pPr>
            <a:r>
              <a:rPr dirty="0" sz="2000" spc="-5">
                <a:latin typeface="Calibri"/>
                <a:cs typeface="Calibri"/>
              </a:rPr>
              <a:t>both	techniques	also	support	implicit	</a:t>
            </a:r>
            <a:r>
              <a:rPr dirty="0" sz="2000" spc="-10">
                <a:latin typeface="Calibri"/>
                <a:cs typeface="Calibri"/>
              </a:rPr>
              <a:t>distributed	</a:t>
            </a:r>
            <a:r>
              <a:rPr dirty="0" sz="2000" spc="-15">
                <a:latin typeface="Calibri"/>
                <a:cs typeface="Calibri"/>
              </a:rPr>
              <a:t>systems	</a:t>
            </a:r>
            <a:r>
              <a:rPr dirty="0" sz="2000" spc="-5">
                <a:latin typeface="Calibri"/>
                <a:cs typeface="Calibri"/>
              </a:rPr>
              <a:t>management,</a:t>
            </a:r>
            <a:endParaRPr sz="20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tabLst>
                <a:tab pos="946150" algn="l"/>
                <a:tab pos="1574165" algn="l"/>
                <a:tab pos="1974850" algn="l"/>
                <a:tab pos="3290570" algn="l"/>
                <a:tab pos="4290060" algn="l"/>
                <a:tab pos="5299710" algn="l"/>
              </a:tabLst>
            </a:pPr>
            <a:r>
              <a:rPr dirty="0" sz="2000" spc="-5">
                <a:latin typeface="Calibri"/>
                <a:cs typeface="Calibri"/>
              </a:rPr>
              <a:t>implicit	calls	</a:t>
            </a:r>
            <a:r>
              <a:rPr dirty="0" sz="2000" spc="-15">
                <a:latin typeface="Calibri"/>
                <a:cs typeface="Calibri"/>
              </a:rPr>
              <a:t>to	</a:t>
            </a:r>
            <a:r>
              <a:rPr dirty="0" sz="2000" spc="-5">
                <a:latin typeface="Calibri"/>
                <a:cs typeface="Calibri"/>
              </a:rPr>
              <a:t>distributed	</a:t>
            </a:r>
            <a:r>
              <a:rPr dirty="0" sz="2000" spc="-15">
                <a:latin typeface="Calibri"/>
                <a:cs typeface="Calibri"/>
              </a:rPr>
              <a:t>systems	</a:t>
            </a:r>
            <a:r>
              <a:rPr dirty="0" sz="2000">
                <a:latin typeface="Calibri"/>
                <a:cs typeface="Calibri"/>
              </a:rPr>
              <a:t>services	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1407668"/>
            <a:ext cx="8341359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5"/>
              </a:spcBef>
              <a:tabLst>
                <a:tab pos="1376045" algn="l"/>
                <a:tab pos="2333625" algn="l"/>
                <a:tab pos="2958465" algn="l"/>
                <a:tab pos="4266565" algn="l"/>
                <a:tab pos="5566410" algn="l"/>
                <a:tab pos="7034530" algn="l"/>
                <a:tab pos="7987030" algn="l"/>
              </a:tabLst>
            </a:pPr>
            <a:r>
              <a:rPr dirty="0" sz="2000">
                <a:latin typeface="Calibri"/>
                <a:cs typeface="Calibri"/>
              </a:rPr>
              <a:t>m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mb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anes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1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h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gh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their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15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titue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olle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s.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b="1">
                <a:latin typeface="Calibri"/>
                <a:cs typeface="Calibri"/>
              </a:rPr>
              <a:t>Mem</a:t>
            </a:r>
            <a:r>
              <a:rPr dirty="0" sz="2000" spc="5" b="1">
                <a:latin typeface="Calibri"/>
                <a:cs typeface="Calibri"/>
              </a:rPr>
              <a:t>b</a:t>
            </a:r>
            <a:r>
              <a:rPr dirty="0" sz="2000" spc="-55" b="1">
                <a:latin typeface="Calibri"/>
                <a:cs typeface="Calibri"/>
              </a:rPr>
              <a:t>r</a:t>
            </a:r>
            <a:r>
              <a:rPr dirty="0" sz="2000" b="1">
                <a:latin typeface="Calibri"/>
                <a:cs typeface="Calibri"/>
              </a:rPr>
              <a:t>anes,</a:t>
            </a:r>
            <a:r>
              <a:rPr dirty="0" sz="2000" b="1">
                <a:latin typeface="Calibri"/>
                <a:cs typeface="Calibri"/>
              </a:rPr>
              <a:t>	</a:t>
            </a:r>
            <a:r>
              <a:rPr dirty="0" sz="2000" b="1">
                <a:latin typeface="Calibri"/>
                <a:cs typeface="Calibri"/>
              </a:rPr>
              <a:t>t</a:t>
            </a:r>
            <a:r>
              <a:rPr dirty="0" sz="2000" spc="-10" b="1">
                <a:latin typeface="Calibri"/>
                <a:cs typeface="Calibri"/>
              </a:rPr>
              <a:t>ho</a:t>
            </a:r>
            <a:r>
              <a:rPr dirty="0" sz="2000" b="1">
                <a:latin typeface="Calibri"/>
                <a:cs typeface="Calibri"/>
              </a:rPr>
              <a:t>ugh,</a:t>
            </a:r>
            <a:r>
              <a:rPr dirty="0" sz="2000" b="1">
                <a:latin typeface="Calibri"/>
                <a:cs typeface="Calibri"/>
              </a:rPr>
              <a:t>	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35" b="1">
                <a:latin typeface="Calibri"/>
                <a:cs typeface="Calibri"/>
              </a:rPr>
              <a:t>r</a:t>
            </a:r>
            <a:r>
              <a:rPr dirty="0" sz="2000" b="1">
                <a:latin typeface="Calibri"/>
                <a:cs typeface="Calibri"/>
              </a:rPr>
              <a:t>e  </a:t>
            </a:r>
            <a:r>
              <a:rPr dirty="0" sz="2000" spc="-5" b="1">
                <a:latin typeface="Calibri"/>
                <a:cs typeface="Calibri"/>
              </a:rPr>
              <a:t>significantly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more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flexible </a:t>
            </a:r>
            <a:r>
              <a:rPr dirty="0" sz="200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algn="just" marL="299085" marR="508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-5">
                <a:latin typeface="Calibri"/>
                <a:cs typeface="Calibri"/>
              </a:rPr>
              <a:t>terms </a:t>
            </a:r>
            <a:r>
              <a:rPr dirty="0" sz="2000">
                <a:latin typeface="Calibri"/>
                <a:cs typeface="Calibri"/>
              </a:rPr>
              <a:t>of </a:t>
            </a:r>
            <a:r>
              <a:rPr dirty="0" sz="2000" spc="-5">
                <a:latin typeface="Calibri"/>
                <a:cs typeface="Calibri"/>
              </a:rPr>
              <a:t>reflection, support can </a:t>
            </a:r>
            <a:r>
              <a:rPr dirty="0" sz="2000" spc="-10">
                <a:latin typeface="Calibri"/>
                <a:cs typeface="Calibri"/>
              </a:rPr>
              <a:t>range </a:t>
            </a:r>
            <a:r>
              <a:rPr dirty="0" sz="2000" spc="-15">
                <a:latin typeface="Calibri"/>
                <a:cs typeface="Calibri"/>
              </a:rPr>
              <a:t>from </a:t>
            </a:r>
            <a:r>
              <a:rPr dirty="0" sz="2000" spc="-10">
                <a:latin typeface="Calibri"/>
                <a:cs typeface="Calibri"/>
              </a:rPr>
              <a:t>black-box </a:t>
            </a:r>
            <a:r>
              <a:rPr dirty="0" sz="2000" spc="-5">
                <a:latin typeface="Calibri"/>
                <a:cs typeface="Calibri"/>
              </a:rPr>
              <a:t>components </a:t>
            </a:r>
            <a:r>
              <a:rPr dirty="0" sz="2000" spc="-10">
                <a:latin typeface="Calibri"/>
                <a:cs typeface="Calibri"/>
              </a:rPr>
              <a:t>where </a:t>
            </a:r>
            <a:r>
              <a:rPr dirty="0" sz="2000" spc="-5">
                <a:latin typeface="Calibri"/>
                <a:cs typeface="Calibri"/>
              </a:rPr>
              <a:t> internal structure is hidden, </a:t>
            </a:r>
            <a:r>
              <a:rPr dirty="0" sz="2000" spc="-10">
                <a:latin typeface="Calibri"/>
                <a:cs typeface="Calibri"/>
              </a:rPr>
              <a:t>through </a:t>
            </a:r>
            <a:r>
              <a:rPr dirty="0" sz="2000" spc="-5">
                <a:latin typeface="Calibri"/>
                <a:cs typeface="Calibri"/>
              </a:rPr>
              <a:t>approaches where limited introspection </a:t>
            </a:r>
            <a:r>
              <a:rPr dirty="0" sz="2000">
                <a:latin typeface="Calibri"/>
                <a:cs typeface="Calibri"/>
              </a:rPr>
              <a:t> capabilities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are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offered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(dynamically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discovering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interfaces),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advanced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reflection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features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supporting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full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introspection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providing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inherent </a:t>
            </a:r>
            <a:r>
              <a:rPr dirty="0" sz="2000" spc="-5">
                <a:latin typeface="Calibri"/>
                <a:cs typeface="Calibri"/>
              </a:rPr>
              <a:t> support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10">
                <a:latin typeface="Calibri"/>
                <a:cs typeface="Calibri"/>
              </a:rPr>
              <a:t>subsequent </a:t>
            </a:r>
            <a:r>
              <a:rPr dirty="0" sz="2000" spc="-5">
                <a:latin typeface="Calibri"/>
                <a:cs typeface="Calibri"/>
              </a:rPr>
              <a:t>adaptation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internal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structures.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terms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11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supporting</a:t>
            </a:r>
            <a:r>
              <a:rPr dirty="0" sz="2000" spc="10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non-functional</a:t>
            </a:r>
            <a:r>
              <a:rPr dirty="0" sz="2000" spc="10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concerns,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at</a:t>
            </a:r>
            <a:r>
              <a:rPr dirty="0" sz="2000" spc="11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one</a:t>
            </a:r>
            <a:r>
              <a:rPr dirty="0" sz="2000" spc="11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extreme,</a:t>
            </a:r>
            <a:r>
              <a:rPr dirty="0" sz="2000" spc="11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membranes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949" y="4456302"/>
            <a:ext cx="71786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40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provide</a:t>
            </a:r>
            <a:r>
              <a:rPr dirty="0" sz="2000" spc="40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 spc="40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more</a:t>
            </a:r>
            <a:r>
              <a:rPr dirty="0" sz="2000" spc="4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than</a:t>
            </a:r>
            <a:r>
              <a:rPr dirty="0" sz="2000" spc="4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4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simple</a:t>
            </a:r>
            <a:r>
              <a:rPr dirty="0" sz="2000" spc="40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encapsulation</a:t>
            </a:r>
            <a:r>
              <a:rPr dirty="0" sz="2000" spc="39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40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components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949" y="4456302"/>
            <a:ext cx="805497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369175">
              <a:lnSpc>
                <a:spcPct val="100000"/>
              </a:lnSpc>
              <a:spcBef>
                <a:spcPts val="100"/>
              </a:spcBef>
              <a:tabLst>
                <a:tab pos="798830" algn="l"/>
                <a:tab pos="1941830" algn="l"/>
                <a:tab pos="2618740" algn="l"/>
                <a:tab pos="3195955" algn="l"/>
                <a:tab pos="4222115" algn="l"/>
                <a:tab pos="4883785" algn="l"/>
                <a:tab pos="5874385" algn="l"/>
                <a:tab pos="7223125" algn="l"/>
              </a:tabLst>
            </a:pPr>
            <a:r>
              <a:rPr dirty="0" sz="2000" spc="-10">
                <a:latin typeface="Calibri"/>
                <a:cs typeface="Calibri"/>
              </a:rPr>
              <a:t>at</a:t>
            </a:r>
            <a:r>
              <a:rPr dirty="0" sz="2000" spc="3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othe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4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xt</a:t>
            </a:r>
            <a:r>
              <a:rPr dirty="0" sz="2000" spc="-35">
                <a:latin typeface="Calibri"/>
                <a:cs typeface="Calibri"/>
              </a:rPr>
              <a:t>r</a:t>
            </a:r>
            <a:r>
              <a:rPr dirty="0" sz="2000" spc="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me,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th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1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suppo</a:t>
            </a:r>
            <a:r>
              <a:rPr dirty="0" sz="2000" spc="-1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full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fl</a:t>
            </a:r>
            <a:r>
              <a:rPr dirty="0" sz="2000" spc="-10">
                <a:latin typeface="Calibri"/>
                <a:cs typeface="Calibri"/>
              </a:rPr>
              <a:t>edg</a:t>
            </a:r>
            <a:r>
              <a:rPr dirty="0" sz="2000">
                <a:latin typeface="Calibri"/>
                <a:cs typeface="Calibri"/>
              </a:rPr>
              <a:t>ed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2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tr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ed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45">
                <a:latin typeface="Calibri"/>
                <a:cs typeface="Calibri"/>
              </a:rPr>
              <a:t>s</a:t>
            </a:r>
            <a:r>
              <a:rPr dirty="0" sz="2000" spc="-20">
                <a:latin typeface="Calibri"/>
                <a:cs typeface="Calibri"/>
              </a:rPr>
              <a:t>ys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949" y="5065903"/>
            <a:ext cx="805497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management of </a:t>
            </a:r>
            <a:r>
              <a:rPr dirty="0" sz="2000" spc="-10">
                <a:latin typeface="Calibri"/>
                <a:cs typeface="Calibri"/>
              </a:rPr>
              <a:t>components, </a:t>
            </a:r>
            <a:r>
              <a:rPr dirty="0" sz="2000">
                <a:latin typeface="Calibri"/>
                <a:cs typeface="Calibri"/>
              </a:rPr>
              <a:t>including </a:t>
            </a:r>
            <a:r>
              <a:rPr dirty="0" sz="2000" spc="-5">
                <a:latin typeface="Calibri"/>
                <a:cs typeface="Calibri"/>
              </a:rPr>
              <a:t>support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5">
                <a:latin typeface="Calibri"/>
                <a:cs typeface="Calibri"/>
              </a:rPr>
              <a:t>transactions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security </a:t>
            </a:r>
            <a:r>
              <a:rPr dirty="0" sz="2000">
                <a:latin typeface="Calibri"/>
                <a:cs typeface="Calibri"/>
              </a:rPr>
              <a:t> as </a:t>
            </a:r>
            <a:r>
              <a:rPr dirty="0" sz="2000" spc="-5">
                <a:latin typeface="Calibri"/>
                <a:cs typeface="Calibri"/>
              </a:rPr>
              <a:t>in application </a:t>
            </a:r>
            <a:r>
              <a:rPr dirty="0" sz="2000" spc="-10">
                <a:latin typeface="Calibri"/>
                <a:cs typeface="Calibri"/>
              </a:rPr>
              <a:t>servers, </a:t>
            </a:r>
            <a:r>
              <a:rPr dirty="0" sz="2000" spc="-5">
                <a:latin typeface="Calibri"/>
                <a:cs typeface="Calibri"/>
              </a:rPr>
              <a:t>but in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completely configurable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0">
                <a:latin typeface="Calibri"/>
                <a:cs typeface="Calibri"/>
              </a:rPr>
              <a:t>reconfigurable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manner.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234" y="43492"/>
            <a:ext cx="8474250" cy="66435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333" y="597230"/>
            <a:ext cx="77203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 b="1">
                <a:latin typeface="Calibri"/>
                <a:cs typeface="Calibri"/>
              </a:rPr>
              <a:t>Differences</a:t>
            </a:r>
            <a:r>
              <a:rPr dirty="0" sz="2800" spc="4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between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objects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and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distributed</a:t>
            </a:r>
            <a:r>
              <a:rPr dirty="0" sz="2800" spc="3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8075930" cy="38481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just" marL="355600" marR="8255" indent="-3429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" b="1" i="1">
                <a:latin typeface="Calibri"/>
                <a:cs typeface="Calibri"/>
              </a:rPr>
              <a:t>Class</a:t>
            </a:r>
            <a:r>
              <a:rPr dirty="0" sz="2200" spc="455" b="1" i="1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 spc="459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459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fundamental  </a:t>
            </a:r>
            <a:r>
              <a:rPr dirty="0" sz="2200" spc="-10">
                <a:latin typeface="Calibri"/>
                <a:cs typeface="Calibri"/>
              </a:rPr>
              <a:t>concept</a:t>
            </a:r>
            <a:r>
              <a:rPr dirty="0" sz="2200" spc="459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 spc="4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object-oriented</a:t>
            </a:r>
            <a:r>
              <a:rPr dirty="0" sz="2200" spc="46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languages</a:t>
            </a:r>
            <a:r>
              <a:rPr dirty="0" sz="2200" spc="45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but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does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not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feature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so </a:t>
            </a:r>
            <a:r>
              <a:rPr dirty="0" sz="2200" spc="-10">
                <a:latin typeface="Calibri"/>
                <a:cs typeface="Calibri"/>
              </a:rPr>
              <a:t>prominently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 spc="-10">
                <a:latin typeface="Calibri"/>
                <a:cs typeface="Calibri"/>
              </a:rPr>
              <a:t> distributed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object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middleware.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algn="just" marL="355600" marR="1016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As </a:t>
            </a:r>
            <a:r>
              <a:rPr dirty="0" sz="2200" spc="-10">
                <a:latin typeface="Calibri"/>
                <a:cs typeface="Calibri"/>
              </a:rPr>
              <a:t>noted </a:t>
            </a:r>
            <a:r>
              <a:rPr dirty="0" sz="2200" spc="-5">
                <a:latin typeface="Calibri"/>
                <a:cs typeface="Calibri"/>
              </a:rPr>
              <a:t>in the </a:t>
            </a:r>
            <a:r>
              <a:rPr dirty="0" sz="2200" spc="-15">
                <a:latin typeface="Calibri"/>
                <a:cs typeface="Calibri"/>
              </a:rPr>
              <a:t>CORBA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casestudy,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 is </a:t>
            </a:r>
            <a:r>
              <a:rPr dirty="0" sz="2200" spc="-10">
                <a:latin typeface="Calibri"/>
                <a:cs typeface="Calibri"/>
              </a:rPr>
              <a:t>difficult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agree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upon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common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interpretation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class in a </a:t>
            </a:r>
            <a:r>
              <a:rPr dirty="0" sz="2200" spc="-10">
                <a:latin typeface="Calibri"/>
                <a:cs typeface="Calibri"/>
              </a:rPr>
              <a:t>heterogeneous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environment </a:t>
            </a:r>
            <a:r>
              <a:rPr dirty="0" sz="2200" spc="-10">
                <a:latin typeface="Calibri"/>
                <a:cs typeface="Calibri"/>
              </a:rPr>
              <a:t> where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multiple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languages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coexist.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objectoriented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world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more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generally,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class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has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several 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interpretations,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including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description</a:t>
            </a:r>
            <a:r>
              <a:rPr dirty="0" sz="2200">
                <a:latin typeface="Calibri"/>
                <a:cs typeface="Calibri"/>
              </a:rPr>
              <a:t> 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behaviour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associated </a:t>
            </a:r>
            <a:r>
              <a:rPr dirty="0" sz="2200" spc="-5">
                <a:latin typeface="Calibri"/>
                <a:cs typeface="Calibri"/>
              </a:rPr>
              <a:t>with a </a:t>
            </a:r>
            <a:r>
              <a:rPr dirty="0" sz="2200" spc="-15">
                <a:latin typeface="Calibri"/>
                <a:cs typeface="Calibri"/>
              </a:rPr>
              <a:t>group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0">
                <a:latin typeface="Calibri"/>
                <a:cs typeface="Calibri"/>
              </a:rPr>
              <a:t>objects </a:t>
            </a:r>
            <a:r>
              <a:rPr dirty="0" sz="2200" spc="-5">
                <a:latin typeface="Calibri"/>
                <a:cs typeface="Calibri"/>
              </a:rPr>
              <a:t>(the </a:t>
            </a:r>
            <a:r>
              <a:rPr dirty="0" sz="2200" spc="-15">
                <a:latin typeface="Calibri"/>
                <a:cs typeface="Calibri"/>
              </a:rPr>
              <a:t>template </a:t>
            </a:r>
            <a:r>
              <a:rPr dirty="0" sz="2200">
                <a:latin typeface="Calibri"/>
                <a:cs typeface="Calibri"/>
              </a:rPr>
              <a:t>used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15">
                <a:latin typeface="Calibri"/>
                <a:cs typeface="Calibri"/>
              </a:rPr>
              <a:t>create </a:t>
            </a:r>
            <a:r>
              <a:rPr dirty="0" sz="2200" spc="10">
                <a:latin typeface="Calibri"/>
                <a:cs typeface="Calibri"/>
              </a:rPr>
              <a:t>an 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object </a:t>
            </a:r>
            <a:r>
              <a:rPr dirty="0" sz="2200" spc="-15">
                <a:latin typeface="Calibri"/>
                <a:cs typeface="Calibri"/>
              </a:rPr>
              <a:t>from </a:t>
            </a:r>
            <a:r>
              <a:rPr dirty="0" sz="2200" spc="-5">
                <a:latin typeface="Calibri"/>
                <a:cs typeface="Calibri"/>
              </a:rPr>
              <a:t>the class), the </a:t>
            </a:r>
            <a:r>
              <a:rPr dirty="0" sz="2200" spc="-10">
                <a:latin typeface="Calibri"/>
                <a:cs typeface="Calibri"/>
              </a:rPr>
              <a:t>place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4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go </a:t>
            </a:r>
            <a:r>
              <a:rPr dirty="0" sz="2200" spc="-15">
                <a:latin typeface="Calibri"/>
                <a:cs typeface="Calibri"/>
              </a:rPr>
              <a:t>to instantiate</a:t>
            </a:r>
            <a:r>
              <a:rPr dirty="0" sz="2200" spc="46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 object with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given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behaviour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(the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associated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factory)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even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group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10">
                <a:latin typeface="Calibri"/>
                <a:cs typeface="Calibri"/>
              </a:rPr>
              <a:t>of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objects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that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adhere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that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30">
                <a:latin typeface="Calibri"/>
                <a:cs typeface="Calibri"/>
              </a:rPr>
              <a:t>behaviour.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38150"/>
            <a:ext cx="8073390" cy="5452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16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style</a:t>
            </a:r>
            <a:r>
              <a:rPr dirty="0" sz="2000" spc="11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-10" b="1" i="1">
                <a:latin typeface="Calibri"/>
                <a:cs typeface="Calibri"/>
              </a:rPr>
              <a:t>inheritance</a:t>
            </a:r>
            <a:r>
              <a:rPr dirty="0" sz="2000" spc="110" b="1" i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significantly</a:t>
            </a:r>
            <a:r>
              <a:rPr dirty="0" sz="2000" spc="10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different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from</a:t>
            </a:r>
            <a:r>
              <a:rPr dirty="0" sz="2000" spc="10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that</a:t>
            </a:r>
            <a:r>
              <a:rPr dirty="0" sz="2000" spc="114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offered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 spc="10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most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dirty="0" sz="2000" spc="-10">
                <a:latin typeface="Calibri"/>
                <a:cs typeface="Calibri"/>
              </a:rPr>
              <a:t>objectoriented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 spc="-20">
                <a:latin typeface="Calibri"/>
                <a:cs typeface="Calibri"/>
              </a:rPr>
              <a:t>particular,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distributed object </a:t>
            </a:r>
            <a:r>
              <a:rPr dirty="0" sz="2000" spc="-10">
                <a:latin typeface="Calibri"/>
                <a:cs typeface="Calibri"/>
              </a:rPr>
              <a:t>middleware </a:t>
            </a:r>
            <a:r>
              <a:rPr dirty="0" sz="2000" spc="-20">
                <a:latin typeface="Calibri"/>
                <a:cs typeface="Calibri"/>
              </a:rPr>
              <a:t>offers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interface inheritance</a:t>
            </a:r>
            <a:r>
              <a:rPr dirty="0" sz="2000" spc="-10">
                <a:latin typeface="Calibri"/>
                <a:cs typeface="Calibri"/>
              </a:rPr>
              <a:t>,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>
                <a:latin typeface="Calibri"/>
                <a:cs typeface="Calibri"/>
              </a:rPr>
              <a:t> 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relationship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between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interfaces</a:t>
            </a:r>
            <a:r>
              <a:rPr dirty="0" sz="2000" spc="-5">
                <a:latin typeface="Calibri"/>
                <a:cs typeface="Calibri"/>
              </a:rPr>
              <a:t> whereby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new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interface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inherits the </a:t>
            </a:r>
            <a:r>
              <a:rPr dirty="0" sz="2000" spc="-5">
                <a:latin typeface="Calibri"/>
                <a:cs typeface="Calibri"/>
              </a:rPr>
              <a:t>method </a:t>
            </a:r>
            <a:r>
              <a:rPr dirty="0" sz="2000" spc="-10">
                <a:latin typeface="Calibri"/>
                <a:cs typeface="Calibri"/>
              </a:rPr>
              <a:t>signatures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original </a:t>
            </a:r>
            <a:r>
              <a:rPr dirty="0" sz="2000" spc="-10">
                <a:latin typeface="Calibri"/>
                <a:cs typeface="Calibri"/>
              </a:rPr>
              <a:t>interface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can add </a:t>
            </a:r>
            <a:r>
              <a:rPr dirty="0" sz="2000" spc="-20">
                <a:latin typeface="Calibri"/>
                <a:cs typeface="Calibri"/>
              </a:rPr>
              <a:t>extra 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contrast,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object-oriented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languages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such</a:t>
            </a:r>
            <a:r>
              <a:rPr dirty="0" sz="2000">
                <a:latin typeface="Calibri"/>
                <a:cs typeface="Calibri"/>
              </a:rPr>
              <a:t> 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Smalltalk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offer 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implementation inheritance </a:t>
            </a:r>
            <a:r>
              <a:rPr dirty="0" sz="2000">
                <a:latin typeface="Calibri"/>
                <a:cs typeface="Calibri"/>
              </a:rPr>
              <a:t>as a </a:t>
            </a:r>
            <a:r>
              <a:rPr dirty="0" sz="2000" spc="-5">
                <a:latin typeface="Calibri"/>
                <a:cs typeface="Calibri"/>
              </a:rPr>
              <a:t>relationship between implementations,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whereby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new </a:t>
            </a:r>
            <a:r>
              <a:rPr dirty="0" sz="2000">
                <a:latin typeface="Calibri"/>
                <a:cs typeface="Calibri"/>
              </a:rPr>
              <a:t>class </a:t>
            </a:r>
            <a:r>
              <a:rPr dirty="0" sz="2000" spc="-5">
                <a:latin typeface="Calibri"/>
                <a:cs typeface="Calibri"/>
              </a:rPr>
              <a:t>(in</a:t>
            </a:r>
            <a:r>
              <a:rPr dirty="0" sz="2000">
                <a:latin typeface="Calibri"/>
                <a:cs typeface="Calibri"/>
              </a:rPr>
              <a:t> this </a:t>
            </a:r>
            <a:r>
              <a:rPr dirty="0" sz="2000" spc="-5">
                <a:latin typeface="Calibri"/>
                <a:cs typeface="Calibri"/>
              </a:rPr>
              <a:t>case) </a:t>
            </a:r>
            <a:r>
              <a:rPr dirty="0" sz="2000">
                <a:latin typeface="Calibri"/>
                <a:cs typeface="Calibri"/>
              </a:rPr>
              <a:t>inherits the </a:t>
            </a:r>
            <a:r>
              <a:rPr dirty="0" sz="2000" spc="-5">
                <a:latin typeface="Calibri"/>
                <a:cs typeface="Calibri"/>
              </a:rPr>
              <a:t>implementation</a:t>
            </a:r>
            <a:r>
              <a:rPr dirty="0" sz="2000">
                <a:latin typeface="Calibri"/>
                <a:cs typeface="Calibri"/>
              </a:rPr>
              <a:t> (and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hence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behaviour)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original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add </a:t>
            </a:r>
            <a:r>
              <a:rPr dirty="0" sz="2000" spc="-20">
                <a:latin typeface="Calibri"/>
                <a:cs typeface="Calibri"/>
              </a:rPr>
              <a:t>extra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behaviour.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algn="just" marL="355600" marR="6350" indent="-342900">
              <a:lnSpc>
                <a:spcPts val="192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Implementation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inheritance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much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more</a:t>
            </a:r>
            <a:r>
              <a:rPr dirty="0" sz="2000" spc="-5">
                <a:latin typeface="Calibri"/>
                <a:cs typeface="Calibri"/>
              </a:rPr>
              <a:t> difficult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implement,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particularly in distributed </a:t>
            </a:r>
            <a:r>
              <a:rPr dirty="0" sz="2000" spc="-15">
                <a:latin typeface="Calibri"/>
                <a:cs typeface="Calibri"/>
              </a:rPr>
              <a:t>systems, </a:t>
            </a:r>
            <a:r>
              <a:rPr dirty="0" sz="2000" spc="-5">
                <a:latin typeface="Calibri"/>
                <a:cs typeface="Calibri"/>
              </a:rPr>
              <a:t>due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the need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10">
                <a:latin typeface="Calibri"/>
                <a:cs typeface="Calibri"/>
              </a:rPr>
              <a:t>resolve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correct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executable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behaviour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runtime.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25">
                <a:latin typeface="Calibri"/>
                <a:cs typeface="Calibri"/>
              </a:rPr>
              <a:t>Consider,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example,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level</a:t>
            </a:r>
            <a:r>
              <a:rPr dirty="0" sz="2000" spc="-5">
                <a:latin typeface="Calibri"/>
                <a:cs typeface="Calibri"/>
              </a:rPr>
              <a:t> of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heterogeneity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that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may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exist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>
                <a:latin typeface="Calibri"/>
                <a:cs typeface="Calibri"/>
              </a:rPr>
              <a:t> a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distributed </a:t>
            </a:r>
            <a:r>
              <a:rPr dirty="0" sz="2000" spc="-15">
                <a:latin typeface="Calibri"/>
                <a:cs typeface="Calibri"/>
              </a:rPr>
              <a:t>system, </a:t>
            </a:r>
            <a:r>
              <a:rPr dirty="0" sz="2000" spc="-10">
                <a:latin typeface="Calibri"/>
                <a:cs typeface="Calibri"/>
              </a:rPr>
              <a:t>together </a:t>
            </a:r>
            <a:r>
              <a:rPr dirty="0" sz="2000">
                <a:latin typeface="Calibri"/>
                <a:cs typeface="Calibri"/>
              </a:rPr>
              <a:t>with the </a:t>
            </a:r>
            <a:r>
              <a:rPr dirty="0" sz="2000" spc="-5">
                <a:latin typeface="Calibri"/>
                <a:cs typeface="Calibri"/>
              </a:rPr>
              <a:t>need </a:t>
            </a:r>
            <a:r>
              <a:rPr dirty="0" sz="2000" spc="-10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implement highly scalable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solutions.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</dc:creator>
  <dc:title>CHAPTER -8</dc:title>
  <dcterms:created xsi:type="dcterms:W3CDTF">2022-12-29T05:48:24Z</dcterms:created>
  <dcterms:modified xsi:type="dcterms:W3CDTF">2022-12-29T05:48:24Z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2022-12-29T00:00:00Z</vt:filetime>
  </property>
</Properties>
</file>