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4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1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1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6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6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4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0590-64D4-4C78-9018-B456264FF1A4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861F-BC09-4FD6-826A-F5B2FD79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9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Extensible </a:t>
            </a:r>
            <a:r>
              <a:rPr lang="en-IN" b="1" dirty="0" err="1"/>
              <a:t>Markup</a:t>
            </a:r>
            <a:r>
              <a:rPr lang="en-IN" b="1" dirty="0"/>
              <a:t> Language (XML)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640"/>
            <a:ext cx="10515600" cy="52473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XML is a </a:t>
            </a:r>
            <a:r>
              <a:rPr lang="en-IN" dirty="0" err="1"/>
              <a:t>markup</a:t>
            </a:r>
            <a:r>
              <a:rPr lang="en-IN" dirty="0"/>
              <a:t> language that was defined by the World Wide Web </a:t>
            </a:r>
            <a:r>
              <a:rPr lang="en-IN" dirty="0" smtClean="0"/>
              <a:t>Consortium (</a:t>
            </a:r>
            <a:r>
              <a:rPr lang="en-IN" dirty="0"/>
              <a:t>W3C) for general use on the Web. In general, the term </a:t>
            </a:r>
            <a:r>
              <a:rPr lang="en-IN" i="1" dirty="0" err="1"/>
              <a:t>markup</a:t>
            </a:r>
            <a:r>
              <a:rPr lang="en-IN" i="1" dirty="0"/>
              <a:t> language </a:t>
            </a:r>
            <a:r>
              <a:rPr lang="en-IN" dirty="0"/>
              <a:t>refers to </a:t>
            </a:r>
            <a:r>
              <a:rPr lang="en-IN" dirty="0" smtClean="0"/>
              <a:t>a textual </a:t>
            </a:r>
            <a:r>
              <a:rPr lang="en-IN" dirty="0"/>
              <a:t>encoding that represents both a text and details as to its structure or </a:t>
            </a:r>
            <a:r>
              <a:rPr lang="en-IN" dirty="0" smtClean="0"/>
              <a:t>its appearance</a:t>
            </a:r>
            <a:r>
              <a:rPr lang="en-IN" dirty="0"/>
              <a:t>. Both XML and HTML were derived from SGML (</a:t>
            </a:r>
            <a:r>
              <a:rPr lang="en-IN" dirty="0" smtClean="0"/>
              <a:t>Standardized Generalized </a:t>
            </a:r>
            <a:r>
              <a:rPr lang="en-IN" dirty="0" err="1"/>
              <a:t>Markup</a:t>
            </a:r>
            <a:r>
              <a:rPr lang="en-IN" dirty="0"/>
              <a:t> Language) [ISO 8879], a very complex </a:t>
            </a:r>
            <a:r>
              <a:rPr lang="en-IN" dirty="0" err="1"/>
              <a:t>markup</a:t>
            </a:r>
            <a:r>
              <a:rPr lang="en-IN" dirty="0"/>
              <a:t> language. </a:t>
            </a:r>
            <a:r>
              <a:rPr lang="en-IN" dirty="0" smtClean="0"/>
              <a:t>HTML (</a:t>
            </a:r>
            <a:r>
              <a:rPr lang="en-IN" dirty="0"/>
              <a:t>see Section 1.6) was designed for defining the appearance of web pages. XML </a:t>
            </a:r>
            <a:r>
              <a:rPr lang="en-IN" dirty="0" smtClean="0"/>
              <a:t>was designed </a:t>
            </a:r>
            <a:r>
              <a:rPr lang="en-IN" dirty="0"/>
              <a:t>for writing structured documents for the Web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XML data items are tagged with ‘</a:t>
            </a:r>
            <a:r>
              <a:rPr lang="en-IN" dirty="0" err="1"/>
              <a:t>markup</a:t>
            </a:r>
            <a:r>
              <a:rPr lang="en-IN" dirty="0"/>
              <a:t>’ strings. The tags are used to </a:t>
            </a:r>
            <a:r>
              <a:rPr lang="en-IN" dirty="0" smtClean="0"/>
              <a:t>describe the </a:t>
            </a:r>
            <a:r>
              <a:rPr lang="en-IN" dirty="0"/>
              <a:t>logical structure of the data and to associate attribute-value pairs </a:t>
            </a:r>
            <a:r>
              <a:rPr lang="en-IN" dirty="0" smtClean="0"/>
              <a:t>with logical structures</a:t>
            </a:r>
            <a:r>
              <a:rPr lang="en-IN" dirty="0"/>
              <a:t>. That is, in XML, the tags relate to the structure of the text that they enclose</a:t>
            </a:r>
            <a:r>
              <a:rPr lang="en-IN" dirty="0" smtClean="0"/>
              <a:t>, in </a:t>
            </a:r>
            <a:r>
              <a:rPr lang="en-IN" dirty="0"/>
              <a:t>contrast to HTML, in which the tags specify how a browser could display the text. </a:t>
            </a:r>
          </a:p>
        </p:txBody>
      </p:sp>
    </p:spTree>
    <p:extLst>
      <p:ext uri="{BB962C8B-B14F-4D97-AF65-F5344CB8AC3E}">
        <p14:creationId xmlns:p14="http://schemas.microsoft.com/office/powerpoint/2010/main" val="352152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Remote object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When a client invokes a method in a remote object, an invocation message is </a:t>
            </a:r>
            <a:r>
              <a:rPr lang="en-IN" dirty="0" smtClean="0"/>
              <a:t>sent to </a:t>
            </a:r>
            <a:r>
              <a:rPr lang="en-IN" dirty="0"/>
              <a:t>the server process that hosts the remote object. This message needs to specify </a:t>
            </a:r>
            <a:r>
              <a:rPr lang="en-IN" dirty="0" smtClean="0"/>
              <a:t>which particular </a:t>
            </a:r>
            <a:r>
              <a:rPr lang="en-IN" dirty="0"/>
              <a:t>object is to have its method invoked. A </a:t>
            </a:r>
            <a:r>
              <a:rPr lang="en-IN" i="1" dirty="0"/>
              <a:t>remote object reference </a:t>
            </a:r>
            <a:r>
              <a:rPr lang="en-IN" dirty="0"/>
              <a:t>is an </a:t>
            </a:r>
            <a:r>
              <a:rPr lang="en-IN" dirty="0" smtClean="0"/>
              <a:t>identifier for </a:t>
            </a:r>
            <a:r>
              <a:rPr lang="en-IN" dirty="0"/>
              <a:t>a remote object that is valid throughout a distributed system. A remote </a:t>
            </a:r>
            <a:r>
              <a:rPr lang="en-IN" dirty="0" smtClean="0"/>
              <a:t>object reference </a:t>
            </a:r>
            <a:r>
              <a:rPr lang="en-IN" dirty="0"/>
              <a:t>is passed in the invocation message to specify which object is to be invoked</a:t>
            </a:r>
            <a:r>
              <a:rPr lang="en-IN" dirty="0" smtClean="0"/>
              <a:t>. Remote </a:t>
            </a:r>
            <a:r>
              <a:rPr lang="en-IN" dirty="0"/>
              <a:t>object references are also passed as arguments </a:t>
            </a:r>
            <a:r>
              <a:rPr lang="en-IN" dirty="0" smtClean="0"/>
              <a:t>and returned </a:t>
            </a:r>
            <a:r>
              <a:rPr lang="en-IN" dirty="0"/>
              <a:t>as results of remote method invocations, that each remote object has a </a:t>
            </a:r>
            <a:r>
              <a:rPr lang="en-IN" dirty="0" smtClean="0"/>
              <a:t>single remote </a:t>
            </a:r>
            <a:r>
              <a:rPr lang="en-IN" dirty="0"/>
              <a:t>object reference and that remote object references can be compared to </a:t>
            </a:r>
            <a:r>
              <a:rPr lang="en-IN" dirty="0" smtClean="0"/>
              <a:t>see whether </a:t>
            </a:r>
            <a:r>
              <a:rPr lang="en-IN" dirty="0"/>
              <a:t>they refer to the same remote object. Here, we discuss the </a:t>
            </a:r>
            <a:r>
              <a:rPr lang="en-IN" dirty="0" smtClean="0"/>
              <a:t>external representation </a:t>
            </a:r>
            <a:r>
              <a:rPr lang="en-IN" dirty="0"/>
              <a:t>of remote object references.</a:t>
            </a:r>
          </a:p>
        </p:txBody>
      </p:sp>
    </p:spTree>
    <p:extLst>
      <p:ext uri="{BB962C8B-B14F-4D97-AF65-F5344CB8AC3E}">
        <p14:creationId xmlns:p14="http://schemas.microsoft.com/office/powerpoint/2010/main" val="410634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Remote object references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4880"/>
            <a:ext cx="10515600" cy="5547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Remote object references must be generated in a manner that ensures </a:t>
            </a:r>
            <a:r>
              <a:rPr lang="en-IN" dirty="0" smtClean="0"/>
              <a:t>uniqueness over </a:t>
            </a:r>
            <a:r>
              <a:rPr lang="en-IN" dirty="0"/>
              <a:t>space and time. In general, there may be many processes hosting remote objects</a:t>
            </a:r>
            <a:r>
              <a:rPr lang="en-IN" dirty="0" smtClean="0"/>
              <a:t>, so </a:t>
            </a:r>
            <a:r>
              <a:rPr lang="en-IN" dirty="0"/>
              <a:t>remote object references must be unique among all of the processes in the </a:t>
            </a:r>
            <a:r>
              <a:rPr lang="en-IN" dirty="0" smtClean="0"/>
              <a:t>various computers </a:t>
            </a:r>
            <a:r>
              <a:rPr lang="en-IN" dirty="0"/>
              <a:t>in a distributed system. Even after the remote object associated with a </a:t>
            </a:r>
            <a:r>
              <a:rPr lang="en-IN" dirty="0" smtClean="0"/>
              <a:t>given remote </a:t>
            </a:r>
            <a:r>
              <a:rPr lang="en-IN" dirty="0"/>
              <a:t>object reference is deleted, it is important that the remote object reference is </a:t>
            </a:r>
            <a:r>
              <a:rPr lang="en-IN" dirty="0" smtClean="0"/>
              <a:t>not reused</a:t>
            </a:r>
            <a:r>
              <a:rPr lang="en-IN" dirty="0"/>
              <a:t>, because its potential invokers may retain obsolete remote object references. </a:t>
            </a:r>
            <a:r>
              <a:rPr lang="en-IN" dirty="0" smtClean="0"/>
              <a:t>Any attempt </a:t>
            </a:r>
            <a:r>
              <a:rPr lang="en-IN" dirty="0"/>
              <a:t>to invoke a deleted object should produce an error rather than allow access to </a:t>
            </a:r>
            <a:r>
              <a:rPr lang="en-IN" dirty="0" smtClean="0"/>
              <a:t>a different </a:t>
            </a:r>
            <a:r>
              <a:rPr lang="en-IN" dirty="0"/>
              <a:t>object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are several ways to ensure that a remote object reference is unique. One </a:t>
            </a:r>
            <a:r>
              <a:rPr lang="en-IN" dirty="0" smtClean="0"/>
              <a:t>way is </a:t>
            </a:r>
            <a:r>
              <a:rPr lang="en-IN" dirty="0"/>
              <a:t>to construct a remote object reference by concatenating the Internet address of its </a:t>
            </a:r>
            <a:r>
              <a:rPr lang="en-IN" dirty="0" smtClean="0"/>
              <a:t>host computer </a:t>
            </a:r>
            <a:r>
              <a:rPr lang="en-IN" dirty="0"/>
              <a:t>and the port number of the process that created it with the time of its </a:t>
            </a:r>
            <a:r>
              <a:rPr lang="en-IN" dirty="0" smtClean="0"/>
              <a:t>creation and </a:t>
            </a:r>
            <a:r>
              <a:rPr lang="en-IN" dirty="0"/>
              <a:t>a local object number. The local object number is incremented each time an </a:t>
            </a:r>
            <a:r>
              <a:rPr lang="en-IN" dirty="0" smtClean="0"/>
              <a:t>object is </a:t>
            </a:r>
            <a:r>
              <a:rPr lang="en-IN" dirty="0"/>
              <a:t>created in that process.</a:t>
            </a:r>
          </a:p>
        </p:txBody>
      </p:sp>
    </p:spTree>
    <p:extLst>
      <p:ext uri="{BB962C8B-B14F-4D97-AF65-F5344CB8AC3E}">
        <p14:creationId xmlns:p14="http://schemas.microsoft.com/office/powerpoint/2010/main" val="247215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Remote object references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port number and time together produce a unique process identifier on </a:t>
            </a:r>
            <a:r>
              <a:rPr lang="en-IN" dirty="0" smtClean="0"/>
              <a:t>that computer</a:t>
            </a:r>
            <a:r>
              <a:rPr lang="en-IN" dirty="0"/>
              <a:t>. With this approach, remote object references might be represented with </a:t>
            </a:r>
            <a:r>
              <a:rPr lang="en-IN" dirty="0" smtClean="0"/>
              <a:t>a format </a:t>
            </a:r>
            <a:r>
              <a:rPr lang="en-IN" dirty="0"/>
              <a:t>such as that shown in </a:t>
            </a:r>
            <a:r>
              <a:rPr lang="en-IN" dirty="0" smtClean="0"/>
              <a:t>Figure.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the simplest implementations of </a:t>
            </a:r>
            <a:r>
              <a:rPr lang="en-IN" dirty="0" smtClean="0"/>
              <a:t>RMI, remote </a:t>
            </a:r>
            <a:r>
              <a:rPr lang="en-IN" dirty="0"/>
              <a:t>objects live only in the process that created them and survive only as long as </a:t>
            </a:r>
            <a:r>
              <a:rPr lang="en-IN" dirty="0" smtClean="0"/>
              <a:t>that process </a:t>
            </a:r>
            <a:r>
              <a:rPr lang="en-IN" dirty="0"/>
              <a:t>continues to run. In such cases, the remote object reference can be used as </a:t>
            </a:r>
            <a:r>
              <a:rPr lang="en-IN" dirty="0" smtClean="0"/>
              <a:t>the address </a:t>
            </a:r>
            <a:r>
              <a:rPr lang="en-IN" dirty="0"/>
              <a:t>of the remote object. In other words, invocation messages are sent to the </a:t>
            </a:r>
            <a:r>
              <a:rPr lang="en-IN" dirty="0" smtClean="0"/>
              <a:t>Internet </a:t>
            </a:r>
            <a:r>
              <a:rPr lang="en-IN" dirty="0"/>
              <a:t>address in the remote reference and to the process on that computer using the given </a:t>
            </a:r>
            <a:r>
              <a:rPr lang="en-IN" dirty="0" smtClean="0"/>
              <a:t>port number. </a:t>
            </a:r>
            <a:r>
              <a:rPr lang="en-IN" dirty="0"/>
              <a:t>To allow remote objects to be relocated into a different process on a </a:t>
            </a:r>
            <a:r>
              <a:rPr lang="en-IN" dirty="0" smtClean="0"/>
              <a:t>different computer</a:t>
            </a:r>
            <a:r>
              <a:rPr lang="en-IN" dirty="0"/>
              <a:t>, the remote object reference should not be used as the address of the </a:t>
            </a:r>
            <a:r>
              <a:rPr lang="en-IN" dirty="0" smtClean="0"/>
              <a:t>remote object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4" y="2167890"/>
            <a:ext cx="7690485" cy="16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0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Multicast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50164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pairwise exchange of messages is not the best model for communication from </a:t>
            </a:r>
            <a:r>
              <a:rPr lang="en-IN" dirty="0" smtClean="0"/>
              <a:t>one process </a:t>
            </a:r>
            <a:r>
              <a:rPr lang="en-IN" dirty="0"/>
              <a:t>to a group of other processes, which may be necessary, for example, when </a:t>
            </a:r>
            <a:r>
              <a:rPr lang="en-IN" dirty="0" smtClean="0"/>
              <a:t>a service </a:t>
            </a:r>
            <a:r>
              <a:rPr lang="en-IN" dirty="0"/>
              <a:t>is implemented as a number of different processes in different computers</a:t>
            </a:r>
            <a:r>
              <a:rPr lang="en-IN" dirty="0" smtClean="0"/>
              <a:t>, perhaps </a:t>
            </a:r>
            <a:r>
              <a:rPr lang="en-IN" dirty="0"/>
              <a:t>to provide fault tolerance or to enhance availability.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i="1" dirty="0"/>
              <a:t>multicast operation </a:t>
            </a:r>
            <a:r>
              <a:rPr lang="en-IN" dirty="0" smtClean="0"/>
              <a:t>is more </a:t>
            </a:r>
            <a:r>
              <a:rPr lang="en-IN" dirty="0"/>
              <a:t>appropriate – this is an operation that sends a single message from one process </a:t>
            </a:r>
            <a:r>
              <a:rPr lang="en-IN" dirty="0" smtClean="0"/>
              <a:t>to each </a:t>
            </a:r>
            <a:r>
              <a:rPr lang="en-IN" dirty="0"/>
              <a:t>of the members of a group of processes, usually in such a way that the </a:t>
            </a:r>
            <a:r>
              <a:rPr lang="en-IN" dirty="0" smtClean="0"/>
              <a:t>membership of </a:t>
            </a:r>
            <a:r>
              <a:rPr lang="en-IN" dirty="0"/>
              <a:t>the group is transparent to the sender. </a:t>
            </a:r>
            <a:endParaRPr lang="en-IN" dirty="0" smtClean="0"/>
          </a:p>
          <a:p>
            <a:pPr algn="just"/>
            <a:r>
              <a:rPr lang="en-IN" dirty="0" smtClean="0"/>
              <a:t>There </a:t>
            </a:r>
            <a:r>
              <a:rPr lang="en-IN" dirty="0"/>
              <a:t>is a range of possibilities in the </a:t>
            </a:r>
            <a:r>
              <a:rPr lang="en-IN" dirty="0" smtClean="0"/>
              <a:t>desired behaviour </a:t>
            </a:r>
            <a:r>
              <a:rPr lang="en-IN" dirty="0"/>
              <a:t>of a multicast. The simplest multicast protocol provides no guarantees </a:t>
            </a:r>
            <a:r>
              <a:rPr lang="en-IN" dirty="0" smtClean="0"/>
              <a:t>about message </a:t>
            </a:r>
            <a:r>
              <a:rPr lang="en-IN" dirty="0"/>
              <a:t>delivery or ordering.</a:t>
            </a:r>
          </a:p>
        </p:txBody>
      </p:sp>
    </p:spTree>
    <p:extLst>
      <p:ext uri="{BB962C8B-B14F-4D97-AF65-F5344CB8AC3E}">
        <p14:creationId xmlns:p14="http://schemas.microsoft.com/office/powerpoint/2010/main" val="168699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en-IN" b="1" dirty="0" smtClean="0"/>
              <a:t>Multicast communication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49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Multicast messages provide a useful infrastructure for constructing </a:t>
            </a:r>
            <a:r>
              <a:rPr lang="en-IN" dirty="0" smtClean="0"/>
              <a:t>distributed systems </a:t>
            </a:r>
            <a:r>
              <a:rPr lang="en-IN" dirty="0"/>
              <a:t>with the following characteristics: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i="1" dirty="0" smtClean="0"/>
              <a:t>Fault </a:t>
            </a:r>
            <a:r>
              <a:rPr lang="en-IN" b="1" i="1" dirty="0"/>
              <a:t>tolerance based on replicated services</a:t>
            </a:r>
            <a:r>
              <a:rPr lang="en-IN" b="1" dirty="0"/>
              <a:t>:</a:t>
            </a:r>
            <a:r>
              <a:rPr lang="en-IN" dirty="0"/>
              <a:t> A replicated service consists of </a:t>
            </a:r>
            <a:r>
              <a:rPr lang="en-IN" dirty="0" smtClean="0"/>
              <a:t>a group </a:t>
            </a:r>
            <a:r>
              <a:rPr lang="en-IN" dirty="0"/>
              <a:t>of servers. Client requests are multicast to all the members of the group</a:t>
            </a:r>
            <a:r>
              <a:rPr lang="en-IN" dirty="0" smtClean="0"/>
              <a:t>, each </a:t>
            </a:r>
            <a:r>
              <a:rPr lang="en-IN" dirty="0"/>
              <a:t>of which performs an identical operation. Even when some of the </a:t>
            </a:r>
            <a:r>
              <a:rPr lang="en-IN" dirty="0" smtClean="0"/>
              <a:t>members fail</a:t>
            </a:r>
            <a:r>
              <a:rPr lang="en-IN" dirty="0"/>
              <a:t>, clients can still be served</a:t>
            </a:r>
            <a:r>
              <a:rPr lang="en-IN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i="1" dirty="0"/>
              <a:t>Discovering services in spontaneous networking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Multicast </a:t>
            </a:r>
            <a:r>
              <a:rPr lang="en-IN" dirty="0"/>
              <a:t>messages can </a:t>
            </a:r>
            <a:r>
              <a:rPr lang="en-IN" dirty="0" smtClean="0"/>
              <a:t>be used </a:t>
            </a:r>
            <a:r>
              <a:rPr lang="en-IN" dirty="0"/>
              <a:t>by servers and clients to locate available discovery services in order </a:t>
            </a:r>
            <a:r>
              <a:rPr lang="en-IN" dirty="0" smtClean="0"/>
              <a:t>to register </a:t>
            </a:r>
            <a:r>
              <a:rPr lang="en-IN" dirty="0"/>
              <a:t>their interfaces or to look up the interfaces of other services in </a:t>
            </a:r>
            <a:r>
              <a:rPr lang="en-IN" dirty="0" smtClean="0"/>
              <a:t>the distributed </a:t>
            </a:r>
            <a:r>
              <a:rPr lang="en-IN" dirty="0"/>
              <a:t>system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65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Multicast communication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IN" b="1" i="1" dirty="0"/>
              <a:t>Better performance through replicated data</a:t>
            </a:r>
            <a:r>
              <a:rPr lang="en-IN" b="1" dirty="0"/>
              <a:t>:</a:t>
            </a:r>
            <a:r>
              <a:rPr lang="en-IN" dirty="0"/>
              <a:t> Data are replicated to increase </a:t>
            </a:r>
            <a:r>
              <a:rPr lang="en-IN" dirty="0" smtClean="0"/>
              <a:t>the performance </a:t>
            </a:r>
            <a:r>
              <a:rPr lang="en-IN" dirty="0"/>
              <a:t>of a service – in some cases replicas of the data are placed in users</a:t>
            </a:r>
            <a:r>
              <a:rPr lang="en-IN" dirty="0" smtClean="0"/>
              <a:t>’ computers</a:t>
            </a:r>
            <a:r>
              <a:rPr lang="en-IN" dirty="0"/>
              <a:t>. Each time the data changes, the new value is multicast to the </a:t>
            </a:r>
            <a:r>
              <a:rPr lang="en-IN" dirty="0" smtClean="0"/>
              <a:t>processes managing </a:t>
            </a:r>
            <a:r>
              <a:rPr lang="en-IN" dirty="0"/>
              <a:t>the replicas.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IN" b="1" i="1" dirty="0" smtClean="0"/>
              <a:t>Propagation </a:t>
            </a:r>
            <a:r>
              <a:rPr lang="en-IN" b="1" i="1" dirty="0"/>
              <a:t>of event notifications</a:t>
            </a:r>
            <a:r>
              <a:rPr lang="en-IN" b="1" dirty="0"/>
              <a:t>:</a:t>
            </a:r>
            <a:r>
              <a:rPr lang="en-IN" dirty="0"/>
              <a:t> Multicast to a group may be used to </a:t>
            </a:r>
            <a:r>
              <a:rPr lang="en-IN" dirty="0" smtClean="0"/>
              <a:t>notify processes </a:t>
            </a:r>
            <a:r>
              <a:rPr lang="en-IN" dirty="0"/>
              <a:t>when something happens. For example, in Facebook, when </a:t>
            </a:r>
            <a:r>
              <a:rPr lang="en-IN" dirty="0" smtClean="0"/>
              <a:t>someone changes </a:t>
            </a:r>
            <a:r>
              <a:rPr lang="en-IN" dirty="0"/>
              <a:t>their status, all their friends receive notifications. Similarly, </a:t>
            </a:r>
            <a:r>
              <a:rPr lang="en-IN" dirty="0" smtClean="0"/>
              <a:t>publish subscribe protocols </a:t>
            </a:r>
            <a:r>
              <a:rPr lang="en-IN" dirty="0"/>
              <a:t>may make use of group multicast to disseminate events </a:t>
            </a:r>
            <a:r>
              <a:rPr lang="en-IN" dirty="0" smtClean="0"/>
              <a:t>to subscribers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00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IP multicast – An implementation of multicast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IP multicast • </a:t>
            </a:r>
            <a:r>
              <a:rPr lang="en-IN" i="1" dirty="0"/>
              <a:t>IP multicast </a:t>
            </a:r>
            <a:r>
              <a:rPr lang="en-IN" dirty="0"/>
              <a:t>is built on top of the Internet Protocol (IP). Note that </a:t>
            </a:r>
            <a:r>
              <a:rPr lang="en-IN" dirty="0" smtClean="0"/>
              <a:t>IP packets </a:t>
            </a:r>
            <a:r>
              <a:rPr lang="en-IN" dirty="0"/>
              <a:t>are addressed to computers – ports belong to the TCP and UDP levels. </a:t>
            </a:r>
            <a:r>
              <a:rPr lang="en-IN" dirty="0" smtClean="0"/>
              <a:t>IP multicast </a:t>
            </a:r>
            <a:r>
              <a:rPr lang="en-IN" dirty="0"/>
              <a:t>allows the sender to transmit a single IP packet to a set of computers that </a:t>
            </a:r>
            <a:r>
              <a:rPr lang="en-IN" dirty="0" smtClean="0"/>
              <a:t>form a </a:t>
            </a:r>
            <a:r>
              <a:rPr lang="en-IN" dirty="0"/>
              <a:t>multicast group. The sender is unaware of the identities of the individual recipients </a:t>
            </a:r>
            <a:r>
              <a:rPr lang="en-IN" dirty="0" smtClean="0"/>
              <a:t>and of </a:t>
            </a:r>
            <a:r>
              <a:rPr lang="en-IN" dirty="0"/>
              <a:t>the size of the group. A </a:t>
            </a:r>
            <a:r>
              <a:rPr lang="en-IN" i="1" dirty="0"/>
              <a:t>multicast group </a:t>
            </a:r>
            <a:r>
              <a:rPr lang="en-IN" dirty="0"/>
              <a:t>is specified by a Class D Internet </a:t>
            </a:r>
            <a:r>
              <a:rPr lang="en-IN" dirty="0" smtClean="0"/>
              <a:t>address- </a:t>
            </a:r>
            <a:r>
              <a:rPr lang="en-IN" dirty="0"/>
              <a:t>– that is, an address whose first 4 bits are 1110 in IPv4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Being a member of a multicast group allows a computer to receive IP packets </a:t>
            </a:r>
            <a:r>
              <a:rPr lang="en-IN" dirty="0" smtClean="0"/>
              <a:t>sent to </a:t>
            </a:r>
            <a:r>
              <a:rPr lang="en-IN" dirty="0"/>
              <a:t>the group. The membership of multicast groups is dynamic, allowing computers </a:t>
            </a:r>
            <a:r>
              <a:rPr lang="en-IN" dirty="0" smtClean="0"/>
              <a:t>to join </a:t>
            </a:r>
            <a:r>
              <a:rPr lang="en-IN" dirty="0"/>
              <a:t>or leave at any time and to join an arbitrary number of groups. It is possible to </a:t>
            </a:r>
            <a:r>
              <a:rPr lang="en-IN" dirty="0" smtClean="0"/>
              <a:t>send datagrams </a:t>
            </a:r>
            <a:r>
              <a:rPr lang="en-IN" dirty="0"/>
              <a:t>to a multicast group without being a member.</a:t>
            </a:r>
          </a:p>
        </p:txBody>
      </p:sp>
    </p:spTree>
    <p:extLst>
      <p:ext uri="{BB962C8B-B14F-4D97-AF65-F5344CB8AC3E}">
        <p14:creationId xmlns:p14="http://schemas.microsoft.com/office/powerpoint/2010/main" val="254058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IP multicast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21684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At the application programming level, IP multicast is available only via UDP. </a:t>
            </a:r>
            <a:r>
              <a:rPr lang="en-IN" dirty="0" smtClean="0"/>
              <a:t>An application </a:t>
            </a:r>
            <a:r>
              <a:rPr lang="en-IN" dirty="0"/>
              <a:t>program performs multicasts by sending UDP datagrams with </a:t>
            </a:r>
            <a:r>
              <a:rPr lang="en-IN" dirty="0" smtClean="0"/>
              <a:t>multicast addresses </a:t>
            </a:r>
            <a:r>
              <a:rPr lang="en-IN" dirty="0"/>
              <a:t>and ordinary port numbers. It can join a multicast group by making its </a:t>
            </a:r>
            <a:r>
              <a:rPr lang="en-IN" dirty="0" smtClean="0"/>
              <a:t>socket join </a:t>
            </a:r>
            <a:r>
              <a:rPr lang="en-IN" dirty="0"/>
              <a:t>the group, enabling it to receive messages to the group. At the IP level, a </a:t>
            </a:r>
            <a:r>
              <a:rPr lang="en-IN" dirty="0" smtClean="0"/>
              <a:t>computer belongs </a:t>
            </a:r>
            <a:r>
              <a:rPr lang="en-IN" dirty="0"/>
              <a:t>to a multicast group when one or more of its processes has sockets that </a:t>
            </a:r>
            <a:r>
              <a:rPr lang="en-IN" dirty="0" smtClean="0"/>
              <a:t>belong to </a:t>
            </a:r>
            <a:r>
              <a:rPr lang="en-IN" dirty="0"/>
              <a:t>that group. When a multicast message arrives at a computer, copies are forwarded </a:t>
            </a:r>
            <a:r>
              <a:rPr lang="en-IN" dirty="0" smtClean="0"/>
              <a:t>to all </a:t>
            </a:r>
            <a:r>
              <a:rPr lang="en-IN" dirty="0"/>
              <a:t>of the local sockets that have joined the specified multicast address and are bound </a:t>
            </a:r>
            <a:r>
              <a:rPr lang="en-IN" dirty="0" smtClean="0"/>
              <a:t>to the </a:t>
            </a:r>
            <a:r>
              <a:rPr lang="en-IN" dirty="0"/>
              <a:t>specified port number</a:t>
            </a:r>
            <a:r>
              <a:rPr lang="en-IN" dirty="0" smtClean="0"/>
              <a:t>. </a:t>
            </a:r>
            <a:r>
              <a:rPr lang="en-IN" dirty="0"/>
              <a:t>The following details are specific to IPv4:</a:t>
            </a:r>
          </a:p>
        </p:txBody>
      </p:sp>
    </p:spTree>
    <p:extLst>
      <p:ext uri="{BB962C8B-B14F-4D97-AF65-F5344CB8AC3E}">
        <p14:creationId xmlns:p14="http://schemas.microsoft.com/office/powerpoint/2010/main" val="255508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59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IP multicast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The following details are specific to IPv4:</a:t>
            </a:r>
          </a:p>
          <a:p>
            <a:pPr algn="just"/>
            <a:r>
              <a:rPr lang="en-IN" b="1" i="1" dirty="0" smtClean="0"/>
              <a:t>Multicast </a:t>
            </a:r>
            <a:r>
              <a:rPr lang="en-IN" b="1" i="1" dirty="0"/>
              <a:t>routers</a:t>
            </a:r>
            <a:r>
              <a:rPr lang="en-IN" b="1" dirty="0"/>
              <a:t>:</a:t>
            </a:r>
            <a:r>
              <a:rPr lang="en-IN" dirty="0"/>
              <a:t> </a:t>
            </a:r>
            <a:endParaRPr lang="en-IN" dirty="0" smtClean="0"/>
          </a:p>
          <a:p>
            <a:pPr lvl="1" algn="just"/>
            <a:r>
              <a:rPr lang="en-IN" sz="2600" dirty="0" smtClean="0"/>
              <a:t>IP </a:t>
            </a:r>
            <a:r>
              <a:rPr lang="en-IN" sz="2600" dirty="0"/>
              <a:t>packets can be multicast both on a local network and on </a:t>
            </a:r>
            <a:r>
              <a:rPr lang="en-IN" sz="2600" dirty="0" smtClean="0"/>
              <a:t>the wider </a:t>
            </a:r>
            <a:r>
              <a:rPr lang="en-IN" sz="2600" dirty="0"/>
              <a:t>Internet. Local multicasts use the multicast capability of the local network, </a:t>
            </a:r>
            <a:r>
              <a:rPr lang="en-IN" sz="2600" dirty="0" smtClean="0"/>
              <a:t>for example</a:t>
            </a:r>
            <a:r>
              <a:rPr lang="en-IN" sz="2600" dirty="0"/>
              <a:t>, of an Ethernet. Internet multicasts make use of multicast routers, </a:t>
            </a:r>
            <a:r>
              <a:rPr lang="en-IN" sz="2600" dirty="0" smtClean="0"/>
              <a:t>which forward </a:t>
            </a:r>
            <a:r>
              <a:rPr lang="en-IN" sz="2600" dirty="0"/>
              <a:t>single datagrams to routers on other networks, where they are </a:t>
            </a:r>
            <a:r>
              <a:rPr lang="en-IN" sz="2600" dirty="0" smtClean="0"/>
              <a:t>again multicast </a:t>
            </a:r>
            <a:r>
              <a:rPr lang="en-IN" sz="2600" dirty="0"/>
              <a:t>to local members</a:t>
            </a:r>
            <a:r>
              <a:rPr lang="en-IN" sz="2600" dirty="0" smtClean="0"/>
              <a:t>. </a:t>
            </a:r>
          </a:p>
          <a:p>
            <a:pPr lvl="1" algn="just"/>
            <a:r>
              <a:rPr lang="en-IN" sz="2600" dirty="0"/>
              <a:t>To limit the distance of propagation of a </a:t>
            </a:r>
            <a:r>
              <a:rPr lang="en-IN" sz="2600" dirty="0" smtClean="0"/>
              <a:t>multicast datagram</a:t>
            </a:r>
            <a:r>
              <a:rPr lang="en-IN" sz="2600" dirty="0"/>
              <a:t>, the sender can specify the number of routers it is allowed to pass – </a:t>
            </a:r>
            <a:r>
              <a:rPr lang="en-IN" sz="2600" dirty="0" smtClean="0"/>
              <a:t>called the </a:t>
            </a:r>
            <a:r>
              <a:rPr lang="en-IN" sz="2600" i="1" dirty="0"/>
              <a:t>time to live</a:t>
            </a:r>
            <a:r>
              <a:rPr lang="en-IN" sz="2600" dirty="0"/>
              <a:t>, or TTL for short.</a:t>
            </a:r>
          </a:p>
        </p:txBody>
      </p:sp>
    </p:spTree>
    <p:extLst>
      <p:ext uri="{BB962C8B-B14F-4D97-AF65-F5344CB8AC3E}">
        <p14:creationId xmlns:p14="http://schemas.microsoft.com/office/powerpoint/2010/main" val="195690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IP multicast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i="1" dirty="0" smtClean="0"/>
              <a:t>Multicast address allocation</a:t>
            </a:r>
            <a:r>
              <a:rPr lang="en-IN" b="1" dirty="0" smtClean="0"/>
              <a:t>:</a:t>
            </a:r>
            <a:r>
              <a:rPr lang="en-IN" dirty="0" smtClean="0"/>
              <a:t> Class D addresses (that is, addresses </a:t>
            </a:r>
            <a:r>
              <a:rPr lang="en-IN" dirty="0"/>
              <a:t>in the range 224.0.0.0 to 239.255.255.255) are reserved for multicast </a:t>
            </a:r>
            <a:r>
              <a:rPr lang="en-IN" dirty="0" smtClean="0"/>
              <a:t>traffic and </a:t>
            </a:r>
            <a:r>
              <a:rPr lang="en-IN" dirty="0"/>
              <a:t>managed globally by the Internet Assigned Numbers Authority (IANA). </a:t>
            </a:r>
            <a:r>
              <a:rPr lang="en-IN" dirty="0" smtClean="0"/>
              <a:t>The management </a:t>
            </a:r>
            <a:r>
              <a:rPr lang="en-IN" dirty="0"/>
              <a:t>of this address space is reviewed annually, with current </a:t>
            </a:r>
            <a:r>
              <a:rPr lang="en-IN" dirty="0" smtClean="0"/>
              <a:t>practice </a:t>
            </a:r>
            <a:r>
              <a:rPr lang="it-IT" dirty="0" smtClean="0"/>
              <a:t>documented </a:t>
            </a:r>
            <a:r>
              <a:rPr lang="it-IT" dirty="0"/>
              <a:t>in RPC 3171 [Albanna </a:t>
            </a:r>
            <a:r>
              <a:rPr lang="it-IT" i="1" dirty="0"/>
              <a:t>et al. </a:t>
            </a:r>
            <a:r>
              <a:rPr lang="it-IT" dirty="0"/>
              <a:t>2001]. This document defines a </a:t>
            </a:r>
            <a:r>
              <a:rPr lang="it-IT" dirty="0" smtClean="0"/>
              <a:t>partitioning </a:t>
            </a:r>
            <a:r>
              <a:rPr lang="en-IN" dirty="0" smtClean="0"/>
              <a:t>of </a:t>
            </a:r>
            <a:r>
              <a:rPr lang="en-IN" dirty="0"/>
              <a:t>this address space into a number of blocks, </a:t>
            </a:r>
            <a:r>
              <a:rPr lang="en-IN" dirty="0" smtClean="0"/>
              <a:t>including:</a:t>
            </a:r>
          </a:p>
          <a:p>
            <a:pPr algn="just"/>
            <a:r>
              <a:rPr lang="en-IN" dirty="0"/>
              <a:t>Local Network Control Block (224.0.0.0 to 224.0.0.225), for multicast </a:t>
            </a:r>
            <a:r>
              <a:rPr lang="en-IN" dirty="0" smtClean="0"/>
              <a:t>traffic within </a:t>
            </a:r>
            <a:r>
              <a:rPr lang="en-IN" dirty="0"/>
              <a:t>a given local network.</a:t>
            </a:r>
          </a:p>
          <a:p>
            <a:pPr algn="just"/>
            <a:r>
              <a:rPr lang="en-IN" dirty="0" smtClean="0"/>
              <a:t>Internet </a:t>
            </a:r>
            <a:r>
              <a:rPr lang="en-IN" dirty="0"/>
              <a:t>Control Block (224.0.1.0 to 224.0.1.225).</a:t>
            </a:r>
          </a:p>
          <a:p>
            <a:pPr algn="just"/>
            <a:r>
              <a:rPr lang="en-IN" dirty="0" smtClean="0"/>
              <a:t>Ad </a:t>
            </a:r>
            <a:r>
              <a:rPr lang="en-IN" dirty="0"/>
              <a:t>Hoc Control Block (224.0.2.0 to 224.0.255.0), for traffic that does not </a:t>
            </a:r>
            <a:r>
              <a:rPr lang="en-IN" dirty="0" smtClean="0"/>
              <a:t>fit any </a:t>
            </a:r>
            <a:r>
              <a:rPr lang="en-IN" dirty="0"/>
              <a:t>other block.</a:t>
            </a:r>
          </a:p>
          <a:p>
            <a:pPr algn="just"/>
            <a:r>
              <a:rPr lang="en-IN" dirty="0" smtClean="0"/>
              <a:t>Administratively </a:t>
            </a:r>
            <a:r>
              <a:rPr lang="en-IN" dirty="0"/>
              <a:t>Scoped Block (239.0.0.0 to 239.255.255.255), which is </a:t>
            </a:r>
            <a:r>
              <a:rPr lang="en-IN" dirty="0" smtClean="0"/>
              <a:t>used to </a:t>
            </a:r>
            <a:r>
              <a:rPr lang="en-IN" dirty="0"/>
              <a:t>implement a scoping mechanism for multicast traffic (to </a:t>
            </a:r>
            <a:r>
              <a:rPr lang="en-IN" dirty="0" smtClean="0"/>
              <a:t>constrain propagation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406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59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Extensible </a:t>
            </a:r>
            <a:r>
              <a:rPr lang="en-IN" b="1" dirty="0" err="1" smtClean="0"/>
              <a:t>Markup</a:t>
            </a:r>
            <a:r>
              <a:rPr lang="en-IN" b="1" dirty="0" smtClean="0"/>
              <a:t> Language (XML)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XML is used to enable clients to communicate with web services and for </a:t>
            </a:r>
            <a:r>
              <a:rPr lang="en-IN" dirty="0" smtClean="0"/>
              <a:t>defining the </a:t>
            </a:r>
            <a:r>
              <a:rPr lang="en-IN" dirty="0"/>
              <a:t>interfaces and other properties of web services. However, XML is also used in </a:t>
            </a:r>
            <a:r>
              <a:rPr lang="en-IN" dirty="0" smtClean="0"/>
              <a:t>many other </a:t>
            </a:r>
            <a:r>
              <a:rPr lang="en-IN" dirty="0"/>
              <a:t>ways, including in archiving and retrieval systems – although an XML </a:t>
            </a:r>
            <a:r>
              <a:rPr lang="en-IN" dirty="0" smtClean="0"/>
              <a:t>archive may </a:t>
            </a:r>
            <a:r>
              <a:rPr lang="en-IN" dirty="0"/>
              <a:t>be larger than a binary one, it has the advantage of being readable on any computer</a:t>
            </a:r>
            <a:r>
              <a:rPr lang="en-IN" dirty="0" smtClean="0"/>
              <a:t>. Other </a:t>
            </a:r>
            <a:r>
              <a:rPr lang="en-IN" dirty="0"/>
              <a:t>examples of uses of XML include for the specification of user interfaces and </a:t>
            </a:r>
            <a:r>
              <a:rPr lang="en-IN" dirty="0" smtClean="0"/>
              <a:t>the encoding </a:t>
            </a:r>
            <a:r>
              <a:rPr lang="en-IN" dirty="0"/>
              <a:t>of configuration files in operating systems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XML is </a:t>
            </a:r>
            <a:r>
              <a:rPr lang="en-IN" i="1" dirty="0"/>
              <a:t>extensible </a:t>
            </a:r>
            <a:r>
              <a:rPr lang="en-IN" dirty="0"/>
              <a:t>in the sense that users can define their own tags, in contrast </a:t>
            </a:r>
            <a:r>
              <a:rPr lang="en-IN" dirty="0" smtClean="0"/>
              <a:t>to HTML</a:t>
            </a:r>
            <a:r>
              <a:rPr lang="en-IN" dirty="0"/>
              <a:t>, which uses a fixed set of tags. However, if an XML document is intended to </a:t>
            </a:r>
            <a:r>
              <a:rPr lang="en-IN" dirty="0" smtClean="0"/>
              <a:t>be used </a:t>
            </a:r>
            <a:r>
              <a:rPr lang="en-IN" dirty="0"/>
              <a:t>by more than one application, then the names of the tags must be agreed </a:t>
            </a:r>
            <a:r>
              <a:rPr lang="en-IN" dirty="0" smtClean="0"/>
              <a:t>between them</a:t>
            </a:r>
            <a:r>
              <a:rPr lang="en-IN" dirty="0"/>
              <a:t>. For example, clients usually use SOAP messages to communicate with </a:t>
            </a:r>
            <a:r>
              <a:rPr lang="en-IN" dirty="0" smtClean="0"/>
              <a:t>web services</a:t>
            </a:r>
            <a:r>
              <a:rPr lang="en-IN" dirty="0"/>
              <a:t>. SOAP </a:t>
            </a:r>
            <a:r>
              <a:rPr lang="en-IN" dirty="0" smtClean="0"/>
              <a:t>is </a:t>
            </a:r>
            <a:r>
              <a:rPr lang="en-IN" dirty="0"/>
              <a:t>an XML format whose tags are published for </a:t>
            </a:r>
            <a:r>
              <a:rPr lang="en-IN" dirty="0" smtClean="0"/>
              <a:t>use by </a:t>
            </a:r>
            <a:r>
              <a:rPr lang="en-IN" dirty="0"/>
              <a:t>web services and their clients.</a:t>
            </a:r>
          </a:p>
        </p:txBody>
      </p:sp>
    </p:spTree>
    <p:extLst>
      <p:ext uri="{BB962C8B-B14F-4D97-AF65-F5344CB8AC3E}">
        <p14:creationId xmlns:p14="http://schemas.microsoft.com/office/powerpoint/2010/main" val="64737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59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IP multicast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9131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Multicast addresses may be permanent or temporary. Permanent groups exist </a:t>
            </a:r>
            <a:r>
              <a:rPr lang="en-IN" dirty="0" smtClean="0"/>
              <a:t>even when </a:t>
            </a:r>
            <a:r>
              <a:rPr lang="en-IN" dirty="0"/>
              <a:t>there are no members – their addresses are assigned by IANA and span </a:t>
            </a:r>
            <a:r>
              <a:rPr lang="en-IN" dirty="0" smtClean="0"/>
              <a:t>the various </a:t>
            </a:r>
            <a:r>
              <a:rPr lang="en-IN" dirty="0"/>
              <a:t>blocks mentioned above. For example, 224.0.1.1 in the Internet block </a:t>
            </a:r>
            <a:r>
              <a:rPr lang="en-IN" dirty="0" smtClean="0"/>
              <a:t>is reserved </a:t>
            </a:r>
            <a:r>
              <a:rPr lang="en-IN" dirty="0"/>
              <a:t>for the Network Time Protocol (NTP</a:t>
            </a:r>
            <a:r>
              <a:rPr lang="en-IN" dirty="0" smtClean="0"/>
              <a:t>), </a:t>
            </a:r>
            <a:r>
              <a:rPr lang="en-IN" dirty="0"/>
              <a:t>and </a:t>
            </a:r>
            <a:r>
              <a:rPr lang="en-IN" dirty="0" smtClean="0"/>
              <a:t>the range </a:t>
            </a:r>
            <a:r>
              <a:rPr lang="en-IN" dirty="0"/>
              <a:t>224.0.6.000 to 224.0.6.127 in the ad hoc block is reserved for the ISIS </a:t>
            </a:r>
            <a:r>
              <a:rPr lang="en-IN" dirty="0" smtClean="0"/>
              <a:t>project. </a:t>
            </a:r>
            <a:r>
              <a:rPr lang="en-IN" dirty="0"/>
              <a:t>Addresses are reserved for a variety of purposes, </a:t>
            </a:r>
            <a:r>
              <a:rPr lang="en-IN" dirty="0" smtClean="0"/>
              <a:t>from specific </a:t>
            </a:r>
            <a:r>
              <a:rPr lang="en-IN" dirty="0"/>
              <a:t>Internet protocols to given organizations that make heavy use of </a:t>
            </a:r>
            <a:r>
              <a:rPr lang="en-IN" dirty="0" smtClean="0"/>
              <a:t>multicast traffic</a:t>
            </a:r>
            <a:r>
              <a:rPr lang="en-IN" dirty="0"/>
              <a:t>, including multimedia broadcasters and financial institutions</a:t>
            </a:r>
            <a:r>
              <a:rPr lang="en-IN" dirty="0" smtClean="0"/>
              <a:t>. </a:t>
            </a:r>
          </a:p>
          <a:p>
            <a:pPr algn="just"/>
            <a:r>
              <a:rPr lang="en-IN" dirty="0"/>
              <a:t>The remainder of the multicast addresses are available for use by </a:t>
            </a:r>
            <a:r>
              <a:rPr lang="en-IN" dirty="0" smtClean="0"/>
              <a:t>temporary groups</a:t>
            </a:r>
            <a:r>
              <a:rPr lang="en-IN" dirty="0"/>
              <a:t>, which must be created before use and cease to exist when all the </a:t>
            </a:r>
            <a:r>
              <a:rPr lang="en-IN" dirty="0" smtClean="0"/>
              <a:t>members have </a:t>
            </a:r>
            <a:r>
              <a:rPr lang="en-IN" dirty="0"/>
              <a:t>left. When a temporary group is created, it requires a free multicast address </a:t>
            </a:r>
            <a:r>
              <a:rPr lang="en-IN" dirty="0" smtClean="0"/>
              <a:t>to avoid </a:t>
            </a:r>
            <a:r>
              <a:rPr lang="en-IN" dirty="0"/>
              <a:t>accidental participation in an existing group. The IP multicast protocol does </a:t>
            </a:r>
            <a:r>
              <a:rPr lang="en-IN" dirty="0" smtClean="0"/>
              <a:t>not directly </a:t>
            </a:r>
            <a:r>
              <a:rPr lang="en-IN" dirty="0"/>
              <a:t>address this issue. If used locally, relatively simple solutions are possible </a:t>
            </a:r>
            <a:r>
              <a:rPr lang="en-IN" dirty="0" smtClean="0"/>
              <a:t>– for </a:t>
            </a:r>
            <a:r>
              <a:rPr lang="en-IN" dirty="0"/>
              <a:t>example setting the TTL to a small value, making collisions with other </a:t>
            </a:r>
            <a:r>
              <a:rPr lang="en-IN" dirty="0" smtClean="0"/>
              <a:t>groups unlikely.</a:t>
            </a:r>
          </a:p>
          <a:p>
            <a:pPr algn="just"/>
            <a:r>
              <a:rPr lang="en-IN" dirty="0"/>
              <a:t>A client-server solution is adopted whereby clients request </a:t>
            </a:r>
            <a:r>
              <a:rPr lang="en-IN" dirty="0" smtClean="0"/>
              <a:t>a multicast </a:t>
            </a:r>
            <a:r>
              <a:rPr lang="en-IN" dirty="0"/>
              <a:t>address from a multicast address allocation server (MAAS), which </a:t>
            </a:r>
            <a:r>
              <a:rPr lang="en-IN" dirty="0" smtClean="0"/>
              <a:t>must then </a:t>
            </a:r>
            <a:r>
              <a:rPr lang="en-IN" dirty="0"/>
              <a:t>communicate across domains to ensure allocations are unique for the </a:t>
            </a:r>
            <a:r>
              <a:rPr lang="en-IN" dirty="0" smtClean="0"/>
              <a:t>given lifetime </a:t>
            </a:r>
            <a:r>
              <a:rPr lang="en-IN" dirty="0"/>
              <a:t>and scope.</a:t>
            </a:r>
          </a:p>
        </p:txBody>
      </p:sp>
    </p:spTree>
    <p:extLst>
      <p:ext uri="{BB962C8B-B14F-4D97-AF65-F5344CB8AC3E}">
        <p14:creationId xmlns:p14="http://schemas.microsoft.com/office/powerpoint/2010/main" val="211772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Failure model for multicast datagrams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Datagrams multicast over IP multicast have </a:t>
            </a:r>
            <a:r>
              <a:rPr lang="en-IN" dirty="0" smtClean="0"/>
              <a:t>the same </a:t>
            </a:r>
            <a:r>
              <a:rPr lang="en-IN" dirty="0"/>
              <a:t>failure characteristics as UDP datagrams – that is, they suffer from </a:t>
            </a:r>
            <a:r>
              <a:rPr lang="en-IN" dirty="0" smtClean="0"/>
              <a:t>omission failures</a:t>
            </a:r>
            <a:r>
              <a:rPr lang="en-IN" dirty="0"/>
              <a:t>. The effect on a multicast is that messages are not guaranteed to be delivered </a:t>
            </a:r>
            <a:r>
              <a:rPr lang="en-IN" dirty="0" smtClean="0"/>
              <a:t>to any </a:t>
            </a:r>
            <a:r>
              <a:rPr lang="en-IN" dirty="0"/>
              <a:t>particular group member in the face of even a single omission failure. That is, </a:t>
            </a:r>
            <a:r>
              <a:rPr lang="en-IN" dirty="0" smtClean="0"/>
              <a:t>some but </a:t>
            </a:r>
            <a:r>
              <a:rPr lang="en-IN" dirty="0"/>
              <a:t>not all of the members of the group may receive it. This can be called </a:t>
            </a:r>
            <a:r>
              <a:rPr lang="en-IN" i="1" dirty="0" smtClean="0"/>
              <a:t>unreliable </a:t>
            </a:r>
            <a:r>
              <a:rPr lang="en-IN" dirty="0" smtClean="0"/>
              <a:t>multicast</a:t>
            </a:r>
            <a:r>
              <a:rPr lang="en-IN" dirty="0"/>
              <a:t>, because it does not guarantee that a message will be delivered to any </a:t>
            </a:r>
            <a:r>
              <a:rPr lang="en-IN" dirty="0" smtClean="0"/>
              <a:t>member of </a:t>
            </a:r>
            <a:r>
              <a:rPr lang="en-IN" dirty="0"/>
              <a:t>a group.</a:t>
            </a:r>
          </a:p>
        </p:txBody>
      </p:sp>
    </p:spTree>
    <p:extLst>
      <p:ext uri="{BB962C8B-B14F-4D97-AF65-F5344CB8AC3E}">
        <p14:creationId xmlns:p14="http://schemas.microsoft.com/office/powerpoint/2010/main" val="60153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Java API to IP multicast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Java API provides a datagram interface to IP </a:t>
            </a:r>
            <a:r>
              <a:rPr lang="en-IN" dirty="0" smtClean="0"/>
              <a:t>multicast through </a:t>
            </a:r>
            <a:r>
              <a:rPr lang="en-IN" dirty="0"/>
              <a:t>the class </a:t>
            </a:r>
            <a:r>
              <a:rPr lang="en-IN" i="1" dirty="0" err="1"/>
              <a:t>MulticastSocket</a:t>
            </a:r>
            <a:r>
              <a:rPr lang="en-IN" dirty="0"/>
              <a:t>, which is a subclass of </a:t>
            </a:r>
            <a:r>
              <a:rPr lang="en-IN" i="1" dirty="0" err="1"/>
              <a:t>DatagramSocket</a:t>
            </a:r>
            <a:r>
              <a:rPr lang="en-IN" i="1" dirty="0"/>
              <a:t> </a:t>
            </a:r>
            <a:r>
              <a:rPr lang="en-IN" dirty="0"/>
              <a:t>with </a:t>
            </a:r>
            <a:r>
              <a:rPr lang="en-IN" dirty="0" smtClean="0"/>
              <a:t>the additional </a:t>
            </a:r>
            <a:r>
              <a:rPr lang="en-IN" dirty="0"/>
              <a:t>capability of being able to join multicast groups. The class </a:t>
            </a:r>
            <a:r>
              <a:rPr lang="en-IN" i="1" dirty="0" err="1" smtClean="0"/>
              <a:t>MulticastSocket</a:t>
            </a:r>
            <a:r>
              <a:rPr lang="en-IN" i="1" dirty="0" smtClean="0"/>
              <a:t> </a:t>
            </a:r>
            <a:r>
              <a:rPr lang="en-IN" dirty="0" smtClean="0"/>
              <a:t>provides </a:t>
            </a:r>
            <a:r>
              <a:rPr lang="en-IN" dirty="0"/>
              <a:t>two alternative constructors, allowing sockets to be created to use either </a:t>
            </a:r>
            <a:r>
              <a:rPr lang="en-IN" dirty="0" smtClean="0"/>
              <a:t>a specified </a:t>
            </a:r>
            <a:r>
              <a:rPr lang="en-IN" dirty="0"/>
              <a:t>local port (</a:t>
            </a:r>
            <a:r>
              <a:rPr lang="en-IN" dirty="0" smtClean="0"/>
              <a:t>6789, in next Figure), or any free local port.</a:t>
            </a:r>
          </a:p>
          <a:p>
            <a:pPr algn="just"/>
            <a:r>
              <a:rPr lang="en-IN" dirty="0"/>
              <a:t>A process can join </a:t>
            </a:r>
            <a:r>
              <a:rPr lang="en-IN" dirty="0" smtClean="0"/>
              <a:t>a multicast </a:t>
            </a:r>
            <a:r>
              <a:rPr lang="en-IN" dirty="0"/>
              <a:t>group with a given multicast address by invoking the </a:t>
            </a:r>
            <a:r>
              <a:rPr lang="en-IN" i="1" dirty="0" err="1"/>
              <a:t>joinGroup</a:t>
            </a:r>
            <a:r>
              <a:rPr lang="en-IN" i="1" dirty="0"/>
              <a:t> </a:t>
            </a:r>
            <a:r>
              <a:rPr lang="en-IN" dirty="0"/>
              <a:t>method of </a:t>
            </a:r>
            <a:r>
              <a:rPr lang="en-IN" dirty="0" smtClean="0"/>
              <a:t>its multicast </a:t>
            </a:r>
            <a:r>
              <a:rPr lang="en-IN" dirty="0"/>
              <a:t>socket. Effectively, the socket joins a multicast group at a given port and it </a:t>
            </a:r>
            <a:r>
              <a:rPr lang="en-IN" dirty="0" smtClean="0"/>
              <a:t>will receive </a:t>
            </a:r>
            <a:r>
              <a:rPr lang="en-IN" dirty="0"/>
              <a:t>datagrams sent by processes on other computers to that group at </a:t>
            </a:r>
            <a:r>
              <a:rPr lang="en-IN" dirty="0" smtClean="0"/>
              <a:t> that </a:t>
            </a:r>
            <a:r>
              <a:rPr lang="en-IN" dirty="0"/>
              <a:t>port. </a:t>
            </a:r>
            <a:r>
              <a:rPr lang="en-IN" dirty="0" smtClean="0"/>
              <a:t>A process </a:t>
            </a:r>
            <a:r>
              <a:rPr lang="en-IN" dirty="0"/>
              <a:t>can leave a specified group by invoking the </a:t>
            </a:r>
            <a:r>
              <a:rPr lang="en-IN" i="1" dirty="0" err="1"/>
              <a:t>leaveGroup</a:t>
            </a:r>
            <a:r>
              <a:rPr lang="en-IN" i="1" dirty="0"/>
              <a:t> </a:t>
            </a:r>
            <a:r>
              <a:rPr lang="en-IN" dirty="0"/>
              <a:t>method of its </a:t>
            </a:r>
            <a:r>
              <a:rPr lang="en-IN" dirty="0" smtClean="0"/>
              <a:t>multicast socket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92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67640"/>
            <a:ext cx="9113519" cy="66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Java API to IP multicast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 the example, </a:t>
            </a:r>
            <a:r>
              <a:rPr lang="en-IN" dirty="0"/>
              <a:t>the arguments to the </a:t>
            </a:r>
            <a:r>
              <a:rPr lang="en-IN" i="1" dirty="0"/>
              <a:t>main </a:t>
            </a:r>
            <a:r>
              <a:rPr lang="en-IN" dirty="0"/>
              <a:t>method specify </a:t>
            </a:r>
            <a:r>
              <a:rPr lang="en-IN" dirty="0" smtClean="0"/>
              <a:t>a message </a:t>
            </a:r>
            <a:r>
              <a:rPr lang="en-IN" dirty="0"/>
              <a:t>to be multicast and the multicast address of a group (for example, </a:t>
            </a:r>
            <a:r>
              <a:rPr lang="en-IN" i="1" dirty="0"/>
              <a:t>"228.5.6.7</a:t>
            </a:r>
            <a:r>
              <a:rPr lang="en-IN" i="1" dirty="0" smtClean="0"/>
              <a:t>"). </a:t>
            </a:r>
            <a:r>
              <a:rPr lang="en-IN" dirty="0" smtClean="0"/>
              <a:t>After </a:t>
            </a:r>
            <a:r>
              <a:rPr lang="en-IN" dirty="0"/>
              <a:t>joining that multicast group, the process makes an instance of </a:t>
            </a:r>
            <a:r>
              <a:rPr lang="en-IN" i="1" dirty="0" err="1" smtClean="0"/>
              <a:t>DatagramPacket</a:t>
            </a:r>
            <a:r>
              <a:rPr lang="en-IN" i="1" dirty="0" smtClean="0"/>
              <a:t> </a:t>
            </a:r>
            <a:r>
              <a:rPr lang="en-IN" dirty="0" smtClean="0"/>
              <a:t>containing </a:t>
            </a:r>
            <a:r>
              <a:rPr lang="en-IN" dirty="0"/>
              <a:t>the message and sends it through its multicast socket to the multicast </a:t>
            </a:r>
            <a:r>
              <a:rPr lang="en-IN" dirty="0" smtClean="0"/>
              <a:t>group address </a:t>
            </a:r>
            <a:r>
              <a:rPr lang="en-IN" dirty="0"/>
              <a:t>at port 6789. After that, it attempts to receive three multicast messages from </a:t>
            </a:r>
            <a:r>
              <a:rPr lang="en-IN" dirty="0" smtClean="0"/>
              <a:t>its </a:t>
            </a:r>
            <a:r>
              <a:rPr lang="en-IN" dirty="0"/>
              <a:t>peers via its socket, which also belongs to the group on the same port. When </a:t>
            </a:r>
            <a:r>
              <a:rPr lang="en-IN" dirty="0" smtClean="0"/>
              <a:t>several instances </a:t>
            </a:r>
            <a:r>
              <a:rPr lang="en-IN" dirty="0"/>
              <a:t>of this program are run simultaneously on different computers, all of them </a:t>
            </a:r>
            <a:r>
              <a:rPr lang="en-IN" dirty="0" smtClean="0"/>
              <a:t>join the </a:t>
            </a:r>
            <a:r>
              <a:rPr lang="en-IN" dirty="0"/>
              <a:t>same group, and each of them should receive its own message and the messages </a:t>
            </a:r>
            <a:r>
              <a:rPr lang="en-IN" dirty="0" smtClean="0"/>
              <a:t>from those </a:t>
            </a:r>
            <a:r>
              <a:rPr lang="en-IN" dirty="0"/>
              <a:t>that joined after it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04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Java API to IP multicast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648"/>
            <a:ext cx="10515600" cy="5010315"/>
          </a:xfrm>
        </p:spPr>
        <p:txBody>
          <a:bodyPr/>
          <a:lstStyle/>
          <a:p>
            <a:pPr algn="just"/>
            <a:r>
              <a:rPr lang="en-IN" dirty="0" smtClean="0"/>
              <a:t>The Java API allows the TTL to be set for a multicast socket by means of the </a:t>
            </a:r>
            <a:r>
              <a:rPr lang="en-IN" i="1" dirty="0" err="1" smtClean="0"/>
              <a:t>setTimeToLive</a:t>
            </a:r>
            <a:r>
              <a:rPr lang="en-IN" i="1" dirty="0" smtClean="0"/>
              <a:t> </a:t>
            </a:r>
            <a:r>
              <a:rPr lang="en-IN" dirty="0" smtClean="0"/>
              <a:t>method. The default is 1, allowing the multicast to propagate only on the local network.</a:t>
            </a:r>
          </a:p>
          <a:p>
            <a:pPr algn="just"/>
            <a:r>
              <a:rPr lang="en-IN" dirty="0"/>
              <a:t>An application implemented over IP multicast may use more than one port. </a:t>
            </a:r>
            <a:r>
              <a:rPr lang="en-IN" dirty="0" smtClean="0"/>
              <a:t>For example</a:t>
            </a:r>
            <a:r>
              <a:rPr lang="en-IN" dirty="0"/>
              <a:t>, the </a:t>
            </a:r>
            <a:r>
              <a:rPr lang="en-IN" dirty="0" err="1"/>
              <a:t>MultiTalk</a:t>
            </a:r>
            <a:r>
              <a:rPr lang="en-IN" dirty="0"/>
              <a:t> </a:t>
            </a:r>
            <a:r>
              <a:rPr lang="en-IN" dirty="0" smtClean="0"/>
              <a:t>application</a:t>
            </a:r>
            <a:r>
              <a:rPr lang="en-IN" dirty="0"/>
              <a:t>, which allows groups of users to hold </a:t>
            </a:r>
            <a:r>
              <a:rPr lang="en-IN" dirty="0" smtClean="0"/>
              <a:t>text based conversations</a:t>
            </a:r>
            <a:r>
              <a:rPr lang="en-IN" dirty="0"/>
              <a:t>, has one port for sending and receiving data and another </a:t>
            </a:r>
            <a:r>
              <a:rPr lang="en-IN" dirty="0" smtClean="0"/>
              <a:t>for exchanging </a:t>
            </a:r>
            <a:r>
              <a:rPr lang="en-IN" dirty="0"/>
              <a:t>control data.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68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Reliability and ordering of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931"/>
            <a:ext cx="10515600" cy="52310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datagram sent from one multicast router to another may be lost, </a:t>
            </a:r>
            <a:r>
              <a:rPr lang="en-IN" dirty="0" smtClean="0"/>
              <a:t>thus preventing </a:t>
            </a:r>
            <a:r>
              <a:rPr lang="en-IN" dirty="0"/>
              <a:t>all recipients beyond that router from receiving the message. Also, when </a:t>
            </a:r>
            <a:r>
              <a:rPr lang="en-IN" dirty="0" smtClean="0"/>
              <a:t>a multicast </a:t>
            </a:r>
            <a:r>
              <a:rPr lang="en-IN" dirty="0"/>
              <a:t>on a local area network uses the multicasting capabilities of the network </a:t>
            </a:r>
            <a:r>
              <a:rPr lang="en-IN" dirty="0" smtClean="0"/>
              <a:t>to allow a single datagram to arrive at multiple recipients, any one of those recipients may drop </a:t>
            </a:r>
            <a:r>
              <a:rPr lang="en-IN" dirty="0"/>
              <a:t>the message because its buffer is full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Another factor is that any process may fail. If a multicast router fails, the </a:t>
            </a:r>
            <a:r>
              <a:rPr lang="en-IN" dirty="0" smtClean="0"/>
              <a:t>group members </a:t>
            </a:r>
            <a:r>
              <a:rPr lang="en-IN" dirty="0"/>
              <a:t>beyond that router will not receive the multicast message, although </a:t>
            </a:r>
            <a:r>
              <a:rPr lang="en-IN" dirty="0" smtClean="0"/>
              <a:t>local members </a:t>
            </a:r>
            <a:r>
              <a:rPr lang="en-IN" dirty="0"/>
              <a:t>may do so.</a:t>
            </a:r>
          </a:p>
          <a:p>
            <a:pPr algn="just"/>
            <a:r>
              <a:rPr lang="en-IN" dirty="0"/>
              <a:t>Ordering is another issue. IP packets sent over an internetwork do not </a:t>
            </a:r>
            <a:r>
              <a:rPr lang="en-IN" dirty="0" smtClean="0"/>
              <a:t>necessarily arrive </a:t>
            </a:r>
            <a:r>
              <a:rPr lang="en-IN" dirty="0"/>
              <a:t>in the order in which they were sent, with the possible effect that some </a:t>
            </a:r>
            <a:r>
              <a:rPr lang="en-IN" dirty="0" smtClean="0"/>
              <a:t>group members </a:t>
            </a:r>
            <a:r>
              <a:rPr lang="en-IN" dirty="0"/>
              <a:t>receive datagrams from a single sender in a different order from other </a:t>
            </a:r>
            <a:r>
              <a:rPr lang="en-IN" dirty="0" smtClean="0"/>
              <a:t>group members</a:t>
            </a:r>
            <a:r>
              <a:rPr lang="en-IN" dirty="0"/>
              <a:t>. In addition, messages sent by two different processes will not </a:t>
            </a:r>
            <a:r>
              <a:rPr lang="en-IN" dirty="0" smtClean="0"/>
              <a:t>necessarily arrive </a:t>
            </a:r>
            <a:r>
              <a:rPr lang="en-IN" dirty="0"/>
              <a:t>in the same order at all the members of the group.</a:t>
            </a:r>
          </a:p>
        </p:txBody>
      </p:sp>
    </p:spTree>
    <p:extLst>
      <p:ext uri="{BB962C8B-B14F-4D97-AF65-F5344CB8AC3E}">
        <p14:creationId xmlns:p14="http://schemas.microsoft.com/office/powerpoint/2010/main" val="329475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5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Some examples of the effects of reliability and ordering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7265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1" dirty="0" smtClean="0"/>
              <a:t>1. Fault </a:t>
            </a:r>
            <a:r>
              <a:rPr lang="en-IN" b="1" i="1" dirty="0"/>
              <a:t>tolerance based on replicated services</a:t>
            </a:r>
            <a:r>
              <a:rPr lang="en-IN" b="1" dirty="0"/>
              <a:t>:</a:t>
            </a:r>
            <a:r>
              <a:rPr lang="en-IN" dirty="0"/>
              <a:t> Consider a replicated service </a:t>
            </a:r>
            <a:r>
              <a:rPr lang="en-IN" dirty="0" smtClean="0"/>
              <a:t>that consists </a:t>
            </a:r>
            <a:r>
              <a:rPr lang="en-IN" dirty="0"/>
              <a:t>of the members of a group of servers that start in the same initial state </a:t>
            </a:r>
            <a:r>
              <a:rPr lang="en-IN" dirty="0" smtClean="0"/>
              <a:t>and always </a:t>
            </a:r>
            <a:r>
              <a:rPr lang="en-IN" dirty="0"/>
              <a:t>perform the same operations in the same order, so as to remain </a:t>
            </a:r>
            <a:r>
              <a:rPr lang="en-IN" dirty="0" smtClean="0"/>
              <a:t>consistent with </a:t>
            </a:r>
            <a:r>
              <a:rPr lang="en-IN" dirty="0"/>
              <a:t>one another.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application of multicast requires that either all of </a:t>
            </a:r>
            <a:r>
              <a:rPr lang="en-IN" dirty="0" smtClean="0"/>
              <a:t>the replicas </a:t>
            </a:r>
            <a:r>
              <a:rPr lang="en-IN" dirty="0"/>
              <a:t>or none of them should receive each request to perform an operation – </a:t>
            </a:r>
            <a:r>
              <a:rPr lang="en-IN" dirty="0" smtClean="0"/>
              <a:t>if one </a:t>
            </a:r>
            <a:r>
              <a:rPr lang="en-IN" dirty="0"/>
              <a:t>of them misses a request, it will become inconsistent with the others. In </a:t>
            </a:r>
            <a:r>
              <a:rPr lang="en-IN" dirty="0" smtClean="0"/>
              <a:t>most cases</a:t>
            </a:r>
            <a:r>
              <a:rPr lang="en-IN" dirty="0"/>
              <a:t>, this service would require that all members receive request messages in </a:t>
            </a:r>
            <a:r>
              <a:rPr lang="en-IN" dirty="0" smtClean="0"/>
              <a:t>the same </a:t>
            </a:r>
            <a:r>
              <a:rPr lang="en-IN" dirty="0"/>
              <a:t>order as one another.</a:t>
            </a:r>
          </a:p>
        </p:txBody>
      </p:sp>
    </p:spTree>
    <p:extLst>
      <p:ext uri="{BB962C8B-B14F-4D97-AF65-F5344CB8AC3E}">
        <p14:creationId xmlns:p14="http://schemas.microsoft.com/office/powerpoint/2010/main" val="2949412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9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Some examples of the effects of reliability and ordering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650" b="1" i="1" dirty="0" smtClean="0"/>
              <a:t>2. Discovering </a:t>
            </a:r>
            <a:r>
              <a:rPr lang="en-IN" sz="2650" b="1" i="1" dirty="0"/>
              <a:t>services in spontaneous networking</a:t>
            </a:r>
            <a:r>
              <a:rPr lang="en-IN" sz="2650" b="1" dirty="0"/>
              <a:t>:</a:t>
            </a:r>
            <a:r>
              <a:rPr lang="en-IN" sz="2650" dirty="0"/>
              <a:t> One way for a process </a:t>
            </a:r>
            <a:r>
              <a:rPr lang="en-IN" sz="2650" dirty="0" smtClean="0"/>
              <a:t>to discover </a:t>
            </a:r>
            <a:r>
              <a:rPr lang="en-IN" sz="2650" dirty="0"/>
              <a:t>services in spontaneous networking is to multicast requests at </a:t>
            </a:r>
            <a:r>
              <a:rPr lang="en-IN" sz="2650" dirty="0" smtClean="0"/>
              <a:t>periodic intervals</a:t>
            </a:r>
            <a:r>
              <a:rPr lang="en-IN" sz="2650" dirty="0"/>
              <a:t>, and for the available services to listen for those multicasts and respond</a:t>
            </a:r>
            <a:r>
              <a:rPr lang="en-IN" sz="2650" dirty="0" smtClean="0"/>
              <a:t>. An </a:t>
            </a:r>
            <a:r>
              <a:rPr lang="en-IN" sz="2650" dirty="0"/>
              <a:t>occasional lost request is not an issue when discovering services. In fact, </a:t>
            </a:r>
            <a:r>
              <a:rPr lang="en-IN" sz="2650" dirty="0" err="1" smtClean="0"/>
              <a:t>Jini</a:t>
            </a:r>
            <a:r>
              <a:rPr lang="en-IN" sz="2650" dirty="0" smtClean="0"/>
              <a:t> uses </a:t>
            </a:r>
            <a:r>
              <a:rPr lang="en-IN" sz="2650" dirty="0"/>
              <a:t>IP multicast in its protocol for discovering services</a:t>
            </a:r>
            <a:r>
              <a:rPr lang="en-IN" sz="2650" dirty="0" smtClean="0"/>
              <a:t>.</a:t>
            </a:r>
          </a:p>
          <a:p>
            <a:pPr marL="0" indent="0" algn="just">
              <a:buNone/>
            </a:pPr>
            <a:r>
              <a:rPr lang="en-IN" sz="2650" b="1" i="1" dirty="0" smtClean="0"/>
              <a:t>3. Better </a:t>
            </a:r>
            <a:r>
              <a:rPr lang="en-IN" sz="2650" b="1" i="1" dirty="0"/>
              <a:t>performance through replicated data</a:t>
            </a:r>
            <a:r>
              <a:rPr lang="en-IN" sz="2650" b="1" dirty="0"/>
              <a:t>: </a:t>
            </a:r>
            <a:r>
              <a:rPr lang="en-IN" sz="2650" dirty="0"/>
              <a:t>Consider the case where </a:t>
            </a:r>
            <a:r>
              <a:rPr lang="en-IN" sz="2650" dirty="0" smtClean="0"/>
              <a:t>the replicated </a:t>
            </a:r>
            <a:r>
              <a:rPr lang="en-IN" sz="2650" dirty="0"/>
              <a:t>data itself, rather than operations on the data, are distributed by </a:t>
            </a:r>
            <a:r>
              <a:rPr lang="en-IN" sz="2650" dirty="0" smtClean="0"/>
              <a:t>means of </a:t>
            </a:r>
            <a:r>
              <a:rPr lang="en-IN" sz="2650" dirty="0"/>
              <a:t>multicast messages. The effect of lost messages and inconsistent </a:t>
            </a:r>
            <a:r>
              <a:rPr lang="en-IN" sz="2650" dirty="0" smtClean="0"/>
              <a:t>ordering would </a:t>
            </a:r>
            <a:r>
              <a:rPr lang="en-IN" sz="2650" dirty="0"/>
              <a:t>depend on the method of replication and the importance of all </a:t>
            </a:r>
            <a:r>
              <a:rPr lang="en-IN" sz="2650" dirty="0" smtClean="0"/>
              <a:t>replicas being </a:t>
            </a:r>
            <a:r>
              <a:rPr lang="en-IN" sz="2650" dirty="0"/>
              <a:t>totally up-to-date.</a:t>
            </a:r>
          </a:p>
          <a:p>
            <a:pPr marL="0" indent="0" algn="just">
              <a:buNone/>
            </a:pPr>
            <a:r>
              <a:rPr lang="en-IN" sz="2650" b="1" i="1" dirty="0" smtClean="0"/>
              <a:t>4. Propagation </a:t>
            </a:r>
            <a:r>
              <a:rPr lang="en-IN" sz="2650" b="1" i="1" dirty="0"/>
              <a:t>of event notifications</a:t>
            </a:r>
            <a:r>
              <a:rPr lang="en-IN" sz="2650" b="1" dirty="0"/>
              <a:t>:</a:t>
            </a:r>
            <a:r>
              <a:rPr lang="en-IN" sz="2650" dirty="0"/>
              <a:t> The particular application determines </a:t>
            </a:r>
            <a:r>
              <a:rPr lang="en-IN" sz="2650" dirty="0" smtClean="0"/>
              <a:t>the qualities </a:t>
            </a:r>
            <a:r>
              <a:rPr lang="en-IN" sz="2650" dirty="0"/>
              <a:t>required of multicast. For example, the </a:t>
            </a:r>
            <a:r>
              <a:rPr lang="en-IN" sz="2650" dirty="0" err="1"/>
              <a:t>Jini</a:t>
            </a:r>
            <a:r>
              <a:rPr lang="en-IN" sz="2650" dirty="0"/>
              <a:t> lookup services use </a:t>
            </a:r>
            <a:r>
              <a:rPr lang="en-IN" sz="2650" dirty="0" smtClean="0"/>
              <a:t>IP multicast </a:t>
            </a:r>
            <a:r>
              <a:rPr lang="en-IN" sz="2650" dirty="0"/>
              <a:t>to announce their </a:t>
            </a:r>
            <a:r>
              <a:rPr lang="en-IN" sz="2650" dirty="0" smtClean="0"/>
              <a:t>existence.</a:t>
            </a:r>
            <a:endParaRPr lang="en-IN" sz="2650" dirty="0"/>
          </a:p>
        </p:txBody>
      </p:sp>
    </p:spTree>
    <p:extLst>
      <p:ext uri="{BB962C8B-B14F-4D97-AF65-F5344CB8AC3E}">
        <p14:creationId xmlns:p14="http://schemas.microsoft.com/office/powerpoint/2010/main" val="356930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Some examples of the effects of reliability and ordering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These examples suggest that some applications require a multicast protocol that is </a:t>
            </a:r>
            <a:r>
              <a:rPr lang="en-IN" dirty="0" smtClean="0"/>
              <a:t>more reliable </a:t>
            </a:r>
            <a:r>
              <a:rPr lang="en-IN" dirty="0"/>
              <a:t>than IP multicast. In particular, there is a need for </a:t>
            </a:r>
            <a:r>
              <a:rPr lang="en-IN" i="1" dirty="0"/>
              <a:t>reliable multicast</a:t>
            </a:r>
            <a:r>
              <a:rPr lang="en-IN" dirty="0"/>
              <a:t>, in </a:t>
            </a:r>
            <a:r>
              <a:rPr lang="en-IN" dirty="0" smtClean="0"/>
              <a:t>which any </a:t>
            </a:r>
            <a:r>
              <a:rPr lang="en-IN" dirty="0"/>
              <a:t>message transmitted is either received by all members of a group or by none of them.</a:t>
            </a:r>
          </a:p>
          <a:p>
            <a:pPr algn="just"/>
            <a:r>
              <a:rPr lang="en-IN" dirty="0"/>
              <a:t>The examples also suggest that some applications have strong requirements </a:t>
            </a:r>
            <a:r>
              <a:rPr lang="en-IN" dirty="0" smtClean="0"/>
              <a:t>for ordering</a:t>
            </a:r>
            <a:r>
              <a:rPr lang="en-IN" dirty="0"/>
              <a:t>, the strictest of which is called </a:t>
            </a:r>
            <a:r>
              <a:rPr lang="en-IN" i="1" dirty="0"/>
              <a:t>totally ordered multicast</a:t>
            </a:r>
            <a:r>
              <a:rPr lang="en-IN" dirty="0"/>
              <a:t>, in which all of </a:t>
            </a:r>
            <a:r>
              <a:rPr lang="en-IN" dirty="0" smtClean="0"/>
              <a:t>the messages </a:t>
            </a:r>
            <a:r>
              <a:rPr lang="en-IN" dirty="0"/>
              <a:t>transmitted to a group reach all of the members in the same order.</a:t>
            </a:r>
          </a:p>
        </p:txBody>
      </p:sp>
    </p:spTree>
    <p:extLst>
      <p:ext uri="{BB962C8B-B14F-4D97-AF65-F5344CB8AC3E}">
        <p14:creationId xmlns:p14="http://schemas.microsoft.com/office/powerpoint/2010/main" val="103237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Extensible </a:t>
            </a:r>
            <a:r>
              <a:rPr lang="en-IN" b="1" dirty="0" err="1" smtClean="0"/>
              <a:t>Markup</a:t>
            </a:r>
            <a:r>
              <a:rPr lang="en-IN" b="1" dirty="0" smtClean="0"/>
              <a:t> Language (XML)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Some external data representations (such as CORBA CDR) do not need to be </a:t>
            </a:r>
            <a:r>
              <a:rPr lang="en-IN" dirty="0" smtClean="0"/>
              <a:t>self describing, because </a:t>
            </a:r>
            <a:r>
              <a:rPr lang="en-IN" dirty="0"/>
              <a:t>it is assumed that the client and server exchanging a message </a:t>
            </a:r>
            <a:r>
              <a:rPr lang="en-IN" dirty="0" smtClean="0"/>
              <a:t>have prior </a:t>
            </a:r>
            <a:r>
              <a:rPr lang="en-IN" dirty="0"/>
              <a:t>knowledge of the order and the types of the information it contains. However</a:t>
            </a:r>
            <a:r>
              <a:rPr lang="en-IN" dirty="0" smtClean="0"/>
              <a:t>, XML </a:t>
            </a:r>
            <a:r>
              <a:rPr lang="en-IN" dirty="0"/>
              <a:t>was intended to be used by multiple applications for different purposes. </a:t>
            </a:r>
            <a:r>
              <a:rPr lang="en-IN" dirty="0" smtClean="0"/>
              <a:t>The provision </a:t>
            </a:r>
            <a:r>
              <a:rPr lang="en-IN" dirty="0"/>
              <a:t>of tags, together with the use of namespaces to define the meaning of the tags</a:t>
            </a:r>
            <a:r>
              <a:rPr lang="en-IN" dirty="0" smtClean="0"/>
              <a:t>, has </a:t>
            </a:r>
            <a:r>
              <a:rPr lang="en-IN" dirty="0"/>
              <a:t>made this possible. In addition, the use of tags enables applications to select </a:t>
            </a:r>
            <a:r>
              <a:rPr lang="en-IN" dirty="0" smtClean="0"/>
              <a:t>just those </a:t>
            </a:r>
            <a:r>
              <a:rPr lang="en-IN" dirty="0"/>
              <a:t>parts of a document it needs to process: it will not be affected by the addition </a:t>
            </a:r>
            <a:r>
              <a:rPr lang="en-IN" dirty="0" smtClean="0"/>
              <a:t>of information </a:t>
            </a:r>
            <a:r>
              <a:rPr lang="en-IN" dirty="0"/>
              <a:t>relevant to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9464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en-IN" b="1" dirty="0" smtClean="0"/>
              <a:t>Extensible </a:t>
            </a:r>
            <a:r>
              <a:rPr lang="en-IN" b="1" dirty="0" err="1" smtClean="0"/>
              <a:t>Markup</a:t>
            </a:r>
            <a:r>
              <a:rPr lang="en-IN" b="1" dirty="0" smtClean="0"/>
              <a:t> Language (XML)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49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XML documents, being textual, can be read by humans. In practice, most </a:t>
            </a:r>
            <a:r>
              <a:rPr lang="en-IN" dirty="0" smtClean="0"/>
              <a:t>XML documents </a:t>
            </a:r>
            <a:r>
              <a:rPr lang="en-IN" dirty="0"/>
              <a:t>are generated and read by XML processing software, but the ability to </a:t>
            </a:r>
            <a:r>
              <a:rPr lang="en-IN" dirty="0" smtClean="0"/>
              <a:t>read XML </a:t>
            </a:r>
            <a:r>
              <a:rPr lang="en-IN" dirty="0"/>
              <a:t>can be useful when things go wrong. In addition, the use of text makes </a:t>
            </a:r>
            <a:r>
              <a:rPr lang="en-IN" dirty="0" smtClean="0"/>
              <a:t>XML independent </a:t>
            </a:r>
            <a:r>
              <a:rPr lang="en-IN" dirty="0"/>
              <a:t>of any particular platform. The use of a textual rather than a </a:t>
            </a:r>
            <a:r>
              <a:rPr lang="en-IN" dirty="0" smtClean="0"/>
              <a:t>binary representation</a:t>
            </a:r>
            <a:r>
              <a:rPr lang="en-IN" dirty="0"/>
              <a:t>, together with the use of tags, makes the messages large, so they </a:t>
            </a:r>
            <a:r>
              <a:rPr lang="en-IN" dirty="0" smtClean="0"/>
              <a:t>require longer </a:t>
            </a:r>
            <a:r>
              <a:rPr lang="en-IN" dirty="0"/>
              <a:t>processing and transmission times, as well as more space to store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However, files and messages can be compressed – HTTP version </a:t>
            </a:r>
            <a:r>
              <a:rPr lang="en-IN" dirty="0" smtClean="0"/>
              <a:t>1.1 allows </a:t>
            </a:r>
            <a:r>
              <a:rPr lang="en-IN" dirty="0"/>
              <a:t>data to be compressed, which saves bandwidth during transmission.</a:t>
            </a:r>
          </a:p>
        </p:txBody>
      </p:sp>
    </p:spTree>
    <p:extLst>
      <p:ext uri="{BB962C8B-B14F-4D97-AF65-F5344CB8AC3E}">
        <p14:creationId xmlns:p14="http://schemas.microsoft.com/office/powerpoint/2010/main" val="5674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XML elements and attributes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29640"/>
            <a:ext cx="10515600" cy="55778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Figure </a:t>
            </a:r>
            <a:r>
              <a:rPr lang="en-IN" dirty="0"/>
              <a:t>shows the XML definition of the </a:t>
            </a:r>
            <a:r>
              <a:rPr lang="en-IN" i="1" dirty="0" smtClean="0"/>
              <a:t>Person </a:t>
            </a:r>
            <a:r>
              <a:rPr lang="en-IN" dirty="0" smtClean="0"/>
              <a:t>structure </a:t>
            </a:r>
            <a:r>
              <a:rPr lang="en-IN" dirty="0"/>
              <a:t>that was used to illustrate marshalling in CORBA CDR and Java</a:t>
            </a:r>
            <a:r>
              <a:rPr lang="en-IN" dirty="0" smtClean="0"/>
              <a:t>. </a:t>
            </a:r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shows </a:t>
            </a:r>
            <a:r>
              <a:rPr lang="en-IN" dirty="0" smtClean="0"/>
              <a:t>that XML </a:t>
            </a:r>
            <a:r>
              <a:rPr lang="en-IN" dirty="0"/>
              <a:t>consists of tags and character data. The character data, for example </a:t>
            </a:r>
            <a:r>
              <a:rPr lang="en-IN" i="1" dirty="0"/>
              <a:t>Smith </a:t>
            </a:r>
            <a:r>
              <a:rPr lang="en-IN" dirty="0"/>
              <a:t>or </a:t>
            </a:r>
            <a:r>
              <a:rPr lang="en-IN" i="1" dirty="0"/>
              <a:t>1984</a:t>
            </a:r>
            <a:r>
              <a:rPr lang="en-IN" dirty="0" smtClean="0"/>
              <a:t>, is </a:t>
            </a:r>
            <a:r>
              <a:rPr lang="en-IN" dirty="0"/>
              <a:t>the actual data. As in HTML, the structure of an XML document is defined by </a:t>
            </a:r>
            <a:r>
              <a:rPr lang="en-IN" dirty="0" smtClean="0"/>
              <a:t>pairs of </a:t>
            </a:r>
            <a:r>
              <a:rPr lang="en-IN" dirty="0"/>
              <a:t>tags enclosed in angle brackets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 figure, </a:t>
            </a:r>
            <a:r>
              <a:rPr lang="en-IN" dirty="0"/>
              <a:t>&lt;</a:t>
            </a:r>
            <a:r>
              <a:rPr lang="en-IN" i="1" dirty="0"/>
              <a:t>name</a:t>
            </a:r>
            <a:r>
              <a:rPr lang="en-IN" dirty="0"/>
              <a:t>&gt; and &lt;</a:t>
            </a:r>
            <a:r>
              <a:rPr lang="en-IN" i="1" dirty="0"/>
              <a:t>place</a:t>
            </a:r>
            <a:r>
              <a:rPr lang="en-IN" dirty="0"/>
              <a:t>&gt; are both tags</a:t>
            </a:r>
            <a:r>
              <a:rPr lang="en-IN" dirty="0" smtClean="0"/>
              <a:t>. As </a:t>
            </a:r>
            <a:r>
              <a:rPr lang="en-IN" dirty="0"/>
              <a:t>in HTML, layout can generally be used to improve readability. Comments in </a:t>
            </a:r>
            <a:r>
              <a:rPr lang="en-IN" dirty="0" smtClean="0"/>
              <a:t>XML are </a:t>
            </a:r>
            <a:r>
              <a:rPr lang="en-IN" dirty="0"/>
              <a:t>denoted in the same way as those in HTML.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764030"/>
            <a:ext cx="4160520" cy="17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2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3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Elements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160"/>
            <a:ext cx="10515600" cy="527780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An element in XML consists of a portion of character data surrounded </a:t>
            </a:r>
            <a:r>
              <a:rPr lang="en-IN" dirty="0" smtClean="0"/>
              <a:t>by matching </a:t>
            </a:r>
            <a:r>
              <a:rPr lang="en-IN" dirty="0"/>
              <a:t>start and end tags. For example, one of the elements </a:t>
            </a:r>
            <a:r>
              <a:rPr lang="en-IN" dirty="0" smtClean="0"/>
              <a:t>in previous figure </a:t>
            </a:r>
            <a:r>
              <a:rPr lang="en-IN" dirty="0"/>
              <a:t>consists </a:t>
            </a:r>
            <a:r>
              <a:rPr lang="en-IN" dirty="0" smtClean="0"/>
              <a:t>of the </a:t>
            </a:r>
            <a:r>
              <a:rPr lang="en-IN" dirty="0"/>
              <a:t>data </a:t>
            </a:r>
            <a:r>
              <a:rPr lang="en-IN" i="1" dirty="0"/>
              <a:t>Smith </a:t>
            </a:r>
            <a:r>
              <a:rPr lang="en-IN" dirty="0"/>
              <a:t>contained within the &lt;</a:t>
            </a:r>
            <a:r>
              <a:rPr lang="en-IN" i="1" dirty="0"/>
              <a:t>name</a:t>
            </a:r>
            <a:r>
              <a:rPr lang="en-IN" dirty="0"/>
              <a:t>&gt; ... &lt;/</a:t>
            </a:r>
            <a:r>
              <a:rPr lang="en-IN" i="1" dirty="0"/>
              <a:t>name</a:t>
            </a:r>
            <a:r>
              <a:rPr lang="en-IN" dirty="0"/>
              <a:t>&gt; tag pair. Note that the </a:t>
            </a:r>
            <a:r>
              <a:rPr lang="en-IN" dirty="0" smtClean="0"/>
              <a:t>element with </a:t>
            </a:r>
            <a:r>
              <a:rPr lang="en-IN" dirty="0"/>
              <a:t>the &lt;</a:t>
            </a:r>
            <a:r>
              <a:rPr lang="en-IN" i="1" dirty="0"/>
              <a:t>name</a:t>
            </a:r>
            <a:r>
              <a:rPr lang="en-IN" dirty="0"/>
              <a:t>&gt; tag is enclosed in the element with the &lt;</a:t>
            </a:r>
            <a:r>
              <a:rPr lang="en-IN" i="1" dirty="0"/>
              <a:t>person id="123456789"</a:t>
            </a:r>
            <a:r>
              <a:rPr lang="en-IN" dirty="0"/>
              <a:t>&gt; </a:t>
            </a:r>
            <a:r>
              <a:rPr lang="en-IN" dirty="0" smtClean="0"/>
              <a:t>...&lt;/</a:t>
            </a:r>
            <a:r>
              <a:rPr lang="en-IN" i="1" dirty="0"/>
              <a:t>person </a:t>
            </a:r>
            <a:r>
              <a:rPr lang="en-IN" dirty="0"/>
              <a:t>&gt; tag pair. The ability of an element to enclose another element </a:t>
            </a:r>
            <a:r>
              <a:rPr lang="en-IN" dirty="0" smtClean="0"/>
              <a:t>allows hierarchic </a:t>
            </a:r>
            <a:r>
              <a:rPr lang="en-IN" dirty="0"/>
              <a:t>data to be represented – a very important aspect of XML. An empty tag </a:t>
            </a:r>
            <a:r>
              <a:rPr lang="en-IN" dirty="0" smtClean="0"/>
              <a:t>has no </a:t>
            </a:r>
            <a:r>
              <a:rPr lang="en-IN" dirty="0"/>
              <a:t>content and is terminated with </a:t>
            </a:r>
            <a:r>
              <a:rPr lang="en-IN" i="1" dirty="0"/>
              <a:t>/&gt; </a:t>
            </a:r>
            <a:r>
              <a:rPr lang="en-IN" dirty="0"/>
              <a:t>instead of </a:t>
            </a:r>
            <a:r>
              <a:rPr lang="en-IN" i="1" dirty="0"/>
              <a:t>&gt;</a:t>
            </a:r>
            <a:r>
              <a:rPr lang="en-IN" dirty="0"/>
              <a:t>. For example, the empty </a:t>
            </a:r>
            <a:r>
              <a:rPr lang="en-IN" dirty="0" smtClean="0"/>
              <a:t>tag &lt;</a:t>
            </a:r>
            <a:r>
              <a:rPr lang="en-IN" i="1" dirty="0" err="1"/>
              <a:t>european</a:t>
            </a:r>
            <a:r>
              <a:rPr lang="en-IN" dirty="0"/>
              <a:t>/&gt; could be included within the &lt;</a:t>
            </a:r>
            <a:r>
              <a:rPr lang="en-IN" i="1" dirty="0"/>
              <a:t>person</a:t>
            </a:r>
            <a:r>
              <a:rPr lang="en-IN" dirty="0"/>
              <a:t>&gt; ...&lt;/</a:t>
            </a:r>
            <a:r>
              <a:rPr lang="en-IN" i="1" dirty="0"/>
              <a:t>person</a:t>
            </a:r>
            <a:r>
              <a:rPr lang="en-IN" dirty="0"/>
              <a:t>&gt; tag.</a:t>
            </a:r>
          </a:p>
        </p:txBody>
      </p:sp>
    </p:spTree>
    <p:extLst>
      <p:ext uri="{BB962C8B-B14F-4D97-AF65-F5344CB8AC3E}">
        <p14:creationId xmlns:p14="http://schemas.microsoft.com/office/powerpoint/2010/main" val="397291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</a:t>
            </a:r>
            <a:r>
              <a:rPr lang="en-IN" b="1" dirty="0" smtClean="0"/>
              <a:t>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4880"/>
            <a:ext cx="10515600" cy="523208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start tag may optionally include pairs of associated attribute names </a:t>
            </a:r>
            <a:r>
              <a:rPr lang="en-IN" dirty="0" smtClean="0"/>
              <a:t>and values </a:t>
            </a:r>
            <a:r>
              <a:rPr lang="en-IN" dirty="0"/>
              <a:t>such as </a:t>
            </a:r>
            <a:r>
              <a:rPr lang="en-IN" i="1" dirty="0"/>
              <a:t>id="123456789", </a:t>
            </a:r>
            <a:r>
              <a:rPr lang="en-IN" dirty="0"/>
              <a:t>as shown above. The syntax is the same as for HTML</a:t>
            </a:r>
            <a:r>
              <a:rPr lang="en-IN" dirty="0" smtClean="0"/>
              <a:t>, in </a:t>
            </a:r>
            <a:r>
              <a:rPr lang="en-IN" dirty="0"/>
              <a:t>which an attribute name is followed by an equal sign and an attribute value in quotes</a:t>
            </a:r>
            <a:r>
              <a:rPr lang="en-IN" dirty="0" smtClean="0"/>
              <a:t>. Multiple </a:t>
            </a:r>
            <a:r>
              <a:rPr lang="en-IN" dirty="0"/>
              <a:t>attribute values are separated by spaces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It is a matter of choice as to which items are represented as elements and </a:t>
            </a:r>
            <a:r>
              <a:rPr lang="en-IN" dirty="0" smtClean="0"/>
              <a:t>which ones </a:t>
            </a:r>
            <a:r>
              <a:rPr lang="en-IN" dirty="0"/>
              <a:t>as attributes. An element is generally a container for data, whereas an attribute </a:t>
            </a:r>
            <a:r>
              <a:rPr lang="en-IN" dirty="0" smtClean="0"/>
              <a:t>is used </a:t>
            </a:r>
            <a:r>
              <a:rPr lang="en-IN" dirty="0"/>
              <a:t>for labelling that data. In our example, </a:t>
            </a:r>
            <a:r>
              <a:rPr lang="en-IN" i="1" dirty="0"/>
              <a:t>123456789 </a:t>
            </a:r>
            <a:r>
              <a:rPr lang="en-IN" dirty="0"/>
              <a:t>might be an identifier used </a:t>
            </a:r>
            <a:r>
              <a:rPr lang="en-IN" dirty="0" smtClean="0"/>
              <a:t>by the </a:t>
            </a:r>
            <a:r>
              <a:rPr lang="en-IN" dirty="0"/>
              <a:t>application, whereas </a:t>
            </a:r>
            <a:r>
              <a:rPr lang="en-IN" i="1" dirty="0"/>
              <a:t>name</a:t>
            </a:r>
            <a:r>
              <a:rPr lang="en-IN" dirty="0"/>
              <a:t>, </a:t>
            </a:r>
            <a:r>
              <a:rPr lang="en-IN" i="1" dirty="0"/>
              <a:t>place </a:t>
            </a:r>
            <a:r>
              <a:rPr lang="en-IN" dirty="0"/>
              <a:t>and </a:t>
            </a:r>
            <a:r>
              <a:rPr lang="en-IN" i="1" dirty="0"/>
              <a:t>year </a:t>
            </a:r>
            <a:r>
              <a:rPr lang="en-IN" dirty="0"/>
              <a:t>might be displayed. Also, if data </a:t>
            </a:r>
            <a:r>
              <a:rPr lang="en-IN" dirty="0" smtClean="0"/>
              <a:t>contains substructures </a:t>
            </a:r>
            <a:r>
              <a:rPr lang="en-IN" dirty="0"/>
              <a:t>or several lines, it must be defined as an element. Attributes are for </a:t>
            </a:r>
            <a:r>
              <a:rPr lang="en-IN" dirty="0" smtClean="0"/>
              <a:t>simple values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69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35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Names: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38448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names of tags and attributes in XML generally start with a letter, but </a:t>
            </a:r>
            <a:r>
              <a:rPr lang="en-IN" dirty="0" smtClean="0"/>
              <a:t>can also </a:t>
            </a:r>
            <a:r>
              <a:rPr lang="en-IN" dirty="0"/>
              <a:t>start with an underline or a colon. The names continue with letters, digits, hyphens</a:t>
            </a:r>
            <a:r>
              <a:rPr lang="en-IN" dirty="0" smtClean="0"/>
              <a:t>, underscores</a:t>
            </a:r>
            <a:r>
              <a:rPr lang="en-IN" dirty="0"/>
              <a:t>, colons or full stops. Letters are case-sensitive. Names that start with </a:t>
            </a:r>
            <a:r>
              <a:rPr lang="en-IN" i="1" dirty="0" smtClean="0"/>
              <a:t>xml </a:t>
            </a:r>
            <a:r>
              <a:rPr lang="en-IN" dirty="0" smtClean="0"/>
              <a:t>are </a:t>
            </a:r>
            <a:r>
              <a:rPr lang="en-IN" dirty="0"/>
              <a:t>reserved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sz="3200" b="1" dirty="0"/>
              <a:t>Binary data: </a:t>
            </a:r>
            <a:endParaRPr lang="en-IN" sz="3200" b="1" dirty="0" smtClean="0"/>
          </a:p>
          <a:p>
            <a:pPr algn="just"/>
            <a:r>
              <a:rPr lang="en-IN" dirty="0" smtClean="0"/>
              <a:t>All </a:t>
            </a:r>
            <a:r>
              <a:rPr lang="en-IN" dirty="0"/>
              <a:t>of the information in XML elements must be expressed as </a:t>
            </a:r>
            <a:r>
              <a:rPr lang="en-IN" dirty="0" smtClean="0"/>
              <a:t>character data</a:t>
            </a:r>
            <a:r>
              <a:rPr lang="en-IN" dirty="0"/>
              <a:t>. But the question is: how do we represent encrypted elements or secure hashes </a:t>
            </a:r>
            <a:r>
              <a:rPr lang="en-IN" dirty="0" smtClean="0"/>
              <a:t>The </a:t>
            </a:r>
            <a:r>
              <a:rPr lang="en-IN" dirty="0"/>
              <a:t>answer </a:t>
            </a:r>
            <a:r>
              <a:rPr lang="en-IN" dirty="0" smtClean="0"/>
              <a:t>is that </a:t>
            </a:r>
            <a:r>
              <a:rPr lang="en-IN" dirty="0"/>
              <a:t>they can be represented in </a:t>
            </a:r>
            <a:r>
              <a:rPr lang="en-IN" i="1" dirty="0"/>
              <a:t>base64 </a:t>
            </a:r>
            <a:r>
              <a:rPr lang="en-IN" dirty="0"/>
              <a:t>notation [Freed and </a:t>
            </a:r>
            <a:r>
              <a:rPr lang="en-IN" dirty="0" err="1"/>
              <a:t>Borenstein</a:t>
            </a:r>
            <a:r>
              <a:rPr lang="en-IN" dirty="0"/>
              <a:t> 1996], which </a:t>
            </a:r>
            <a:r>
              <a:rPr lang="en-IN" dirty="0" smtClean="0"/>
              <a:t>uses only </a:t>
            </a:r>
            <a:r>
              <a:rPr lang="en-IN" dirty="0"/>
              <a:t>the alphanumeric characters together with +, / and =, which has a special meaning.</a:t>
            </a:r>
          </a:p>
        </p:txBody>
      </p:sp>
    </p:spTree>
    <p:extLst>
      <p:ext uri="{BB962C8B-B14F-4D97-AF65-F5344CB8AC3E}">
        <p14:creationId xmlns:p14="http://schemas.microsoft.com/office/powerpoint/2010/main" val="242249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Parsing and well-formed 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An XML document must be well formed – </a:t>
            </a:r>
            <a:r>
              <a:rPr lang="en-IN" dirty="0" smtClean="0"/>
              <a:t>that is</a:t>
            </a:r>
            <a:r>
              <a:rPr lang="en-IN" dirty="0"/>
              <a:t>, it must conform to rules about its structure. A basic rule is that every start tag has </a:t>
            </a:r>
            <a:r>
              <a:rPr lang="en-IN" dirty="0" smtClean="0"/>
              <a:t>a matching </a:t>
            </a:r>
            <a:r>
              <a:rPr lang="en-IN" dirty="0"/>
              <a:t>end tag. Another basic rule is that all tags are correctly nested – for example</a:t>
            </a:r>
            <a:r>
              <a:rPr lang="en-IN" dirty="0" smtClean="0"/>
              <a:t>, &lt;</a:t>
            </a:r>
            <a:r>
              <a:rPr lang="en-IN" i="1" dirty="0"/>
              <a:t>x</a:t>
            </a:r>
            <a:r>
              <a:rPr lang="en-IN" dirty="0"/>
              <a:t>&gt;..&lt;</a:t>
            </a:r>
            <a:r>
              <a:rPr lang="en-IN" i="1" dirty="0"/>
              <a:t>y</a:t>
            </a:r>
            <a:r>
              <a:rPr lang="en-IN" dirty="0"/>
              <a:t>&gt;..&lt;/</a:t>
            </a:r>
            <a:r>
              <a:rPr lang="en-IN" i="1" dirty="0"/>
              <a:t>y</a:t>
            </a:r>
            <a:r>
              <a:rPr lang="en-IN" dirty="0"/>
              <a:t>&gt;..&lt;/</a:t>
            </a:r>
            <a:r>
              <a:rPr lang="en-IN" i="1" dirty="0"/>
              <a:t>x</a:t>
            </a:r>
            <a:r>
              <a:rPr lang="en-IN" dirty="0"/>
              <a:t>&gt; is correct, whereas &lt;</a:t>
            </a:r>
            <a:r>
              <a:rPr lang="en-IN" i="1" dirty="0"/>
              <a:t>x</a:t>
            </a:r>
            <a:r>
              <a:rPr lang="en-IN" dirty="0"/>
              <a:t>&gt;..&lt;</a:t>
            </a:r>
            <a:r>
              <a:rPr lang="en-IN" i="1" dirty="0"/>
              <a:t>y</a:t>
            </a:r>
            <a:r>
              <a:rPr lang="en-IN" dirty="0"/>
              <a:t>&gt;..&lt;/</a:t>
            </a:r>
            <a:r>
              <a:rPr lang="en-IN" i="1" dirty="0"/>
              <a:t>x</a:t>
            </a:r>
            <a:r>
              <a:rPr lang="en-IN" dirty="0"/>
              <a:t>&gt;..&lt;/</a:t>
            </a:r>
            <a:r>
              <a:rPr lang="en-IN" i="1" dirty="0"/>
              <a:t>y</a:t>
            </a:r>
            <a:r>
              <a:rPr lang="en-IN" dirty="0"/>
              <a:t>&gt; is not. Finally, </a:t>
            </a:r>
            <a:r>
              <a:rPr lang="en-IN" dirty="0" smtClean="0"/>
              <a:t>every XML </a:t>
            </a:r>
            <a:r>
              <a:rPr lang="en-IN" dirty="0"/>
              <a:t>document must have a single root element that encloses all the other elements</a:t>
            </a:r>
            <a:r>
              <a:rPr lang="en-IN" dirty="0" smtClean="0"/>
              <a:t>. These </a:t>
            </a:r>
            <a:r>
              <a:rPr lang="en-IN" dirty="0"/>
              <a:t>rules make it very simple to implement parsers for XML documents. When </a:t>
            </a:r>
            <a:r>
              <a:rPr lang="en-IN" dirty="0" smtClean="0"/>
              <a:t>a parser </a:t>
            </a:r>
            <a:r>
              <a:rPr lang="en-IN" dirty="0"/>
              <a:t>reads an XML document that is not well formed, it will report a fatal error.</a:t>
            </a:r>
          </a:p>
        </p:txBody>
      </p:sp>
    </p:spTree>
    <p:extLst>
      <p:ext uri="{BB962C8B-B14F-4D97-AF65-F5344CB8AC3E}">
        <p14:creationId xmlns:p14="http://schemas.microsoft.com/office/powerpoint/2010/main" val="12627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3912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Extensible Markup Language (XML)</vt:lpstr>
      <vt:lpstr>Extensible Markup Language (XML)</vt:lpstr>
      <vt:lpstr>Extensible Markup Language (XML)</vt:lpstr>
      <vt:lpstr>Extensible Markup Language (XML)</vt:lpstr>
      <vt:lpstr>XML elements and attributes</vt:lpstr>
      <vt:lpstr>Elements</vt:lpstr>
      <vt:lpstr>Attributes</vt:lpstr>
      <vt:lpstr>Names:</vt:lpstr>
      <vt:lpstr>Parsing and well-formed documents</vt:lpstr>
      <vt:lpstr>Remote object references</vt:lpstr>
      <vt:lpstr>Remote object references (cont.)</vt:lpstr>
      <vt:lpstr>Remote object references (cont.)</vt:lpstr>
      <vt:lpstr>Multicast communication</vt:lpstr>
      <vt:lpstr>Multicast communication (cont.)</vt:lpstr>
      <vt:lpstr>Multicast communication (cont.)</vt:lpstr>
      <vt:lpstr>IP multicast – An implementation of multicast communication</vt:lpstr>
      <vt:lpstr>IP multicast (cont.)</vt:lpstr>
      <vt:lpstr>IP multicast (cont.)</vt:lpstr>
      <vt:lpstr>IP multicast (cont.)</vt:lpstr>
      <vt:lpstr>IP multicast (cont.)</vt:lpstr>
      <vt:lpstr>Failure model for multicast datagrams</vt:lpstr>
      <vt:lpstr>Java API to IP multicast</vt:lpstr>
      <vt:lpstr>PowerPoint Presentation</vt:lpstr>
      <vt:lpstr>Java API to IP multicast (cont.)</vt:lpstr>
      <vt:lpstr>Java API to IP multicast (cont.)</vt:lpstr>
      <vt:lpstr>Reliability and ordering of multicast</vt:lpstr>
      <vt:lpstr>Some examples of the effects of reliability and ordering</vt:lpstr>
      <vt:lpstr>Some examples of the effects of reliability and ordering (cont.)</vt:lpstr>
      <vt:lpstr>Some examples of the effects of reliability and ordering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Swarnima</dc:creator>
  <cp:lastModifiedBy>Dell</cp:lastModifiedBy>
  <cp:revision>31</cp:revision>
  <dcterms:created xsi:type="dcterms:W3CDTF">2021-12-22T17:09:18Z</dcterms:created>
  <dcterms:modified xsi:type="dcterms:W3CDTF">2022-09-21T01:52:09Z</dcterms:modified>
</cp:coreProperties>
</file>