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84" r:id="rId5"/>
    <p:sldId id="258" r:id="rId6"/>
    <p:sldId id="259" r:id="rId7"/>
    <p:sldId id="260" r:id="rId8"/>
    <p:sldId id="261" r:id="rId9"/>
    <p:sldId id="262" r:id="rId10"/>
    <p:sldId id="263" r:id="rId11"/>
    <p:sldId id="294" r:id="rId12"/>
    <p:sldId id="295" r:id="rId13"/>
    <p:sldId id="296"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289" r:id="rId28"/>
    <p:sldId id="266" r:id="rId29"/>
    <p:sldId id="290" r:id="rId30"/>
    <p:sldId id="291" r:id="rId31"/>
    <p:sldId id="292" r:id="rId32"/>
    <p:sldId id="293" r:id="rId33"/>
    <p:sldId id="311" r:id="rId34"/>
    <p:sldId id="312" r:id="rId35"/>
    <p:sldId id="313" r:id="rId36"/>
    <p:sldId id="314" r:id="rId37"/>
    <p:sldId id="315" r:id="rId38"/>
    <p:sldId id="316" r:id="rId39"/>
    <p:sldId id="317" r:id="rId40"/>
    <p:sldId id="319" r:id="rId41"/>
    <p:sldId id="321" r:id="rId42"/>
    <p:sldId id="322" r:id="rId43"/>
    <p:sldId id="323" r:id="rId44"/>
    <p:sldId id="324" r:id="rId45"/>
    <p:sldId id="325" r:id="rId46"/>
    <p:sldId id="326" r:id="rId47"/>
    <p:sldId id="327" r:id="rId48"/>
    <p:sldId id="328" r:id="rId49"/>
    <p:sldId id="32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4" d="100"/>
          <a:sy n="64" d="100"/>
        </p:scale>
        <p:origin x="-108" y="-30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421833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187790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212672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358152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414232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392406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257628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8622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53393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171582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48CC22-8043-46F7-9D3E-8F4458DF4E4D}" type="datetimeFigureOut">
              <a:rPr lang="en-IN" smtClean="0"/>
              <a:pPr/>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27078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8CC22-8043-46F7-9D3E-8F4458DF4E4D}" type="datetimeFigureOut">
              <a:rPr lang="en-IN" smtClean="0"/>
              <a:pPr/>
              <a:t>21-10-2022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F6CC1-9421-42F4-8B21-B5EAD6EA4A25}" type="slidenum">
              <a:rPr lang="en-IN" smtClean="0"/>
              <a:pPr/>
              <a:t>‹#›</a:t>
            </a:fld>
            <a:endParaRPr lang="en-IN"/>
          </a:p>
        </p:txBody>
      </p:sp>
    </p:spTree>
    <p:extLst>
      <p:ext uri="{BB962C8B-B14F-4D97-AF65-F5344CB8AC3E}">
        <p14:creationId xmlns:p14="http://schemas.microsoft.com/office/powerpoint/2010/main" xmlns="" val="349919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200" b="1" dirty="0" smtClean="0"/>
              <a:t>Fundamental Models</a:t>
            </a:r>
            <a:endParaRPr lang="en-IN" sz="6200" b="1" dirty="0"/>
          </a:p>
        </p:txBody>
      </p:sp>
    </p:spTree>
    <p:extLst>
      <p:ext uri="{BB962C8B-B14F-4D97-AF65-F5344CB8AC3E}">
        <p14:creationId xmlns:p14="http://schemas.microsoft.com/office/powerpoint/2010/main" xmlns="" val="3193228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3361"/>
            <a:ext cx="10515600" cy="1325563"/>
          </a:xfrm>
        </p:spPr>
        <p:txBody>
          <a:bodyPr>
            <a:normAutofit/>
          </a:bodyPr>
          <a:lstStyle/>
          <a:p>
            <a:r>
              <a:rPr lang="en-IN" b="1" dirty="0" smtClean="0"/>
              <a:t>Computer </a:t>
            </a:r>
            <a:r>
              <a:rPr lang="en-IN" b="1" dirty="0"/>
              <a:t>clocks and timing events:</a:t>
            </a:r>
            <a:br>
              <a:rPr lang="en-IN" b="1" dirty="0"/>
            </a:br>
            <a:endParaRPr lang="en-IN" dirty="0"/>
          </a:p>
        </p:txBody>
      </p:sp>
      <p:sp>
        <p:nvSpPr>
          <p:cNvPr id="3" name="Content Placeholder 2"/>
          <p:cNvSpPr>
            <a:spLocks noGrp="1"/>
          </p:cNvSpPr>
          <p:nvPr>
            <p:ph idx="1"/>
          </p:nvPr>
        </p:nvSpPr>
        <p:spPr>
          <a:xfrm>
            <a:off x="838200" y="1612669"/>
            <a:ext cx="10515600" cy="4780425"/>
          </a:xfrm>
        </p:spPr>
        <p:txBody>
          <a:bodyPr>
            <a:noAutofit/>
          </a:bodyPr>
          <a:lstStyle/>
          <a:p>
            <a:pPr algn="just"/>
            <a:r>
              <a:rPr lang="en-IN" sz="2600" dirty="0" smtClean="0"/>
              <a:t>Each </a:t>
            </a:r>
            <a:r>
              <a:rPr lang="en-IN" sz="2600" dirty="0"/>
              <a:t>computer in </a:t>
            </a:r>
            <a:r>
              <a:rPr lang="en-IN" sz="2600" dirty="0" smtClean="0"/>
              <a:t>DS has </a:t>
            </a:r>
            <a:r>
              <a:rPr lang="en-IN" sz="2600" dirty="0"/>
              <a:t>its </a:t>
            </a:r>
            <a:r>
              <a:rPr lang="en-IN" sz="2600" dirty="0" smtClean="0"/>
              <a:t>own internal </a:t>
            </a:r>
            <a:r>
              <a:rPr lang="en-IN" sz="2600" dirty="0"/>
              <a:t>clock, which can be used by local </a:t>
            </a:r>
            <a:r>
              <a:rPr lang="en-IN" sz="2600" dirty="0" smtClean="0"/>
              <a:t>processes.</a:t>
            </a:r>
          </a:p>
          <a:p>
            <a:pPr algn="just"/>
            <a:r>
              <a:rPr lang="en-IN" sz="2600" dirty="0" smtClean="0"/>
              <a:t>Processes </a:t>
            </a:r>
            <a:r>
              <a:rPr lang="en-IN" sz="2600" dirty="0"/>
              <a:t>running on different computers </a:t>
            </a:r>
            <a:r>
              <a:rPr lang="en-IN" sz="2600" dirty="0" smtClean="0"/>
              <a:t>associate timestamps </a:t>
            </a:r>
            <a:r>
              <a:rPr lang="en-IN" sz="2600" dirty="0"/>
              <a:t>with their </a:t>
            </a:r>
            <a:r>
              <a:rPr lang="en-IN" sz="2600" dirty="0" smtClean="0"/>
              <a:t>events.</a:t>
            </a:r>
          </a:p>
          <a:p>
            <a:pPr algn="just"/>
            <a:r>
              <a:rPr lang="en-IN" sz="2600" dirty="0" smtClean="0"/>
              <a:t>If </a:t>
            </a:r>
            <a:r>
              <a:rPr lang="en-IN" sz="2600" dirty="0"/>
              <a:t>two processes read their clocks at </a:t>
            </a:r>
            <a:r>
              <a:rPr lang="en-IN" sz="2600" dirty="0" smtClean="0"/>
              <a:t>the same </a:t>
            </a:r>
            <a:r>
              <a:rPr lang="en-IN" sz="2600" dirty="0"/>
              <a:t>time, their local clocks may supply different time values</a:t>
            </a:r>
            <a:r>
              <a:rPr lang="en-IN" sz="2600" dirty="0" smtClean="0"/>
              <a:t>.</a:t>
            </a:r>
          </a:p>
          <a:p>
            <a:pPr algn="just"/>
            <a:r>
              <a:rPr lang="en-IN" sz="2600" b="1" dirty="0"/>
              <a:t>Clock drift rate:</a:t>
            </a:r>
            <a:r>
              <a:rPr lang="en-IN" sz="2600" dirty="0"/>
              <a:t> </a:t>
            </a:r>
            <a:r>
              <a:rPr lang="en-IN" sz="2600" dirty="0" smtClean="0"/>
              <a:t>The relative amount of time with </a:t>
            </a:r>
            <a:r>
              <a:rPr lang="en-IN" sz="2600" dirty="0"/>
              <a:t>which a computer clock </a:t>
            </a:r>
            <a:r>
              <a:rPr lang="en-IN" sz="2600" dirty="0" smtClean="0"/>
              <a:t>deviates from </a:t>
            </a:r>
            <a:r>
              <a:rPr lang="en-IN" sz="2600" dirty="0"/>
              <a:t>a perfect reference clock</a:t>
            </a:r>
            <a:r>
              <a:rPr lang="en-IN" sz="2600" dirty="0" smtClean="0"/>
              <a:t>. </a:t>
            </a:r>
            <a:r>
              <a:rPr lang="en-IN" sz="2600" dirty="0"/>
              <a:t>Even if the clocks on all the </a:t>
            </a:r>
            <a:r>
              <a:rPr lang="en-IN" sz="2600" dirty="0" smtClean="0"/>
              <a:t>computers </a:t>
            </a:r>
            <a:r>
              <a:rPr lang="en-IN" sz="2600" dirty="0"/>
              <a:t>in a </a:t>
            </a:r>
            <a:r>
              <a:rPr lang="en-IN" sz="2600" dirty="0" smtClean="0"/>
              <a:t>distributed system </a:t>
            </a:r>
            <a:r>
              <a:rPr lang="en-IN" sz="2600" dirty="0"/>
              <a:t>are set to the same time initially, their clocks will eventually vary </a:t>
            </a:r>
            <a:r>
              <a:rPr lang="en-IN" sz="2600" dirty="0" smtClean="0"/>
              <a:t>quite significantly </a:t>
            </a:r>
            <a:r>
              <a:rPr lang="en-IN" sz="2600" dirty="0"/>
              <a:t>unless corrections are </a:t>
            </a:r>
            <a:r>
              <a:rPr lang="en-IN" sz="2600" dirty="0" smtClean="0"/>
              <a:t>applied.</a:t>
            </a:r>
            <a:endParaRPr lang="en-IN" sz="2600" dirty="0"/>
          </a:p>
          <a:p>
            <a:pPr algn="just"/>
            <a:r>
              <a:rPr lang="en-IN" sz="2600" dirty="0" smtClean="0"/>
              <a:t>For example</a:t>
            </a:r>
            <a:r>
              <a:rPr lang="en-IN" sz="2600" dirty="0"/>
              <a:t>, computers may use radio receivers to get time readings from the </a:t>
            </a:r>
            <a:r>
              <a:rPr lang="en-IN" sz="2600" dirty="0" smtClean="0"/>
              <a:t>Global Positioning </a:t>
            </a:r>
            <a:r>
              <a:rPr lang="en-IN" sz="2600" dirty="0"/>
              <a:t>System with an accuracy of about 1 </a:t>
            </a:r>
            <a:r>
              <a:rPr lang="en-IN" sz="2600" dirty="0" smtClean="0"/>
              <a:t>micro-second.</a:t>
            </a:r>
            <a:endParaRPr lang="en-IN" sz="2600" dirty="0"/>
          </a:p>
        </p:txBody>
      </p:sp>
    </p:spTree>
    <p:extLst>
      <p:ext uri="{BB962C8B-B14F-4D97-AF65-F5344CB8AC3E}">
        <p14:creationId xmlns:p14="http://schemas.microsoft.com/office/powerpoint/2010/main" xmlns="" val="2367990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 Process Communication (IPC)</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A process can be of two types:</a:t>
            </a:r>
          </a:p>
          <a:p>
            <a:pPr lvl="1" fontAlgn="base"/>
            <a:r>
              <a:rPr lang="en-US" dirty="0" smtClean="0"/>
              <a:t>Independent process.</a:t>
            </a:r>
          </a:p>
          <a:p>
            <a:pPr lvl="1" fontAlgn="base"/>
            <a:r>
              <a:rPr lang="en-US" dirty="0" smtClean="0"/>
              <a:t>Co-operating process.</a:t>
            </a:r>
          </a:p>
          <a:p>
            <a:pPr fontAlgn="base"/>
            <a:r>
              <a:rPr lang="en-US" dirty="0" smtClean="0"/>
              <a:t>An independent process is not affected by the execution of other processes while a co-operating process can be affected by other executing processes.</a:t>
            </a:r>
          </a:p>
          <a:p>
            <a:pPr fontAlgn="base"/>
            <a:r>
              <a:rPr lang="en-US" dirty="0" smtClean="0"/>
              <a:t>Co-operative nature can be utilized for increasing computational speed, convenience, and modularity.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 (IPC) </a:t>
            </a:r>
            <a:endParaRPr lang="en-US" dirty="0"/>
          </a:p>
        </p:txBody>
      </p:sp>
      <p:sp>
        <p:nvSpPr>
          <p:cNvPr id="3" name="Content Placeholder 2"/>
          <p:cNvSpPr>
            <a:spLocks noGrp="1"/>
          </p:cNvSpPr>
          <p:nvPr>
            <p:ph idx="1"/>
          </p:nvPr>
        </p:nvSpPr>
        <p:spPr>
          <a:xfrm>
            <a:off x="838200" y="1567543"/>
            <a:ext cx="11075126" cy="4820194"/>
          </a:xfrm>
        </p:spPr>
        <p:txBody>
          <a:bodyPr/>
          <a:lstStyle/>
          <a:p>
            <a:pPr fontAlgn="base"/>
            <a:r>
              <a:rPr lang="en-US" dirty="0" smtClean="0"/>
              <a:t>A mechanism that allows processes to communicate with each other and synchronize their actions.</a:t>
            </a:r>
          </a:p>
          <a:p>
            <a:pPr fontAlgn="base"/>
            <a:r>
              <a:rPr lang="en-US" dirty="0" smtClean="0"/>
              <a:t>  Processes can communicate with each other through both:</a:t>
            </a:r>
          </a:p>
          <a:p>
            <a:pPr lvl="1" fontAlgn="base"/>
            <a:r>
              <a:rPr lang="en-US" dirty="0" smtClean="0"/>
              <a:t> Shared Memory</a:t>
            </a:r>
          </a:p>
          <a:p>
            <a:pPr lvl="1" fontAlgn="base"/>
            <a:r>
              <a:rPr lang="en-US" dirty="0" smtClean="0"/>
              <a:t>Message passing</a:t>
            </a:r>
          </a:p>
          <a:p>
            <a:r>
              <a:rPr lang="en-US" dirty="0" smtClean="0"/>
              <a:t>An operating system can implement </a:t>
            </a:r>
          </a:p>
          <a:p>
            <a:pPr>
              <a:buNone/>
            </a:pPr>
            <a:r>
              <a:rPr lang="en-US" dirty="0" smtClean="0"/>
              <a:t>             both methods of communication. </a:t>
            </a:r>
            <a:endParaRPr lang="en-US" dirty="0"/>
          </a:p>
        </p:txBody>
      </p:sp>
      <p:pic>
        <p:nvPicPr>
          <p:cNvPr id="4" name="Picture 3" descr="IPC-SHARED MEMORY MESSAGE PASSING.png"/>
          <p:cNvPicPr>
            <a:picLocks noGrp="1" noChangeAspect="1"/>
          </p:cNvPicPr>
          <p:nvPr isPhoto="1"/>
        </p:nvPicPr>
        <p:blipFill>
          <a:blip r:embed="rId2">
            <a:lum/>
          </a:blip>
          <a:stretch>
            <a:fillRect/>
          </a:stretch>
        </p:blipFill>
        <p:spPr>
          <a:xfrm>
            <a:off x="7711440" y="3223576"/>
            <a:ext cx="3866605" cy="308578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Shared Memory Method</a:t>
            </a:r>
            <a:endParaRPr lang="en-US" dirty="0"/>
          </a:p>
        </p:txBody>
      </p:sp>
      <p:sp>
        <p:nvSpPr>
          <p:cNvPr id="3" name="Content Placeholder 2"/>
          <p:cNvSpPr>
            <a:spLocks noGrp="1"/>
          </p:cNvSpPr>
          <p:nvPr>
            <p:ph idx="1"/>
          </p:nvPr>
        </p:nvSpPr>
        <p:spPr>
          <a:xfrm>
            <a:off x="483326" y="1825625"/>
            <a:ext cx="11312434" cy="4351338"/>
          </a:xfrm>
        </p:spPr>
        <p:txBody>
          <a:bodyPr>
            <a:normAutofit/>
          </a:bodyPr>
          <a:lstStyle/>
          <a:p>
            <a:pPr>
              <a:buNone/>
            </a:pPr>
            <a:r>
              <a:rPr lang="en-US" b="1" dirty="0" smtClean="0"/>
              <a:t>Ex: Producer-Consumer problem </a:t>
            </a:r>
          </a:p>
          <a:p>
            <a:pPr>
              <a:buNone/>
            </a:pPr>
            <a:r>
              <a:rPr lang="en-US" dirty="0" smtClean="0"/>
              <a:t>There are two processes: Producer and Consumer. </a:t>
            </a:r>
          </a:p>
          <a:p>
            <a:pPr>
              <a:buNone/>
            </a:pPr>
            <a:r>
              <a:rPr lang="en-US" dirty="0" smtClean="0"/>
              <a:t>The producer produces some items and the Consumer consumes that item.</a:t>
            </a:r>
          </a:p>
          <a:p>
            <a:pPr>
              <a:buNone/>
            </a:pPr>
            <a:r>
              <a:rPr lang="en-US" dirty="0" smtClean="0"/>
              <a:t>The two processes share a common space or memory location known as a </a:t>
            </a:r>
            <a:r>
              <a:rPr lang="en-US" u="sng" dirty="0" smtClean="0"/>
              <a:t>buffer</a:t>
            </a:r>
            <a:r>
              <a:rPr lang="en-US" dirty="0" smtClean="0"/>
              <a:t> where the item produced by the Producer is stored and from which the Consumer consumes the item if needed. </a:t>
            </a:r>
          </a:p>
          <a:p>
            <a:pPr>
              <a:buNone/>
            </a:pPr>
            <a:r>
              <a:rPr lang="en-US" dirty="0" smtClean="0"/>
              <a:t>It is a bounded buffer problem in which the Producer can produce up to a certain number of items before it starts waiting for Consumer to consume it.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p:spPr>
        <p:txBody>
          <a:bodyPr/>
          <a:lstStyle/>
          <a:p>
            <a:r>
              <a:rPr lang="en-US" b="1" dirty="0" smtClean="0"/>
              <a:t>IPC: Shared Memory Method</a:t>
            </a:r>
            <a:endParaRPr lang="en-US" dirty="0"/>
          </a:p>
        </p:txBody>
      </p:sp>
      <p:sp>
        <p:nvSpPr>
          <p:cNvPr id="3" name="Content Placeholder 2"/>
          <p:cNvSpPr>
            <a:spLocks noGrp="1"/>
          </p:cNvSpPr>
          <p:nvPr>
            <p:ph idx="1"/>
          </p:nvPr>
        </p:nvSpPr>
        <p:spPr>
          <a:xfrm>
            <a:off x="838200" y="1528354"/>
            <a:ext cx="10515600" cy="4648609"/>
          </a:xfrm>
        </p:spPr>
        <p:txBody>
          <a:bodyPr/>
          <a:lstStyle/>
          <a:p>
            <a:r>
              <a:rPr lang="en-US" dirty="0" smtClean="0"/>
              <a:t>First, the Producer and the Consumer will share some common memory, then the producer will start producing items. </a:t>
            </a:r>
          </a:p>
          <a:p>
            <a:r>
              <a:rPr lang="en-US" dirty="0" smtClean="0"/>
              <a:t>If the total produced item is equal to the size of the buffer, the producer will wait to get it consumed by the Consumer. </a:t>
            </a:r>
          </a:p>
          <a:p>
            <a:r>
              <a:rPr lang="en-US" dirty="0" smtClean="0"/>
              <a:t>Similarly, the consumer will first check for the availability of the item. If no item is available, the Consumer will wait for the Producer to produce it. </a:t>
            </a:r>
          </a:p>
          <a:p>
            <a:r>
              <a:rPr lang="en-US" dirty="0" smtClean="0"/>
              <a:t>If there are items available, Consumer will consume them.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Shared Memory Method</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pseudo-code to demonstrate shared data between the two Processes: </a:t>
            </a:r>
          </a:p>
          <a:p>
            <a:pPr fontAlgn="base">
              <a:buNone/>
            </a:pPr>
            <a:r>
              <a:rPr lang="en-US" dirty="0" smtClean="0"/>
              <a:t>#define </a:t>
            </a:r>
            <a:r>
              <a:rPr lang="en-US" dirty="0" err="1" smtClean="0"/>
              <a:t>buff_max</a:t>
            </a:r>
            <a:r>
              <a:rPr lang="en-US" dirty="0" smtClean="0"/>
              <a:t> 25</a:t>
            </a:r>
          </a:p>
          <a:p>
            <a:pPr fontAlgn="base">
              <a:buNone/>
            </a:pPr>
            <a:r>
              <a:rPr lang="en-US" dirty="0" smtClean="0"/>
              <a:t>#define mod %</a:t>
            </a:r>
          </a:p>
          <a:p>
            <a:pPr fontAlgn="base">
              <a:buNone/>
            </a:pPr>
            <a:r>
              <a:rPr lang="en-US" dirty="0" smtClean="0"/>
              <a:t> </a:t>
            </a:r>
            <a:r>
              <a:rPr lang="en-US" dirty="0" err="1" smtClean="0"/>
              <a:t>struct</a:t>
            </a:r>
            <a:r>
              <a:rPr lang="en-US" dirty="0" smtClean="0"/>
              <a:t> item{</a:t>
            </a:r>
          </a:p>
          <a:p>
            <a:pPr fontAlgn="base">
              <a:buNone/>
            </a:pPr>
            <a:r>
              <a:rPr lang="en-US" dirty="0" smtClean="0"/>
              <a:t>…</a:t>
            </a:r>
          </a:p>
          <a:p>
            <a:pPr fontAlgn="base">
              <a:buNone/>
            </a:pPr>
            <a:r>
              <a:rPr lang="en-US" dirty="0" smtClean="0"/>
              <a:t>  }</a:t>
            </a:r>
          </a:p>
          <a:p>
            <a:pPr fontAlgn="base">
              <a:buNone/>
            </a:pPr>
            <a:r>
              <a:rPr lang="en-US" dirty="0" err="1" smtClean="0"/>
              <a:t>int</a:t>
            </a:r>
            <a:r>
              <a:rPr lang="en-US" dirty="0" smtClean="0"/>
              <a:t> </a:t>
            </a:r>
            <a:r>
              <a:rPr lang="en-US" dirty="0" err="1" smtClean="0"/>
              <a:t>free_index</a:t>
            </a:r>
            <a:r>
              <a:rPr lang="en-US" dirty="0" smtClean="0"/>
              <a:t> = 0;</a:t>
            </a:r>
          </a:p>
          <a:p>
            <a:pPr fontAlgn="base">
              <a:buNone/>
            </a:pPr>
            <a:r>
              <a:rPr lang="en-US" dirty="0" err="1" smtClean="0"/>
              <a:t>int</a:t>
            </a:r>
            <a:r>
              <a:rPr lang="en-US" dirty="0" smtClean="0"/>
              <a:t> </a:t>
            </a:r>
            <a:r>
              <a:rPr lang="en-US" dirty="0" err="1" smtClean="0"/>
              <a:t>full_index</a:t>
            </a:r>
            <a:r>
              <a:rPr lang="en-US" dirty="0" smtClean="0"/>
              <a:t> = 0;</a:t>
            </a:r>
          </a:p>
          <a:p>
            <a:pPr fontAlgn="base">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Shared Memory Method</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Producer Process Code</a:t>
            </a:r>
            <a:r>
              <a:rPr lang="en-US" dirty="0" smtClean="0"/>
              <a:t> </a:t>
            </a:r>
          </a:p>
          <a:p>
            <a:pPr fontAlgn="base">
              <a:buNone/>
            </a:pPr>
            <a:r>
              <a:rPr lang="en-US" dirty="0" smtClean="0"/>
              <a:t>item </a:t>
            </a:r>
            <a:r>
              <a:rPr lang="en-US" dirty="0" err="1" smtClean="0"/>
              <a:t>nextProduced</a:t>
            </a:r>
            <a:r>
              <a:rPr lang="en-US" dirty="0" smtClean="0"/>
              <a:t>;</a:t>
            </a:r>
          </a:p>
          <a:p>
            <a:pPr fontAlgn="base">
              <a:buNone/>
            </a:pPr>
            <a:r>
              <a:rPr lang="en-US" dirty="0" smtClean="0"/>
              <a:t>     </a:t>
            </a:r>
          </a:p>
          <a:p>
            <a:pPr fontAlgn="base">
              <a:buNone/>
            </a:pPr>
            <a:r>
              <a:rPr lang="en-US" dirty="0" smtClean="0"/>
              <a:t>    while(1){</a:t>
            </a:r>
          </a:p>
          <a:p>
            <a:pPr fontAlgn="base">
              <a:buNone/>
            </a:pPr>
            <a:r>
              <a:rPr lang="en-US" dirty="0" smtClean="0"/>
              <a:t>         </a:t>
            </a:r>
          </a:p>
          <a:p>
            <a:pPr fontAlgn="base">
              <a:buNone/>
            </a:pPr>
            <a:r>
              <a:rPr lang="en-US" dirty="0" smtClean="0"/>
              <a:t>        // check if there is no space</a:t>
            </a:r>
          </a:p>
          <a:p>
            <a:pPr fontAlgn="base">
              <a:buNone/>
            </a:pPr>
            <a:r>
              <a:rPr lang="en-US" dirty="0" smtClean="0"/>
              <a:t>        // for production.</a:t>
            </a:r>
          </a:p>
          <a:p>
            <a:pPr fontAlgn="base">
              <a:buNone/>
            </a:pPr>
            <a:r>
              <a:rPr lang="en-US" dirty="0" smtClean="0"/>
              <a:t>        // if so keep waiting.</a:t>
            </a:r>
          </a:p>
          <a:p>
            <a:pPr fontAlgn="base">
              <a:buNone/>
            </a:pPr>
            <a:r>
              <a:rPr lang="en-US" dirty="0" smtClean="0"/>
              <a:t>        while((free_index+1) mod </a:t>
            </a:r>
            <a:r>
              <a:rPr lang="en-US" dirty="0" err="1" smtClean="0"/>
              <a:t>buff_max</a:t>
            </a:r>
            <a:r>
              <a:rPr lang="en-US" dirty="0" smtClean="0"/>
              <a:t> == </a:t>
            </a:r>
            <a:r>
              <a:rPr lang="en-US" dirty="0" err="1" smtClean="0"/>
              <a:t>full_index</a:t>
            </a:r>
            <a:r>
              <a:rPr lang="en-US" dirty="0" smtClean="0"/>
              <a:t>);</a:t>
            </a:r>
          </a:p>
          <a:p>
            <a:pPr fontAlgn="base">
              <a:buNone/>
            </a:pPr>
            <a:r>
              <a:rPr lang="en-US" dirty="0" smtClean="0"/>
              <a:t>         </a:t>
            </a:r>
          </a:p>
          <a:p>
            <a:pPr fontAlgn="base">
              <a:buNone/>
            </a:pPr>
            <a:r>
              <a:rPr lang="en-US" dirty="0" smtClean="0"/>
              <a:t>        </a:t>
            </a:r>
            <a:r>
              <a:rPr lang="en-US" dirty="0" err="1" smtClean="0"/>
              <a:t>shared_buff</a:t>
            </a:r>
            <a:r>
              <a:rPr lang="en-US" dirty="0" smtClean="0"/>
              <a:t>[</a:t>
            </a:r>
            <a:r>
              <a:rPr lang="en-US" dirty="0" err="1" smtClean="0"/>
              <a:t>free_index</a:t>
            </a:r>
            <a:r>
              <a:rPr lang="en-US" dirty="0" smtClean="0"/>
              <a:t>] = </a:t>
            </a:r>
            <a:r>
              <a:rPr lang="en-US" dirty="0" err="1" smtClean="0"/>
              <a:t>nextProduced</a:t>
            </a:r>
            <a:r>
              <a:rPr lang="en-US" dirty="0" smtClean="0"/>
              <a:t>;</a:t>
            </a:r>
          </a:p>
          <a:p>
            <a:pPr fontAlgn="base">
              <a:buNone/>
            </a:pPr>
            <a:r>
              <a:rPr lang="en-US" dirty="0" smtClean="0"/>
              <a:t>        </a:t>
            </a:r>
            <a:r>
              <a:rPr lang="en-US" dirty="0" err="1" smtClean="0"/>
              <a:t>free_index</a:t>
            </a:r>
            <a:r>
              <a:rPr lang="en-US" dirty="0" smtClean="0"/>
              <a:t> = (</a:t>
            </a:r>
            <a:r>
              <a:rPr lang="en-US" dirty="0" err="1" smtClean="0"/>
              <a:t>free_index</a:t>
            </a:r>
            <a:r>
              <a:rPr lang="en-US" dirty="0" smtClean="0"/>
              <a:t> + 1) mod </a:t>
            </a:r>
            <a:r>
              <a:rPr lang="en-US" dirty="0" err="1" smtClean="0"/>
              <a:t>buff_max</a:t>
            </a:r>
            <a:r>
              <a:rPr lang="en-US" dirty="0" smtClean="0"/>
              <a:t>;</a:t>
            </a:r>
          </a:p>
          <a:p>
            <a:pPr fontAlgn="base">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 Shared Memory Method</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Consumer Process Code</a:t>
            </a:r>
          </a:p>
          <a:p>
            <a:pPr fontAlgn="base">
              <a:buNone/>
            </a:pPr>
            <a:r>
              <a:rPr lang="en-US" dirty="0" smtClean="0"/>
              <a:t>  item </a:t>
            </a:r>
            <a:r>
              <a:rPr lang="en-US" dirty="0" err="1" smtClean="0"/>
              <a:t>nextConsumed</a:t>
            </a:r>
            <a:r>
              <a:rPr lang="en-US" dirty="0" smtClean="0"/>
              <a:t>;</a:t>
            </a:r>
          </a:p>
          <a:p>
            <a:pPr fontAlgn="base">
              <a:buNone/>
            </a:pPr>
            <a:r>
              <a:rPr lang="en-US" dirty="0" smtClean="0"/>
              <a:t>     </a:t>
            </a:r>
          </a:p>
          <a:p>
            <a:pPr fontAlgn="base">
              <a:buNone/>
            </a:pPr>
            <a:r>
              <a:rPr lang="en-US" dirty="0" smtClean="0"/>
              <a:t>    while(1){</a:t>
            </a:r>
          </a:p>
          <a:p>
            <a:pPr fontAlgn="base">
              <a:buNone/>
            </a:pPr>
            <a:r>
              <a:rPr lang="en-US" dirty="0" smtClean="0"/>
              <a:t>         </a:t>
            </a:r>
          </a:p>
          <a:p>
            <a:pPr fontAlgn="base">
              <a:buNone/>
            </a:pPr>
            <a:r>
              <a:rPr lang="en-US" dirty="0" smtClean="0"/>
              <a:t>        // check if there is an available</a:t>
            </a:r>
          </a:p>
          <a:p>
            <a:pPr fontAlgn="base">
              <a:buNone/>
            </a:pPr>
            <a:r>
              <a:rPr lang="en-US" dirty="0" smtClean="0"/>
              <a:t>        // item  for consumption.</a:t>
            </a:r>
          </a:p>
          <a:p>
            <a:pPr fontAlgn="base">
              <a:buNone/>
            </a:pPr>
            <a:r>
              <a:rPr lang="en-US" dirty="0" smtClean="0"/>
              <a:t>        // if not keep on waiting for</a:t>
            </a:r>
          </a:p>
          <a:p>
            <a:pPr fontAlgn="base">
              <a:buNone/>
            </a:pPr>
            <a:r>
              <a:rPr lang="en-US" dirty="0" smtClean="0"/>
              <a:t>        // get them produced.</a:t>
            </a:r>
          </a:p>
          <a:p>
            <a:pPr fontAlgn="base">
              <a:buNone/>
            </a:pPr>
            <a:r>
              <a:rPr lang="en-US" dirty="0" smtClean="0"/>
              <a:t>        while((</a:t>
            </a:r>
            <a:r>
              <a:rPr lang="en-US" dirty="0" err="1" smtClean="0"/>
              <a:t>free_index</a:t>
            </a:r>
            <a:r>
              <a:rPr lang="en-US" dirty="0" smtClean="0"/>
              <a:t> == </a:t>
            </a:r>
            <a:r>
              <a:rPr lang="en-US" dirty="0" err="1" smtClean="0"/>
              <a:t>full_index</a:t>
            </a:r>
            <a:r>
              <a:rPr lang="en-US" dirty="0" smtClean="0"/>
              <a:t>);</a:t>
            </a:r>
          </a:p>
          <a:p>
            <a:pPr fontAlgn="base">
              <a:buNone/>
            </a:pPr>
            <a:r>
              <a:rPr lang="en-US" dirty="0" smtClean="0"/>
              <a:t>         </a:t>
            </a:r>
          </a:p>
          <a:p>
            <a:pPr fontAlgn="base">
              <a:buNone/>
            </a:pPr>
            <a:r>
              <a:rPr lang="en-US" dirty="0" smtClean="0"/>
              <a:t>        </a:t>
            </a:r>
            <a:r>
              <a:rPr lang="en-US" dirty="0" err="1" smtClean="0"/>
              <a:t>nextConsumed</a:t>
            </a:r>
            <a:r>
              <a:rPr lang="en-US" dirty="0" smtClean="0"/>
              <a:t> = </a:t>
            </a:r>
            <a:r>
              <a:rPr lang="en-US" dirty="0" err="1" smtClean="0"/>
              <a:t>shared_buff</a:t>
            </a:r>
            <a:r>
              <a:rPr lang="en-US" dirty="0" smtClean="0"/>
              <a:t>[</a:t>
            </a:r>
            <a:r>
              <a:rPr lang="en-US" dirty="0" err="1" smtClean="0"/>
              <a:t>full_index</a:t>
            </a:r>
            <a:r>
              <a:rPr lang="en-US" dirty="0" smtClean="0"/>
              <a:t>];</a:t>
            </a:r>
          </a:p>
          <a:p>
            <a:pPr fontAlgn="base">
              <a:buNone/>
            </a:pPr>
            <a:r>
              <a:rPr lang="en-US" dirty="0" smtClean="0"/>
              <a:t>        </a:t>
            </a:r>
            <a:r>
              <a:rPr lang="en-US" dirty="0" err="1" smtClean="0"/>
              <a:t>full_index</a:t>
            </a:r>
            <a:r>
              <a:rPr lang="en-US" dirty="0" smtClean="0"/>
              <a:t> = (</a:t>
            </a:r>
            <a:r>
              <a:rPr lang="en-US" dirty="0" err="1" smtClean="0"/>
              <a:t>full_index</a:t>
            </a:r>
            <a:r>
              <a:rPr lang="en-US" dirty="0" smtClean="0"/>
              <a:t> + 1) mod </a:t>
            </a:r>
            <a:r>
              <a:rPr lang="en-US" dirty="0" err="1" smtClean="0"/>
              <a:t>buff_max</a:t>
            </a:r>
            <a:r>
              <a:rPr lang="en-US" dirty="0" smtClean="0"/>
              <a:t>;</a:t>
            </a:r>
          </a:p>
          <a:p>
            <a:pPr fontAlgn="base">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b="1" dirty="0" smtClean="0"/>
              <a:t>IPC: Messaging Passing Method</a:t>
            </a:r>
            <a:endParaRPr lang="en-US" dirty="0"/>
          </a:p>
        </p:txBody>
      </p:sp>
      <p:sp>
        <p:nvSpPr>
          <p:cNvPr id="3" name="Content Placeholder 2"/>
          <p:cNvSpPr>
            <a:spLocks noGrp="1"/>
          </p:cNvSpPr>
          <p:nvPr>
            <p:ph idx="1"/>
          </p:nvPr>
        </p:nvSpPr>
        <p:spPr>
          <a:xfrm>
            <a:off x="838200" y="1541417"/>
            <a:ext cx="10515600" cy="4635546"/>
          </a:xfrm>
        </p:spPr>
        <p:txBody>
          <a:bodyPr>
            <a:normAutofit/>
          </a:bodyPr>
          <a:lstStyle/>
          <a:p>
            <a:r>
              <a:rPr lang="en-US" dirty="0" smtClean="0"/>
              <a:t> In this method, processes communicate with each other without using any kind of shared memory. </a:t>
            </a:r>
          </a:p>
          <a:p>
            <a:r>
              <a:rPr lang="en-US" dirty="0" smtClean="0"/>
              <a:t>If two processes p1 and p2 want to communicate with each other, they proceed as follows:</a:t>
            </a:r>
          </a:p>
          <a:p>
            <a:pPr lvl="1" fontAlgn="base"/>
            <a:r>
              <a:rPr lang="en-US" dirty="0" smtClean="0"/>
              <a:t>Establish a communication link (if a link already exists, no need to establish it again.)</a:t>
            </a:r>
          </a:p>
          <a:p>
            <a:pPr lvl="1" fontAlgn="base"/>
            <a:r>
              <a:rPr lang="en-US" dirty="0" smtClean="0"/>
              <a:t>Start exchanging messages using basic primitives.</a:t>
            </a:r>
            <a:br>
              <a:rPr lang="en-US" dirty="0" smtClean="0"/>
            </a:br>
            <a:r>
              <a:rPr lang="en-US" dirty="0" smtClean="0"/>
              <a:t>We need at least two primitives: </a:t>
            </a:r>
            <a:br>
              <a:rPr lang="en-US" dirty="0" smtClean="0"/>
            </a:br>
            <a:r>
              <a:rPr lang="en-US" dirty="0" smtClean="0"/>
              <a:t>– </a:t>
            </a:r>
            <a:r>
              <a:rPr lang="en-US" b="1" dirty="0" smtClean="0"/>
              <a:t>send</a:t>
            </a:r>
            <a:r>
              <a:rPr lang="en-US" dirty="0" smtClean="0"/>
              <a:t>(message, destination) or </a:t>
            </a:r>
            <a:r>
              <a:rPr lang="en-US" b="1" dirty="0" smtClean="0"/>
              <a:t>send</a:t>
            </a:r>
            <a:r>
              <a:rPr lang="en-US" dirty="0" smtClean="0"/>
              <a:t>(message) </a:t>
            </a:r>
            <a:br>
              <a:rPr lang="en-US" dirty="0" smtClean="0"/>
            </a:br>
            <a:r>
              <a:rPr lang="en-US" dirty="0" smtClean="0"/>
              <a:t>– </a:t>
            </a:r>
            <a:r>
              <a:rPr lang="en-US" b="1" dirty="0" smtClean="0"/>
              <a:t>receive</a:t>
            </a:r>
            <a:r>
              <a:rPr lang="en-US" dirty="0" smtClean="0"/>
              <a:t>(message, host) or </a:t>
            </a:r>
            <a:r>
              <a:rPr lang="en-US" b="1" dirty="0" smtClean="0"/>
              <a:t>receive</a:t>
            </a:r>
            <a:r>
              <a:rPr lang="en-US" dirty="0" smtClean="0"/>
              <a:t>(message)</a:t>
            </a:r>
          </a:p>
          <a:p>
            <a:pPr fontAlgn="base">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Messaging Passing Method</a:t>
            </a:r>
            <a:endParaRPr lang="en-US" dirty="0"/>
          </a:p>
        </p:txBody>
      </p:sp>
      <p:pic>
        <p:nvPicPr>
          <p:cNvPr id="4" name="Content Placeholder 3" descr="MESSAGE PASSING METHOD.png"/>
          <p:cNvPicPr>
            <a:picLocks noGrp="1" noChangeAspect="1"/>
          </p:cNvPicPr>
          <p:nvPr>
            <p:ph idx="1"/>
          </p:nvPr>
        </p:nvPicPr>
        <p:blipFill>
          <a:blip r:embed="rId2"/>
          <a:stretch>
            <a:fillRect/>
          </a:stretch>
        </p:blipFill>
        <p:spPr>
          <a:xfrm>
            <a:off x="2873830" y="1711233"/>
            <a:ext cx="7707084" cy="454587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Fundamental Models- Basics</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IN" dirty="0" smtClean="0"/>
              <a:t>A </a:t>
            </a:r>
            <a:r>
              <a:rPr lang="en-IN" dirty="0"/>
              <a:t>fundamental model should contain only the essential </a:t>
            </a:r>
            <a:r>
              <a:rPr lang="en-IN" dirty="0" smtClean="0"/>
              <a:t>ingredients that </a:t>
            </a:r>
            <a:r>
              <a:rPr lang="en-IN" dirty="0"/>
              <a:t>we need to consider in order to understand and reason about some aspects of </a:t>
            </a:r>
            <a:r>
              <a:rPr lang="en-IN" dirty="0" smtClean="0"/>
              <a:t>a system’s </a:t>
            </a:r>
            <a:r>
              <a:rPr lang="en-IN" dirty="0"/>
              <a:t>behaviour</a:t>
            </a:r>
            <a:r>
              <a:rPr lang="en-IN" dirty="0" smtClean="0"/>
              <a:t>.</a:t>
            </a:r>
          </a:p>
          <a:p>
            <a:pPr algn="just"/>
            <a:r>
              <a:rPr lang="en-IN" dirty="0" smtClean="0"/>
              <a:t>Purpose </a:t>
            </a:r>
            <a:r>
              <a:rPr lang="en-IN" dirty="0"/>
              <a:t>of the model:</a:t>
            </a:r>
          </a:p>
          <a:p>
            <a:pPr lvl="1" algn="just"/>
            <a:r>
              <a:rPr lang="en-IN" dirty="0" smtClean="0"/>
              <a:t>To </a:t>
            </a:r>
            <a:r>
              <a:rPr lang="en-IN" dirty="0"/>
              <a:t>make explicit all the relevant assumptions about the </a:t>
            </a:r>
            <a:r>
              <a:rPr lang="en-IN" dirty="0" smtClean="0"/>
              <a:t>system.</a:t>
            </a:r>
          </a:p>
          <a:p>
            <a:pPr lvl="1" algn="just"/>
            <a:r>
              <a:rPr lang="en-IN" dirty="0"/>
              <a:t>To make generalizations concerning what is possible or impossible, given those assumptions. The generalizations may take the form of </a:t>
            </a:r>
            <a:r>
              <a:rPr lang="en-IN" dirty="0" smtClean="0"/>
              <a:t>general-purpose algorithms </a:t>
            </a:r>
            <a:r>
              <a:rPr lang="en-IN" dirty="0"/>
              <a:t>or desirable properties that are guaranteed. The guarantees </a:t>
            </a:r>
            <a:r>
              <a:rPr lang="en-IN" dirty="0" smtClean="0"/>
              <a:t>are dependent </a:t>
            </a:r>
            <a:r>
              <a:rPr lang="en-IN" dirty="0"/>
              <a:t>on logical analysis and, where appropriate, mathematical proof.</a:t>
            </a:r>
          </a:p>
          <a:p>
            <a:pPr algn="just"/>
            <a:r>
              <a:rPr lang="en-IN" dirty="0"/>
              <a:t>There is much to be gained by knowing what our designs do, and do not, depend </a:t>
            </a:r>
            <a:r>
              <a:rPr lang="en-IN" dirty="0" smtClean="0"/>
              <a:t>upon. It </a:t>
            </a:r>
            <a:r>
              <a:rPr lang="en-IN" dirty="0"/>
              <a:t>allows us to decide whether a design will work if we try to implement it in a </a:t>
            </a:r>
            <a:r>
              <a:rPr lang="en-IN" dirty="0" smtClean="0"/>
              <a:t>particular system</a:t>
            </a:r>
            <a:r>
              <a:rPr lang="en-IN" dirty="0"/>
              <a:t>: we need </a:t>
            </a:r>
            <a:r>
              <a:rPr lang="en-IN" dirty="0" smtClean="0"/>
              <a:t>to only </a:t>
            </a:r>
            <a:r>
              <a:rPr lang="en-IN" dirty="0"/>
              <a:t>ask whether our assumptions hold in that system.</a:t>
            </a:r>
          </a:p>
          <a:p>
            <a:pPr lvl="1" algn="just"/>
            <a:endParaRPr lang="en-IN" dirty="0" smtClean="0"/>
          </a:p>
          <a:p>
            <a:pPr algn="just"/>
            <a:endParaRPr lang="en-IN" dirty="0"/>
          </a:p>
        </p:txBody>
      </p:sp>
    </p:spTree>
    <p:extLst>
      <p:ext uri="{BB962C8B-B14F-4D97-AF65-F5344CB8AC3E}">
        <p14:creationId xmlns:p14="http://schemas.microsoft.com/office/powerpoint/2010/main" xmlns="" val="3304196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Messaging Passing Method</a:t>
            </a:r>
            <a:endParaRPr lang="en-US" dirty="0"/>
          </a:p>
        </p:txBody>
      </p:sp>
      <p:sp>
        <p:nvSpPr>
          <p:cNvPr id="3" name="Content Placeholder 2"/>
          <p:cNvSpPr>
            <a:spLocks noGrp="1"/>
          </p:cNvSpPr>
          <p:nvPr>
            <p:ph idx="1"/>
          </p:nvPr>
        </p:nvSpPr>
        <p:spPr>
          <a:xfrm>
            <a:off x="838199" y="1825625"/>
            <a:ext cx="11009811" cy="4679678"/>
          </a:xfrm>
        </p:spPr>
        <p:txBody>
          <a:bodyPr>
            <a:normAutofit lnSpcReduction="10000"/>
          </a:bodyPr>
          <a:lstStyle/>
          <a:p>
            <a:r>
              <a:rPr lang="en-US" dirty="0" smtClean="0"/>
              <a:t>The message size can be of fixed size or of variable size. </a:t>
            </a:r>
          </a:p>
          <a:p>
            <a:r>
              <a:rPr lang="en-US" dirty="0" smtClean="0"/>
              <a:t>If it is of fixed size, it is easy for an OS designer but complicated for a programmer</a:t>
            </a:r>
          </a:p>
          <a:p>
            <a:r>
              <a:rPr lang="en-US" dirty="0" smtClean="0"/>
              <a:t>If it is of variable size then it is easy for a programmer but complicated for the OS designer.</a:t>
            </a:r>
          </a:p>
          <a:p>
            <a:r>
              <a:rPr lang="en-US" dirty="0" smtClean="0"/>
              <a:t> A standard message can have two parts: </a:t>
            </a:r>
            <a:r>
              <a:rPr lang="en-US" b="1" dirty="0" smtClean="0"/>
              <a:t>header and body.</a:t>
            </a:r>
            <a:r>
              <a:rPr lang="en-US" dirty="0" smtClean="0"/>
              <a:t> </a:t>
            </a:r>
          </a:p>
          <a:p>
            <a:pPr lvl="1"/>
            <a:r>
              <a:rPr lang="en-US" dirty="0" smtClean="0"/>
              <a:t>The </a:t>
            </a:r>
            <a:r>
              <a:rPr lang="en-US" b="1" dirty="0" smtClean="0"/>
              <a:t>header part</a:t>
            </a:r>
            <a:r>
              <a:rPr lang="en-US" dirty="0" smtClean="0"/>
              <a:t> is used for storing message type, destination id, source id, message length, and control information. </a:t>
            </a:r>
          </a:p>
          <a:p>
            <a:pPr lvl="1"/>
            <a:r>
              <a:rPr lang="en-US" dirty="0" smtClean="0"/>
              <a:t>The control information contains information like what to do if runs out of buffer space, sequence number, priority. </a:t>
            </a:r>
          </a:p>
          <a:p>
            <a:r>
              <a:rPr lang="en-US" dirty="0" smtClean="0"/>
              <a:t>Generally, message is sent using FIFO style.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Messaging Passing Method</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Message Passing through Communication Link:</a:t>
            </a:r>
          </a:p>
          <a:p>
            <a:pPr>
              <a:buNone/>
            </a:pPr>
            <a:r>
              <a:rPr lang="en-US" dirty="0" smtClean="0"/>
              <a:t>While implementing the link, there are some questions that need to be kept in mind like : </a:t>
            </a:r>
          </a:p>
          <a:p>
            <a:pPr fontAlgn="base"/>
            <a:r>
              <a:rPr lang="en-US" dirty="0" smtClean="0"/>
              <a:t>How are links established?</a:t>
            </a:r>
          </a:p>
          <a:p>
            <a:pPr fontAlgn="base"/>
            <a:r>
              <a:rPr lang="en-US" dirty="0" smtClean="0"/>
              <a:t>Can a link be associated with more than two processes?</a:t>
            </a:r>
          </a:p>
          <a:p>
            <a:pPr fontAlgn="base"/>
            <a:r>
              <a:rPr lang="en-US" dirty="0" smtClean="0"/>
              <a:t>How many links can there be between every pair of communicating processes?</a:t>
            </a:r>
          </a:p>
          <a:p>
            <a:pPr fontAlgn="base"/>
            <a:r>
              <a:rPr lang="en-US" dirty="0" smtClean="0"/>
              <a:t>What is the capacity of a link? Is the size of a message that the link can accommodate fixed or variable?</a:t>
            </a:r>
          </a:p>
          <a:p>
            <a:pPr fontAlgn="base"/>
            <a:r>
              <a:rPr lang="en-US" dirty="0" smtClean="0"/>
              <a:t>Is a link unidirectional or bi-directional?</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Messaging Passing Method</a:t>
            </a:r>
            <a:endParaRPr lang="en-US" dirty="0"/>
          </a:p>
        </p:txBody>
      </p:sp>
      <p:sp>
        <p:nvSpPr>
          <p:cNvPr id="3" name="Content Placeholder 2"/>
          <p:cNvSpPr>
            <a:spLocks noGrp="1"/>
          </p:cNvSpPr>
          <p:nvPr>
            <p:ph idx="1"/>
          </p:nvPr>
        </p:nvSpPr>
        <p:spPr>
          <a:xfrm>
            <a:off x="838200" y="1825625"/>
            <a:ext cx="10515600" cy="4679678"/>
          </a:xfrm>
        </p:spPr>
        <p:txBody>
          <a:bodyPr>
            <a:normAutofit fontScale="77500" lnSpcReduction="20000"/>
          </a:bodyPr>
          <a:lstStyle/>
          <a:p>
            <a:pPr>
              <a:buNone/>
            </a:pPr>
            <a:r>
              <a:rPr lang="en-US" b="1" dirty="0" smtClean="0"/>
              <a:t>Message Passing through Exchanging the Messages:</a:t>
            </a:r>
          </a:p>
          <a:p>
            <a:r>
              <a:rPr lang="en-US" b="1" dirty="0" smtClean="0"/>
              <a:t>Synchronous and Asynchronous Message Passing:</a:t>
            </a:r>
            <a:r>
              <a:rPr lang="en-US" dirty="0" smtClean="0"/>
              <a:t> </a:t>
            </a:r>
          </a:p>
          <a:p>
            <a:pPr>
              <a:buNone/>
            </a:pPr>
            <a:r>
              <a:rPr lang="en-US" dirty="0" smtClean="0"/>
              <a:t> IPC is possible between the processes on same computer as well as on the processes running on different computer i.e. in networked/distributed system.</a:t>
            </a:r>
          </a:p>
          <a:p>
            <a:pPr>
              <a:buNone/>
            </a:pPr>
            <a:r>
              <a:rPr lang="en-US" dirty="0" smtClean="0"/>
              <a:t> In both cases, the process may or may not be blocked while sending a message or attempting to receive a message so message passing may be blocking or non-blocking. </a:t>
            </a:r>
          </a:p>
          <a:p>
            <a:pPr>
              <a:buNone/>
            </a:pPr>
            <a:r>
              <a:rPr lang="en-US" dirty="0" smtClean="0"/>
              <a:t>Blocking is considered </a:t>
            </a:r>
            <a:r>
              <a:rPr lang="en-US" b="1" dirty="0" smtClean="0"/>
              <a:t>synchronous</a:t>
            </a:r>
            <a:r>
              <a:rPr lang="en-US" dirty="0" smtClean="0"/>
              <a:t> and </a:t>
            </a:r>
            <a:r>
              <a:rPr lang="en-US" b="1" dirty="0" smtClean="0"/>
              <a:t>blocking send</a:t>
            </a:r>
            <a:r>
              <a:rPr lang="en-US" dirty="0" smtClean="0"/>
              <a:t> means the sender will be blocked until the message is received by receiver. Similarly, </a:t>
            </a:r>
            <a:r>
              <a:rPr lang="en-US" b="1" dirty="0" smtClean="0"/>
              <a:t>blocking receive</a:t>
            </a:r>
            <a:r>
              <a:rPr lang="en-US" dirty="0" smtClean="0"/>
              <a:t> has the receiver block until a message is available. </a:t>
            </a:r>
          </a:p>
          <a:p>
            <a:pPr>
              <a:buNone/>
            </a:pPr>
            <a:r>
              <a:rPr lang="en-US" dirty="0" smtClean="0"/>
              <a:t>Non-blocking is considered </a:t>
            </a:r>
            <a:r>
              <a:rPr lang="en-US" b="1" dirty="0" smtClean="0"/>
              <a:t>asynchronous</a:t>
            </a:r>
            <a:r>
              <a:rPr lang="en-US" dirty="0" smtClean="0"/>
              <a:t> and Non-blocking send has the sender sends the message and continue. Similarly, Non-blocking receive has the receiver receive a valid message or null. </a:t>
            </a:r>
          </a:p>
          <a:p>
            <a:pPr>
              <a:buNone/>
            </a:pPr>
            <a:r>
              <a:rPr lang="en-US" dirty="0" smtClean="0"/>
              <a:t>However, the sender expects acknowledgment from the receiver in case the send fails.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Messaging Passing Method</a:t>
            </a:r>
            <a:endParaRPr lang="en-US" dirty="0"/>
          </a:p>
        </p:txBody>
      </p:sp>
      <p:sp>
        <p:nvSpPr>
          <p:cNvPr id="3" name="Content Placeholder 2"/>
          <p:cNvSpPr>
            <a:spLocks noGrp="1"/>
          </p:cNvSpPr>
          <p:nvPr>
            <p:ph idx="1"/>
          </p:nvPr>
        </p:nvSpPr>
        <p:spPr/>
        <p:txBody>
          <a:bodyPr/>
          <a:lstStyle/>
          <a:p>
            <a:pPr fontAlgn="base"/>
            <a:r>
              <a:rPr lang="en-US" dirty="0" smtClean="0"/>
              <a:t>There are basically three preferred combinations:</a:t>
            </a:r>
            <a:br>
              <a:rPr lang="en-US" dirty="0" smtClean="0"/>
            </a:br>
            <a:r>
              <a:rPr lang="en-US" dirty="0" smtClean="0"/>
              <a:t> </a:t>
            </a:r>
          </a:p>
          <a:p>
            <a:pPr lvl="1" fontAlgn="base"/>
            <a:r>
              <a:rPr lang="en-US" dirty="0" smtClean="0"/>
              <a:t>Blocking send and blocking receive</a:t>
            </a:r>
          </a:p>
          <a:p>
            <a:pPr lvl="1" fontAlgn="base"/>
            <a:r>
              <a:rPr lang="en-US" dirty="0" smtClean="0"/>
              <a:t>Non-blocking send and Non-blocking receive</a:t>
            </a:r>
          </a:p>
          <a:p>
            <a:pPr lvl="1" fontAlgn="base"/>
            <a:r>
              <a:rPr lang="en-US" dirty="0" smtClean="0"/>
              <a:t>Non-blocking send and Blocking receive (Mostly used)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US" b="1" dirty="0" smtClean="0"/>
              <a:t>IPC: Messaging Passing Method</a:t>
            </a:r>
            <a:endParaRPr lang="en-US" dirty="0"/>
          </a:p>
        </p:txBody>
      </p:sp>
      <p:sp>
        <p:nvSpPr>
          <p:cNvPr id="3" name="Content Placeholder 2"/>
          <p:cNvSpPr>
            <a:spLocks noGrp="1"/>
          </p:cNvSpPr>
          <p:nvPr>
            <p:ph idx="1"/>
          </p:nvPr>
        </p:nvSpPr>
        <p:spPr>
          <a:xfrm>
            <a:off x="248195" y="1423851"/>
            <a:ext cx="11691256" cy="4753112"/>
          </a:xfrm>
        </p:spPr>
        <p:txBody>
          <a:bodyPr>
            <a:normAutofit fontScale="92500" lnSpcReduction="20000"/>
          </a:bodyPr>
          <a:lstStyle/>
          <a:p>
            <a:r>
              <a:rPr lang="en-US" b="1" dirty="0" smtClean="0"/>
              <a:t>Direct message </a:t>
            </a:r>
            <a:r>
              <a:rPr lang="en-US" b="1" dirty="0" err="1" smtClean="0"/>
              <a:t>passing</a:t>
            </a:r>
            <a:r>
              <a:rPr lang="en-US" dirty="0" err="1" smtClean="0"/>
              <a:t>:The</a:t>
            </a:r>
            <a:r>
              <a:rPr lang="en-US" dirty="0" smtClean="0"/>
              <a:t> process which wants to communicate must explicitly name the recipient or sender of the communication. </a:t>
            </a:r>
            <a:br>
              <a:rPr lang="en-US" dirty="0" smtClean="0"/>
            </a:br>
            <a:r>
              <a:rPr lang="en-US" dirty="0" smtClean="0"/>
              <a:t>e.g. </a:t>
            </a:r>
            <a:r>
              <a:rPr lang="en-US" b="1" dirty="0" smtClean="0"/>
              <a:t>send(p1, message)</a:t>
            </a:r>
            <a:r>
              <a:rPr lang="en-US" dirty="0" smtClean="0"/>
              <a:t> means send the message to p1. </a:t>
            </a:r>
            <a:br>
              <a:rPr lang="en-US" dirty="0" smtClean="0"/>
            </a:br>
            <a:r>
              <a:rPr lang="en-US" dirty="0" smtClean="0"/>
              <a:t>Similarly, </a:t>
            </a:r>
            <a:r>
              <a:rPr lang="en-US" b="1" dirty="0" smtClean="0"/>
              <a:t>receive(p2, message)</a:t>
            </a:r>
            <a:r>
              <a:rPr lang="en-US" dirty="0" smtClean="0"/>
              <a:t> means to receive the message from p2. </a:t>
            </a:r>
          </a:p>
          <a:p>
            <a:pPr lvl="1"/>
            <a:r>
              <a:rPr lang="en-US" dirty="0" smtClean="0"/>
              <a:t>In this method of communication, the communication link gets established automatically, which can be either unidirectional or bidirectional, but one link can be used between one pair of the sender and receiver and one pair of sender and receiver should not possess more than one pair of links. </a:t>
            </a:r>
          </a:p>
          <a:p>
            <a:r>
              <a:rPr lang="en-US" b="1" dirty="0" smtClean="0"/>
              <a:t>Indirect message passing</a:t>
            </a:r>
            <a:r>
              <a:rPr lang="en-US" dirty="0" smtClean="0"/>
              <a:t>, processes use mailboxes (also referred to as ports) for sending and receiving messages.</a:t>
            </a:r>
          </a:p>
          <a:p>
            <a:pPr lvl="1"/>
            <a:r>
              <a:rPr lang="en-US" dirty="0" smtClean="0"/>
              <a:t> Each mailbox has a unique id and processes can communicate only if they share a mailbox. Link established only if processes share a common mailbox and a single link can be associated with many processes.</a:t>
            </a:r>
          </a:p>
          <a:p>
            <a:pPr lvl="1"/>
            <a:r>
              <a:rPr lang="en-US" dirty="0" smtClean="0"/>
              <a:t>Suppose two processes want to communicate through Indirect message passing, the required operations are: create a mailbox, use this mailbox for sending and receiving messages, then destroy the mailbox.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IPC: Messaging Passing Method</a:t>
            </a:r>
            <a:endParaRPr lang="en-US" dirty="0"/>
          </a:p>
        </p:txBody>
      </p:sp>
      <p:sp>
        <p:nvSpPr>
          <p:cNvPr id="3" name="Content Placeholder 2"/>
          <p:cNvSpPr>
            <a:spLocks noGrp="1"/>
          </p:cNvSpPr>
          <p:nvPr>
            <p:ph idx="1"/>
          </p:nvPr>
        </p:nvSpPr>
        <p:spPr>
          <a:xfrm>
            <a:off x="182879" y="1825625"/>
            <a:ext cx="11678195" cy="4797244"/>
          </a:xfrm>
        </p:spPr>
        <p:txBody>
          <a:bodyPr/>
          <a:lstStyle/>
          <a:p>
            <a:r>
              <a:rPr lang="en-US" dirty="0" smtClean="0"/>
              <a:t>Producer-Consumer problem using the message passing concept: </a:t>
            </a:r>
            <a:r>
              <a:rPr lang="en-US" sz="2000" dirty="0" smtClean="0"/>
              <a:t>The producer places items (inside messages) in the mailbox and the consumer can consume an item when at least one message present in the mailbox.</a:t>
            </a:r>
          </a:p>
          <a:p>
            <a:pPr>
              <a:buNone/>
            </a:pPr>
            <a:endParaRPr lang="en-US" dirty="0"/>
          </a:p>
        </p:txBody>
      </p:sp>
      <p:graphicFrame>
        <p:nvGraphicFramePr>
          <p:cNvPr id="4" name="Table 3"/>
          <p:cNvGraphicFramePr>
            <a:graphicFrameLocks noGrp="1"/>
          </p:cNvGraphicFramePr>
          <p:nvPr/>
        </p:nvGraphicFramePr>
        <p:xfrm>
          <a:off x="248192" y="3069772"/>
          <a:ext cx="11234058" cy="4153989"/>
        </p:xfrm>
        <a:graphic>
          <a:graphicData uri="http://schemas.openxmlformats.org/drawingml/2006/table">
            <a:tbl>
              <a:tblPr firstRow="1" bandRow="1">
                <a:tableStyleId>{5C22544A-7EE6-4342-B048-85BDC9FD1C3A}</a:tableStyleId>
              </a:tblPr>
              <a:tblGrid>
                <a:gridCol w="5617029"/>
                <a:gridCol w="5617029"/>
              </a:tblGrid>
              <a:tr h="4153989">
                <a:tc>
                  <a:txBody>
                    <a:bodyPr/>
                    <a:lstStyle/>
                    <a:p>
                      <a:pPr rtl="0" fontAlgn="base"/>
                      <a:r>
                        <a:rPr lang="en-US" sz="1800" b="0" i="0" kern="1200" dirty="0" smtClean="0">
                          <a:solidFill>
                            <a:schemeClr val="lt1"/>
                          </a:solidFill>
                          <a:latin typeface="+mn-lt"/>
                          <a:ea typeface="+mn-ea"/>
                          <a:cs typeface="+mn-cs"/>
                        </a:rPr>
                        <a:t>void Producer(void){</a:t>
                      </a:r>
                    </a:p>
                    <a:p>
                      <a:pPr rtl="0" fontAlgn="base"/>
                      <a:r>
                        <a:rPr lang="en-US" sz="1800" b="0" i="0" kern="1200" dirty="0" smtClean="0">
                          <a:solidFill>
                            <a:schemeClr val="lt1"/>
                          </a:solidFill>
                          <a:latin typeface="+mn-lt"/>
                          <a:ea typeface="+mn-ea"/>
                          <a:cs typeface="+mn-cs"/>
                        </a:rPr>
                        <a:t>         </a:t>
                      </a:r>
                    </a:p>
                    <a:p>
                      <a:pPr rtl="0" fontAlgn="base"/>
                      <a:r>
                        <a:rPr lang="en-US" sz="1800" b="0" i="0" kern="1200" dirty="0" smtClean="0">
                          <a:solidFill>
                            <a:schemeClr val="lt1"/>
                          </a:solidFill>
                          <a:latin typeface="+mn-lt"/>
                          <a:ea typeface="+mn-ea"/>
                          <a:cs typeface="+mn-cs"/>
                        </a:rPr>
                        <a:t>        </a:t>
                      </a:r>
                      <a:r>
                        <a:rPr lang="en-US" sz="1800" b="0" i="0" kern="1200" dirty="0" err="1" smtClean="0">
                          <a:solidFill>
                            <a:schemeClr val="lt1"/>
                          </a:solidFill>
                          <a:latin typeface="+mn-lt"/>
                          <a:ea typeface="+mn-ea"/>
                          <a:cs typeface="+mn-cs"/>
                        </a:rPr>
                        <a:t>int</a:t>
                      </a:r>
                      <a:r>
                        <a:rPr lang="en-US" sz="1800" b="0" i="0" kern="1200" dirty="0" smtClean="0">
                          <a:solidFill>
                            <a:schemeClr val="lt1"/>
                          </a:solidFill>
                          <a:latin typeface="+mn-lt"/>
                          <a:ea typeface="+mn-ea"/>
                          <a:cs typeface="+mn-cs"/>
                        </a:rPr>
                        <a:t> item;</a:t>
                      </a:r>
                    </a:p>
                    <a:p>
                      <a:pPr rtl="0" fontAlgn="base"/>
                      <a:r>
                        <a:rPr lang="en-US" sz="1800" b="0" i="0" kern="1200" dirty="0" smtClean="0">
                          <a:solidFill>
                            <a:schemeClr val="lt1"/>
                          </a:solidFill>
                          <a:latin typeface="+mn-lt"/>
                          <a:ea typeface="+mn-ea"/>
                          <a:cs typeface="+mn-cs"/>
                        </a:rPr>
                        <a:t>        Message m;</a:t>
                      </a:r>
                    </a:p>
                    <a:p>
                      <a:pPr rtl="0" fontAlgn="base"/>
                      <a:r>
                        <a:rPr lang="en-US" sz="1800" b="0" i="0" kern="1200" dirty="0" smtClean="0">
                          <a:solidFill>
                            <a:schemeClr val="lt1"/>
                          </a:solidFill>
                          <a:latin typeface="+mn-lt"/>
                          <a:ea typeface="+mn-ea"/>
                          <a:cs typeface="+mn-cs"/>
                        </a:rPr>
                        <a:t>         </a:t>
                      </a:r>
                    </a:p>
                    <a:p>
                      <a:pPr rtl="0" fontAlgn="base"/>
                      <a:r>
                        <a:rPr lang="en-US" sz="1800" b="0" i="0" kern="1200" dirty="0" smtClean="0">
                          <a:solidFill>
                            <a:schemeClr val="lt1"/>
                          </a:solidFill>
                          <a:latin typeface="+mn-lt"/>
                          <a:ea typeface="+mn-ea"/>
                          <a:cs typeface="+mn-cs"/>
                        </a:rPr>
                        <a:t>        while(1){</a:t>
                      </a:r>
                    </a:p>
                    <a:p>
                      <a:pPr rtl="0" fontAlgn="base"/>
                      <a:r>
                        <a:rPr lang="en-US" sz="1800" b="0" i="0" kern="1200" dirty="0" smtClean="0">
                          <a:solidFill>
                            <a:schemeClr val="lt1"/>
                          </a:solidFill>
                          <a:latin typeface="+mn-lt"/>
                          <a:ea typeface="+mn-ea"/>
                          <a:cs typeface="+mn-cs"/>
                        </a:rPr>
                        <a:t>             </a:t>
                      </a:r>
                    </a:p>
                    <a:p>
                      <a:pPr rtl="0" fontAlgn="base"/>
                      <a:r>
                        <a:rPr lang="en-US" sz="1800" b="0" i="0" kern="1200" dirty="0" smtClean="0">
                          <a:solidFill>
                            <a:schemeClr val="lt1"/>
                          </a:solidFill>
                          <a:latin typeface="+mn-lt"/>
                          <a:ea typeface="+mn-ea"/>
                          <a:cs typeface="+mn-cs"/>
                        </a:rPr>
                        <a:t>            receive(Consumer, &amp;m);</a:t>
                      </a:r>
                    </a:p>
                    <a:p>
                      <a:pPr rtl="0" fontAlgn="base"/>
                      <a:r>
                        <a:rPr lang="en-US" sz="1800" b="0" i="0" kern="1200" dirty="0" smtClean="0">
                          <a:solidFill>
                            <a:schemeClr val="lt1"/>
                          </a:solidFill>
                          <a:latin typeface="+mn-lt"/>
                          <a:ea typeface="+mn-ea"/>
                          <a:cs typeface="+mn-cs"/>
                        </a:rPr>
                        <a:t>            item = produce();</a:t>
                      </a:r>
                    </a:p>
                    <a:p>
                      <a:pPr rtl="0" fontAlgn="base"/>
                      <a:r>
                        <a:rPr lang="en-US" sz="1800" b="0" i="0" kern="1200" dirty="0" smtClean="0">
                          <a:solidFill>
                            <a:schemeClr val="lt1"/>
                          </a:solidFill>
                          <a:latin typeface="+mn-lt"/>
                          <a:ea typeface="+mn-ea"/>
                          <a:cs typeface="+mn-cs"/>
                        </a:rPr>
                        <a:t>            </a:t>
                      </a:r>
                      <a:r>
                        <a:rPr lang="en-US" sz="1800" b="0" i="0" kern="1200" dirty="0" err="1" smtClean="0">
                          <a:solidFill>
                            <a:schemeClr val="lt1"/>
                          </a:solidFill>
                          <a:latin typeface="+mn-lt"/>
                          <a:ea typeface="+mn-ea"/>
                          <a:cs typeface="+mn-cs"/>
                        </a:rPr>
                        <a:t>build_message</a:t>
                      </a:r>
                      <a:r>
                        <a:rPr lang="en-US" sz="1800" b="0" i="0" kern="1200" dirty="0" smtClean="0">
                          <a:solidFill>
                            <a:schemeClr val="lt1"/>
                          </a:solidFill>
                          <a:latin typeface="+mn-lt"/>
                          <a:ea typeface="+mn-ea"/>
                          <a:cs typeface="+mn-cs"/>
                        </a:rPr>
                        <a:t>(&amp;m , item ) ;</a:t>
                      </a:r>
                    </a:p>
                    <a:p>
                      <a:pPr rtl="0" fontAlgn="base"/>
                      <a:r>
                        <a:rPr lang="en-US" sz="1800" b="0" i="0" kern="1200" dirty="0" smtClean="0">
                          <a:solidFill>
                            <a:schemeClr val="lt1"/>
                          </a:solidFill>
                          <a:latin typeface="+mn-lt"/>
                          <a:ea typeface="+mn-ea"/>
                          <a:cs typeface="+mn-cs"/>
                        </a:rPr>
                        <a:t>            send(Consumer, &amp;m);</a:t>
                      </a:r>
                    </a:p>
                    <a:p>
                      <a:pPr rtl="0" fontAlgn="base"/>
                      <a:r>
                        <a:rPr lang="en-US" sz="1800" b="0" i="0" kern="1200" dirty="0" smtClean="0">
                          <a:solidFill>
                            <a:schemeClr val="lt1"/>
                          </a:solidFill>
                          <a:latin typeface="+mn-lt"/>
                          <a:ea typeface="+mn-ea"/>
                          <a:cs typeface="+mn-cs"/>
                        </a:rPr>
                        <a:t>        }    }</a:t>
                      </a:r>
                    </a:p>
                    <a:p>
                      <a:endParaRPr lang="en-US" dirty="0"/>
                    </a:p>
                  </a:txBody>
                  <a:tcPr/>
                </a:tc>
                <a:tc>
                  <a:txBody>
                    <a:bodyPr/>
                    <a:lstStyle/>
                    <a:p>
                      <a:pPr rtl="0" fontAlgn="base"/>
                      <a:r>
                        <a:rPr lang="en-US" sz="1800" b="0" i="0" kern="1200" dirty="0" smtClean="0">
                          <a:solidFill>
                            <a:schemeClr val="lt1"/>
                          </a:solidFill>
                          <a:latin typeface="+mn-lt"/>
                          <a:ea typeface="+mn-ea"/>
                          <a:cs typeface="+mn-cs"/>
                        </a:rPr>
                        <a:t>void Consumer(void){</a:t>
                      </a:r>
                    </a:p>
                    <a:p>
                      <a:pPr rtl="0" fontAlgn="base"/>
                      <a:r>
                        <a:rPr lang="en-US" sz="1800" b="0" i="0" kern="1200" dirty="0" smtClean="0">
                          <a:solidFill>
                            <a:schemeClr val="lt1"/>
                          </a:solidFill>
                          <a:latin typeface="+mn-lt"/>
                          <a:ea typeface="+mn-ea"/>
                          <a:cs typeface="+mn-cs"/>
                        </a:rPr>
                        <a:t>         </a:t>
                      </a:r>
                    </a:p>
                    <a:p>
                      <a:pPr rtl="0" fontAlgn="base"/>
                      <a:r>
                        <a:rPr lang="en-US" sz="1800" b="0" i="0" kern="1200" dirty="0" smtClean="0">
                          <a:solidFill>
                            <a:schemeClr val="lt1"/>
                          </a:solidFill>
                          <a:latin typeface="+mn-lt"/>
                          <a:ea typeface="+mn-ea"/>
                          <a:cs typeface="+mn-cs"/>
                        </a:rPr>
                        <a:t>        </a:t>
                      </a:r>
                      <a:r>
                        <a:rPr lang="en-US" sz="1800" b="0" i="0" kern="1200" dirty="0" err="1" smtClean="0">
                          <a:solidFill>
                            <a:schemeClr val="lt1"/>
                          </a:solidFill>
                          <a:latin typeface="+mn-lt"/>
                          <a:ea typeface="+mn-ea"/>
                          <a:cs typeface="+mn-cs"/>
                        </a:rPr>
                        <a:t>int</a:t>
                      </a:r>
                      <a:r>
                        <a:rPr lang="en-US" sz="1800" b="0" i="0" kern="1200" dirty="0" smtClean="0">
                          <a:solidFill>
                            <a:schemeClr val="lt1"/>
                          </a:solidFill>
                          <a:latin typeface="+mn-lt"/>
                          <a:ea typeface="+mn-ea"/>
                          <a:cs typeface="+mn-cs"/>
                        </a:rPr>
                        <a:t> item;</a:t>
                      </a:r>
                    </a:p>
                    <a:p>
                      <a:pPr rtl="0" fontAlgn="base"/>
                      <a:r>
                        <a:rPr lang="en-US" sz="1800" b="0" i="0" kern="1200" dirty="0" smtClean="0">
                          <a:solidFill>
                            <a:schemeClr val="lt1"/>
                          </a:solidFill>
                          <a:latin typeface="+mn-lt"/>
                          <a:ea typeface="+mn-ea"/>
                          <a:cs typeface="+mn-cs"/>
                        </a:rPr>
                        <a:t>        Message m;</a:t>
                      </a:r>
                    </a:p>
                    <a:p>
                      <a:pPr rtl="0" fontAlgn="base"/>
                      <a:r>
                        <a:rPr lang="en-US" sz="1800" b="0" i="0" kern="1200" dirty="0" smtClean="0">
                          <a:solidFill>
                            <a:schemeClr val="lt1"/>
                          </a:solidFill>
                          <a:latin typeface="+mn-lt"/>
                          <a:ea typeface="+mn-ea"/>
                          <a:cs typeface="+mn-cs"/>
                        </a:rPr>
                        <a:t>         </a:t>
                      </a:r>
                    </a:p>
                    <a:p>
                      <a:pPr rtl="0" fontAlgn="base"/>
                      <a:r>
                        <a:rPr lang="en-US" sz="1800" b="0" i="0" kern="1200" dirty="0" smtClean="0">
                          <a:solidFill>
                            <a:schemeClr val="lt1"/>
                          </a:solidFill>
                          <a:latin typeface="+mn-lt"/>
                          <a:ea typeface="+mn-ea"/>
                          <a:cs typeface="+mn-cs"/>
                        </a:rPr>
                        <a:t>        while(1){</a:t>
                      </a:r>
                    </a:p>
                    <a:p>
                      <a:pPr rtl="0" fontAlgn="base"/>
                      <a:r>
                        <a:rPr lang="en-US" sz="1800" b="0" i="0" kern="1200" dirty="0" smtClean="0">
                          <a:solidFill>
                            <a:schemeClr val="lt1"/>
                          </a:solidFill>
                          <a:latin typeface="+mn-lt"/>
                          <a:ea typeface="+mn-ea"/>
                          <a:cs typeface="+mn-cs"/>
                        </a:rPr>
                        <a:t>             </a:t>
                      </a:r>
                    </a:p>
                    <a:p>
                      <a:pPr rtl="0" fontAlgn="base"/>
                      <a:r>
                        <a:rPr lang="en-US" sz="1800" b="0" i="0" kern="1200" dirty="0" smtClean="0">
                          <a:solidFill>
                            <a:schemeClr val="lt1"/>
                          </a:solidFill>
                          <a:latin typeface="+mn-lt"/>
                          <a:ea typeface="+mn-ea"/>
                          <a:cs typeface="+mn-cs"/>
                        </a:rPr>
                        <a:t>            receive(Producer, &amp;m);</a:t>
                      </a:r>
                    </a:p>
                    <a:p>
                      <a:pPr rtl="0" fontAlgn="base"/>
                      <a:r>
                        <a:rPr lang="en-US" sz="1800" b="0" i="0" kern="1200" dirty="0" smtClean="0">
                          <a:solidFill>
                            <a:schemeClr val="lt1"/>
                          </a:solidFill>
                          <a:latin typeface="+mn-lt"/>
                          <a:ea typeface="+mn-ea"/>
                          <a:cs typeface="+mn-cs"/>
                        </a:rPr>
                        <a:t>            item = </a:t>
                      </a:r>
                      <a:r>
                        <a:rPr lang="en-US" sz="1800" b="0" i="0" kern="1200" dirty="0" err="1" smtClean="0">
                          <a:solidFill>
                            <a:schemeClr val="lt1"/>
                          </a:solidFill>
                          <a:latin typeface="+mn-lt"/>
                          <a:ea typeface="+mn-ea"/>
                          <a:cs typeface="+mn-cs"/>
                        </a:rPr>
                        <a:t>extracted_item</a:t>
                      </a:r>
                      <a:r>
                        <a:rPr lang="en-US" sz="1800" b="0" i="0" kern="1200" dirty="0" smtClean="0">
                          <a:solidFill>
                            <a:schemeClr val="lt1"/>
                          </a:solidFill>
                          <a:latin typeface="+mn-lt"/>
                          <a:ea typeface="+mn-ea"/>
                          <a:cs typeface="+mn-cs"/>
                        </a:rPr>
                        <a:t>();</a:t>
                      </a:r>
                    </a:p>
                    <a:p>
                      <a:pPr rtl="0" fontAlgn="base"/>
                      <a:r>
                        <a:rPr lang="en-US" sz="1800" b="0" i="0" kern="1200" dirty="0" smtClean="0">
                          <a:solidFill>
                            <a:schemeClr val="lt1"/>
                          </a:solidFill>
                          <a:latin typeface="+mn-lt"/>
                          <a:ea typeface="+mn-ea"/>
                          <a:cs typeface="+mn-cs"/>
                        </a:rPr>
                        <a:t>            send(Producer, &amp;m);</a:t>
                      </a:r>
                    </a:p>
                    <a:p>
                      <a:pPr rtl="0" fontAlgn="base"/>
                      <a:r>
                        <a:rPr lang="en-US" sz="1800" b="0" i="0" kern="1200" dirty="0" smtClean="0">
                          <a:solidFill>
                            <a:schemeClr val="lt1"/>
                          </a:solidFill>
                          <a:latin typeface="+mn-lt"/>
                          <a:ea typeface="+mn-ea"/>
                          <a:cs typeface="+mn-cs"/>
                        </a:rPr>
                        <a:t>            </a:t>
                      </a:r>
                      <a:r>
                        <a:rPr lang="en-US" sz="1800" b="0" i="0" kern="1200" dirty="0" err="1" smtClean="0">
                          <a:solidFill>
                            <a:schemeClr val="lt1"/>
                          </a:solidFill>
                          <a:latin typeface="+mn-lt"/>
                          <a:ea typeface="+mn-ea"/>
                          <a:cs typeface="+mn-cs"/>
                        </a:rPr>
                        <a:t>consume_item</a:t>
                      </a:r>
                      <a:r>
                        <a:rPr lang="en-US" sz="1800" b="0" i="0" kern="1200" dirty="0" smtClean="0">
                          <a:solidFill>
                            <a:schemeClr val="lt1"/>
                          </a:solidFill>
                          <a:latin typeface="+mn-lt"/>
                          <a:ea typeface="+mn-ea"/>
                          <a:cs typeface="+mn-cs"/>
                        </a:rPr>
                        <a:t>(item);</a:t>
                      </a:r>
                    </a:p>
                    <a:p>
                      <a:pPr rtl="0" fontAlgn="base"/>
                      <a:r>
                        <a:rPr lang="en-US" sz="1800" b="0" i="0" kern="1200" dirty="0" smtClean="0">
                          <a:solidFill>
                            <a:schemeClr val="lt1"/>
                          </a:solidFill>
                          <a:latin typeface="+mn-lt"/>
                          <a:ea typeface="+mn-ea"/>
                          <a:cs typeface="+mn-cs"/>
                        </a:rPr>
                        <a:t>        }</a:t>
                      </a:r>
                    </a:p>
                    <a:p>
                      <a:pPr rtl="0" fontAlgn="base"/>
                      <a:r>
                        <a:rPr lang="en-US" sz="1800" b="0" i="0" kern="1200" dirty="0" smtClean="0">
                          <a:solidFill>
                            <a:schemeClr val="lt1"/>
                          </a:solidFill>
                          <a:latin typeface="+mn-lt"/>
                          <a:ea typeface="+mn-ea"/>
                          <a:cs typeface="+mn-cs"/>
                        </a:rPr>
                        <a:t>    }</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in doing remote computation through RPC</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95613" y="1825625"/>
            <a:ext cx="8800774"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Event Ordering</a:t>
            </a:r>
            <a:endParaRPr lang="en-IN" b="1" dirty="0"/>
          </a:p>
        </p:txBody>
      </p:sp>
      <p:sp>
        <p:nvSpPr>
          <p:cNvPr id="3" name="Content Placeholder 2"/>
          <p:cNvSpPr>
            <a:spLocks noGrp="1"/>
          </p:cNvSpPr>
          <p:nvPr>
            <p:ph idx="1"/>
          </p:nvPr>
        </p:nvSpPr>
        <p:spPr/>
        <p:txBody>
          <a:bodyPr>
            <a:normAutofit/>
          </a:bodyPr>
          <a:lstStyle/>
          <a:p>
            <a:pPr algn="just"/>
            <a:r>
              <a:rPr lang="en-IN" dirty="0"/>
              <a:t>In many cases, we are interested in knowing whether an </a:t>
            </a:r>
            <a:r>
              <a:rPr lang="en-IN" dirty="0" smtClean="0"/>
              <a:t>event (</a:t>
            </a:r>
            <a:r>
              <a:rPr lang="en-IN" dirty="0"/>
              <a:t>sending or receiving a message) at one process occurred before, after or </a:t>
            </a:r>
            <a:r>
              <a:rPr lang="en-IN" dirty="0" smtClean="0"/>
              <a:t>concurrently with </a:t>
            </a:r>
            <a:r>
              <a:rPr lang="en-IN" dirty="0"/>
              <a:t>another event at another process. The execution of a system can be described </a:t>
            </a:r>
            <a:r>
              <a:rPr lang="en-IN" dirty="0" smtClean="0"/>
              <a:t>in terms </a:t>
            </a:r>
            <a:r>
              <a:rPr lang="en-IN" dirty="0"/>
              <a:t>of events and their ordering despite the lack of accurate clocks</a:t>
            </a:r>
            <a:r>
              <a:rPr lang="en-IN" dirty="0" smtClean="0"/>
              <a:t>.</a:t>
            </a:r>
          </a:p>
          <a:p>
            <a:pPr algn="just"/>
            <a:r>
              <a:rPr lang="en-IN" dirty="0"/>
              <a:t>For example, consider the following set of exchanges between a group of </a:t>
            </a:r>
            <a:r>
              <a:rPr lang="en-IN" dirty="0" smtClean="0"/>
              <a:t>email users</a:t>
            </a:r>
            <a:r>
              <a:rPr lang="en-IN" dirty="0"/>
              <a:t>, X, Y, Z and A, on a mailing list:</a:t>
            </a:r>
          </a:p>
          <a:p>
            <a:pPr lvl="1" algn="just"/>
            <a:r>
              <a:rPr lang="en-IN" sz="2800" dirty="0"/>
              <a:t>User X sends a message with the subject Meeting.</a:t>
            </a:r>
          </a:p>
          <a:p>
            <a:pPr lvl="1" algn="just"/>
            <a:r>
              <a:rPr lang="en-IN" sz="2800" dirty="0"/>
              <a:t>Users Y and Z reply by sending a message with the subject Re: Meeting.</a:t>
            </a:r>
          </a:p>
        </p:txBody>
      </p:sp>
    </p:spTree>
    <p:extLst>
      <p:ext uri="{BB962C8B-B14F-4D97-AF65-F5344CB8AC3E}">
        <p14:creationId xmlns:p14="http://schemas.microsoft.com/office/powerpoint/2010/main" xmlns="" val="1907738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Event Ordering (cont.)</a:t>
            </a:r>
            <a:endParaRPr lang="en-IN" b="1" dirty="0"/>
          </a:p>
        </p:txBody>
      </p:sp>
      <p:pic>
        <p:nvPicPr>
          <p:cNvPr id="4" name="Content Placeholder 3"/>
          <p:cNvPicPr>
            <a:picLocks noGrp="1" noChangeAspect="1"/>
          </p:cNvPicPr>
          <p:nvPr>
            <p:ph idx="1"/>
          </p:nvPr>
        </p:nvPicPr>
        <p:blipFill>
          <a:blip r:embed="rId2"/>
          <a:stretch>
            <a:fillRect/>
          </a:stretch>
        </p:blipFill>
        <p:spPr>
          <a:xfrm>
            <a:off x="1245263" y="1690688"/>
            <a:ext cx="9701474" cy="4294476"/>
          </a:xfrm>
          <a:prstGeom prst="rect">
            <a:avLst/>
          </a:prstGeom>
        </p:spPr>
      </p:pic>
    </p:spTree>
    <p:extLst>
      <p:ext uri="{BB962C8B-B14F-4D97-AF65-F5344CB8AC3E}">
        <p14:creationId xmlns:p14="http://schemas.microsoft.com/office/powerpoint/2010/main" xmlns="" val="2431293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Event Ordering (cont.)</a:t>
            </a:r>
            <a:endParaRPr lang="en-IN" dirty="0"/>
          </a:p>
        </p:txBody>
      </p:sp>
      <p:sp>
        <p:nvSpPr>
          <p:cNvPr id="3" name="Content Placeholder 2"/>
          <p:cNvSpPr>
            <a:spLocks noGrp="1"/>
          </p:cNvSpPr>
          <p:nvPr>
            <p:ph idx="1"/>
          </p:nvPr>
        </p:nvSpPr>
        <p:spPr/>
        <p:txBody>
          <a:bodyPr/>
          <a:lstStyle/>
          <a:p>
            <a:pPr algn="just"/>
            <a:r>
              <a:rPr lang="en-IN" dirty="0"/>
              <a:t>In real time, X’s message is sent first, and Y reads it and replies; Z then reads both X’s  message and Y’s reply and sends another reply, which references both X’s and Y’s messages. But due to the independent delays in message delivery, the messages may be delivered as shown in Figure. Some users may view these two messages in </a:t>
            </a:r>
            <a:r>
              <a:rPr lang="en-IN" dirty="0" smtClean="0"/>
              <a:t>the wrong </a:t>
            </a:r>
            <a:r>
              <a:rPr lang="en-IN" dirty="0"/>
              <a:t>order. For example, user A might </a:t>
            </a:r>
            <a:r>
              <a:rPr lang="en-IN" dirty="0" smtClean="0"/>
              <a:t>see:</a:t>
            </a:r>
            <a:endParaRPr lang="en-IN" dirty="0"/>
          </a:p>
        </p:txBody>
      </p:sp>
      <p:pic>
        <p:nvPicPr>
          <p:cNvPr id="4" name="Picture 3"/>
          <p:cNvPicPr>
            <a:picLocks noChangeAspect="1"/>
          </p:cNvPicPr>
          <p:nvPr/>
        </p:nvPicPr>
        <p:blipFill>
          <a:blip r:embed="rId2"/>
          <a:stretch>
            <a:fillRect/>
          </a:stretch>
        </p:blipFill>
        <p:spPr>
          <a:xfrm>
            <a:off x="3107747" y="4396133"/>
            <a:ext cx="5885593" cy="2154296"/>
          </a:xfrm>
          <a:prstGeom prst="rect">
            <a:avLst/>
          </a:prstGeom>
        </p:spPr>
      </p:pic>
    </p:spTree>
    <p:extLst>
      <p:ext uri="{BB962C8B-B14F-4D97-AF65-F5344CB8AC3E}">
        <p14:creationId xmlns:p14="http://schemas.microsoft.com/office/powerpoint/2010/main" xmlns="" val="1214704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Fundamental </a:t>
            </a:r>
            <a:r>
              <a:rPr lang="en-IN" b="1" dirty="0" smtClean="0"/>
              <a:t>Models (cont.)</a:t>
            </a:r>
            <a:endParaRPr lang="en-IN" dirty="0"/>
          </a:p>
        </p:txBody>
      </p:sp>
      <p:sp>
        <p:nvSpPr>
          <p:cNvPr id="3" name="Content Placeholder 2"/>
          <p:cNvSpPr>
            <a:spLocks noGrp="1"/>
          </p:cNvSpPr>
          <p:nvPr>
            <p:ph idx="1"/>
          </p:nvPr>
        </p:nvSpPr>
        <p:spPr/>
        <p:txBody>
          <a:bodyPr>
            <a:normAutofit lnSpcReduction="10000"/>
          </a:bodyPr>
          <a:lstStyle/>
          <a:p>
            <a:pPr algn="just"/>
            <a:r>
              <a:rPr lang="en-IN" dirty="0"/>
              <a:t>The aspects of distributed systems that we wish to capture in our </a:t>
            </a:r>
            <a:r>
              <a:rPr lang="en-IN" dirty="0" smtClean="0"/>
              <a:t>fundamental models </a:t>
            </a:r>
            <a:r>
              <a:rPr lang="en-IN" dirty="0"/>
              <a:t>are intended to help us to discuss and reason </a:t>
            </a:r>
            <a:r>
              <a:rPr lang="en-IN" dirty="0" smtClean="0"/>
              <a:t>about:</a:t>
            </a:r>
            <a:endParaRPr lang="en-IN" dirty="0"/>
          </a:p>
          <a:p>
            <a:pPr lvl="1" algn="just"/>
            <a:r>
              <a:rPr lang="en-IN" dirty="0" smtClean="0"/>
              <a:t>Interaction: </a:t>
            </a:r>
          </a:p>
          <a:p>
            <a:pPr lvl="2" algn="just"/>
            <a:r>
              <a:rPr lang="en-IN" dirty="0" smtClean="0"/>
              <a:t>Computation </a:t>
            </a:r>
            <a:r>
              <a:rPr lang="en-IN" dirty="0"/>
              <a:t>occurs within processes; </a:t>
            </a:r>
            <a:endParaRPr lang="en-IN" dirty="0" smtClean="0"/>
          </a:p>
          <a:p>
            <a:pPr lvl="2" algn="just"/>
            <a:r>
              <a:rPr lang="en-IN" dirty="0" smtClean="0"/>
              <a:t>the </a:t>
            </a:r>
            <a:r>
              <a:rPr lang="en-IN" dirty="0"/>
              <a:t>processes interact by </a:t>
            </a:r>
            <a:r>
              <a:rPr lang="en-IN" dirty="0" smtClean="0"/>
              <a:t>passing messages</a:t>
            </a:r>
            <a:r>
              <a:rPr lang="en-IN" dirty="0"/>
              <a:t>, resulting in communication (information flow) and </a:t>
            </a:r>
            <a:r>
              <a:rPr lang="en-IN" dirty="0" smtClean="0"/>
              <a:t>coordination (</a:t>
            </a:r>
            <a:r>
              <a:rPr lang="en-IN" dirty="0"/>
              <a:t>synchronization and ordering of activities) between processes. </a:t>
            </a:r>
            <a:endParaRPr lang="en-IN" dirty="0" smtClean="0"/>
          </a:p>
          <a:p>
            <a:pPr lvl="2" algn="just"/>
            <a:r>
              <a:rPr lang="en-IN" dirty="0" smtClean="0"/>
              <a:t>In </a:t>
            </a:r>
            <a:r>
              <a:rPr lang="en-IN" dirty="0"/>
              <a:t>the analysis </a:t>
            </a:r>
            <a:r>
              <a:rPr lang="en-IN" dirty="0" smtClean="0"/>
              <a:t>and design </a:t>
            </a:r>
            <a:r>
              <a:rPr lang="en-IN" dirty="0"/>
              <a:t>of distributed systems we are concerned especially with these interactions</a:t>
            </a:r>
            <a:r>
              <a:rPr lang="en-IN" dirty="0" smtClean="0"/>
              <a:t>. </a:t>
            </a:r>
          </a:p>
          <a:p>
            <a:pPr lvl="2" algn="just"/>
            <a:r>
              <a:rPr lang="en-IN" dirty="0" smtClean="0"/>
              <a:t>The </a:t>
            </a:r>
            <a:r>
              <a:rPr lang="en-IN" dirty="0"/>
              <a:t>interaction model must reflect the facts that communication takes place </a:t>
            </a:r>
            <a:r>
              <a:rPr lang="en-IN" dirty="0" smtClean="0"/>
              <a:t>with delays </a:t>
            </a:r>
            <a:r>
              <a:rPr lang="en-IN" dirty="0"/>
              <a:t>that are often of considerable duration, and that the accuracy with </a:t>
            </a:r>
            <a:r>
              <a:rPr lang="en-IN" dirty="0" smtClean="0"/>
              <a:t>which independent </a:t>
            </a:r>
            <a:r>
              <a:rPr lang="en-IN" dirty="0"/>
              <a:t>processes can be coordinated is limited by these delays and by </a:t>
            </a:r>
            <a:r>
              <a:rPr lang="en-IN" dirty="0" smtClean="0"/>
              <a:t>the difficulty </a:t>
            </a:r>
            <a:r>
              <a:rPr lang="en-IN" dirty="0"/>
              <a:t>of maintaining the same notion of time across all the computers in </a:t>
            </a:r>
            <a:r>
              <a:rPr lang="en-IN" dirty="0" smtClean="0"/>
              <a:t>a distributed </a:t>
            </a:r>
            <a:r>
              <a:rPr lang="en-IN" dirty="0"/>
              <a:t>system.</a:t>
            </a:r>
          </a:p>
          <a:p>
            <a:pPr algn="just"/>
            <a:endParaRPr lang="en-IN" dirty="0"/>
          </a:p>
        </p:txBody>
      </p:sp>
    </p:spTree>
    <p:extLst>
      <p:ext uri="{BB962C8B-B14F-4D97-AF65-F5344CB8AC3E}">
        <p14:creationId xmlns:p14="http://schemas.microsoft.com/office/powerpoint/2010/main" xmlns="" val="3725348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Event Ordering (cont.)</a:t>
            </a:r>
            <a:endParaRPr lang="en-IN" dirty="0"/>
          </a:p>
        </p:txBody>
      </p:sp>
      <p:sp>
        <p:nvSpPr>
          <p:cNvPr id="3" name="Content Placeholder 2"/>
          <p:cNvSpPr>
            <a:spLocks noGrp="1"/>
          </p:cNvSpPr>
          <p:nvPr>
            <p:ph idx="1"/>
          </p:nvPr>
        </p:nvSpPr>
        <p:spPr/>
        <p:txBody>
          <a:bodyPr>
            <a:normAutofit/>
          </a:bodyPr>
          <a:lstStyle/>
          <a:p>
            <a:pPr algn="just"/>
            <a:r>
              <a:rPr lang="en-IN" dirty="0"/>
              <a:t>If the clocks on X’s, Y’s and Z’s computers could be synchronized, then each </a:t>
            </a:r>
            <a:r>
              <a:rPr lang="en-IN" dirty="0" smtClean="0"/>
              <a:t>message could </a:t>
            </a:r>
            <a:r>
              <a:rPr lang="en-IN" dirty="0"/>
              <a:t>carry the time on the local computer’s clock when it was sent</a:t>
            </a:r>
            <a:r>
              <a:rPr lang="en-IN" dirty="0" smtClean="0"/>
              <a:t>.</a:t>
            </a:r>
          </a:p>
          <a:p>
            <a:pPr algn="just"/>
            <a:r>
              <a:rPr lang="en-IN" dirty="0"/>
              <a:t>For example</a:t>
            </a:r>
            <a:r>
              <a:rPr lang="en-IN" dirty="0" smtClean="0"/>
              <a:t>, messages </a:t>
            </a:r>
            <a:r>
              <a:rPr lang="en-IN" i="1" dirty="0"/>
              <a:t>m1</a:t>
            </a:r>
            <a:r>
              <a:rPr lang="en-IN" dirty="0"/>
              <a:t>, </a:t>
            </a:r>
            <a:r>
              <a:rPr lang="en-IN" i="1" dirty="0"/>
              <a:t>m2 </a:t>
            </a:r>
            <a:r>
              <a:rPr lang="en-IN" dirty="0"/>
              <a:t>and </a:t>
            </a:r>
            <a:r>
              <a:rPr lang="en-IN" i="1" dirty="0"/>
              <a:t>m3 </a:t>
            </a:r>
            <a:r>
              <a:rPr lang="en-IN" dirty="0"/>
              <a:t>would carry times </a:t>
            </a:r>
            <a:r>
              <a:rPr lang="en-IN" i="1" dirty="0"/>
              <a:t>t1</a:t>
            </a:r>
            <a:r>
              <a:rPr lang="en-IN" dirty="0"/>
              <a:t>, </a:t>
            </a:r>
            <a:r>
              <a:rPr lang="en-IN" i="1" dirty="0"/>
              <a:t>t2 </a:t>
            </a:r>
            <a:r>
              <a:rPr lang="en-IN" dirty="0"/>
              <a:t>and </a:t>
            </a:r>
            <a:r>
              <a:rPr lang="en-IN" i="1" dirty="0"/>
              <a:t>t3 </a:t>
            </a:r>
            <a:r>
              <a:rPr lang="en-IN" dirty="0"/>
              <a:t>where </a:t>
            </a:r>
            <a:r>
              <a:rPr lang="en-IN" i="1" dirty="0"/>
              <a:t>t1</a:t>
            </a:r>
            <a:r>
              <a:rPr lang="en-IN" dirty="0"/>
              <a:t>&lt;</a:t>
            </a:r>
            <a:r>
              <a:rPr lang="en-IN" i="1" dirty="0"/>
              <a:t>t2</a:t>
            </a:r>
            <a:r>
              <a:rPr lang="en-IN" dirty="0"/>
              <a:t>&lt;</a:t>
            </a:r>
            <a:r>
              <a:rPr lang="en-IN" i="1" dirty="0"/>
              <a:t>t3</a:t>
            </a:r>
            <a:r>
              <a:rPr lang="en-IN" dirty="0"/>
              <a:t>. The </a:t>
            </a:r>
            <a:r>
              <a:rPr lang="en-IN" dirty="0" smtClean="0"/>
              <a:t>messages received </a:t>
            </a:r>
            <a:r>
              <a:rPr lang="en-IN" dirty="0"/>
              <a:t>will be displayed to users according to their time ordering. If the clocks </a:t>
            </a:r>
            <a:r>
              <a:rPr lang="en-IN" dirty="0" smtClean="0"/>
              <a:t>are roughly synchronized</a:t>
            </a:r>
            <a:r>
              <a:rPr lang="en-IN" dirty="0"/>
              <a:t>, then these timestamps will often be in the correct order.</a:t>
            </a:r>
          </a:p>
        </p:txBody>
      </p:sp>
    </p:spTree>
    <p:extLst>
      <p:ext uri="{BB962C8B-B14F-4D97-AF65-F5344CB8AC3E}">
        <p14:creationId xmlns:p14="http://schemas.microsoft.com/office/powerpoint/2010/main" xmlns="" val="1412982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Event Ordering (cont.)</a:t>
            </a:r>
            <a:endParaRPr lang="en-IN" dirty="0"/>
          </a:p>
        </p:txBody>
      </p:sp>
      <p:sp>
        <p:nvSpPr>
          <p:cNvPr id="3" name="Content Placeholder 2"/>
          <p:cNvSpPr>
            <a:spLocks noGrp="1"/>
          </p:cNvSpPr>
          <p:nvPr>
            <p:ph idx="1"/>
          </p:nvPr>
        </p:nvSpPr>
        <p:spPr/>
        <p:txBody>
          <a:bodyPr>
            <a:normAutofit lnSpcReduction="10000"/>
          </a:bodyPr>
          <a:lstStyle/>
          <a:p>
            <a:pPr algn="just"/>
            <a:r>
              <a:rPr lang="en-IN" dirty="0"/>
              <a:t>Since clocks cannot be synchronized perfectly across a distributed system</a:t>
            </a:r>
            <a:r>
              <a:rPr lang="en-IN" dirty="0" smtClean="0"/>
              <a:t>, </a:t>
            </a:r>
            <a:r>
              <a:rPr lang="en-IN" dirty="0" err="1" smtClean="0"/>
              <a:t>Lamport</a:t>
            </a:r>
            <a:r>
              <a:rPr lang="en-IN" dirty="0" smtClean="0"/>
              <a:t> </a:t>
            </a:r>
            <a:r>
              <a:rPr lang="en-IN" dirty="0"/>
              <a:t>[1978] proposed a model of </a:t>
            </a:r>
            <a:r>
              <a:rPr lang="en-IN" i="1" dirty="0"/>
              <a:t>logical time </a:t>
            </a:r>
            <a:r>
              <a:rPr lang="en-IN" dirty="0"/>
              <a:t>that can be used to provide an </a:t>
            </a:r>
            <a:r>
              <a:rPr lang="en-IN" dirty="0" smtClean="0"/>
              <a:t>ordering among </a:t>
            </a:r>
            <a:r>
              <a:rPr lang="en-IN" dirty="0"/>
              <a:t>the events at processes running in different computers in a distributed system</a:t>
            </a:r>
            <a:r>
              <a:rPr lang="en-IN" dirty="0" smtClean="0"/>
              <a:t>.</a:t>
            </a:r>
          </a:p>
          <a:p>
            <a:pPr algn="just"/>
            <a:endParaRPr lang="en-IN" dirty="0"/>
          </a:p>
          <a:p>
            <a:pPr algn="just"/>
            <a:r>
              <a:rPr lang="en-IN" dirty="0"/>
              <a:t>Logical time allows the order in which the messages are presented to be inferred </a:t>
            </a:r>
            <a:r>
              <a:rPr lang="en-IN" dirty="0" smtClean="0"/>
              <a:t>without recourse </a:t>
            </a:r>
            <a:r>
              <a:rPr lang="en-IN" dirty="0"/>
              <a:t>to clocks</a:t>
            </a:r>
            <a:r>
              <a:rPr lang="en-IN" dirty="0" smtClean="0"/>
              <a:t>.</a:t>
            </a:r>
          </a:p>
          <a:p>
            <a:pPr algn="just"/>
            <a:endParaRPr lang="en-IN" dirty="0" smtClean="0"/>
          </a:p>
          <a:p>
            <a:pPr algn="just"/>
            <a:r>
              <a:rPr lang="en-IN" dirty="0" smtClean="0"/>
              <a:t>Let us understand </a:t>
            </a:r>
            <a:r>
              <a:rPr lang="en-IN" dirty="0"/>
              <a:t>how </a:t>
            </a:r>
            <a:r>
              <a:rPr lang="en-IN" dirty="0" smtClean="0"/>
              <a:t>some aspects </a:t>
            </a:r>
            <a:r>
              <a:rPr lang="en-IN" dirty="0"/>
              <a:t>of logical ordering can be applied to our email ordering problem.</a:t>
            </a:r>
          </a:p>
        </p:txBody>
      </p:sp>
    </p:spTree>
    <p:extLst>
      <p:ext uri="{BB962C8B-B14F-4D97-AF65-F5344CB8AC3E}">
        <p14:creationId xmlns:p14="http://schemas.microsoft.com/office/powerpoint/2010/main" xmlns="" val="14923054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770"/>
          </a:xfrm>
        </p:spPr>
        <p:txBody>
          <a:bodyPr/>
          <a:lstStyle/>
          <a:p>
            <a:r>
              <a:rPr lang="en-IN" b="1" dirty="0"/>
              <a:t>Event Ordering (cont.)</a:t>
            </a:r>
            <a:endParaRPr lang="en-IN" dirty="0"/>
          </a:p>
        </p:txBody>
      </p:sp>
      <p:sp>
        <p:nvSpPr>
          <p:cNvPr id="3" name="Content Placeholder 2"/>
          <p:cNvSpPr>
            <a:spLocks noGrp="1"/>
          </p:cNvSpPr>
          <p:nvPr>
            <p:ph idx="1"/>
          </p:nvPr>
        </p:nvSpPr>
        <p:spPr>
          <a:xfrm>
            <a:off x="838200" y="1464816"/>
            <a:ext cx="10515600" cy="5015883"/>
          </a:xfrm>
        </p:spPr>
        <p:txBody>
          <a:bodyPr>
            <a:normAutofit fontScale="92500" lnSpcReduction="10000"/>
          </a:bodyPr>
          <a:lstStyle/>
          <a:p>
            <a:pPr algn="just"/>
            <a:r>
              <a:rPr lang="en-IN" dirty="0"/>
              <a:t>Logically, we know that a message is received after it was sent. Therefore we </a:t>
            </a:r>
            <a:r>
              <a:rPr lang="en-IN" dirty="0" smtClean="0"/>
              <a:t>can state </a:t>
            </a:r>
            <a:r>
              <a:rPr lang="en-IN" dirty="0"/>
              <a:t>a logical ordering for pairs of events shown in </a:t>
            </a:r>
            <a:r>
              <a:rPr lang="en-IN" dirty="0" smtClean="0"/>
              <a:t>Figure, </a:t>
            </a:r>
            <a:r>
              <a:rPr lang="en-IN" dirty="0"/>
              <a:t>for example</a:t>
            </a:r>
            <a:r>
              <a:rPr lang="en-IN" dirty="0" smtClean="0"/>
              <a:t>, considering </a:t>
            </a:r>
            <a:r>
              <a:rPr lang="en-IN" dirty="0"/>
              <a:t>only the events concerning X and Y:</a:t>
            </a:r>
          </a:p>
          <a:p>
            <a:pPr lvl="1" algn="just"/>
            <a:r>
              <a:rPr lang="en-IN" dirty="0"/>
              <a:t>X sends </a:t>
            </a:r>
            <a:r>
              <a:rPr lang="en-IN" i="1" dirty="0"/>
              <a:t>m1 </a:t>
            </a:r>
            <a:r>
              <a:rPr lang="en-IN" dirty="0"/>
              <a:t>before Y receives </a:t>
            </a:r>
            <a:r>
              <a:rPr lang="en-IN" i="1" dirty="0"/>
              <a:t>m1</a:t>
            </a:r>
            <a:r>
              <a:rPr lang="en-IN" dirty="0"/>
              <a:t>; Y sends </a:t>
            </a:r>
            <a:r>
              <a:rPr lang="en-IN" i="1" dirty="0"/>
              <a:t>m2 </a:t>
            </a:r>
            <a:r>
              <a:rPr lang="en-IN" dirty="0"/>
              <a:t>before X receives </a:t>
            </a:r>
            <a:r>
              <a:rPr lang="en-IN" i="1" dirty="0"/>
              <a:t>m2</a:t>
            </a:r>
            <a:r>
              <a:rPr lang="en-IN" dirty="0" smtClean="0"/>
              <a:t>.</a:t>
            </a:r>
          </a:p>
          <a:p>
            <a:pPr lvl="1" algn="just"/>
            <a:endParaRPr lang="en-IN" dirty="0"/>
          </a:p>
          <a:p>
            <a:pPr algn="just"/>
            <a:r>
              <a:rPr lang="en-IN" dirty="0"/>
              <a:t>We also know that replies are sent after receiving messages, so we have the </a:t>
            </a:r>
            <a:r>
              <a:rPr lang="en-IN" dirty="0" smtClean="0"/>
              <a:t>following logical </a:t>
            </a:r>
            <a:r>
              <a:rPr lang="en-IN" dirty="0"/>
              <a:t>ordering for Y:</a:t>
            </a:r>
          </a:p>
          <a:p>
            <a:pPr lvl="1" algn="just"/>
            <a:r>
              <a:rPr lang="en-IN" dirty="0"/>
              <a:t>Y receives </a:t>
            </a:r>
            <a:r>
              <a:rPr lang="en-IN" i="1" dirty="0"/>
              <a:t>m1 </a:t>
            </a:r>
            <a:r>
              <a:rPr lang="en-IN" dirty="0"/>
              <a:t>before sending </a:t>
            </a:r>
            <a:r>
              <a:rPr lang="en-IN" i="1" dirty="0"/>
              <a:t>m2</a:t>
            </a:r>
            <a:r>
              <a:rPr lang="en-IN" dirty="0" smtClean="0"/>
              <a:t>.</a:t>
            </a:r>
          </a:p>
          <a:p>
            <a:pPr lvl="1" algn="just"/>
            <a:endParaRPr lang="en-IN" dirty="0"/>
          </a:p>
          <a:p>
            <a:pPr algn="just"/>
            <a:r>
              <a:rPr lang="en-IN" dirty="0"/>
              <a:t>Logical time takes this idea further by assigning a number to each event </a:t>
            </a:r>
            <a:r>
              <a:rPr lang="en-IN" dirty="0" smtClean="0"/>
              <a:t>corresponding to </a:t>
            </a:r>
            <a:r>
              <a:rPr lang="en-IN" dirty="0"/>
              <a:t>its logical ordering, so that later events have higher numbers than earlier ones. </a:t>
            </a:r>
            <a:r>
              <a:rPr lang="en-IN" dirty="0" smtClean="0"/>
              <a:t>For example</a:t>
            </a:r>
            <a:r>
              <a:rPr lang="en-IN" dirty="0"/>
              <a:t>, Figure </a:t>
            </a:r>
            <a:r>
              <a:rPr lang="en-IN" dirty="0" smtClean="0"/>
              <a:t>shows </a:t>
            </a:r>
            <a:r>
              <a:rPr lang="en-IN" dirty="0"/>
              <a:t>the numbers 1 to 4 on the events at X and Y.</a:t>
            </a:r>
          </a:p>
        </p:txBody>
      </p:sp>
    </p:spTree>
    <p:extLst>
      <p:ext uri="{BB962C8B-B14F-4D97-AF65-F5344CB8AC3E}">
        <p14:creationId xmlns:p14="http://schemas.microsoft.com/office/powerpoint/2010/main" xmlns="" val="28339117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lstStyle/>
          <a:p>
            <a:pPr algn="ctr"/>
            <a:r>
              <a:rPr lang="en-US" b="1" dirty="0" smtClean="0"/>
              <a:t>Failure  Model</a:t>
            </a:r>
            <a:endParaRPr lang="en-US" b="1" dirty="0"/>
          </a:p>
        </p:txBody>
      </p:sp>
      <p:sp>
        <p:nvSpPr>
          <p:cNvPr id="3" name="Content Placeholder 2"/>
          <p:cNvSpPr>
            <a:spLocks noGrp="1"/>
          </p:cNvSpPr>
          <p:nvPr>
            <p:ph idx="1"/>
          </p:nvPr>
        </p:nvSpPr>
        <p:spPr>
          <a:xfrm>
            <a:off x="313509" y="1554480"/>
            <a:ext cx="11652068" cy="4846320"/>
          </a:xfrm>
        </p:spPr>
        <p:txBody>
          <a:bodyPr>
            <a:normAutofit fontScale="92500" lnSpcReduction="20000"/>
          </a:bodyPr>
          <a:lstStyle/>
          <a:p>
            <a:r>
              <a:rPr lang="en-US" dirty="0" smtClean="0"/>
              <a:t>In a distributed system both processes and communication channels may fail.</a:t>
            </a:r>
          </a:p>
          <a:p>
            <a:r>
              <a:rPr lang="en-US" dirty="0" smtClean="0"/>
              <a:t>Fail means they may depart from what is considered to be correct or desirable </a:t>
            </a:r>
            <a:r>
              <a:rPr lang="en-US" dirty="0" err="1" smtClean="0"/>
              <a:t>behaviour</a:t>
            </a:r>
            <a:r>
              <a:rPr lang="en-US" dirty="0" smtClean="0"/>
              <a:t>. </a:t>
            </a:r>
          </a:p>
          <a:p>
            <a:r>
              <a:rPr lang="en-US" dirty="0" smtClean="0"/>
              <a:t>The failure model defines the ways in which failure may occur in order to provide an understanding of the effects of failures.</a:t>
            </a:r>
          </a:p>
          <a:p>
            <a:r>
              <a:rPr lang="en-US" dirty="0" smtClean="0"/>
              <a:t>Distinguishes between the failures of processes and communication channels. </a:t>
            </a:r>
          </a:p>
          <a:p>
            <a:r>
              <a:rPr lang="en-US" dirty="0" smtClean="0"/>
              <a:t>Failure can be any one of these:</a:t>
            </a:r>
          </a:p>
          <a:p>
            <a:pPr lvl="1"/>
            <a:r>
              <a:rPr lang="en-US" b="1" u="sng" dirty="0" smtClean="0"/>
              <a:t>omission failures</a:t>
            </a:r>
            <a:r>
              <a:rPr lang="en-US" dirty="0" smtClean="0"/>
              <a:t>: a special class of performance failures where results are </a:t>
            </a:r>
            <a:r>
              <a:rPr lang="en-US" smtClean="0"/>
              <a:t>either </a:t>
            </a:r>
            <a:r>
              <a:rPr lang="en-US" smtClean="0"/>
              <a:t>incorrect </a:t>
            </a:r>
            <a:r>
              <a:rPr lang="en-US" dirty="0" smtClean="0"/>
              <a:t>or infinitely late</a:t>
            </a:r>
          </a:p>
          <a:p>
            <a:pPr lvl="1"/>
            <a:r>
              <a:rPr lang="en-US" dirty="0" smtClean="0"/>
              <a:t> </a:t>
            </a:r>
            <a:r>
              <a:rPr lang="en-US" b="1" u="sng" dirty="0" smtClean="0"/>
              <a:t>arbitrary failures</a:t>
            </a:r>
            <a:r>
              <a:rPr lang="en-US" dirty="0" smtClean="0"/>
              <a:t>: In a process, arbitrary </a:t>
            </a:r>
            <a:r>
              <a:rPr lang="en-US" dirty="0" err="1" smtClean="0"/>
              <a:t>behaviour</a:t>
            </a:r>
            <a:r>
              <a:rPr lang="en-US" dirty="0" smtClean="0"/>
              <a:t> may include setting incorrect data values, returning a value of incorrect type, stopping or taking incorrect steps.</a:t>
            </a:r>
          </a:p>
          <a:p>
            <a:pPr lvl="1"/>
            <a:r>
              <a:rPr lang="en-US" b="1" u="sng" dirty="0" smtClean="0"/>
              <a:t>timing failures</a:t>
            </a:r>
            <a:r>
              <a:rPr lang="en-US" dirty="0" smtClean="0"/>
              <a:t>: upper and lower bounds on the time to execute each step of a process; a bound on the transmission time of each message over a channel;  a bound on the drift rate of the local clock of each process.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Model: Omission Failure</a:t>
            </a:r>
            <a:endParaRPr lang="en-US" dirty="0"/>
          </a:p>
        </p:txBody>
      </p:sp>
      <p:sp>
        <p:nvSpPr>
          <p:cNvPr id="3" name="Content Placeholder 2"/>
          <p:cNvSpPr>
            <a:spLocks noGrp="1"/>
          </p:cNvSpPr>
          <p:nvPr>
            <p:ph idx="1"/>
          </p:nvPr>
        </p:nvSpPr>
        <p:spPr>
          <a:xfrm>
            <a:off x="574765" y="1825624"/>
            <a:ext cx="11116491" cy="4549049"/>
          </a:xfrm>
        </p:spPr>
        <p:txBody>
          <a:bodyPr>
            <a:normAutofit fontScale="92500" lnSpcReduction="10000"/>
          </a:bodyPr>
          <a:lstStyle/>
          <a:p>
            <a:r>
              <a:rPr lang="en-US" dirty="0" smtClean="0"/>
              <a:t>when a process or communication channel fails to perform actions that it is supposed to do.</a:t>
            </a:r>
          </a:p>
          <a:p>
            <a:r>
              <a:rPr lang="en-US" dirty="0" smtClean="0"/>
              <a:t>Process omission failures: </a:t>
            </a:r>
          </a:p>
          <a:p>
            <a:pPr lvl="1"/>
            <a:r>
              <a:rPr lang="en-US" dirty="0" smtClean="0"/>
              <a:t>A process makes an omission failure when it crashes — it is assumed that a crashed process will make no further progress on its program. A crash is considered to be clean if the process either functions correctly or has halted. A crash is termed a fail-stop if other processes can detect with certainty that the process has crashed.</a:t>
            </a:r>
          </a:p>
          <a:p>
            <a:pPr lvl="2"/>
            <a:r>
              <a:rPr lang="en-US" dirty="0" smtClean="0"/>
              <a:t> a process has crashed mean that it has halted and will not execute any further steps of its program ever.</a:t>
            </a:r>
          </a:p>
          <a:p>
            <a:pPr lvl="2"/>
            <a:r>
              <a:rPr lang="en-US" dirty="0" smtClean="0"/>
              <a:t>Other processes may be able to detect such a crash by the fact that the process repeatedly fails to respond to invocation messages.</a:t>
            </a:r>
          </a:p>
          <a:p>
            <a:pPr lvl="2"/>
            <a:r>
              <a:rPr lang="en-US" dirty="0" smtClean="0"/>
              <a:t>This method of crash detection relies on the use of </a:t>
            </a:r>
            <a:r>
              <a:rPr lang="en-US" b="1" i="1" u="sng" dirty="0" smtClean="0"/>
              <a:t>timeouts</a:t>
            </a:r>
            <a:r>
              <a:rPr lang="en-US" i="1" dirty="0" smtClean="0"/>
              <a:t> – that is, a method in which one process allows a fixed period of time for </a:t>
            </a:r>
            <a:r>
              <a:rPr lang="en-US" dirty="0" smtClean="0"/>
              <a:t>something to occur. </a:t>
            </a:r>
          </a:p>
          <a:p>
            <a:pPr lvl="2"/>
            <a:r>
              <a:rPr lang="en-US" dirty="0" smtClean="0"/>
              <a:t>In an asynchronous system a timeout can indicate only that a process is not responding – </a:t>
            </a:r>
            <a:r>
              <a:rPr lang="en-US" i="1" dirty="0" smtClean="0"/>
              <a:t>it may have crashed or may be slow, or the messages may not have arrived.</a:t>
            </a:r>
            <a:endParaRPr lang="en-US"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Model: Omission Failure</a:t>
            </a:r>
            <a:endParaRPr lang="en-US" dirty="0"/>
          </a:p>
        </p:txBody>
      </p:sp>
      <p:sp>
        <p:nvSpPr>
          <p:cNvPr id="3" name="Content Placeholder 2"/>
          <p:cNvSpPr>
            <a:spLocks noGrp="1"/>
          </p:cNvSpPr>
          <p:nvPr>
            <p:ph idx="1"/>
          </p:nvPr>
        </p:nvSpPr>
        <p:spPr>
          <a:xfrm>
            <a:off x="838199" y="1825625"/>
            <a:ext cx="10944497" cy="4679678"/>
          </a:xfrm>
        </p:spPr>
        <p:txBody>
          <a:bodyPr>
            <a:normAutofit/>
          </a:bodyPr>
          <a:lstStyle/>
          <a:p>
            <a:r>
              <a:rPr lang="en-US" dirty="0" smtClean="0"/>
              <a:t>A process crash is called </a:t>
            </a:r>
            <a:r>
              <a:rPr lang="en-US" b="1" i="1" u="sng" dirty="0" smtClean="0"/>
              <a:t>fail-stop</a:t>
            </a:r>
            <a:r>
              <a:rPr lang="en-US" i="1" dirty="0" smtClean="0"/>
              <a:t> if other processes can detect certainly that the </a:t>
            </a:r>
            <a:r>
              <a:rPr lang="en-US" dirty="0" smtClean="0"/>
              <a:t> process has crashed. </a:t>
            </a:r>
          </a:p>
          <a:p>
            <a:r>
              <a:rPr lang="en-US" dirty="0" smtClean="0"/>
              <a:t>Fail-stop </a:t>
            </a:r>
            <a:r>
              <a:rPr lang="en-US" dirty="0" err="1" smtClean="0"/>
              <a:t>behaviour</a:t>
            </a:r>
            <a:r>
              <a:rPr lang="en-US" dirty="0" smtClean="0"/>
              <a:t> can be produced in a synchronous system if the processes use timeouts to detect when other processes fail to respond and messages are guaranteed to be delivered. </a:t>
            </a:r>
          </a:p>
          <a:p>
            <a:r>
              <a:rPr lang="en-US" dirty="0" smtClean="0"/>
              <a:t>For example, if processes </a:t>
            </a:r>
            <a:r>
              <a:rPr lang="en-US" i="1" dirty="0" smtClean="0"/>
              <a:t>p and q are programmed for q to </a:t>
            </a:r>
            <a:r>
              <a:rPr lang="en-US" dirty="0" smtClean="0"/>
              <a:t>reply to a message from </a:t>
            </a:r>
            <a:r>
              <a:rPr lang="en-US" i="1" dirty="0" smtClean="0"/>
              <a:t>p, and if process p has received no reply from process q in a </a:t>
            </a:r>
            <a:r>
              <a:rPr lang="en-US" dirty="0" smtClean="0"/>
              <a:t>maximum time measured on </a:t>
            </a:r>
            <a:r>
              <a:rPr lang="en-US" i="1" dirty="0" err="1" smtClean="0"/>
              <a:t>p’s</a:t>
            </a:r>
            <a:r>
              <a:rPr lang="en-US" i="1" dirty="0" smtClean="0"/>
              <a:t> local clock, then process p may conclude that process q has failed. </a:t>
            </a:r>
          </a:p>
          <a:p>
            <a:r>
              <a:rPr lang="en-US" i="1" dirty="0" smtClean="0"/>
              <a:t>Difficulty arises in detecting failures in an </a:t>
            </a:r>
            <a:r>
              <a:rPr lang="en-US" dirty="0" smtClean="0"/>
              <a:t>asynchronous system.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omission failures</a:t>
            </a:r>
            <a:endParaRPr lang="en-US" dirty="0"/>
          </a:p>
        </p:txBody>
      </p:sp>
      <p:sp>
        <p:nvSpPr>
          <p:cNvPr id="3" name="Content Placeholder 2"/>
          <p:cNvSpPr>
            <a:spLocks noGrp="1"/>
          </p:cNvSpPr>
          <p:nvPr>
            <p:ph idx="1"/>
          </p:nvPr>
        </p:nvSpPr>
        <p:spPr>
          <a:xfrm>
            <a:off x="352697" y="1825624"/>
            <a:ext cx="11495314" cy="4758055"/>
          </a:xfrm>
        </p:spPr>
        <p:txBody>
          <a:bodyPr>
            <a:normAutofit/>
          </a:bodyPr>
          <a:lstStyle/>
          <a:p>
            <a:r>
              <a:rPr lang="en-US" dirty="0" smtClean="0"/>
              <a:t>Communication omission failures may occur in the sending process (send-omission failures), the receiving process (receive omission failures) or the channel (channel omission failures). </a:t>
            </a:r>
          </a:p>
          <a:p>
            <a:pPr>
              <a:buNone/>
            </a:pPr>
            <a:endParaRPr lang="en-US" dirty="0" smtClean="0"/>
          </a:p>
          <a:p>
            <a:r>
              <a:rPr lang="en-US" dirty="0" smtClean="0"/>
              <a:t>The communication primitives are </a:t>
            </a:r>
            <a:r>
              <a:rPr lang="en-US" i="1" dirty="0" smtClean="0"/>
              <a:t>send and receive.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omission failures</a:t>
            </a:r>
            <a:endParaRPr lang="en-US" dirty="0"/>
          </a:p>
        </p:txBody>
      </p:sp>
      <p:pic>
        <p:nvPicPr>
          <p:cNvPr id="4" name="Picture 2" descr="A screenshot of a cell phone&#10;&#10;Description automatically generated"/>
          <p:cNvPicPr>
            <a:picLocks noGrp="1" noChangeAspect="1" noChangeArrowheads="1"/>
          </p:cNvPicPr>
          <p:nvPr>
            <p:ph idx="1"/>
          </p:nvPr>
        </p:nvPicPr>
        <p:blipFill>
          <a:blip r:embed="rId2"/>
          <a:srcRect/>
          <a:stretch>
            <a:fillRect/>
          </a:stretch>
        </p:blipFill>
        <p:spPr bwMode="auto">
          <a:xfrm>
            <a:off x="880334" y="1685109"/>
            <a:ext cx="10431332" cy="3513908"/>
          </a:xfrm>
          <a:prstGeom prst="rect">
            <a:avLst/>
          </a:prstGeom>
          <a:noFill/>
          <a:ln w="9525">
            <a:noFill/>
            <a:miter lim="800000"/>
            <a:headEnd/>
            <a:tailEnd/>
          </a:ln>
        </p:spPr>
      </p:pic>
      <p:sp>
        <p:nvSpPr>
          <p:cNvPr id="5" name="Rectangle 4"/>
          <p:cNvSpPr/>
          <p:nvPr/>
        </p:nvSpPr>
        <p:spPr>
          <a:xfrm>
            <a:off x="483326" y="5266232"/>
            <a:ext cx="11312434" cy="1323439"/>
          </a:xfrm>
          <a:prstGeom prst="rect">
            <a:avLst/>
          </a:prstGeom>
        </p:spPr>
        <p:txBody>
          <a:bodyPr wrap="square">
            <a:spAutoFit/>
          </a:bodyPr>
          <a:lstStyle/>
          <a:p>
            <a:pPr>
              <a:buFont typeface="Arial" pitchFamily="34" charset="0"/>
              <a:buChar char="•"/>
            </a:pPr>
            <a:r>
              <a:rPr lang="en-US" sz="2000" i="1" dirty="0" smtClean="0"/>
              <a:t>A process </a:t>
            </a:r>
            <a:r>
              <a:rPr lang="en-US" sz="2000" b="1" i="1" dirty="0" smtClean="0"/>
              <a:t>p</a:t>
            </a:r>
            <a:r>
              <a:rPr lang="en-US" sz="2000" i="1" dirty="0" smtClean="0"/>
              <a:t> performs a send by inserting the message m in its outgoing message </a:t>
            </a:r>
            <a:r>
              <a:rPr lang="en-US" sz="2000" dirty="0" smtClean="0"/>
              <a:t>buffer. </a:t>
            </a:r>
          </a:p>
          <a:p>
            <a:pPr>
              <a:buFont typeface="Arial" pitchFamily="34" charset="0"/>
              <a:buChar char="•"/>
            </a:pPr>
            <a:r>
              <a:rPr lang="en-US" sz="2000" dirty="0" smtClean="0"/>
              <a:t>The communication channel transports </a:t>
            </a:r>
            <a:r>
              <a:rPr lang="en-US" sz="2000" i="1" dirty="0" smtClean="0"/>
              <a:t>m to </a:t>
            </a:r>
            <a:r>
              <a:rPr lang="en-US" sz="2000" i="1" dirty="0" err="1" smtClean="0"/>
              <a:t>q’s</a:t>
            </a:r>
            <a:r>
              <a:rPr lang="en-US" sz="2000" i="1" dirty="0" smtClean="0"/>
              <a:t> incoming message buffer.</a:t>
            </a:r>
          </a:p>
          <a:p>
            <a:pPr>
              <a:buFont typeface="Arial" pitchFamily="34" charset="0"/>
              <a:buChar char="•"/>
            </a:pPr>
            <a:r>
              <a:rPr lang="en-US" sz="2000" dirty="0" smtClean="0"/>
              <a:t>Process </a:t>
            </a:r>
            <a:r>
              <a:rPr lang="en-US" sz="2000" b="1" i="1" dirty="0" smtClean="0"/>
              <a:t>q</a:t>
            </a:r>
            <a:r>
              <a:rPr lang="en-US" sz="2000" i="1" dirty="0" smtClean="0"/>
              <a:t> performs a receive by taking m from its incoming message buffer and </a:t>
            </a:r>
            <a:r>
              <a:rPr lang="en-US" sz="2000" dirty="0" smtClean="0"/>
              <a:t>delivering it. </a:t>
            </a:r>
          </a:p>
          <a:p>
            <a:pPr>
              <a:buFont typeface="Arial" pitchFamily="34" charset="0"/>
              <a:buChar char="•"/>
            </a:pPr>
            <a:r>
              <a:rPr lang="en-US" sz="2000" dirty="0" smtClean="0"/>
              <a:t>The outgoing and incoming message buffers are typically provided by the operating system.</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omission failures</a:t>
            </a:r>
            <a:endParaRPr lang="en-US" dirty="0"/>
          </a:p>
        </p:txBody>
      </p:sp>
      <p:sp>
        <p:nvSpPr>
          <p:cNvPr id="3" name="Content Placeholder 2"/>
          <p:cNvSpPr>
            <a:spLocks noGrp="1"/>
          </p:cNvSpPr>
          <p:nvPr>
            <p:ph idx="1"/>
          </p:nvPr>
        </p:nvSpPr>
        <p:spPr/>
        <p:txBody>
          <a:bodyPr>
            <a:normAutofit/>
          </a:bodyPr>
          <a:lstStyle/>
          <a:p>
            <a:r>
              <a:rPr lang="en-US" b="1" dirty="0" smtClean="0"/>
              <a:t>Omission failure </a:t>
            </a:r>
            <a:r>
              <a:rPr lang="en-US" dirty="0" smtClean="0"/>
              <a:t>if it does not transport a message from </a:t>
            </a:r>
            <a:r>
              <a:rPr lang="en-US" i="1" dirty="0" err="1" smtClean="0"/>
              <a:t>p’s</a:t>
            </a:r>
            <a:r>
              <a:rPr lang="en-US" i="1" dirty="0" smtClean="0"/>
              <a:t> outgoing message buffer to </a:t>
            </a:r>
            <a:r>
              <a:rPr lang="en-US" i="1" dirty="0" err="1" smtClean="0"/>
              <a:t>q’s</a:t>
            </a:r>
            <a:r>
              <a:rPr lang="en-US" i="1" dirty="0" smtClean="0"/>
              <a:t> incoming message buffer.</a:t>
            </a:r>
          </a:p>
          <a:p>
            <a:r>
              <a:rPr lang="en-US" i="1" dirty="0" smtClean="0"/>
              <a:t> This is </a:t>
            </a:r>
            <a:r>
              <a:rPr lang="en-US" dirty="0" smtClean="0"/>
              <a:t>known as ‘dropping messages’ and is generally caused by lack of buffer space at the receiver or at an intervening gateway, or by a network transmission error.</a:t>
            </a:r>
          </a:p>
          <a:p>
            <a:pPr lvl="1"/>
            <a:r>
              <a:rPr lang="en-US" dirty="0" smtClean="0"/>
              <a:t>loss of messages between the sending process and the outgoing message buffer as </a:t>
            </a:r>
            <a:r>
              <a:rPr lang="en-US" b="1" i="1" dirty="0" smtClean="0"/>
              <a:t>send omission failures</a:t>
            </a:r>
            <a:r>
              <a:rPr lang="en-US" i="1" dirty="0" smtClean="0"/>
              <a:t>.</a:t>
            </a:r>
          </a:p>
          <a:p>
            <a:pPr lvl="1"/>
            <a:r>
              <a:rPr lang="en-US" i="1" dirty="0" smtClean="0"/>
              <a:t>loss of messages between the incoming message buffer and the </a:t>
            </a:r>
            <a:r>
              <a:rPr lang="en-US" dirty="0" smtClean="0"/>
              <a:t>receiving process as </a:t>
            </a:r>
            <a:r>
              <a:rPr lang="en-US" b="1" i="1" dirty="0" smtClean="0"/>
              <a:t>receive-omission failures</a:t>
            </a:r>
            <a:r>
              <a:rPr lang="en-US" i="1" dirty="0" smtClean="0"/>
              <a:t>.</a:t>
            </a:r>
          </a:p>
          <a:p>
            <a:pPr lvl="1"/>
            <a:r>
              <a:rPr lang="en-US" i="1" dirty="0" smtClean="0"/>
              <a:t>loss of messages in between as </a:t>
            </a:r>
            <a:r>
              <a:rPr lang="en-US" b="1" i="1" dirty="0" smtClean="0"/>
              <a:t>channel omission failures</a:t>
            </a:r>
            <a:r>
              <a:rPr lang="en-US" i="1"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smtClean="0"/>
              <a:t>Arbitrary failures </a:t>
            </a:r>
            <a:endParaRPr lang="en-US" dirty="0"/>
          </a:p>
        </p:txBody>
      </p:sp>
      <p:sp>
        <p:nvSpPr>
          <p:cNvPr id="3" name="Content Placeholder 2"/>
          <p:cNvSpPr>
            <a:spLocks noGrp="1"/>
          </p:cNvSpPr>
          <p:nvPr>
            <p:ph idx="1"/>
          </p:nvPr>
        </p:nvSpPr>
        <p:spPr>
          <a:xfrm>
            <a:off x="261257" y="1528354"/>
            <a:ext cx="11652069" cy="4648609"/>
          </a:xfrm>
        </p:spPr>
        <p:txBody>
          <a:bodyPr>
            <a:normAutofit/>
          </a:bodyPr>
          <a:lstStyle/>
          <a:p>
            <a:r>
              <a:rPr lang="en-US" b="1" dirty="0" smtClean="0"/>
              <a:t>The term </a:t>
            </a:r>
            <a:r>
              <a:rPr lang="en-US" b="1" i="1" dirty="0" smtClean="0"/>
              <a:t>arbitrary or Byzantine failure is used to describe the worst </a:t>
            </a:r>
            <a:r>
              <a:rPr lang="en-US" dirty="0" smtClean="0"/>
              <a:t>possible failure semantics, in which any type of error may occur.</a:t>
            </a:r>
          </a:p>
          <a:p>
            <a:r>
              <a:rPr lang="en-US" dirty="0" smtClean="0"/>
              <a:t> For example, a process may set wrong values in its data items, or it may return a wrong value in response to an invocation.</a:t>
            </a:r>
          </a:p>
          <a:p>
            <a:r>
              <a:rPr lang="en-US" dirty="0" smtClean="0"/>
              <a:t>Arbitrary failures in processes cannot be detected by seeing whether the process responds to invocations, because it might arbitrarily omit to reply.</a:t>
            </a:r>
          </a:p>
          <a:p>
            <a:r>
              <a:rPr lang="en-US" dirty="0" smtClean="0"/>
              <a:t>Communication channels can suffer from arbitrary failures; for example, message contents may be corrupted, nonexistent messages may be delivered or real messages may be delivered more than once. </a:t>
            </a:r>
          </a:p>
          <a:p>
            <a:r>
              <a:rPr lang="en-US" b="1" i="1" u="sng" dirty="0" smtClean="0"/>
              <a:t>Arbitrary failures of communication channels are rare</a:t>
            </a:r>
            <a:endParaRPr lang="en-US" b="1" i="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Fundamental Models (cont.)</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b="1" i="1" u="sng" dirty="0"/>
              <a:t>Failure: </a:t>
            </a:r>
            <a:endParaRPr lang="en-IN" b="1" i="1" u="sng" dirty="0" smtClean="0"/>
          </a:p>
          <a:p>
            <a:pPr lvl="1" algn="just"/>
            <a:r>
              <a:rPr lang="en-IN" dirty="0" smtClean="0"/>
              <a:t>The </a:t>
            </a:r>
            <a:r>
              <a:rPr lang="en-IN" dirty="0"/>
              <a:t>correct operation of a distributed system is threatened whenever a </a:t>
            </a:r>
            <a:r>
              <a:rPr lang="en-IN" dirty="0" smtClean="0"/>
              <a:t>fault occurs </a:t>
            </a:r>
            <a:r>
              <a:rPr lang="en-IN" dirty="0"/>
              <a:t>in any of the computers on which it runs (including software faults) or in </a:t>
            </a:r>
            <a:r>
              <a:rPr lang="en-IN" dirty="0" smtClean="0"/>
              <a:t>the network </a:t>
            </a:r>
            <a:r>
              <a:rPr lang="en-IN" dirty="0"/>
              <a:t>that connects them. </a:t>
            </a:r>
            <a:endParaRPr lang="en-IN" dirty="0" smtClean="0"/>
          </a:p>
          <a:p>
            <a:pPr lvl="1" algn="just"/>
            <a:r>
              <a:rPr lang="en-IN" dirty="0" smtClean="0"/>
              <a:t>Our </a:t>
            </a:r>
            <a:r>
              <a:rPr lang="en-IN" dirty="0"/>
              <a:t>model defines and classifies the faults. </a:t>
            </a:r>
            <a:r>
              <a:rPr lang="en-IN" dirty="0" smtClean="0"/>
              <a:t>This provides </a:t>
            </a:r>
            <a:r>
              <a:rPr lang="en-IN" dirty="0"/>
              <a:t>a basis for the analysis of their potential effects and for the design of </a:t>
            </a:r>
            <a:r>
              <a:rPr lang="en-IN" dirty="0" smtClean="0"/>
              <a:t>systems that </a:t>
            </a:r>
            <a:r>
              <a:rPr lang="en-IN" dirty="0"/>
              <a:t>are able to tolerate faults of each type while continuing to run correctly</a:t>
            </a:r>
            <a:r>
              <a:rPr lang="en-IN" dirty="0" smtClean="0"/>
              <a:t>. </a:t>
            </a:r>
          </a:p>
          <a:p>
            <a:pPr marL="0" indent="0" algn="just">
              <a:buNone/>
            </a:pPr>
            <a:endParaRPr lang="en-IN" dirty="0"/>
          </a:p>
          <a:p>
            <a:pPr algn="just"/>
            <a:r>
              <a:rPr lang="en-IN" b="1" i="1" u="sng" dirty="0"/>
              <a:t>Security: </a:t>
            </a:r>
            <a:endParaRPr lang="en-IN" b="1" i="1" u="sng" dirty="0" smtClean="0"/>
          </a:p>
          <a:p>
            <a:pPr lvl="1" algn="just"/>
            <a:r>
              <a:rPr lang="en-IN" dirty="0" smtClean="0"/>
              <a:t>The </a:t>
            </a:r>
            <a:r>
              <a:rPr lang="en-IN" dirty="0"/>
              <a:t>modular nature of distributed systems and their openness </a:t>
            </a:r>
            <a:r>
              <a:rPr lang="en-IN" dirty="0" smtClean="0"/>
              <a:t>exposes them </a:t>
            </a:r>
            <a:r>
              <a:rPr lang="en-IN" dirty="0"/>
              <a:t>to attack by both external and internal agents</a:t>
            </a:r>
            <a:r>
              <a:rPr lang="en-IN" dirty="0" smtClean="0"/>
              <a:t>.</a:t>
            </a:r>
          </a:p>
          <a:p>
            <a:pPr lvl="1" algn="just"/>
            <a:r>
              <a:rPr lang="en-IN" dirty="0" smtClean="0"/>
              <a:t> </a:t>
            </a:r>
            <a:r>
              <a:rPr lang="en-IN" dirty="0"/>
              <a:t>Our security model defines </a:t>
            </a:r>
            <a:r>
              <a:rPr lang="en-IN" dirty="0" smtClean="0"/>
              <a:t>and classifies </a:t>
            </a:r>
            <a:r>
              <a:rPr lang="en-IN" dirty="0"/>
              <a:t>the forms that such attacks may take, providing a basis for the analysis </a:t>
            </a:r>
            <a:r>
              <a:rPr lang="en-IN" dirty="0" smtClean="0"/>
              <a:t>of threats </a:t>
            </a:r>
            <a:r>
              <a:rPr lang="en-IN" dirty="0"/>
              <a:t>to a system and for the design of systems that are able to resist them.</a:t>
            </a:r>
          </a:p>
        </p:txBody>
      </p:sp>
    </p:spTree>
    <p:extLst>
      <p:ext uri="{BB962C8B-B14F-4D97-AF65-F5344CB8AC3E}">
        <p14:creationId xmlns:p14="http://schemas.microsoft.com/office/powerpoint/2010/main" xmlns="" val="2863232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title"/>
          </p:nvPr>
        </p:nvSpPr>
        <p:spPr/>
        <p:txBody>
          <a:bodyPr rIns="132080"/>
          <a:lstStyle/>
          <a:p>
            <a:pPr eaLnBrk="1" hangingPunct="1"/>
            <a:r>
              <a:rPr lang="en-US" altLang="en-US" dirty="0" smtClean="0"/>
              <a:t/>
            </a:r>
            <a:br>
              <a:rPr lang="en-US" altLang="en-US" dirty="0" smtClean="0"/>
            </a:br>
            <a:r>
              <a:rPr lang="en-US" altLang="en-US" dirty="0" smtClean="0"/>
              <a:t>Omission and arbitrary failures</a:t>
            </a:r>
          </a:p>
        </p:txBody>
      </p:sp>
      <p:sp>
        <p:nvSpPr>
          <p:cNvPr id="19461" name="Rectangle 4"/>
          <p:cNvSpPr>
            <a:spLocks/>
          </p:cNvSpPr>
          <p:nvPr/>
        </p:nvSpPr>
        <p:spPr bwMode="auto">
          <a:xfrm>
            <a:off x="582085" y="1681163"/>
            <a:ext cx="1516505" cy="307777"/>
          </a:xfrm>
          <a:prstGeom prst="rect">
            <a:avLst/>
          </a:prstGeom>
          <a:noFill/>
          <a:ln w="12700">
            <a:noFill/>
            <a:miter lim="800000"/>
            <a:headEnd/>
            <a:tailEnd/>
          </a:ln>
        </p:spPr>
        <p:txBody>
          <a:bodyPr wrap="none" lIns="0" tIns="0" rIns="0" bIns="0">
            <a:spAutoFit/>
          </a:bodyPr>
          <a:lstStyle/>
          <a:p>
            <a:pPr eaLnBrk="1" hangingPunct="1"/>
            <a:r>
              <a:rPr lang="en-US" altLang="en-US" sz="2000" i="1" dirty="0">
                <a:solidFill>
                  <a:schemeClr val="tx1"/>
                </a:solidFill>
                <a:cs typeface="Times" charset="0"/>
              </a:rPr>
              <a:t>Class of failure</a:t>
            </a:r>
          </a:p>
        </p:txBody>
      </p:sp>
      <p:sp>
        <p:nvSpPr>
          <p:cNvPr id="19462" name="Rectangle 5"/>
          <p:cNvSpPr>
            <a:spLocks/>
          </p:cNvSpPr>
          <p:nvPr/>
        </p:nvSpPr>
        <p:spPr bwMode="auto">
          <a:xfrm>
            <a:off x="3196167" y="1668463"/>
            <a:ext cx="717953" cy="307777"/>
          </a:xfrm>
          <a:prstGeom prst="rect">
            <a:avLst/>
          </a:prstGeom>
          <a:noFill/>
          <a:ln w="12700">
            <a:noFill/>
            <a:miter lim="800000"/>
            <a:headEnd/>
            <a:tailEnd/>
          </a:ln>
        </p:spPr>
        <p:txBody>
          <a:bodyPr wrap="none" lIns="0" tIns="0" rIns="0" bIns="0">
            <a:spAutoFit/>
          </a:bodyPr>
          <a:lstStyle/>
          <a:p>
            <a:pPr eaLnBrk="1" hangingPunct="1"/>
            <a:r>
              <a:rPr lang="en-US" altLang="en-US" sz="2000" i="1">
                <a:solidFill>
                  <a:schemeClr val="tx1"/>
                </a:solidFill>
                <a:cs typeface="Times" charset="0"/>
              </a:rPr>
              <a:t>Affects</a:t>
            </a:r>
          </a:p>
        </p:txBody>
      </p:sp>
      <p:sp>
        <p:nvSpPr>
          <p:cNvPr id="19463" name="Rectangle 6"/>
          <p:cNvSpPr>
            <a:spLocks/>
          </p:cNvSpPr>
          <p:nvPr/>
        </p:nvSpPr>
        <p:spPr bwMode="auto">
          <a:xfrm>
            <a:off x="4457701" y="1668463"/>
            <a:ext cx="1172244" cy="307777"/>
          </a:xfrm>
          <a:prstGeom prst="rect">
            <a:avLst/>
          </a:prstGeom>
          <a:noFill/>
          <a:ln w="12700">
            <a:noFill/>
            <a:miter lim="800000"/>
            <a:headEnd/>
            <a:tailEnd/>
          </a:ln>
        </p:spPr>
        <p:txBody>
          <a:bodyPr wrap="none" lIns="0" tIns="0" rIns="0" bIns="0">
            <a:spAutoFit/>
          </a:bodyPr>
          <a:lstStyle/>
          <a:p>
            <a:pPr eaLnBrk="1" hangingPunct="1"/>
            <a:r>
              <a:rPr lang="en-US" altLang="en-US" sz="2000" i="1">
                <a:solidFill>
                  <a:schemeClr val="tx1"/>
                </a:solidFill>
                <a:cs typeface="Times" charset="0"/>
              </a:rPr>
              <a:t>Description</a:t>
            </a:r>
          </a:p>
        </p:txBody>
      </p:sp>
      <p:sp>
        <p:nvSpPr>
          <p:cNvPr id="19464" name="Line 7"/>
          <p:cNvSpPr>
            <a:spLocks noChangeShapeType="1"/>
          </p:cNvSpPr>
          <p:nvPr/>
        </p:nvSpPr>
        <p:spPr bwMode="auto">
          <a:xfrm>
            <a:off x="757767" y="1631950"/>
            <a:ext cx="2396067" cy="1588"/>
          </a:xfrm>
          <a:prstGeom prst="line">
            <a:avLst/>
          </a:prstGeom>
          <a:noFill/>
          <a:ln w="36513">
            <a:solidFill>
              <a:schemeClr val="tx1"/>
            </a:solidFill>
            <a:round/>
            <a:headEnd/>
            <a:tailEnd/>
          </a:ln>
        </p:spPr>
        <p:txBody>
          <a:bodyPr lIns="0" tIns="0" rIns="0" bIns="0"/>
          <a:lstStyle/>
          <a:p>
            <a:endParaRPr lang="en-US"/>
          </a:p>
        </p:txBody>
      </p:sp>
      <p:sp>
        <p:nvSpPr>
          <p:cNvPr id="19465" name="Line 8"/>
          <p:cNvSpPr>
            <a:spLocks noChangeShapeType="1"/>
          </p:cNvSpPr>
          <p:nvPr/>
        </p:nvSpPr>
        <p:spPr bwMode="auto">
          <a:xfrm>
            <a:off x="3183467" y="1631950"/>
            <a:ext cx="1229784" cy="1588"/>
          </a:xfrm>
          <a:prstGeom prst="line">
            <a:avLst/>
          </a:prstGeom>
          <a:noFill/>
          <a:ln w="36513">
            <a:solidFill>
              <a:schemeClr val="tx1"/>
            </a:solidFill>
            <a:round/>
            <a:headEnd/>
            <a:tailEnd/>
          </a:ln>
        </p:spPr>
        <p:txBody>
          <a:bodyPr lIns="0" tIns="0" rIns="0" bIns="0"/>
          <a:lstStyle/>
          <a:p>
            <a:endParaRPr lang="en-US"/>
          </a:p>
        </p:txBody>
      </p:sp>
      <p:sp>
        <p:nvSpPr>
          <p:cNvPr id="19466" name="Line 9"/>
          <p:cNvSpPr>
            <a:spLocks noChangeShapeType="1"/>
          </p:cNvSpPr>
          <p:nvPr/>
        </p:nvSpPr>
        <p:spPr bwMode="auto">
          <a:xfrm>
            <a:off x="4442885" y="1631950"/>
            <a:ext cx="6946900" cy="1588"/>
          </a:xfrm>
          <a:prstGeom prst="line">
            <a:avLst/>
          </a:prstGeom>
          <a:noFill/>
          <a:ln w="36513">
            <a:solidFill>
              <a:schemeClr val="tx1"/>
            </a:solidFill>
            <a:round/>
            <a:headEnd/>
            <a:tailEnd/>
          </a:ln>
        </p:spPr>
        <p:txBody>
          <a:bodyPr lIns="0" tIns="0" rIns="0" bIns="0"/>
          <a:lstStyle/>
          <a:p>
            <a:endParaRPr lang="en-US"/>
          </a:p>
        </p:txBody>
      </p:sp>
      <p:sp>
        <p:nvSpPr>
          <p:cNvPr id="19467" name="Rectangle 10"/>
          <p:cNvSpPr>
            <a:spLocks/>
          </p:cNvSpPr>
          <p:nvPr/>
        </p:nvSpPr>
        <p:spPr bwMode="auto">
          <a:xfrm>
            <a:off x="584200" y="2005013"/>
            <a:ext cx="883832"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Fail-stop</a:t>
            </a:r>
          </a:p>
        </p:txBody>
      </p:sp>
      <p:sp>
        <p:nvSpPr>
          <p:cNvPr id="19468" name="Rectangle 11"/>
          <p:cNvSpPr>
            <a:spLocks/>
          </p:cNvSpPr>
          <p:nvPr/>
        </p:nvSpPr>
        <p:spPr bwMode="auto">
          <a:xfrm>
            <a:off x="3056467" y="1992313"/>
            <a:ext cx="792589"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a:t>
            </a:r>
          </a:p>
        </p:txBody>
      </p:sp>
      <p:sp>
        <p:nvSpPr>
          <p:cNvPr id="19469" name="Rectangle 12"/>
          <p:cNvSpPr>
            <a:spLocks/>
          </p:cNvSpPr>
          <p:nvPr/>
        </p:nvSpPr>
        <p:spPr bwMode="auto">
          <a:xfrm>
            <a:off x="4457700" y="1992313"/>
            <a:ext cx="5732467"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 halts and remains halted. Other processes may</a:t>
            </a:r>
          </a:p>
        </p:txBody>
      </p:sp>
      <p:sp>
        <p:nvSpPr>
          <p:cNvPr id="19470" name="Rectangle 13"/>
          <p:cNvSpPr>
            <a:spLocks/>
          </p:cNvSpPr>
          <p:nvPr/>
        </p:nvSpPr>
        <p:spPr bwMode="auto">
          <a:xfrm>
            <a:off x="4457701" y="2266950"/>
            <a:ext cx="1744837"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detect this state.</a:t>
            </a:r>
          </a:p>
        </p:txBody>
      </p:sp>
      <p:grpSp>
        <p:nvGrpSpPr>
          <p:cNvPr id="2" name="Group 17"/>
          <p:cNvGrpSpPr>
            <a:grpSpLocks/>
          </p:cNvGrpSpPr>
          <p:nvPr/>
        </p:nvGrpSpPr>
        <p:grpSpPr bwMode="auto">
          <a:xfrm>
            <a:off x="757768" y="1982789"/>
            <a:ext cx="10632017" cy="1587"/>
            <a:chOff x="0" y="0"/>
            <a:chExt cx="5023" cy="1"/>
          </a:xfrm>
        </p:grpSpPr>
        <p:sp>
          <p:nvSpPr>
            <p:cNvPr id="19501" name="Line 14"/>
            <p:cNvSpPr>
              <a:spLocks noChangeShapeType="1"/>
            </p:cNvSpPr>
            <p:nvPr/>
          </p:nvSpPr>
          <p:spPr bwMode="auto">
            <a:xfrm>
              <a:off x="0" y="0"/>
              <a:ext cx="1132" cy="1"/>
            </a:xfrm>
            <a:prstGeom prst="line">
              <a:avLst/>
            </a:prstGeom>
            <a:noFill/>
            <a:ln w="36513">
              <a:solidFill>
                <a:schemeClr val="tx1"/>
              </a:solidFill>
              <a:round/>
              <a:headEnd/>
              <a:tailEnd/>
            </a:ln>
          </p:spPr>
          <p:txBody>
            <a:bodyPr lIns="0" tIns="0" rIns="0" bIns="0"/>
            <a:lstStyle/>
            <a:p>
              <a:endParaRPr lang="en-US"/>
            </a:p>
          </p:txBody>
        </p:sp>
        <p:sp>
          <p:nvSpPr>
            <p:cNvPr id="19502" name="Line 15"/>
            <p:cNvSpPr>
              <a:spLocks noChangeShapeType="1"/>
            </p:cNvSpPr>
            <p:nvPr/>
          </p:nvSpPr>
          <p:spPr bwMode="auto">
            <a:xfrm>
              <a:off x="1146" y="0"/>
              <a:ext cx="581" cy="1"/>
            </a:xfrm>
            <a:prstGeom prst="line">
              <a:avLst/>
            </a:prstGeom>
            <a:noFill/>
            <a:ln w="36513">
              <a:solidFill>
                <a:schemeClr val="tx1"/>
              </a:solidFill>
              <a:round/>
              <a:headEnd/>
              <a:tailEnd/>
            </a:ln>
          </p:spPr>
          <p:txBody>
            <a:bodyPr lIns="0" tIns="0" rIns="0" bIns="0"/>
            <a:lstStyle/>
            <a:p>
              <a:endParaRPr lang="en-US"/>
            </a:p>
          </p:txBody>
        </p:sp>
        <p:sp>
          <p:nvSpPr>
            <p:cNvPr id="19503" name="Line 16"/>
            <p:cNvSpPr>
              <a:spLocks noChangeShapeType="1"/>
            </p:cNvSpPr>
            <p:nvPr/>
          </p:nvSpPr>
          <p:spPr bwMode="auto">
            <a:xfrm>
              <a:off x="1741" y="0"/>
              <a:ext cx="3282" cy="1"/>
            </a:xfrm>
            <a:prstGeom prst="line">
              <a:avLst/>
            </a:prstGeom>
            <a:noFill/>
            <a:ln w="36513">
              <a:solidFill>
                <a:schemeClr val="tx1"/>
              </a:solidFill>
              <a:round/>
              <a:headEnd/>
              <a:tailEnd/>
            </a:ln>
          </p:spPr>
          <p:txBody>
            <a:bodyPr lIns="0" tIns="0" rIns="0" bIns="0"/>
            <a:lstStyle/>
            <a:p>
              <a:endParaRPr lang="en-US"/>
            </a:p>
          </p:txBody>
        </p:sp>
      </p:grpSp>
      <p:sp>
        <p:nvSpPr>
          <p:cNvPr id="19472" name="Rectangle 18"/>
          <p:cNvSpPr>
            <a:spLocks/>
          </p:cNvSpPr>
          <p:nvPr/>
        </p:nvSpPr>
        <p:spPr bwMode="auto">
          <a:xfrm>
            <a:off x="584200" y="2541588"/>
            <a:ext cx="579839"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Crash</a:t>
            </a:r>
          </a:p>
        </p:txBody>
      </p:sp>
      <p:sp>
        <p:nvSpPr>
          <p:cNvPr id="19473" name="Rectangle 19"/>
          <p:cNvSpPr>
            <a:spLocks/>
          </p:cNvSpPr>
          <p:nvPr/>
        </p:nvSpPr>
        <p:spPr bwMode="auto">
          <a:xfrm>
            <a:off x="3056467" y="2541588"/>
            <a:ext cx="792589"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a:t>
            </a:r>
          </a:p>
        </p:txBody>
      </p:sp>
      <p:sp>
        <p:nvSpPr>
          <p:cNvPr id="19474" name="Rectangle 20"/>
          <p:cNvSpPr>
            <a:spLocks/>
          </p:cNvSpPr>
          <p:nvPr/>
        </p:nvSpPr>
        <p:spPr bwMode="auto">
          <a:xfrm>
            <a:off x="4457700" y="2541588"/>
            <a:ext cx="5732467"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 halts and remains halted. Other processes may</a:t>
            </a:r>
          </a:p>
        </p:txBody>
      </p:sp>
      <p:sp>
        <p:nvSpPr>
          <p:cNvPr id="19475" name="Rectangle 21"/>
          <p:cNvSpPr>
            <a:spLocks/>
          </p:cNvSpPr>
          <p:nvPr/>
        </p:nvSpPr>
        <p:spPr bwMode="auto">
          <a:xfrm>
            <a:off x="4457700" y="2816225"/>
            <a:ext cx="3258777"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not be able to detect this state.</a:t>
            </a:r>
          </a:p>
        </p:txBody>
      </p:sp>
      <p:sp>
        <p:nvSpPr>
          <p:cNvPr id="19476" name="Rectangle 22"/>
          <p:cNvSpPr>
            <a:spLocks/>
          </p:cNvSpPr>
          <p:nvPr/>
        </p:nvSpPr>
        <p:spPr bwMode="auto">
          <a:xfrm>
            <a:off x="584200" y="3090863"/>
            <a:ext cx="965008"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Omission</a:t>
            </a:r>
          </a:p>
        </p:txBody>
      </p:sp>
      <p:sp>
        <p:nvSpPr>
          <p:cNvPr id="19477" name="Rectangle 23"/>
          <p:cNvSpPr>
            <a:spLocks/>
          </p:cNvSpPr>
          <p:nvPr/>
        </p:nvSpPr>
        <p:spPr bwMode="auto">
          <a:xfrm>
            <a:off x="3056467" y="3090863"/>
            <a:ext cx="851195"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Channel</a:t>
            </a:r>
          </a:p>
        </p:txBody>
      </p:sp>
      <p:sp>
        <p:nvSpPr>
          <p:cNvPr id="19478" name="Rectangle 24"/>
          <p:cNvSpPr>
            <a:spLocks/>
          </p:cNvSpPr>
          <p:nvPr/>
        </p:nvSpPr>
        <p:spPr bwMode="auto">
          <a:xfrm>
            <a:off x="4457700" y="3090863"/>
            <a:ext cx="5884047"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A message inserted in an outgoing message buffer never</a:t>
            </a:r>
          </a:p>
        </p:txBody>
      </p:sp>
      <p:sp>
        <p:nvSpPr>
          <p:cNvPr id="19479" name="Rectangle 25"/>
          <p:cNvSpPr>
            <a:spLocks/>
          </p:cNvSpPr>
          <p:nvPr/>
        </p:nvSpPr>
        <p:spPr bwMode="auto">
          <a:xfrm>
            <a:off x="4457701" y="3365500"/>
            <a:ext cx="5320239" cy="307777"/>
          </a:xfrm>
          <a:prstGeom prst="rect">
            <a:avLst/>
          </a:prstGeom>
          <a:noFill/>
          <a:ln w="12700">
            <a:noFill/>
            <a:miter lim="800000"/>
            <a:headEnd/>
            <a:tailEnd/>
          </a:ln>
        </p:spPr>
        <p:txBody>
          <a:bodyPr wrap="none" lIns="0" tIns="0" rIns="0" bIns="0">
            <a:spAutoFit/>
          </a:bodyPr>
          <a:lstStyle/>
          <a:p>
            <a:pPr eaLnBrk="1" hangingPunct="1"/>
            <a:r>
              <a:rPr lang="en-US" altLang="en-US" sz="2000" dirty="0">
                <a:solidFill>
                  <a:schemeClr val="tx1"/>
                </a:solidFill>
                <a:cs typeface="Times" charset="0"/>
              </a:rPr>
              <a:t>arrives at the other end’s incoming message buffer.</a:t>
            </a:r>
          </a:p>
        </p:txBody>
      </p:sp>
      <p:sp>
        <p:nvSpPr>
          <p:cNvPr id="19480" name="Rectangle 26"/>
          <p:cNvSpPr>
            <a:spLocks/>
          </p:cNvSpPr>
          <p:nvPr/>
        </p:nvSpPr>
        <p:spPr bwMode="auto">
          <a:xfrm>
            <a:off x="584201" y="3640138"/>
            <a:ext cx="1524456"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Send-omission</a:t>
            </a:r>
          </a:p>
        </p:txBody>
      </p:sp>
      <p:sp>
        <p:nvSpPr>
          <p:cNvPr id="19481" name="Rectangle 27"/>
          <p:cNvSpPr>
            <a:spLocks/>
          </p:cNvSpPr>
          <p:nvPr/>
        </p:nvSpPr>
        <p:spPr bwMode="auto">
          <a:xfrm>
            <a:off x="3056467" y="3640138"/>
            <a:ext cx="792589"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a:t>
            </a:r>
          </a:p>
        </p:txBody>
      </p:sp>
      <p:sp>
        <p:nvSpPr>
          <p:cNvPr id="19482" name="Rectangle 28"/>
          <p:cNvSpPr>
            <a:spLocks/>
          </p:cNvSpPr>
          <p:nvPr/>
        </p:nvSpPr>
        <p:spPr bwMode="auto">
          <a:xfrm>
            <a:off x="4457701" y="3640138"/>
            <a:ext cx="2378152"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A process completes a </a:t>
            </a:r>
          </a:p>
        </p:txBody>
      </p:sp>
      <p:sp>
        <p:nvSpPr>
          <p:cNvPr id="19483" name="Rectangle 29"/>
          <p:cNvSpPr>
            <a:spLocks/>
          </p:cNvSpPr>
          <p:nvPr/>
        </p:nvSpPr>
        <p:spPr bwMode="auto">
          <a:xfrm>
            <a:off x="7605185" y="3640138"/>
            <a:ext cx="548227" cy="307777"/>
          </a:xfrm>
          <a:prstGeom prst="rect">
            <a:avLst/>
          </a:prstGeom>
          <a:noFill/>
          <a:ln w="12700">
            <a:noFill/>
            <a:miter lim="800000"/>
            <a:headEnd/>
            <a:tailEnd/>
          </a:ln>
        </p:spPr>
        <p:txBody>
          <a:bodyPr wrap="none" lIns="0" tIns="0" rIns="0" bIns="0">
            <a:spAutoFit/>
          </a:bodyPr>
          <a:lstStyle/>
          <a:p>
            <a:pPr eaLnBrk="1" hangingPunct="1"/>
            <a:r>
              <a:rPr lang="en-US" altLang="en-US" sz="2000" i="1">
                <a:solidFill>
                  <a:schemeClr val="tx1"/>
                </a:solidFill>
                <a:cs typeface="Times" charset="0"/>
              </a:rPr>
              <a:t>send,</a:t>
            </a:r>
          </a:p>
        </p:txBody>
      </p:sp>
      <p:sp>
        <p:nvSpPr>
          <p:cNvPr id="19484" name="Rectangle 30"/>
          <p:cNvSpPr>
            <a:spLocks/>
          </p:cNvSpPr>
          <p:nvPr/>
        </p:nvSpPr>
        <p:spPr bwMode="auto">
          <a:xfrm>
            <a:off x="8255001" y="3640138"/>
            <a:ext cx="2828788"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 but the message is not put</a:t>
            </a:r>
          </a:p>
        </p:txBody>
      </p:sp>
      <p:sp>
        <p:nvSpPr>
          <p:cNvPr id="19485" name="Rectangle 31"/>
          <p:cNvSpPr>
            <a:spLocks/>
          </p:cNvSpPr>
          <p:nvPr/>
        </p:nvSpPr>
        <p:spPr bwMode="auto">
          <a:xfrm>
            <a:off x="4457701" y="3914775"/>
            <a:ext cx="3173882"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in its outgoing message buffer.</a:t>
            </a:r>
          </a:p>
        </p:txBody>
      </p:sp>
      <p:sp>
        <p:nvSpPr>
          <p:cNvPr id="19486" name="Rectangle 32"/>
          <p:cNvSpPr>
            <a:spLocks/>
          </p:cNvSpPr>
          <p:nvPr/>
        </p:nvSpPr>
        <p:spPr bwMode="auto">
          <a:xfrm>
            <a:off x="584201" y="4189413"/>
            <a:ext cx="1809213"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Receive-omission</a:t>
            </a:r>
          </a:p>
        </p:txBody>
      </p:sp>
      <p:sp>
        <p:nvSpPr>
          <p:cNvPr id="19487" name="Rectangle 33"/>
          <p:cNvSpPr>
            <a:spLocks/>
          </p:cNvSpPr>
          <p:nvPr/>
        </p:nvSpPr>
        <p:spPr bwMode="auto">
          <a:xfrm>
            <a:off x="3056467" y="4189413"/>
            <a:ext cx="792589"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a:t>
            </a:r>
          </a:p>
        </p:txBody>
      </p:sp>
      <p:sp>
        <p:nvSpPr>
          <p:cNvPr id="19488" name="Rectangle 34"/>
          <p:cNvSpPr>
            <a:spLocks/>
          </p:cNvSpPr>
          <p:nvPr/>
        </p:nvSpPr>
        <p:spPr bwMode="auto">
          <a:xfrm>
            <a:off x="4457700" y="4189413"/>
            <a:ext cx="5153206"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A message is put in a process’s incoming message</a:t>
            </a:r>
          </a:p>
        </p:txBody>
      </p:sp>
      <p:sp>
        <p:nvSpPr>
          <p:cNvPr id="19489" name="Rectangle 35"/>
          <p:cNvSpPr>
            <a:spLocks/>
          </p:cNvSpPr>
          <p:nvPr/>
        </p:nvSpPr>
        <p:spPr bwMode="auto">
          <a:xfrm>
            <a:off x="4457701" y="4464050"/>
            <a:ext cx="4477123"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buffer, but that process does not receive it.</a:t>
            </a:r>
          </a:p>
        </p:txBody>
      </p:sp>
      <p:sp>
        <p:nvSpPr>
          <p:cNvPr id="19490" name="Rectangle 36"/>
          <p:cNvSpPr>
            <a:spLocks/>
          </p:cNvSpPr>
          <p:nvPr/>
        </p:nvSpPr>
        <p:spPr bwMode="auto">
          <a:xfrm>
            <a:off x="584201" y="4738688"/>
            <a:ext cx="933782"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Arbitrary</a:t>
            </a:r>
          </a:p>
        </p:txBody>
      </p:sp>
      <p:sp>
        <p:nvSpPr>
          <p:cNvPr id="19491" name="Rectangle 37"/>
          <p:cNvSpPr>
            <a:spLocks/>
          </p:cNvSpPr>
          <p:nvPr/>
        </p:nvSpPr>
        <p:spPr bwMode="auto">
          <a:xfrm>
            <a:off x="601134" y="5013325"/>
            <a:ext cx="1168590"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(Byzantine)</a:t>
            </a:r>
          </a:p>
        </p:txBody>
      </p:sp>
      <p:sp>
        <p:nvSpPr>
          <p:cNvPr id="19492" name="Rectangle 38"/>
          <p:cNvSpPr>
            <a:spLocks/>
          </p:cNvSpPr>
          <p:nvPr/>
        </p:nvSpPr>
        <p:spPr bwMode="auto">
          <a:xfrm>
            <a:off x="2937934" y="4738688"/>
            <a:ext cx="1074718" cy="307777"/>
          </a:xfrm>
          <a:prstGeom prst="rect">
            <a:avLst/>
          </a:prstGeom>
          <a:noFill/>
          <a:ln w="12700">
            <a:noFill/>
            <a:miter lim="800000"/>
            <a:headEnd/>
            <a:tailEnd/>
          </a:ln>
        </p:spPr>
        <p:txBody>
          <a:bodyPr wrap="none" lIns="0" tIns="0" rIns="0" bIns="0">
            <a:spAutoFit/>
          </a:bodyPr>
          <a:lstStyle/>
          <a:p>
            <a:pPr eaLnBrk="1" hangingPunct="1"/>
            <a:r>
              <a:rPr lang="en-US" altLang="en-US" sz="2000" dirty="0">
                <a:solidFill>
                  <a:schemeClr val="tx1"/>
                </a:solidFill>
                <a:cs typeface="Times" charset="0"/>
              </a:rPr>
              <a:t>Process or</a:t>
            </a:r>
          </a:p>
        </p:txBody>
      </p:sp>
      <p:sp>
        <p:nvSpPr>
          <p:cNvPr id="19493" name="Rectangle 39"/>
          <p:cNvSpPr>
            <a:spLocks/>
          </p:cNvSpPr>
          <p:nvPr/>
        </p:nvSpPr>
        <p:spPr bwMode="auto">
          <a:xfrm>
            <a:off x="3056467" y="5013325"/>
            <a:ext cx="823944"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channel</a:t>
            </a:r>
          </a:p>
        </p:txBody>
      </p:sp>
      <p:sp>
        <p:nvSpPr>
          <p:cNvPr id="19494" name="Rectangle 40"/>
          <p:cNvSpPr>
            <a:spLocks/>
          </p:cNvSpPr>
          <p:nvPr/>
        </p:nvSpPr>
        <p:spPr bwMode="auto">
          <a:xfrm>
            <a:off x="4457700" y="4738688"/>
            <a:ext cx="5423023"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Process/channel exhibits arbitrary behaviour: it may</a:t>
            </a:r>
          </a:p>
        </p:txBody>
      </p:sp>
      <p:sp>
        <p:nvSpPr>
          <p:cNvPr id="19495" name="Rectangle 41"/>
          <p:cNvSpPr>
            <a:spLocks/>
          </p:cNvSpPr>
          <p:nvPr/>
        </p:nvSpPr>
        <p:spPr bwMode="auto">
          <a:xfrm>
            <a:off x="4457701" y="5013325"/>
            <a:ext cx="5442131"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send/transmit arbitrary messages at arbitrary times,</a:t>
            </a:r>
          </a:p>
        </p:txBody>
      </p:sp>
      <p:sp>
        <p:nvSpPr>
          <p:cNvPr id="19496" name="Rectangle 42"/>
          <p:cNvSpPr>
            <a:spLocks/>
          </p:cNvSpPr>
          <p:nvPr/>
        </p:nvSpPr>
        <p:spPr bwMode="auto">
          <a:xfrm>
            <a:off x="4457700" y="5287963"/>
            <a:ext cx="5093830"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commit omissions; a process may stop or take an</a:t>
            </a:r>
          </a:p>
        </p:txBody>
      </p:sp>
      <p:sp>
        <p:nvSpPr>
          <p:cNvPr id="19497" name="Rectangle 43"/>
          <p:cNvSpPr>
            <a:spLocks/>
          </p:cNvSpPr>
          <p:nvPr/>
        </p:nvSpPr>
        <p:spPr bwMode="auto">
          <a:xfrm>
            <a:off x="4457701" y="5562600"/>
            <a:ext cx="1502078" cy="307777"/>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incorrect step.</a:t>
            </a:r>
          </a:p>
        </p:txBody>
      </p:sp>
      <p:sp>
        <p:nvSpPr>
          <p:cNvPr id="19498" name="Line 44"/>
          <p:cNvSpPr>
            <a:spLocks noChangeShapeType="1"/>
          </p:cNvSpPr>
          <p:nvPr/>
        </p:nvSpPr>
        <p:spPr bwMode="auto">
          <a:xfrm>
            <a:off x="757767" y="5864225"/>
            <a:ext cx="2396067" cy="1588"/>
          </a:xfrm>
          <a:prstGeom prst="line">
            <a:avLst/>
          </a:prstGeom>
          <a:noFill/>
          <a:ln w="36513">
            <a:solidFill>
              <a:schemeClr val="tx1"/>
            </a:solidFill>
            <a:round/>
            <a:headEnd/>
            <a:tailEnd/>
          </a:ln>
        </p:spPr>
        <p:txBody>
          <a:bodyPr lIns="0" tIns="0" rIns="0" bIns="0"/>
          <a:lstStyle/>
          <a:p>
            <a:endParaRPr lang="en-US"/>
          </a:p>
        </p:txBody>
      </p:sp>
      <p:sp>
        <p:nvSpPr>
          <p:cNvPr id="19499" name="Line 45"/>
          <p:cNvSpPr>
            <a:spLocks noChangeShapeType="1"/>
          </p:cNvSpPr>
          <p:nvPr/>
        </p:nvSpPr>
        <p:spPr bwMode="auto">
          <a:xfrm>
            <a:off x="3183467" y="5864225"/>
            <a:ext cx="1229784" cy="1588"/>
          </a:xfrm>
          <a:prstGeom prst="line">
            <a:avLst/>
          </a:prstGeom>
          <a:noFill/>
          <a:ln w="36513">
            <a:solidFill>
              <a:schemeClr val="tx1"/>
            </a:solidFill>
            <a:round/>
            <a:headEnd/>
            <a:tailEnd/>
          </a:ln>
        </p:spPr>
        <p:txBody>
          <a:bodyPr lIns="0" tIns="0" rIns="0" bIns="0"/>
          <a:lstStyle/>
          <a:p>
            <a:endParaRPr lang="en-US"/>
          </a:p>
        </p:txBody>
      </p:sp>
      <p:sp>
        <p:nvSpPr>
          <p:cNvPr id="19500" name="Line 46"/>
          <p:cNvSpPr>
            <a:spLocks noChangeShapeType="1"/>
          </p:cNvSpPr>
          <p:nvPr/>
        </p:nvSpPr>
        <p:spPr bwMode="auto">
          <a:xfrm>
            <a:off x="4442885" y="5864225"/>
            <a:ext cx="6946900" cy="1588"/>
          </a:xfrm>
          <a:prstGeom prst="line">
            <a:avLst/>
          </a:prstGeom>
          <a:noFill/>
          <a:ln w="36513">
            <a:solidFill>
              <a:schemeClr val="tx1"/>
            </a:solidFill>
            <a:round/>
            <a:headEnd/>
            <a:tailEnd/>
          </a:ln>
        </p:spPr>
        <p:txBody>
          <a:bodyPr lIns="0" tIns="0" rIns="0" bIns="0"/>
          <a:lstStyle/>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title"/>
          </p:nvPr>
        </p:nvSpPr>
        <p:spPr/>
        <p:txBody>
          <a:bodyPr rIns="132080"/>
          <a:lstStyle/>
          <a:p>
            <a:pPr eaLnBrk="1" hangingPunct="1"/>
            <a:r>
              <a:rPr lang="en-US" altLang="en-US" dirty="0" smtClean="0"/>
              <a:t/>
            </a:r>
            <a:br>
              <a:rPr lang="en-US" altLang="en-US" dirty="0" smtClean="0"/>
            </a:br>
            <a:r>
              <a:rPr lang="en-US" altLang="en-US" dirty="0" smtClean="0"/>
              <a:t>Timing failures</a:t>
            </a:r>
          </a:p>
        </p:txBody>
      </p:sp>
      <p:grpSp>
        <p:nvGrpSpPr>
          <p:cNvPr id="2" name="Group 29"/>
          <p:cNvGrpSpPr>
            <a:grpSpLocks/>
          </p:cNvGrpSpPr>
          <p:nvPr/>
        </p:nvGrpSpPr>
        <p:grpSpPr bwMode="auto">
          <a:xfrm>
            <a:off x="818848" y="3065463"/>
            <a:ext cx="10617201" cy="2052637"/>
            <a:chOff x="0" y="0"/>
            <a:chExt cx="5016" cy="1293"/>
          </a:xfrm>
        </p:grpSpPr>
        <p:sp>
          <p:nvSpPr>
            <p:cNvPr id="20486" name="Rectangle 4"/>
            <p:cNvSpPr>
              <a:spLocks/>
            </p:cNvSpPr>
            <p:nvPr/>
          </p:nvSpPr>
          <p:spPr bwMode="auto">
            <a:xfrm>
              <a:off x="21" y="23"/>
              <a:ext cx="735" cy="194"/>
            </a:xfrm>
            <a:prstGeom prst="rect">
              <a:avLst/>
            </a:prstGeom>
            <a:noFill/>
            <a:ln w="12700">
              <a:noFill/>
              <a:miter lim="800000"/>
              <a:headEnd/>
              <a:tailEnd/>
            </a:ln>
          </p:spPr>
          <p:txBody>
            <a:bodyPr wrap="none" lIns="0" tIns="0" rIns="0" bIns="0">
              <a:spAutoFit/>
            </a:bodyPr>
            <a:lstStyle/>
            <a:p>
              <a:pPr eaLnBrk="1" hangingPunct="1"/>
              <a:r>
                <a:rPr lang="en-US" altLang="en-US" sz="2000" i="1" dirty="0">
                  <a:solidFill>
                    <a:schemeClr val="tx1"/>
                  </a:solidFill>
                  <a:cs typeface="Times" charset="0"/>
                </a:rPr>
                <a:t>Class of Failure</a:t>
              </a:r>
            </a:p>
          </p:txBody>
        </p:sp>
        <p:sp>
          <p:nvSpPr>
            <p:cNvPr id="20487" name="Rectangle 5"/>
            <p:cNvSpPr>
              <a:spLocks/>
            </p:cNvSpPr>
            <p:nvPr/>
          </p:nvSpPr>
          <p:spPr bwMode="auto">
            <a:xfrm>
              <a:off x="1152" y="23"/>
              <a:ext cx="339" cy="194"/>
            </a:xfrm>
            <a:prstGeom prst="rect">
              <a:avLst/>
            </a:prstGeom>
            <a:noFill/>
            <a:ln w="12700">
              <a:noFill/>
              <a:miter lim="800000"/>
              <a:headEnd/>
              <a:tailEnd/>
            </a:ln>
          </p:spPr>
          <p:txBody>
            <a:bodyPr wrap="none" lIns="0" tIns="0" rIns="0" bIns="0">
              <a:spAutoFit/>
            </a:bodyPr>
            <a:lstStyle/>
            <a:p>
              <a:pPr eaLnBrk="1" hangingPunct="1"/>
              <a:r>
                <a:rPr lang="en-US" altLang="en-US" sz="2000" i="1">
                  <a:solidFill>
                    <a:schemeClr val="tx1"/>
                  </a:solidFill>
                  <a:cs typeface="Times" charset="0"/>
                </a:rPr>
                <a:t>Affects</a:t>
              </a:r>
            </a:p>
          </p:txBody>
        </p:sp>
        <p:sp>
          <p:nvSpPr>
            <p:cNvPr id="20488" name="Rectangle 6"/>
            <p:cNvSpPr>
              <a:spLocks/>
            </p:cNvSpPr>
            <p:nvPr/>
          </p:nvSpPr>
          <p:spPr bwMode="auto">
            <a:xfrm>
              <a:off x="2268" y="23"/>
              <a:ext cx="554" cy="194"/>
            </a:xfrm>
            <a:prstGeom prst="rect">
              <a:avLst/>
            </a:prstGeom>
            <a:noFill/>
            <a:ln w="12700">
              <a:noFill/>
              <a:miter lim="800000"/>
              <a:headEnd/>
              <a:tailEnd/>
            </a:ln>
          </p:spPr>
          <p:txBody>
            <a:bodyPr wrap="none" lIns="0" tIns="0" rIns="0" bIns="0">
              <a:spAutoFit/>
            </a:bodyPr>
            <a:lstStyle/>
            <a:p>
              <a:pPr eaLnBrk="1" hangingPunct="1"/>
              <a:r>
                <a:rPr lang="en-US" altLang="en-US" sz="2000" i="1">
                  <a:solidFill>
                    <a:schemeClr val="tx1"/>
                  </a:solidFill>
                  <a:cs typeface="Times" charset="0"/>
                </a:rPr>
                <a:t>Description</a:t>
              </a:r>
            </a:p>
          </p:txBody>
        </p:sp>
        <p:sp>
          <p:nvSpPr>
            <p:cNvPr id="20489" name="Line 7"/>
            <p:cNvSpPr>
              <a:spLocks noChangeShapeType="1"/>
            </p:cNvSpPr>
            <p:nvPr/>
          </p:nvSpPr>
          <p:spPr bwMode="auto">
            <a:xfrm>
              <a:off x="0" y="0"/>
              <a:ext cx="1130" cy="1"/>
            </a:xfrm>
            <a:prstGeom prst="line">
              <a:avLst/>
            </a:prstGeom>
            <a:noFill/>
            <a:ln w="36513">
              <a:solidFill>
                <a:schemeClr val="tx1"/>
              </a:solidFill>
              <a:round/>
              <a:headEnd/>
              <a:tailEnd/>
            </a:ln>
          </p:spPr>
          <p:txBody>
            <a:bodyPr lIns="0" tIns="0" rIns="0" bIns="0"/>
            <a:lstStyle/>
            <a:p>
              <a:endParaRPr lang="en-US"/>
            </a:p>
          </p:txBody>
        </p:sp>
        <p:sp>
          <p:nvSpPr>
            <p:cNvPr id="20490" name="Line 8"/>
            <p:cNvSpPr>
              <a:spLocks noChangeShapeType="1"/>
            </p:cNvSpPr>
            <p:nvPr/>
          </p:nvSpPr>
          <p:spPr bwMode="auto">
            <a:xfrm>
              <a:off x="1145" y="0"/>
              <a:ext cx="1102" cy="1"/>
            </a:xfrm>
            <a:prstGeom prst="line">
              <a:avLst/>
            </a:prstGeom>
            <a:noFill/>
            <a:ln w="36513">
              <a:solidFill>
                <a:schemeClr val="tx1"/>
              </a:solidFill>
              <a:round/>
              <a:headEnd/>
              <a:tailEnd/>
            </a:ln>
          </p:spPr>
          <p:txBody>
            <a:bodyPr lIns="0" tIns="0" rIns="0" bIns="0"/>
            <a:lstStyle/>
            <a:p>
              <a:endParaRPr lang="en-US"/>
            </a:p>
          </p:txBody>
        </p:sp>
        <p:sp>
          <p:nvSpPr>
            <p:cNvPr id="20491" name="Line 9"/>
            <p:cNvSpPr>
              <a:spLocks noChangeShapeType="1"/>
            </p:cNvSpPr>
            <p:nvPr/>
          </p:nvSpPr>
          <p:spPr bwMode="auto">
            <a:xfrm>
              <a:off x="2261" y="0"/>
              <a:ext cx="2755" cy="1"/>
            </a:xfrm>
            <a:prstGeom prst="line">
              <a:avLst/>
            </a:prstGeom>
            <a:noFill/>
            <a:ln w="36513">
              <a:solidFill>
                <a:schemeClr val="tx1"/>
              </a:solidFill>
              <a:round/>
              <a:headEnd/>
              <a:tailEnd/>
            </a:ln>
          </p:spPr>
          <p:txBody>
            <a:bodyPr lIns="0" tIns="0" rIns="0" bIns="0"/>
            <a:lstStyle/>
            <a:p>
              <a:endParaRPr lang="en-US"/>
            </a:p>
          </p:txBody>
        </p:sp>
        <p:sp>
          <p:nvSpPr>
            <p:cNvPr id="20492" name="Rectangle 10"/>
            <p:cNvSpPr>
              <a:spLocks/>
            </p:cNvSpPr>
            <p:nvPr/>
          </p:nvSpPr>
          <p:spPr bwMode="auto">
            <a:xfrm>
              <a:off x="21" y="236"/>
              <a:ext cx="263"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Clock</a:t>
              </a:r>
            </a:p>
          </p:txBody>
        </p:sp>
        <p:sp>
          <p:nvSpPr>
            <p:cNvPr id="20493" name="Rectangle 11"/>
            <p:cNvSpPr>
              <a:spLocks/>
            </p:cNvSpPr>
            <p:nvPr/>
          </p:nvSpPr>
          <p:spPr bwMode="auto">
            <a:xfrm>
              <a:off x="1152" y="236"/>
              <a:ext cx="374"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a:t>
              </a:r>
            </a:p>
          </p:txBody>
        </p:sp>
        <p:sp>
          <p:nvSpPr>
            <p:cNvPr id="20494" name="Rectangle 12"/>
            <p:cNvSpPr>
              <a:spLocks/>
            </p:cNvSpPr>
            <p:nvPr/>
          </p:nvSpPr>
          <p:spPr bwMode="auto">
            <a:xfrm>
              <a:off x="2268" y="236"/>
              <a:ext cx="2281"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Process’s local clock exceeds the bounds on its</a:t>
              </a:r>
            </a:p>
          </p:txBody>
        </p:sp>
        <p:sp>
          <p:nvSpPr>
            <p:cNvPr id="20495" name="Rectangle 13"/>
            <p:cNvSpPr>
              <a:spLocks/>
            </p:cNvSpPr>
            <p:nvPr/>
          </p:nvSpPr>
          <p:spPr bwMode="auto">
            <a:xfrm>
              <a:off x="2268" y="408"/>
              <a:ext cx="1329"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rate of drift from real time.</a:t>
              </a:r>
            </a:p>
          </p:txBody>
        </p:sp>
        <p:grpSp>
          <p:nvGrpSpPr>
            <p:cNvPr id="3" name="Group 17"/>
            <p:cNvGrpSpPr>
              <a:grpSpLocks/>
            </p:cNvGrpSpPr>
            <p:nvPr/>
          </p:nvGrpSpPr>
          <p:grpSpPr bwMode="auto">
            <a:xfrm>
              <a:off x="0" y="212"/>
              <a:ext cx="5016" cy="1"/>
              <a:chOff x="0" y="0"/>
              <a:chExt cx="5016" cy="1"/>
            </a:xfrm>
          </p:grpSpPr>
          <p:sp>
            <p:nvSpPr>
              <p:cNvPr id="20508" name="Line 14"/>
              <p:cNvSpPr>
                <a:spLocks noChangeShapeType="1"/>
              </p:cNvSpPr>
              <p:nvPr/>
            </p:nvSpPr>
            <p:spPr bwMode="auto">
              <a:xfrm>
                <a:off x="0" y="0"/>
                <a:ext cx="1130" cy="1"/>
              </a:xfrm>
              <a:prstGeom prst="line">
                <a:avLst/>
              </a:prstGeom>
              <a:noFill/>
              <a:ln w="36513">
                <a:solidFill>
                  <a:schemeClr val="tx1"/>
                </a:solidFill>
                <a:round/>
                <a:headEnd/>
                <a:tailEnd/>
              </a:ln>
            </p:spPr>
            <p:txBody>
              <a:bodyPr lIns="0" tIns="0" rIns="0" bIns="0"/>
              <a:lstStyle/>
              <a:p>
                <a:endParaRPr lang="en-US"/>
              </a:p>
            </p:txBody>
          </p:sp>
          <p:sp>
            <p:nvSpPr>
              <p:cNvPr id="20509" name="Line 15"/>
              <p:cNvSpPr>
                <a:spLocks noChangeShapeType="1"/>
              </p:cNvSpPr>
              <p:nvPr/>
            </p:nvSpPr>
            <p:spPr bwMode="auto">
              <a:xfrm>
                <a:off x="1145" y="0"/>
                <a:ext cx="1102" cy="1"/>
              </a:xfrm>
              <a:prstGeom prst="line">
                <a:avLst/>
              </a:prstGeom>
              <a:noFill/>
              <a:ln w="36513">
                <a:solidFill>
                  <a:schemeClr val="tx1"/>
                </a:solidFill>
                <a:round/>
                <a:headEnd/>
                <a:tailEnd/>
              </a:ln>
            </p:spPr>
            <p:txBody>
              <a:bodyPr lIns="0" tIns="0" rIns="0" bIns="0"/>
              <a:lstStyle/>
              <a:p>
                <a:endParaRPr lang="en-US"/>
              </a:p>
            </p:txBody>
          </p:sp>
          <p:sp>
            <p:nvSpPr>
              <p:cNvPr id="20510" name="Line 16"/>
              <p:cNvSpPr>
                <a:spLocks noChangeShapeType="1"/>
              </p:cNvSpPr>
              <p:nvPr/>
            </p:nvSpPr>
            <p:spPr bwMode="auto">
              <a:xfrm>
                <a:off x="2261" y="0"/>
                <a:ext cx="2755" cy="1"/>
              </a:xfrm>
              <a:prstGeom prst="line">
                <a:avLst/>
              </a:prstGeom>
              <a:noFill/>
              <a:ln w="36513">
                <a:solidFill>
                  <a:schemeClr val="tx1"/>
                </a:solidFill>
                <a:round/>
                <a:headEnd/>
                <a:tailEnd/>
              </a:ln>
            </p:spPr>
            <p:txBody>
              <a:bodyPr lIns="0" tIns="0" rIns="0" bIns="0"/>
              <a:lstStyle/>
              <a:p>
                <a:endParaRPr lang="en-US"/>
              </a:p>
            </p:txBody>
          </p:sp>
        </p:grpSp>
        <p:sp>
          <p:nvSpPr>
            <p:cNvPr id="20497" name="Rectangle 18"/>
            <p:cNvSpPr>
              <a:spLocks/>
            </p:cNvSpPr>
            <p:nvPr/>
          </p:nvSpPr>
          <p:spPr bwMode="auto">
            <a:xfrm>
              <a:off x="21" y="581"/>
              <a:ext cx="635"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Performance</a:t>
              </a:r>
            </a:p>
          </p:txBody>
        </p:sp>
        <p:sp>
          <p:nvSpPr>
            <p:cNvPr id="20498" name="Rectangle 19"/>
            <p:cNvSpPr>
              <a:spLocks/>
            </p:cNvSpPr>
            <p:nvPr/>
          </p:nvSpPr>
          <p:spPr bwMode="auto">
            <a:xfrm>
              <a:off x="1152" y="581"/>
              <a:ext cx="374"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a:t>
              </a:r>
            </a:p>
          </p:txBody>
        </p:sp>
        <p:sp>
          <p:nvSpPr>
            <p:cNvPr id="20499" name="Rectangle 20"/>
            <p:cNvSpPr>
              <a:spLocks/>
            </p:cNvSpPr>
            <p:nvPr/>
          </p:nvSpPr>
          <p:spPr bwMode="auto">
            <a:xfrm>
              <a:off x="2268" y="581"/>
              <a:ext cx="2127"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Process exceeds the bounds on the interval</a:t>
              </a:r>
            </a:p>
          </p:txBody>
        </p:sp>
        <p:sp>
          <p:nvSpPr>
            <p:cNvPr id="20500" name="Rectangle 21"/>
            <p:cNvSpPr>
              <a:spLocks/>
            </p:cNvSpPr>
            <p:nvPr/>
          </p:nvSpPr>
          <p:spPr bwMode="auto">
            <a:xfrm>
              <a:off x="2268" y="754"/>
              <a:ext cx="966"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between two steps.</a:t>
              </a:r>
            </a:p>
          </p:txBody>
        </p:sp>
        <p:sp>
          <p:nvSpPr>
            <p:cNvPr id="20501" name="Rectangle 22"/>
            <p:cNvSpPr>
              <a:spLocks/>
            </p:cNvSpPr>
            <p:nvPr/>
          </p:nvSpPr>
          <p:spPr bwMode="auto">
            <a:xfrm>
              <a:off x="21" y="927"/>
              <a:ext cx="635"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Performance</a:t>
              </a:r>
            </a:p>
          </p:txBody>
        </p:sp>
        <p:sp>
          <p:nvSpPr>
            <p:cNvPr id="20502" name="Rectangle 23"/>
            <p:cNvSpPr>
              <a:spLocks/>
            </p:cNvSpPr>
            <p:nvPr/>
          </p:nvSpPr>
          <p:spPr bwMode="auto">
            <a:xfrm>
              <a:off x="1152" y="927"/>
              <a:ext cx="402"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Channel</a:t>
              </a:r>
            </a:p>
          </p:txBody>
        </p:sp>
        <p:sp>
          <p:nvSpPr>
            <p:cNvPr id="20503" name="Rectangle 24"/>
            <p:cNvSpPr>
              <a:spLocks/>
            </p:cNvSpPr>
            <p:nvPr/>
          </p:nvSpPr>
          <p:spPr bwMode="auto">
            <a:xfrm>
              <a:off x="2268" y="927"/>
              <a:ext cx="2321"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A message’s transmission takes longer than the</a:t>
              </a:r>
            </a:p>
          </p:txBody>
        </p:sp>
        <p:sp>
          <p:nvSpPr>
            <p:cNvPr id="20504" name="Rectangle 25"/>
            <p:cNvSpPr>
              <a:spLocks/>
            </p:cNvSpPr>
            <p:nvPr/>
          </p:nvSpPr>
          <p:spPr bwMode="auto">
            <a:xfrm>
              <a:off x="2268" y="1099"/>
              <a:ext cx="682" cy="194"/>
            </a:xfrm>
            <a:prstGeom prst="rect">
              <a:avLst/>
            </a:prstGeom>
            <a:noFill/>
            <a:ln w="12700">
              <a:noFill/>
              <a:miter lim="800000"/>
              <a:headEnd/>
              <a:tailEnd/>
            </a:ln>
          </p:spPr>
          <p:txBody>
            <a:bodyPr wrap="none" lIns="0" tIns="0" rIns="0" bIns="0">
              <a:spAutoFit/>
            </a:bodyPr>
            <a:lstStyle/>
            <a:p>
              <a:pPr eaLnBrk="1" hangingPunct="1"/>
              <a:r>
                <a:rPr lang="en-US" altLang="en-US" sz="2000">
                  <a:solidFill>
                    <a:schemeClr val="tx1"/>
                  </a:solidFill>
                  <a:cs typeface="Times" charset="0"/>
                </a:rPr>
                <a:t>stated bound.</a:t>
              </a:r>
            </a:p>
          </p:txBody>
        </p:sp>
        <p:sp>
          <p:nvSpPr>
            <p:cNvPr id="20505" name="Line 26"/>
            <p:cNvSpPr>
              <a:spLocks noChangeShapeType="1"/>
            </p:cNvSpPr>
            <p:nvPr/>
          </p:nvSpPr>
          <p:spPr bwMode="auto">
            <a:xfrm>
              <a:off x="0" y="1288"/>
              <a:ext cx="1130" cy="1"/>
            </a:xfrm>
            <a:prstGeom prst="line">
              <a:avLst/>
            </a:prstGeom>
            <a:noFill/>
            <a:ln w="36513">
              <a:solidFill>
                <a:schemeClr val="tx1"/>
              </a:solidFill>
              <a:round/>
              <a:headEnd/>
              <a:tailEnd/>
            </a:ln>
          </p:spPr>
          <p:txBody>
            <a:bodyPr lIns="0" tIns="0" rIns="0" bIns="0"/>
            <a:lstStyle/>
            <a:p>
              <a:endParaRPr lang="en-US"/>
            </a:p>
          </p:txBody>
        </p:sp>
        <p:sp>
          <p:nvSpPr>
            <p:cNvPr id="20506" name="Line 27"/>
            <p:cNvSpPr>
              <a:spLocks noChangeShapeType="1"/>
            </p:cNvSpPr>
            <p:nvPr/>
          </p:nvSpPr>
          <p:spPr bwMode="auto">
            <a:xfrm>
              <a:off x="1145" y="1288"/>
              <a:ext cx="1102" cy="1"/>
            </a:xfrm>
            <a:prstGeom prst="line">
              <a:avLst/>
            </a:prstGeom>
            <a:noFill/>
            <a:ln w="36513">
              <a:solidFill>
                <a:schemeClr val="tx1"/>
              </a:solidFill>
              <a:round/>
              <a:headEnd/>
              <a:tailEnd/>
            </a:ln>
          </p:spPr>
          <p:txBody>
            <a:bodyPr lIns="0" tIns="0" rIns="0" bIns="0"/>
            <a:lstStyle/>
            <a:p>
              <a:endParaRPr lang="en-US"/>
            </a:p>
          </p:txBody>
        </p:sp>
        <p:sp>
          <p:nvSpPr>
            <p:cNvPr id="20507" name="Line 28"/>
            <p:cNvSpPr>
              <a:spLocks noChangeShapeType="1"/>
            </p:cNvSpPr>
            <p:nvPr/>
          </p:nvSpPr>
          <p:spPr bwMode="auto">
            <a:xfrm>
              <a:off x="2261" y="1288"/>
              <a:ext cx="2755" cy="1"/>
            </a:xfrm>
            <a:prstGeom prst="line">
              <a:avLst/>
            </a:prstGeom>
            <a:noFill/>
            <a:ln w="36513">
              <a:solidFill>
                <a:schemeClr val="tx1"/>
              </a:solidFill>
              <a:round/>
              <a:headEnd/>
              <a:tailEnd/>
            </a:ln>
          </p:spPr>
          <p:txBody>
            <a:bodyPr lIns="0" tIns="0" rIns="0" bIns="0"/>
            <a:lstStyle/>
            <a:p>
              <a:endParaRPr lang="en-US"/>
            </a:p>
          </p:txBody>
        </p:sp>
      </p:grpSp>
      <p:sp>
        <p:nvSpPr>
          <p:cNvPr id="31" name="Rectangle 30"/>
          <p:cNvSpPr/>
          <p:nvPr/>
        </p:nvSpPr>
        <p:spPr>
          <a:xfrm>
            <a:off x="653143" y="1909243"/>
            <a:ext cx="11064240" cy="954107"/>
          </a:xfrm>
          <a:prstGeom prst="rect">
            <a:avLst/>
          </a:prstGeom>
        </p:spPr>
        <p:txBody>
          <a:bodyPr wrap="square">
            <a:spAutoFit/>
          </a:bodyPr>
          <a:lstStyle/>
          <a:p>
            <a:r>
              <a:rPr lang="en-US" sz="2800" dirty="0" smtClean="0"/>
              <a:t>Applicable in synchronous distributed systems where time limits are set on process execution time, message delivery time and clock drift rate.</a:t>
            </a:r>
            <a:endParaRPr lang="en-US" sz="2800" dirty="0"/>
          </a:p>
        </p:txBody>
      </p:sp>
      <p:sp>
        <p:nvSpPr>
          <p:cNvPr id="32" name="Rectangle 31"/>
          <p:cNvSpPr/>
          <p:nvPr/>
        </p:nvSpPr>
        <p:spPr>
          <a:xfrm>
            <a:off x="222070" y="5456984"/>
            <a:ext cx="11639006" cy="1200329"/>
          </a:xfrm>
          <a:prstGeom prst="rect">
            <a:avLst/>
          </a:prstGeom>
        </p:spPr>
        <p:txBody>
          <a:bodyPr wrap="square">
            <a:spAutoFit/>
          </a:bodyPr>
          <a:lstStyle/>
          <a:p>
            <a:r>
              <a:rPr lang="en-US" dirty="0" smtClean="0"/>
              <a:t>Timing is particularly relevant to multimedia computers with audio and video channels. Video information can require a very large amount of data to be transferred. </a:t>
            </a:r>
          </a:p>
          <a:p>
            <a:r>
              <a:rPr lang="en-US" dirty="0" smtClean="0"/>
              <a:t>Delivering such information without timing failures can make very special demands on both the operating system and the communication system.</a:t>
            </a:r>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lstStyle/>
          <a:p>
            <a:pPr algn="ctr"/>
            <a:r>
              <a:rPr lang="en-US" b="1" dirty="0" smtClean="0"/>
              <a:t>Security model</a:t>
            </a:r>
            <a:endParaRPr lang="en-US" b="1" dirty="0"/>
          </a:p>
        </p:txBody>
      </p:sp>
      <p:sp>
        <p:nvSpPr>
          <p:cNvPr id="3" name="Content Placeholder 2"/>
          <p:cNvSpPr>
            <a:spLocks noGrp="1"/>
          </p:cNvSpPr>
          <p:nvPr>
            <p:ph idx="1"/>
          </p:nvPr>
        </p:nvSpPr>
        <p:spPr>
          <a:xfrm>
            <a:off x="222069" y="1397726"/>
            <a:ext cx="11717381" cy="4779237"/>
          </a:xfrm>
        </p:spPr>
        <p:txBody>
          <a:bodyPr/>
          <a:lstStyle/>
          <a:p>
            <a:r>
              <a:rPr lang="en-US" dirty="0" smtClean="0"/>
              <a:t>The security of a distributed system can be achieved by securing the </a:t>
            </a:r>
            <a:r>
              <a:rPr lang="en-US" b="1" dirty="0" smtClean="0"/>
              <a:t>processes </a:t>
            </a:r>
            <a:r>
              <a:rPr lang="en-US" dirty="0" smtClean="0"/>
              <a:t>and the </a:t>
            </a:r>
            <a:r>
              <a:rPr lang="en-US" b="1" dirty="0" smtClean="0"/>
              <a:t>channels</a:t>
            </a:r>
            <a:r>
              <a:rPr lang="en-US" dirty="0" smtClean="0"/>
              <a:t> used for their interactions and by protecting the objects that they encapsulate against unauthorized access.</a:t>
            </a:r>
            <a:endParaRPr lang="en-US" dirty="0"/>
          </a:p>
        </p:txBody>
      </p:sp>
      <p:pic>
        <p:nvPicPr>
          <p:cNvPr id="4" name="Picture 2" descr="A picture containing clock, object&#10;&#10;Description automatically generated"/>
          <p:cNvPicPr>
            <a:picLocks noChangeAspect="1" noChangeArrowheads="1"/>
          </p:cNvPicPr>
          <p:nvPr/>
        </p:nvPicPr>
        <p:blipFill>
          <a:blip r:embed="rId2"/>
          <a:srcRect/>
          <a:stretch>
            <a:fillRect/>
          </a:stretch>
        </p:blipFill>
        <p:spPr bwMode="auto">
          <a:xfrm>
            <a:off x="705394" y="3077573"/>
            <a:ext cx="10006149" cy="32893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model: </a:t>
            </a:r>
            <a:r>
              <a:rPr lang="en-US" altLang="en-US" dirty="0" smtClean="0"/>
              <a:t>Objects and principals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server manages a collection of objects on behalf of some users. </a:t>
            </a:r>
          </a:p>
          <a:p>
            <a:r>
              <a:rPr lang="en-US" dirty="0" smtClean="0"/>
              <a:t>The users can run client programs that send invocations to the server to perform operations on the objects. </a:t>
            </a:r>
          </a:p>
          <a:p>
            <a:r>
              <a:rPr lang="en-US" dirty="0" smtClean="0"/>
              <a:t>The server carries out the operation specified in each invocation and sends the result to the client.</a:t>
            </a:r>
          </a:p>
          <a:p>
            <a:r>
              <a:rPr lang="en-US" dirty="0" smtClean="0"/>
              <a:t>Objects are intended to be used in different ways by different users.</a:t>
            </a:r>
          </a:p>
          <a:p>
            <a:r>
              <a:rPr lang="en-US" dirty="0" smtClean="0"/>
              <a:t> For example, some objects may hold a user’s private data, such as their mailbox, and other objects may hold shared data such as web pages. </a:t>
            </a:r>
          </a:p>
          <a:p>
            <a:r>
              <a:rPr lang="en-US" dirty="0" smtClean="0"/>
              <a:t>To support this, </a:t>
            </a:r>
            <a:r>
              <a:rPr lang="en-US" i="1" dirty="0" smtClean="0"/>
              <a:t>access rights specify who is </a:t>
            </a:r>
            <a:r>
              <a:rPr lang="en-US" dirty="0" smtClean="0"/>
              <a:t>allowed to perform the operations of an object – for example, who is allowed to read or to write its state.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model: </a:t>
            </a:r>
            <a:r>
              <a:rPr lang="en-US" altLang="en-US" dirty="0" smtClean="0"/>
              <a:t>Objects and principals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invocation comes from a user and the result from a server.</a:t>
            </a:r>
          </a:p>
          <a:p>
            <a:r>
              <a:rPr lang="en-US" dirty="0" smtClean="0"/>
              <a:t>Access rights are associated with each invocation and each result the authority on which it is issued. </a:t>
            </a:r>
          </a:p>
          <a:p>
            <a:r>
              <a:rPr lang="en-US" b="1" u="sng" dirty="0" smtClean="0"/>
              <a:t>Such an authority is called a </a:t>
            </a:r>
            <a:r>
              <a:rPr lang="en-US" b="1" i="1" u="sng" dirty="0" smtClean="0"/>
              <a:t>principal. A principal may be a user or a process.</a:t>
            </a:r>
          </a:p>
          <a:p>
            <a:r>
              <a:rPr lang="en-US" dirty="0" smtClean="0"/>
              <a:t> The server is responsible for verifying the identity of the principal behind each invocation and checking that they have sufficient access rights to perform the requested operation on the particular object invoked, rejecting those that do not. </a:t>
            </a:r>
          </a:p>
          <a:p>
            <a:r>
              <a:rPr lang="en-US" dirty="0" smtClean="0"/>
              <a:t>The client may check the identity of the principal behind the server to ensure that the result comes from the required server.</a:t>
            </a:r>
            <a:endParaRPr lang="en-US" i="1" dirty="0" smtClean="0"/>
          </a:p>
          <a:p>
            <a:endParaRPr lang="en-US" i="1"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Securing processes and their interactions</a:t>
            </a:r>
            <a:endParaRPr lang="en-US" dirty="0"/>
          </a:p>
        </p:txBody>
      </p:sp>
      <p:sp>
        <p:nvSpPr>
          <p:cNvPr id="3" name="Content Placeholder 2"/>
          <p:cNvSpPr>
            <a:spLocks noGrp="1"/>
          </p:cNvSpPr>
          <p:nvPr>
            <p:ph idx="1"/>
          </p:nvPr>
        </p:nvSpPr>
        <p:spPr>
          <a:xfrm>
            <a:off x="339633" y="1567543"/>
            <a:ext cx="11260183" cy="4609420"/>
          </a:xfrm>
        </p:spPr>
        <p:txBody>
          <a:bodyPr>
            <a:normAutofit fontScale="92500" lnSpcReduction="10000"/>
          </a:bodyPr>
          <a:lstStyle/>
          <a:p>
            <a:r>
              <a:rPr lang="en-US" dirty="0" smtClean="0"/>
              <a:t>Processes interact by sending messages.</a:t>
            </a:r>
          </a:p>
          <a:p>
            <a:r>
              <a:rPr lang="en-US" dirty="0" smtClean="0"/>
              <a:t>The messages are exposed to attack because the network and the communication service that they use are open, to enable any pair of processes to interact. </a:t>
            </a:r>
          </a:p>
          <a:p>
            <a:r>
              <a:rPr lang="en-US" dirty="0" smtClean="0"/>
              <a:t>Servers and peer processes expose their interfaces, enabling invocations to be sent to them by any other process.</a:t>
            </a:r>
          </a:p>
          <a:p>
            <a:r>
              <a:rPr lang="en-US" dirty="0" smtClean="0"/>
              <a:t>Secrecy or integrity is crucial for the applications that handle financial transactions, confidential information.</a:t>
            </a:r>
          </a:p>
          <a:p>
            <a:r>
              <a:rPr lang="en-US" dirty="0" smtClean="0"/>
              <a:t>Integrity is threatened by security violations as well as communication failures. </a:t>
            </a:r>
          </a:p>
          <a:p>
            <a:r>
              <a:rPr lang="en-US" dirty="0" smtClean="0"/>
              <a:t>Threats occur to the processes which handle such applications.</a:t>
            </a:r>
          </a:p>
          <a:p>
            <a:r>
              <a:rPr lang="en-US" dirty="0" smtClean="0"/>
              <a:t>Threats also occur to the messages travelling between such+66 processes.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security threats</a:t>
            </a:r>
            <a:endParaRPr lang="en-US" dirty="0"/>
          </a:p>
        </p:txBody>
      </p:sp>
      <p:sp>
        <p:nvSpPr>
          <p:cNvPr id="3" name="Content Placeholder 2"/>
          <p:cNvSpPr>
            <a:spLocks noGrp="1"/>
          </p:cNvSpPr>
          <p:nvPr>
            <p:ph idx="1"/>
          </p:nvPr>
        </p:nvSpPr>
        <p:spPr>
          <a:xfrm>
            <a:off x="300446" y="1825625"/>
            <a:ext cx="11053354" cy="4351338"/>
          </a:xfrm>
        </p:spPr>
        <p:txBody>
          <a:bodyPr>
            <a:normAutofit/>
          </a:bodyPr>
          <a:lstStyle/>
          <a:p>
            <a:r>
              <a:rPr lang="en-US" dirty="0" smtClean="0"/>
              <a:t>An enemy (sometimes also known as the adversary) that is capable of sending any message to any process and reading or copying any message sent between a pair of processes.</a:t>
            </a:r>
          </a:p>
          <a:p>
            <a:r>
              <a:rPr lang="en-US" dirty="0" smtClean="0"/>
              <a:t>Such attacks can be made simply by using a computer connected to a network to run a program</a:t>
            </a:r>
          </a:p>
          <a:p>
            <a:pPr lvl="1"/>
            <a:r>
              <a:rPr lang="en-US" dirty="0" smtClean="0"/>
              <a:t> that reads network messages addressed to other computers on the network, </a:t>
            </a:r>
          </a:p>
          <a:p>
            <a:pPr lvl="1"/>
            <a:r>
              <a:rPr lang="en-US" dirty="0" smtClean="0"/>
              <a:t>or a program that generates messages that make false requests to services, purporting to come from authorized users.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p:txBody>
          <a:bodyPr rIns="132080"/>
          <a:lstStyle/>
          <a:p>
            <a:pPr eaLnBrk="1" hangingPunct="1"/>
            <a:r>
              <a:rPr lang="en-US" altLang="en-US" dirty="0" smtClean="0"/>
              <a:t>The enemy</a:t>
            </a:r>
          </a:p>
        </p:txBody>
      </p:sp>
      <p:sp>
        <p:nvSpPr>
          <p:cNvPr id="22533" name="Freeform 4"/>
          <p:cNvSpPr>
            <a:spLocks/>
          </p:cNvSpPr>
          <p:nvPr/>
        </p:nvSpPr>
        <p:spPr bwMode="auto">
          <a:xfrm>
            <a:off x="3208867" y="2686051"/>
            <a:ext cx="5549900" cy="1992313"/>
          </a:xfrm>
          <a:custGeom>
            <a:avLst/>
            <a:gdLst>
              <a:gd name="T0" fmla="*/ 3621888 w 21600"/>
              <a:gd name="T1" fmla="*/ 176172 h 21600"/>
              <a:gd name="T2" fmla="*/ 2946457 w 21600"/>
              <a:gd name="T3" fmla="*/ 117510 h 21600"/>
              <a:gd name="T4" fmla="*/ 2297235 w 21600"/>
              <a:gd name="T5" fmla="*/ 0 h 21600"/>
              <a:gd name="T6" fmla="*/ 1810848 w 21600"/>
              <a:gd name="T7" fmla="*/ 0 h 21600"/>
              <a:gd name="T8" fmla="*/ 1324461 w 21600"/>
              <a:gd name="T9" fmla="*/ 58755 h 21600"/>
              <a:gd name="T10" fmla="*/ 379436 w 21600"/>
              <a:gd name="T11" fmla="*/ 204766 h 21600"/>
              <a:gd name="T12" fmla="*/ 162643 w 21600"/>
              <a:gd name="T13" fmla="*/ 293682 h 21600"/>
              <a:gd name="T14" fmla="*/ 82092 w 21600"/>
              <a:gd name="T15" fmla="*/ 498447 h 21600"/>
              <a:gd name="T16" fmla="*/ 27750 w 21600"/>
              <a:gd name="T17" fmla="*/ 966825 h 21600"/>
              <a:gd name="T18" fmla="*/ 0 w 21600"/>
              <a:gd name="T19" fmla="*/ 1230346 h 21600"/>
              <a:gd name="T20" fmla="*/ 136242 w 21600"/>
              <a:gd name="T21" fmla="*/ 1465272 h 21600"/>
              <a:gd name="T22" fmla="*/ 594880 w 21600"/>
              <a:gd name="T23" fmla="*/ 1785979 h 21600"/>
              <a:gd name="T24" fmla="*/ 865823 w 21600"/>
              <a:gd name="T25" fmla="*/ 1903397 h 21600"/>
              <a:gd name="T26" fmla="*/ 1135417 w 21600"/>
              <a:gd name="T27" fmla="*/ 1962152 h 21600"/>
              <a:gd name="T28" fmla="*/ 1730297 w 21600"/>
              <a:gd name="T29" fmla="*/ 1992313 h 21600"/>
              <a:gd name="T30" fmla="*/ 2920057 w 21600"/>
              <a:gd name="T31" fmla="*/ 1874803 h 21600"/>
              <a:gd name="T32" fmla="*/ 3378502 w 21600"/>
              <a:gd name="T33" fmla="*/ 1816141 h 21600"/>
              <a:gd name="T34" fmla="*/ 3810739 w 21600"/>
              <a:gd name="T35" fmla="*/ 1639877 h 21600"/>
              <a:gd name="T36" fmla="*/ 3973382 w 21600"/>
              <a:gd name="T37" fmla="*/ 1493866 h 21600"/>
              <a:gd name="T38" fmla="*/ 4108275 w 21600"/>
              <a:gd name="T39" fmla="*/ 1289008 h 21600"/>
              <a:gd name="T40" fmla="*/ 4162425 w 21600"/>
              <a:gd name="T41" fmla="*/ 1084243 h 21600"/>
              <a:gd name="T42" fmla="*/ 4136024 w 21600"/>
              <a:gd name="T43" fmla="*/ 849316 h 21600"/>
              <a:gd name="T44" fmla="*/ 3999782 w 21600"/>
              <a:gd name="T45" fmla="*/ 411191 h 21600"/>
              <a:gd name="T46" fmla="*/ 3865081 w 21600"/>
              <a:gd name="T47" fmla="*/ 263520 h 21600"/>
              <a:gd name="T48" fmla="*/ 3649637 w 21600"/>
              <a:gd name="T49" fmla="*/ 204766 h 21600"/>
              <a:gd name="T50" fmla="*/ 3621888 w 21600"/>
              <a:gd name="T51" fmla="*/ 176172 h 21600"/>
              <a:gd name="T52" fmla="*/ 3621888 w 21600"/>
              <a:gd name="T53" fmla="*/ 176172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8795" y="1910"/>
                </a:moveTo>
                <a:lnTo>
                  <a:pt x="15290" y="1274"/>
                </a:lnTo>
                <a:lnTo>
                  <a:pt x="11921" y="0"/>
                </a:lnTo>
                <a:lnTo>
                  <a:pt x="9397" y="0"/>
                </a:lnTo>
                <a:lnTo>
                  <a:pt x="6873" y="637"/>
                </a:lnTo>
                <a:lnTo>
                  <a:pt x="1969" y="2220"/>
                </a:lnTo>
                <a:lnTo>
                  <a:pt x="844" y="3184"/>
                </a:lnTo>
                <a:lnTo>
                  <a:pt x="426" y="5404"/>
                </a:lnTo>
                <a:lnTo>
                  <a:pt x="144" y="10482"/>
                </a:lnTo>
                <a:lnTo>
                  <a:pt x="0" y="13339"/>
                </a:lnTo>
                <a:lnTo>
                  <a:pt x="707" y="15886"/>
                </a:lnTo>
                <a:lnTo>
                  <a:pt x="3087" y="19363"/>
                </a:lnTo>
                <a:lnTo>
                  <a:pt x="4493" y="20636"/>
                </a:lnTo>
                <a:lnTo>
                  <a:pt x="5892" y="21273"/>
                </a:lnTo>
                <a:lnTo>
                  <a:pt x="8979" y="21600"/>
                </a:lnTo>
                <a:lnTo>
                  <a:pt x="15153" y="20326"/>
                </a:lnTo>
                <a:lnTo>
                  <a:pt x="17532" y="19690"/>
                </a:lnTo>
                <a:lnTo>
                  <a:pt x="19775" y="17779"/>
                </a:lnTo>
                <a:lnTo>
                  <a:pt x="20619" y="16196"/>
                </a:lnTo>
                <a:lnTo>
                  <a:pt x="21319" y="13975"/>
                </a:lnTo>
                <a:lnTo>
                  <a:pt x="21600" y="11755"/>
                </a:lnTo>
                <a:lnTo>
                  <a:pt x="21463" y="9208"/>
                </a:lnTo>
                <a:lnTo>
                  <a:pt x="20756" y="4458"/>
                </a:lnTo>
                <a:lnTo>
                  <a:pt x="20057" y="2857"/>
                </a:lnTo>
                <a:lnTo>
                  <a:pt x="18939" y="2220"/>
                </a:lnTo>
                <a:lnTo>
                  <a:pt x="18795" y="1910"/>
                </a:lnTo>
                <a:close/>
                <a:moveTo>
                  <a:pt x="18795" y="1910"/>
                </a:moveTo>
              </a:path>
            </a:pathLst>
          </a:custGeom>
          <a:solidFill>
            <a:srgbClr val="FFDC99"/>
          </a:solidFill>
          <a:ln w="42863" cap="flat">
            <a:solidFill>
              <a:srgbClr val="FFDC99"/>
            </a:solidFill>
            <a:prstDash val="solid"/>
            <a:round/>
            <a:headEnd type="none" w="med" len="med"/>
            <a:tailEnd type="none" w="med" len="med"/>
          </a:ln>
        </p:spPr>
        <p:txBody>
          <a:bodyPr lIns="0" tIns="0" rIns="0" bIns="0"/>
          <a:lstStyle/>
          <a:p>
            <a:endParaRPr lang="en-US"/>
          </a:p>
        </p:txBody>
      </p:sp>
      <p:sp>
        <p:nvSpPr>
          <p:cNvPr id="22534" name="Oval 5"/>
          <p:cNvSpPr>
            <a:spLocks/>
          </p:cNvSpPr>
          <p:nvPr/>
        </p:nvSpPr>
        <p:spPr bwMode="auto">
          <a:xfrm>
            <a:off x="4866218" y="2722563"/>
            <a:ext cx="2559049" cy="703262"/>
          </a:xfrm>
          <a:prstGeom prst="ellipse">
            <a:avLst/>
          </a:prstGeom>
          <a:solidFill>
            <a:srgbClr val="FFFFFF"/>
          </a:solidFill>
          <a:ln w="101600">
            <a:solidFill>
              <a:schemeClr val="tx1"/>
            </a:solidFill>
            <a:prstDash val="sysDot"/>
            <a:round/>
            <a:headEnd/>
            <a:tailEnd/>
          </a:ln>
        </p:spPr>
        <p:txBody>
          <a:bodyPr lIns="0" tIns="0" rIns="0" bIns="0"/>
          <a:lstStyle/>
          <a:p>
            <a:pPr eaLnBrk="1" hangingPunct="1"/>
            <a:endParaRPr lang="en-US"/>
          </a:p>
        </p:txBody>
      </p:sp>
      <p:sp>
        <p:nvSpPr>
          <p:cNvPr id="22535" name="Rectangle 6"/>
          <p:cNvSpPr>
            <a:spLocks/>
          </p:cNvSpPr>
          <p:nvPr/>
        </p:nvSpPr>
        <p:spPr bwMode="auto">
          <a:xfrm>
            <a:off x="4724401" y="3900488"/>
            <a:ext cx="2624116" cy="292388"/>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Communication channel</a:t>
            </a:r>
          </a:p>
        </p:txBody>
      </p:sp>
      <p:sp>
        <p:nvSpPr>
          <p:cNvPr id="22536" name="Rectangle 7"/>
          <p:cNvSpPr>
            <a:spLocks/>
          </p:cNvSpPr>
          <p:nvPr/>
        </p:nvSpPr>
        <p:spPr bwMode="auto">
          <a:xfrm>
            <a:off x="3744385" y="2197100"/>
            <a:ext cx="908903" cy="292388"/>
          </a:xfrm>
          <a:prstGeom prst="rect">
            <a:avLst/>
          </a:prstGeom>
          <a:noFill/>
          <a:ln w="12700">
            <a:noFill/>
            <a:miter lim="800000"/>
            <a:headEnd/>
            <a:tailEnd/>
          </a:ln>
        </p:spPr>
        <p:txBody>
          <a:bodyPr wrap="none" lIns="0" tIns="0" rIns="0" bIns="0">
            <a:spAutoFit/>
          </a:bodyPr>
          <a:lstStyle/>
          <a:p>
            <a:pPr eaLnBrk="1" hangingPunct="1"/>
            <a:r>
              <a:rPr lang="en-US" altLang="en-US" sz="1900" dirty="0">
                <a:solidFill>
                  <a:schemeClr val="tx1"/>
                </a:solidFill>
                <a:latin typeface="Arial" charset="0"/>
                <a:cs typeface="Arial" charset="0"/>
                <a:sym typeface="Arial" charset="0"/>
              </a:rPr>
              <a:t>Copy of </a:t>
            </a:r>
          </a:p>
        </p:txBody>
      </p:sp>
      <p:sp>
        <p:nvSpPr>
          <p:cNvPr id="22537" name="Rectangle 8"/>
          <p:cNvSpPr>
            <a:spLocks/>
          </p:cNvSpPr>
          <p:nvPr/>
        </p:nvSpPr>
        <p:spPr bwMode="auto">
          <a:xfrm>
            <a:off x="4955117" y="2173288"/>
            <a:ext cx="224420" cy="323165"/>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m</a:t>
            </a:r>
          </a:p>
        </p:txBody>
      </p:sp>
      <p:sp>
        <p:nvSpPr>
          <p:cNvPr id="22538" name="Oval 9"/>
          <p:cNvSpPr>
            <a:spLocks/>
          </p:cNvSpPr>
          <p:nvPr/>
        </p:nvSpPr>
        <p:spPr bwMode="auto">
          <a:xfrm>
            <a:off x="8938685" y="3184525"/>
            <a:ext cx="1909233" cy="966788"/>
          </a:xfrm>
          <a:prstGeom prst="ellipse">
            <a:avLst/>
          </a:prstGeom>
          <a:solidFill>
            <a:srgbClr val="FFFFFF"/>
          </a:solidFill>
          <a:ln w="42863">
            <a:solidFill>
              <a:schemeClr val="tx1"/>
            </a:solidFill>
            <a:round/>
            <a:headEnd/>
            <a:tailEnd/>
          </a:ln>
        </p:spPr>
        <p:txBody>
          <a:bodyPr lIns="0" tIns="0" rIns="0" bIns="0"/>
          <a:lstStyle/>
          <a:p>
            <a:pPr eaLnBrk="1" hangingPunct="1"/>
            <a:endParaRPr lang="en-US"/>
          </a:p>
        </p:txBody>
      </p:sp>
      <p:sp>
        <p:nvSpPr>
          <p:cNvPr id="22539" name="Oval 10"/>
          <p:cNvSpPr>
            <a:spLocks/>
          </p:cNvSpPr>
          <p:nvPr/>
        </p:nvSpPr>
        <p:spPr bwMode="auto">
          <a:xfrm>
            <a:off x="1153585" y="3271839"/>
            <a:ext cx="1839383" cy="820737"/>
          </a:xfrm>
          <a:prstGeom prst="ellipse">
            <a:avLst/>
          </a:prstGeom>
          <a:solidFill>
            <a:srgbClr val="FFFFFF"/>
          </a:solidFill>
          <a:ln w="42863">
            <a:solidFill>
              <a:schemeClr val="tx1"/>
            </a:solidFill>
            <a:round/>
            <a:headEnd/>
            <a:tailEnd/>
          </a:ln>
        </p:spPr>
        <p:txBody>
          <a:bodyPr lIns="0" tIns="0" rIns="0" bIns="0"/>
          <a:lstStyle/>
          <a:p>
            <a:pPr eaLnBrk="1" hangingPunct="1"/>
            <a:endParaRPr lang="en-US"/>
          </a:p>
        </p:txBody>
      </p:sp>
      <p:sp>
        <p:nvSpPr>
          <p:cNvPr id="22540" name="Line 11"/>
          <p:cNvSpPr>
            <a:spLocks noChangeShapeType="1"/>
          </p:cNvSpPr>
          <p:nvPr/>
        </p:nvSpPr>
        <p:spPr bwMode="auto">
          <a:xfrm>
            <a:off x="2921000" y="3535364"/>
            <a:ext cx="6089651" cy="1587"/>
          </a:xfrm>
          <a:prstGeom prst="line">
            <a:avLst/>
          </a:prstGeom>
          <a:noFill/>
          <a:ln w="42863">
            <a:solidFill>
              <a:schemeClr val="tx1"/>
            </a:solidFill>
            <a:round/>
            <a:headEnd/>
            <a:tailEnd/>
          </a:ln>
        </p:spPr>
        <p:txBody>
          <a:bodyPr lIns="0" tIns="0" rIns="0" bIns="0"/>
          <a:lstStyle/>
          <a:p>
            <a:endParaRPr lang="en-US"/>
          </a:p>
        </p:txBody>
      </p:sp>
      <p:sp>
        <p:nvSpPr>
          <p:cNvPr id="22541" name="Line 12"/>
          <p:cNvSpPr>
            <a:spLocks noChangeShapeType="1"/>
          </p:cNvSpPr>
          <p:nvPr/>
        </p:nvSpPr>
        <p:spPr bwMode="auto">
          <a:xfrm>
            <a:off x="2921000" y="3798889"/>
            <a:ext cx="6089651" cy="1587"/>
          </a:xfrm>
          <a:prstGeom prst="line">
            <a:avLst/>
          </a:prstGeom>
          <a:noFill/>
          <a:ln w="42863">
            <a:solidFill>
              <a:schemeClr val="tx1"/>
            </a:solidFill>
            <a:round/>
            <a:headEnd/>
            <a:tailEnd/>
          </a:ln>
        </p:spPr>
        <p:txBody>
          <a:bodyPr lIns="0" tIns="0" rIns="0" bIns="0"/>
          <a:lstStyle/>
          <a:p>
            <a:endParaRPr lang="en-US"/>
          </a:p>
        </p:txBody>
      </p:sp>
      <p:sp>
        <p:nvSpPr>
          <p:cNvPr id="22542" name="Rectangle 13"/>
          <p:cNvSpPr>
            <a:spLocks/>
          </p:cNvSpPr>
          <p:nvPr/>
        </p:nvSpPr>
        <p:spPr bwMode="auto">
          <a:xfrm>
            <a:off x="1312334" y="3514725"/>
            <a:ext cx="948978" cy="292388"/>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Process </a:t>
            </a:r>
          </a:p>
        </p:txBody>
      </p:sp>
      <p:sp>
        <p:nvSpPr>
          <p:cNvPr id="22543" name="Rectangle 14"/>
          <p:cNvSpPr>
            <a:spLocks/>
          </p:cNvSpPr>
          <p:nvPr/>
        </p:nvSpPr>
        <p:spPr bwMode="auto">
          <a:xfrm>
            <a:off x="2552700" y="3490913"/>
            <a:ext cx="149080" cy="323165"/>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p</a:t>
            </a:r>
          </a:p>
        </p:txBody>
      </p:sp>
      <p:sp>
        <p:nvSpPr>
          <p:cNvPr id="22544" name="Rectangle 15"/>
          <p:cNvSpPr>
            <a:spLocks/>
          </p:cNvSpPr>
          <p:nvPr/>
        </p:nvSpPr>
        <p:spPr bwMode="auto">
          <a:xfrm>
            <a:off x="9154584" y="3544888"/>
            <a:ext cx="948978" cy="292388"/>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Process </a:t>
            </a:r>
          </a:p>
        </p:txBody>
      </p:sp>
      <p:sp>
        <p:nvSpPr>
          <p:cNvPr id="22545" name="Rectangle 16"/>
          <p:cNvSpPr>
            <a:spLocks/>
          </p:cNvSpPr>
          <p:nvPr/>
        </p:nvSpPr>
        <p:spPr bwMode="auto">
          <a:xfrm>
            <a:off x="10392834" y="3521075"/>
            <a:ext cx="149080" cy="323165"/>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q</a:t>
            </a:r>
          </a:p>
        </p:txBody>
      </p:sp>
      <p:sp>
        <p:nvSpPr>
          <p:cNvPr id="22546" name="Rectangle 17"/>
          <p:cNvSpPr>
            <a:spLocks/>
          </p:cNvSpPr>
          <p:nvPr/>
        </p:nvSpPr>
        <p:spPr bwMode="auto">
          <a:xfrm>
            <a:off x="3818467" y="3490913"/>
            <a:ext cx="224420" cy="323165"/>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m</a:t>
            </a:r>
          </a:p>
        </p:txBody>
      </p:sp>
      <p:sp>
        <p:nvSpPr>
          <p:cNvPr id="22547" name="Freeform 18"/>
          <p:cNvSpPr>
            <a:spLocks/>
          </p:cNvSpPr>
          <p:nvPr/>
        </p:nvSpPr>
        <p:spPr bwMode="auto">
          <a:xfrm>
            <a:off x="4686300" y="3594100"/>
            <a:ext cx="146051" cy="146050"/>
          </a:xfrm>
          <a:custGeom>
            <a:avLst/>
            <a:gdLst>
              <a:gd name="T0" fmla="*/ 0 w 21600"/>
              <a:gd name="T1" fmla="*/ 58738 h 21600"/>
              <a:gd name="T2" fmla="*/ 0 w 21600"/>
              <a:gd name="T3" fmla="*/ 0 h 21600"/>
              <a:gd name="T4" fmla="*/ 109538 w 21600"/>
              <a:gd name="T5" fmla="*/ 58738 h 21600"/>
              <a:gd name="T6" fmla="*/ 0 w 21600"/>
              <a:gd name="T7" fmla="*/ 146050 h 21600"/>
              <a:gd name="T8" fmla="*/ 0 w 21600"/>
              <a:gd name="T9" fmla="*/ 58738 h 21600"/>
              <a:gd name="T10" fmla="*/ 0 w 21600"/>
              <a:gd name="T11" fmla="*/ 5873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687"/>
                </a:moveTo>
                <a:lnTo>
                  <a:pt x="0" y="0"/>
                </a:lnTo>
                <a:lnTo>
                  <a:pt x="21600" y="8687"/>
                </a:lnTo>
                <a:lnTo>
                  <a:pt x="0" y="21600"/>
                </a:lnTo>
                <a:lnTo>
                  <a:pt x="0" y="8687"/>
                </a:lnTo>
                <a:close/>
                <a:moveTo>
                  <a:pt x="0" y="8687"/>
                </a:moveTo>
              </a:path>
            </a:pathLst>
          </a:custGeom>
          <a:solidFill>
            <a:srgbClr val="000000"/>
          </a:solidFill>
          <a:ln w="42863" cap="flat">
            <a:solidFill>
              <a:schemeClr val="tx1"/>
            </a:solidFill>
            <a:prstDash val="solid"/>
            <a:round/>
            <a:headEnd type="none" w="med" len="med"/>
            <a:tailEnd type="none" w="med" len="med"/>
          </a:ln>
        </p:spPr>
        <p:txBody>
          <a:bodyPr lIns="0" tIns="0" rIns="0" bIns="0"/>
          <a:lstStyle/>
          <a:p>
            <a:endParaRPr lang="en-US"/>
          </a:p>
        </p:txBody>
      </p:sp>
      <p:sp>
        <p:nvSpPr>
          <p:cNvPr id="22548" name="Line 19"/>
          <p:cNvSpPr>
            <a:spLocks noChangeShapeType="1"/>
          </p:cNvSpPr>
          <p:nvPr/>
        </p:nvSpPr>
        <p:spPr bwMode="auto">
          <a:xfrm>
            <a:off x="4182534" y="3652839"/>
            <a:ext cx="503767" cy="1587"/>
          </a:xfrm>
          <a:prstGeom prst="line">
            <a:avLst/>
          </a:prstGeom>
          <a:noFill/>
          <a:ln w="42863">
            <a:solidFill>
              <a:schemeClr val="tx1"/>
            </a:solidFill>
            <a:round/>
            <a:headEnd/>
            <a:tailEnd/>
          </a:ln>
        </p:spPr>
        <p:txBody>
          <a:bodyPr lIns="0" tIns="0" rIns="0" bIns="0"/>
          <a:lstStyle/>
          <a:p>
            <a:endParaRPr lang="en-US"/>
          </a:p>
        </p:txBody>
      </p:sp>
      <p:sp>
        <p:nvSpPr>
          <p:cNvPr id="22549" name="Rectangle 20"/>
          <p:cNvSpPr>
            <a:spLocks/>
          </p:cNvSpPr>
          <p:nvPr/>
        </p:nvSpPr>
        <p:spPr bwMode="auto">
          <a:xfrm>
            <a:off x="5429251" y="2913063"/>
            <a:ext cx="1223092" cy="292388"/>
          </a:xfrm>
          <a:prstGeom prst="rect">
            <a:avLst/>
          </a:prstGeom>
          <a:noFill/>
          <a:ln w="12700">
            <a:noFill/>
            <a:miter lim="800000"/>
            <a:headEnd/>
            <a:tailEnd/>
          </a:ln>
        </p:spPr>
        <p:txBody>
          <a:bodyPr wrap="none" lIns="0" tIns="0" rIns="0" bIns="0">
            <a:spAutoFit/>
          </a:bodyPr>
          <a:lstStyle/>
          <a:p>
            <a:pPr eaLnBrk="1" hangingPunct="1"/>
            <a:r>
              <a:rPr lang="en-US" altLang="en-US" sz="1900">
                <a:solidFill>
                  <a:schemeClr val="tx1"/>
                </a:solidFill>
                <a:latin typeface="Arial" charset="0"/>
                <a:cs typeface="Arial" charset="0"/>
                <a:sym typeface="Arial" charset="0"/>
              </a:rPr>
              <a:t>The enemy</a:t>
            </a:r>
          </a:p>
        </p:txBody>
      </p:sp>
      <p:sp>
        <p:nvSpPr>
          <p:cNvPr id="22550" name="Rectangle 21"/>
          <p:cNvSpPr>
            <a:spLocks/>
          </p:cNvSpPr>
          <p:nvPr/>
        </p:nvSpPr>
        <p:spPr bwMode="auto">
          <a:xfrm>
            <a:off x="3676651" y="2159000"/>
            <a:ext cx="1693333" cy="381000"/>
          </a:xfrm>
          <a:prstGeom prst="rect">
            <a:avLst/>
          </a:prstGeom>
          <a:noFill/>
          <a:ln w="42863">
            <a:solidFill>
              <a:schemeClr val="tx1"/>
            </a:solidFill>
            <a:miter lim="800000"/>
            <a:headEnd/>
            <a:tailEnd/>
          </a:ln>
        </p:spPr>
        <p:txBody>
          <a:bodyPr lIns="0" tIns="0" rIns="0" bIns="0"/>
          <a:lstStyle/>
          <a:p>
            <a:pPr eaLnBrk="1" hangingPunct="1"/>
            <a:endParaRPr lang="en-US"/>
          </a:p>
        </p:txBody>
      </p:sp>
      <p:sp>
        <p:nvSpPr>
          <p:cNvPr id="22551" name="Freeform 22"/>
          <p:cNvSpPr>
            <a:spLocks/>
          </p:cNvSpPr>
          <p:nvPr/>
        </p:nvSpPr>
        <p:spPr bwMode="auto">
          <a:xfrm>
            <a:off x="8650818" y="3594100"/>
            <a:ext cx="143933" cy="146050"/>
          </a:xfrm>
          <a:custGeom>
            <a:avLst/>
            <a:gdLst>
              <a:gd name="T0" fmla="*/ 0 w 21600"/>
              <a:gd name="T1" fmla="*/ 58738 h 21600"/>
              <a:gd name="T2" fmla="*/ 0 w 21600"/>
              <a:gd name="T3" fmla="*/ 0 h 21600"/>
              <a:gd name="T4" fmla="*/ 107950 w 21600"/>
              <a:gd name="T5" fmla="*/ 58738 h 21600"/>
              <a:gd name="T6" fmla="*/ 0 w 21600"/>
              <a:gd name="T7" fmla="*/ 146050 h 21600"/>
              <a:gd name="T8" fmla="*/ 0 w 21600"/>
              <a:gd name="T9" fmla="*/ 58738 h 21600"/>
              <a:gd name="T10" fmla="*/ 0 w 21600"/>
              <a:gd name="T11" fmla="*/ 5873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687"/>
                </a:moveTo>
                <a:lnTo>
                  <a:pt x="0" y="0"/>
                </a:lnTo>
                <a:lnTo>
                  <a:pt x="21600" y="8687"/>
                </a:lnTo>
                <a:lnTo>
                  <a:pt x="0" y="21600"/>
                </a:lnTo>
                <a:lnTo>
                  <a:pt x="0" y="8687"/>
                </a:lnTo>
                <a:close/>
                <a:moveTo>
                  <a:pt x="0" y="8687"/>
                </a:moveTo>
              </a:path>
            </a:pathLst>
          </a:custGeom>
          <a:solidFill>
            <a:srgbClr val="000000"/>
          </a:solidFill>
          <a:ln w="42863" cap="flat">
            <a:solidFill>
              <a:schemeClr val="tx1"/>
            </a:solidFill>
            <a:prstDash val="solid"/>
            <a:round/>
            <a:headEnd type="none" w="med" len="med"/>
            <a:tailEnd type="none" w="med" len="med"/>
          </a:ln>
        </p:spPr>
        <p:txBody>
          <a:bodyPr lIns="0" tIns="0" rIns="0" bIns="0"/>
          <a:lstStyle/>
          <a:p>
            <a:endParaRPr lang="en-US"/>
          </a:p>
        </p:txBody>
      </p:sp>
      <p:sp>
        <p:nvSpPr>
          <p:cNvPr id="22552" name="Line 23"/>
          <p:cNvSpPr>
            <a:spLocks noChangeShapeType="1"/>
          </p:cNvSpPr>
          <p:nvPr/>
        </p:nvSpPr>
        <p:spPr bwMode="auto">
          <a:xfrm>
            <a:off x="8144934" y="3652839"/>
            <a:ext cx="469900" cy="1587"/>
          </a:xfrm>
          <a:prstGeom prst="line">
            <a:avLst/>
          </a:prstGeom>
          <a:noFill/>
          <a:ln w="42863">
            <a:solidFill>
              <a:schemeClr val="tx1"/>
            </a:solidFill>
            <a:round/>
            <a:headEnd/>
            <a:tailEnd/>
          </a:ln>
        </p:spPr>
        <p:txBody>
          <a:bodyPr lIns="0" tIns="0" rIns="0" bIns="0"/>
          <a:lstStyle/>
          <a:p>
            <a:endParaRPr lang="en-US"/>
          </a:p>
        </p:txBody>
      </p:sp>
      <p:sp>
        <p:nvSpPr>
          <p:cNvPr id="22553" name="Rectangle 24"/>
          <p:cNvSpPr>
            <a:spLocks/>
          </p:cNvSpPr>
          <p:nvPr/>
        </p:nvSpPr>
        <p:spPr bwMode="auto">
          <a:xfrm>
            <a:off x="7636933" y="3140075"/>
            <a:ext cx="283732" cy="323165"/>
          </a:xfrm>
          <a:prstGeom prst="rect">
            <a:avLst/>
          </a:prstGeom>
          <a:noFill/>
          <a:ln w="12700">
            <a:noFill/>
            <a:miter lim="800000"/>
            <a:headEnd/>
            <a:tailEnd/>
          </a:ln>
        </p:spPr>
        <p:txBody>
          <a:bodyPr wrap="none" lIns="0" tIns="0" rIns="0" bIns="0">
            <a:spAutoFit/>
          </a:bodyPr>
          <a:lstStyle/>
          <a:p>
            <a:pPr eaLnBrk="1" hangingPunct="1"/>
            <a:r>
              <a:rPr lang="en-US" altLang="en-US" sz="2100">
                <a:solidFill>
                  <a:schemeClr val="tx1"/>
                </a:solidFill>
                <a:latin typeface="Arial Italic" charset="0"/>
                <a:cs typeface="Arial Italic" charset="0"/>
                <a:sym typeface="Arial Italic" charset="0"/>
              </a:rPr>
              <a:t>m’</a:t>
            </a:r>
          </a:p>
        </p:txBody>
      </p:sp>
      <p:sp>
        <p:nvSpPr>
          <p:cNvPr id="22554" name="Line 25"/>
          <p:cNvSpPr>
            <a:spLocks noChangeShapeType="1"/>
          </p:cNvSpPr>
          <p:nvPr/>
        </p:nvSpPr>
        <p:spPr bwMode="auto">
          <a:xfrm rot="10800000">
            <a:off x="7821084" y="3417888"/>
            <a:ext cx="287867" cy="234950"/>
          </a:xfrm>
          <a:prstGeom prst="line">
            <a:avLst/>
          </a:prstGeom>
          <a:noFill/>
          <a:ln w="42863">
            <a:solidFill>
              <a:schemeClr val="tx1"/>
            </a:solidFill>
            <a:round/>
            <a:headEnd/>
            <a:tailEnd/>
          </a:ln>
        </p:spPr>
        <p:txBody>
          <a:bodyPr lIns="0" tIns="0" rIns="0" bIns="0"/>
          <a:lstStyle/>
          <a:p>
            <a:endParaRPr lang="en-US"/>
          </a:p>
        </p:txBody>
      </p:sp>
      <p:sp>
        <p:nvSpPr>
          <p:cNvPr id="22555" name="Oval 26"/>
          <p:cNvSpPr>
            <a:spLocks/>
          </p:cNvSpPr>
          <p:nvPr/>
        </p:nvSpPr>
        <p:spPr bwMode="auto">
          <a:xfrm>
            <a:off x="5012268" y="3448050"/>
            <a:ext cx="105833" cy="439738"/>
          </a:xfrm>
          <a:prstGeom prst="ellipse">
            <a:avLst/>
          </a:prstGeom>
          <a:solidFill>
            <a:srgbClr val="FFFFFF"/>
          </a:solidFill>
          <a:ln w="42863">
            <a:solidFill>
              <a:schemeClr val="tx1"/>
            </a:solidFill>
            <a:round/>
            <a:headEnd/>
            <a:tailEnd/>
          </a:ln>
        </p:spPr>
        <p:txBody>
          <a:bodyPr lIns="0" tIns="0" rIns="0" bIns="0"/>
          <a:lstStyle/>
          <a:p>
            <a:pPr eaLnBrk="1" hangingPunct="1"/>
            <a:endParaRPr lang="en-US"/>
          </a:p>
        </p:txBody>
      </p:sp>
      <p:sp>
        <p:nvSpPr>
          <p:cNvPr id="22556" name="Line 27"/>
          <p:cNvSpPr>
            <a:spLocks noChangeShapeType="1"/>
          </p:cNvSpPr>
          <p:nvPr/>
        </p:nvSpPr>
        <p:spPr bwMode="auto">
          <a:xfrm rot="10800000" flipH="1">
            <a:off x="5084234" y="3360739"/>
            <a:ext cx="71967" cy="115887"/>
          </a:xfrm>
          <a:prstGeom prst="line">
            <a:avLst/>
          </a:prstGeom>
          <a:noFill/>
          <a:ln w="42863">
            <a:solidFill>
              <a:schemeClr val="tx1"/>
            </a:solidFill>
            <a:round/>
            <a:headEnd/>
            <a:tailEnd/>
          </a:ln>
        </p:spPr>
        <p:txBody>
          <a:bodyPr lIns="0" tIns="0" rIns="0" bIns="0"/>
          <a:lstStyle/>
          <a:p>
            <a:endParaRPr lang="en-US"/>
          </a:p>
        </p:txBody>
      </p:sp>
      <p:sp>
        <p:nvSpPr>
          <p:cNvPr id="22557" name="Freeform 28"/>
          <p:cNvSpPr>
            <a:spLocks/>
          </p:cNvSpPr>
          <p:nvPr/>
        </p:nvSpPr>
        <p:spPr bwMode="auto">
          <a:xfrm>
            <a:off x="4938185" y="2511426"/>
            <a:ext cx="325967" cy="790575"/>
          </a:xfrm>
          <a:custGeom>
            <a:avLst/>
            <a:gdLst>
              <a:gd name="T0" fmla="*/ 0 w 21600"/>
              <a:gd name="T1" fmla="*/ 0 h 21600"/>
              <a:gd name="T2" fmla="*/ 216496 w 21600"/>
              <a:gd name="T3" fmla="*/ 496891 h 21600"/>
              <a:gd name="T4" fmla="*/ 244475 w 21600"/>
              <a:gd name="T5" fmla="*/ 673087 h 21600"/>
              <a:gd name="T6" fmla="*/ 189989 w 21600"/>
              <a:gd name="T7" fmla="*/ 7905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19128" y="13576"/>
                </a:lnTo>
                <a:lnTo>
                  <a:pt x="21600" y="18390"/>
                </a:lnTo>
                <a:lnTo>
                  <a:pt x="16786" y="21600"/>
                </a:lnTo>
              </a:path>
            </a:pathLst>
          </a:custGeom>
          <a:noFill/>
          <a:ln w="42863" cap="flat">
            <a:solidFill>
              <a:schemeClr val="tx1"/>
            </a:solidFill>
            <a:prstDash val="solid"/>
            <a:round/>
            <a:headEnd type="none" w="med" len="med"/>
            <a:tailEnd type="none" w="med" len="med"/>
          </a:ln>
        </p:spPr>
        <p:txBody>
          <a:bodyPr lIns="0" tIns="0" rIns="0" bIns="0"/>
          <a:lstStyle/>
          <a:p>
            <a:endParaRPr lang="en-US"/>
          </a:p>
        </p:txBody>
      </p:sp>
      <p:sp>
        <p:nvSpPr>
          <p:cNvPr id="30" name="Rectangle 29"/>
          <p:cNvSpPr/>
          <p:nvPr/>
        </p:nvSpPr>
        <p:spPr>
          <a:xfrm>
            <a:off x="918754" y="5172891"/>
            <a:ext cx="10942320" cy="1200329"/>
          </a:xfrm>
          <a:prstGeom prst="rect">
            <a:avLst/>
          </a:prstGeom>
        </p:spPr>
        <p:txBody>
          <a:bodyPr wrap="square">
            <a:spAutoFit/>
          </a:bodyPr>
          <a:lstStyle/>
          <a:p>
            <a:r>
              <a:rPr lang="en-US" sz="2400" dirty="0" smtClean="0"/>
              <a:t>The threats from a potential enemy include </a:t>
            </a:r>
          </a:p>
          <a:p>
            <a:pPr lvl="1"/>
            <a:r>
              <a:rPr lang="en-US" sz="2400" i="1" dirty="0" smtClean="0"/>
              <a:t>threats to processes</a:t>
            </a:r>
          </a:p>
          <a:p>
            <a:pPr lvl="1"/>
            <a:r>
              <a:rPr lang="en-US" sz="2400" i="1" dirty="0" smtClean="0"/>
              <a:t>threats to communication channels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smtClean="0"/>
              <a:t>Threats to processes</a:t>
            </a:r>
            <a:endParaRPr lang="en-US" dirty="0"/>
          </a:p>
        </p:txBody>
      </p:sp>
      <p:sp>
        <p:nvSpPr>
          <p:cNvPr id="3" name="Content Placeholder 2"/>
          <p:cNvSpPr>
            <a:spLocks noGrp="1"/>
          </p:cNvSpPr>
          <p:nvPr>
            <p:ph idx="1"/>
          </p:nvPr>
        </p:nvSpPr>
        <p:spPr>
          <a:xfrm>
            <a:off x="838200" y="1423851"/>
            <a:ext cx="10515600" cy="4753112"/>
          </a:xfrm>
        </p:spPr>
        <p:txBody>
          <a:bodyPr>
            <a:normAutofit/>
          </a:bodyPr>
          <a:lstStyle/>
          <a:p>
            <a:r>
              <a:rPr lang="en-US" dirty="0" smtClean="0"/>
              <a:t>A process that is designed to handle incoming requests may receive a message from any other process in the distributed system, and it cannot necessarily determine the identity of the sender. </a:t>
            </a:r>
          </a:p>
          <a:p>
            <a:pPr lvl="1"/>
            <a:r>
              <a:rPr lang="en-US" dirty="0" smtClean="0"/>
              <a:t>Communication protocols such as IP do include the address of the source computer in each message, but it is not difficult for an enemy to generate a message with a forged source address. </a:t>
            </a:r>
          </a:p>
          <a:p>
            <a:pPr lvl="1"/>
            <a:r>
              <a:rPr lang="en-US" dirty="0" smtClean="0"/>
              <a:t>This lack of reliable knowledge of the source of a message is a threat to the correct functioning of both servers and clients.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to processes: Server</a:t>
            </a:r>
            <a:endParaRPr lang="en-US" dirty="0"/>
          </a:p>
        </p:txBody>
      </p:sp>
      <p:sp>
        <p:nvSpPr>
          <p:cNvPr id="3" name="Content Placeholder 2"/>
          <p:cNvSpPr>
            <a:spLocks noGrp="1"/>
          </p:cNvSpPr>
          <p:nvPr>
            <p:ph idx="1"/>
          </p:nvPr>
        </p:nvSpPr>
        <p:spPr/>
        <p:txBody>
          <a:bodyPr>
            <a:normAutofit lnSpcReduction="10000"/>
          </a:bodyPr>
          <a:lstStyle/>
          <a:p>
            <a:r>
              <a:rPr lang="en-US" i="1" dirty="0" smtClean="0"/>
              <a:t>Servers: Since a server can receive invocations from many different clients, it cannot </a:t>
            </a:r>
            <a:r>
              <a:rPr lang="en-US" dirty="0" smtClean="0"/>
              <a:t>necessarily determine the identity of the principal behind any particular invocation.</a:t>
            </a:r>
          </a:p>
          <a:p>
            <a:r>
              <a:rPr lang="en-US" dirty="0" smtClean="0"/>
              <a:t>Even if a server requires the inclusion of the principal’s identity in each invocation, an enemy might generate an invocation with a false identity.</a:t>
            </a:r>
          </a:p>
          <a:p>
            <a:r>
              <a:rPr lang="en-US" dirty="0" smtClean="0"/>
              <a:t> Without reliable knowledge of the sender’s identity, a server cannot tell whether to perform the operation or to reject it. </a:t>
            </a:r>
          </a:p>
          <a:p>
            <a:r>
              <a:rPr lang="en-US" dirty="0" smtClean="0"/>
              <a:t>For example, a mail server would not know whether the user behind an invocation that requests a mail item from a particular mailbox is </a:t>
            </a:r>
            <a:r>
              <a:rPr lang="en-US" smtClean="0"/>
              <a:t>allowedto</a:t>
            </a:r>
            <a:r>
              <a:rPr lang="en-US" dirty="0" smtClean="0"/>
              <a:t> do so or whether it was a request from an enemy.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Fundamental </a:t>
            </a:r>
            <a:r>
              <a:rPr lang="en-IN" b="1" dirty="0" smtClean="0"/>
              <a:t>Models (cont</a:t>
            </a:r>
            <a:r>
              <a:rPr lang="en-IN" b="1" dirty="0"/>
              <a:t>.</a:t>
            </a:r>
            <a:r>
              <a:rPr lang="en-IN" b="1" dirty="0" smtClean="0"/>
              <a:t>)</a:t>
            </a:r>
            <a:endParaRPr lang="en-IN" dirty="0"/>
          </a:p>
        </p:txBody>
      </p:sp>
      <p:sp>
        <p:nvSpPr>
          <p:cNvPr id="3" name="Content Placeholder 2"/>
          <p:cNvSpPr>
            <a:spLocks noGrp="1"/>
          </p:cNvSpPr>
          <p:nvPr>
            <p:ph idx="1"/>
          </p:nvPr>
        </p:nvSpPr>
        <p:spPr>
          <a:xfrm>
            <a:off x="838200" y="1611984"/>
            <a:ext cx="10515600" cy="4564979"/>
          </a:xfrm>
        </p:spPr>
        <p:txBody>
          <a:bodyPr/>
          <a:lstStyle/>
          <a:p>
            <a:pPr marL="514350" indent="-514350">
              <a:buFont typeface="+mj-lt"/>
              <a:buAutoNum type="arabicPeriod"/>
            </a:pPr>
            <a:r>
              <a:rPr lang="en-IN" dirty="0" smtClean="0"/>
              <a:t>Interaction Model:</a:t>
            </a:r>
            <a:r>
              <a:rPr lang="en-IN" dirty="0"/>
              <a:t> </a:t>
            </a:r>
            <a:endParaRPr lang="en-IN" dirty="0" smtClean="0"/>
          </a:p>
          <a:p>
            <a:pPr lvl="1"/>
            <a:r>
              <a:rPr lang="en-US" altLang="en-US" dirty="0" smtClean="0"/>
              <a:t>Deals </a:t>
            </a:r>
            <a:r>
              <a:rPr lang="en-US" altLang="en-US" dirty="0"/>
              <a:t>with communication details among the components and their timing and performance details.</a:t>
            </a:r>
          </a:p>
          <a:p>
            <a:pPr marL="514350" indent="-514350">
              <a:buFont typeface="+mj-lt"/>
              <a:buAutoNum type="arabicPeriod"/>
            </a:pPr>
            <a:r>
              <a:rPr lang="en-IN" dirty="0" smtClean="0"/>
              <a:t>Failure Model:</a:t>
            </a:r>
          </a:p>
          <a:p>
            <a:pPr lvl="1"/>
            <a:r>
              <a:rPr lang="en-IN" dirty="0" smtClean="0"/>
              <a:t>Provides specification and effects of faults relating to processes and communication channels.</a:t>
            </a:r>
          </a:p>
          <a:p>
            <a:pPr marL="514350" indent="-514350">
              <a:buFont typeface="+mj-lt"/>
              <a:buAutoNum type="arabicPeriod"/>
            </a:pPr>
            <a:r>
              <a:rPr lang="en-IN" dirty="0" smtClean="0"/>
              <a:t>Security Model:</a:t>
            </a:r>
          </a:p>
          <a:p>
            <a:pPr lvl="1"/>
            <a:r>
              <a:rPr lang="en-IN" dirty="0" smtClean="0"/>
              <a:t>Specifies possibilities of attacks to processes and communication channels due to openness and modular nature of distributed systems.</a:t>
            </a:r>
          </a:p>
          <a:p>
            <a:pPr lvl="1"/>
            <a:r>
              <a:rPr lang="en-IN" dirty="0" smtClean="0"/>
              <a:t>Provides a basis for the analysis of threats to a system.</a:t>
            </a:r>
          </a:p>
          <a:p>
            <a:pPr marL="514350" indent="-514350">
              <a:buFont typeface="+mj-lt"/>
              <a:buAutoNum type="arabicPeriod"/>
            </a:pPr>
            <a:endParaRPr lang="en-IN" dirty="0" smtClean="0"/>
          </a:p>
        </p:txBody>
      </p:sp>
    </p:spTree>
    <p:extLst>
      <p:ext uri="{BB962C8B-B14F-4D97-AF65-F5344CB8AC3E}">
        <p14:creationId xmlns:p14="http://schemas.microsoft.com/office/powerpoint/2010/main" xmlns="" val="1800549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Basics of (1) Interaction Model</a:t>
            </a:r>
            <a:endParaRPr lang="en-IN" b="1" dirty="0"/>
          </a:p>
        </p:txBody>
      </p:sp>
      <p:sp>
        <p:nvSpPr>
          <p:cNvPr id="3" name="Content Placeholder 2"/>
          <p:cNvSpPr>
            <a:spLocks noGrp="1"/>
          </p:cNvSpPr>
          <p:nvPr>
            <p:ph idx="1"/>
          </p:nvPr>
        </p:nvSpPr>
        <p:spPr>
          <a:xfrm>
            <a:off x="838200" y="1812175"/>
            <a:ext cx="10515600" cy="4680672"/>
          </a:xfrm>
        </p:spPr>
        <p:txBody>
          <a:bodyPr>
            <a:normAutofit fontScale="92500"/>
          </a:bodyPr>
          <a:lstStyle/>
          <a:p>
            <a:pPr algn="just"/>
            <a:r>
              <a:rPr lang="en-IN" dirty="0"/>
              <a:t>Multiple server processes may cooperate to provide service. </a:t>
            </a:r>
            <a:r>
              <a:rPr lang="en-IN" dirty="0" smtClean="0"/>
              <a:t>For example,  </a:t>
            </a:r>
            <a:r>
              <a:rPr lang="en-IN" dirty="0"/>
              <a:t>DNS, which partitions </a:t>
            </a:r>
            <a:r>
              <a:rPr lang="en-IN" dirty="0" smtClean="0"/>
              <a:t>and replicates </a:t>
            </a:r>
            <a:r>
              <a:rPr lang="en-IN" dirty="0"/>
              <a:t>its data at servers throughout the Internet, and Sun’s </a:t>
            </a:r>
            <a:r>
              <a:rPr lang="en-IN" dirty="0" smtClean="0"/>
              <a:t>Network Information </a:t>
            </a:r>
            <a:r>
              <a:rPr lang="en-IN" dirty="0"/>
              <a:t>Service, which keeps replicated copies of password files at </a:t>
            </a:r>
            <a:r>
              <a:rPr lang="en-IN" dirty="0" smtClean="0"/>
              <a:t>several servers </a:t>
            </a:r>
            <a:r>
              <a:rPr lang="en-IN" dirty="0"/>
              <a:t>in a local area network.</a:t>
            </a:r>
          </a:p>
          <a:p>
            <a:pPr algn="just"/>
            <a:endParaRPr lang="en-IN" dirty="0" smtClean="0"/>
          </a:p>
          <a:p>
            <a:pPr algn="just"/>
            <a:r>
              <a:rPr lang="en-IN" dirty="0" smtClean="0"/>
              <a:t>A set of peer processes may cooperate to achieve common goal. For example, </a:t>
            </a:r>
            <a:r>
              <a:rPr lang="en-IN" dirty="0"/>
              <a:t>Audio conferencing, a voice conferencing system that distributes streams of </a:t>
            </a:r>
            <a:r>
              <a:rPr lang="en-IN" dirty="0" smtClean="0"/>
              <a:t>audio data </a:t>
            </a:r>
            <a:r>
              <a:rPr lang="en-IN" dirty="0"/>
              <a:t>in a similar manner, but with strict real-time constraints</a:t>
            </a:r>
            <a:r>
              <a:rPr lang="en-IN" dirty="0" smtClean="0"/>
              <a:t>.</a:t>
            </a:r>
            <a:endParaRPr lang="en-IN" dirty="0"/>
          </a:p>
          <a:p>
            <a:pPr algn="just"/>
            <a:endParaRPr lang="en-IN" dirty="0" smtClean="0"/>
          </a:p>
          <a:p>
            <a:pPr algn="just"/>
            <a:r>
              <a:rPr lang="en-IN" dirty="0" smtClean="0"/>
              <a:t>Their behaviour and state can be defined by distributed algorithm.</a:t>
            </a:r>
          </a:p>
        </p:txBody>
      </p:sp>
    </p:spTree>
    <p:extLst>
      <p:ext uri="{BB962C8B-B14F-4D97-AF65-F5344CB8AC3E}">
        <p14:creationId xmlns:p14="http://schemas.microsoft.com/office/powerpoint/2010/main" xmlns="" val="4119618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Basics of </a:t>
            </a:r>
            <a:r>
              <a:rPr lang="en-IN" b="1" dirty="0" smtClean="0"/>
              <a:t>(1) Interaction Model (cont.)</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IN" b="1" dirty="0"/>
              <a:t>Distributed Algorithm</a:t>
            </a:r>
          </a:p>
          <a:p>
            <a:pPr lvl="1" algn="just"/>
            <a:r>
              <a:rPr lang="en-IN" sz="2800" dirty="0"/>
              <a:t>Definition of the steps to be taken by each of the processes of which DS is made of, including the transmission of messages.</a:t>
            </a:r>
          </a:p>
          <a:p>
            <a:pPr lvl="1" algn="just"/>
            <a:r>
              <a:rPr lang="en-IN" sz="2800" dirty="0"/>
              <a:t>Rate at which each process proceed and the timing of transmission of messages can not be predicted in general.</a:t>
            </a:r>
          </a:p>
          <a:p>
            <a:pPr lvl="1" algn="just"/>
            <a:r>
              <a:rPr lang="en-IN" sz="2800" dirty="0"/>
              <a:t>Each process has its own state.</a:t>
            </a:r>
          </a:p>
          <a:p>
            <a:pPr algn="just"/>
            <a:r>
              <a:rPr lang="en-IN" dirty="0"/>
              <a:t>The rate at which each process proceeds and the timing of the transmission </a:t>
            </a:r>
            <a:r>
              <a:rPr lang="en-IN" dirty="0" smtClean="0"/>
              <a:t>of messages </a:t>
            </a:r>
            <a:r>
              <a:rPr lang="en-IN" dirty="0"/>
              <a:t>between them cannot in general be predicted. It is also difficult to describe </a:t>
            </a:r>
            <a:r>
              <a:rPr lang="en-IN" dirty="0" smtClean="0"/>
              <a:t>all the </a:t>
            </a:r>
            <a:r>
              <a:rPr lang="en-IN" dirty="0"/>
              <a:t>states of a distributed algorithm, because it must deal with the failures of one or </a:t>
            </a:r>
            <a:r>
              <a:rPr lang="en-IN" dirty="0" smtClean="0"/>
              <a:t>more of </a:t>
            </a:r>
            <a:r>
              <a:rPr lang="en-IN" dirty="0"/>
              <a:t>the processes involved or the failure of message transmissions.</a:t>
            </a:r>
          </a:p>
          <a:p>
            <a:pPr algn="just"/>
            <a:r>
              <a:rPr lang="en-IN" dirty="0" smtClean="0"/>
              <a:t>Significant factors affecting interacting processes in a distributed system:</a:t>
            </a:r>
          </a:p>
          <a:p>
            <a:pPr lvl="1" algn="just"/>
            <a:r>
              <a:rPr lang="en-IN" sz="2800" dirty="0" smtClean="0"/>
              <a:t>Communication </a:t>
            </a:r>
            <a:r>
              <a:rPr lang="en-IN" sz="2800" dirty="0"/>
              <a:t>performance is often a limiting characteristic.</a:t>
            </a:r>
            <a:endParaRPr lang="en-IN" sz="2800" dirty="0" smtClean="0"/>
          </a:p>
          <a:p>
            <a:pPr lvl="1" algn="just"/>
            <a:r>
              <a:rPr lang="en-IN" sz="2800" dirty="0"/>
              <a:t>It is impossible to maintain a single global notion of time.</a:t>
            </a:r>
          </a:p>
        </p:txBody>
      </p:sp>
    </p:spTree>
    <p:extLst>
      <p:ext uri="{BB962C8B-B14F-4D97-AF65-F5344CB8AC3E}">
        <p14:creationId xmlns:p14="http://schemas.microsoft.com/office/powerpoint/2010/main" xmlns="" val="3146872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4278"/>
            <a:ext cx="10515600" cy="5619402"/>
          </a:xfrm>
        </p:spPr>
        <p:txBody>
          <a:bodyPr>
            <a:noAutofit/>
          </a:bodyPr>
          <a:lstStyle/>
          <a:p>
            <a:pPr algn="just"/>
            <a:r>
              <a:rPr lang="en-IN" dirty="0"/>
              <a:t>The communication channels in our </a:t>
            </a:r>
            <a:r>
              <a:rPr lang="en-IN" dirty="0" smtClean="0"/>
              <a:t>model are </a:t>
            </a:r>
            <a:r>
              <a:rPr lang="en-IN" dirty="0"/>
              <a:t>realized in a variety of ways in distributed systems – for example, by </a:t>
            </a:r>
            <a:r>
              <a:rPr lang="en-IN" dirty="0" smtClean="0"/>
              <a:t>an implementation </a:t>
            </a:r>
            <a:r>
              <a:rPr lang="en-IN" dirty="0"/>
              <a:t>of streams or by simple message passing over a computer </a:t>
            </a:r>
            <a:r>
              <a:rPr lang="en-IN" dirty="0" smtClean="0"/>
              <a:t>network.</a:t>
            </a:r>
          </a:p>
          <a:p>
            <a:pPr algn="just"/>
            <a:r>
              <a:rPr lang="en-IN" sz="2800" b="1" dirty="0" smtClean="0"/>
              <a:t>Delay</a:t>
            </a:r>
            <a:r>
              <a:rPr lang="en-IN" sz="2800" dirty="0" smtClean="0"/>
              <a:t> between start of a message’s transmission from one process and beginning of its receipt by another process. It includes:</a:t>
            </a:r>
          </a:p>
          <a:p>
            <a:pPr marL="914400" lvl="2" indent="0" algn="just">
              <a:buNone/>
            </a:pPr>
            <a:r>
              <a:rPr lang="en-IN" sz="2800" dirty="0" smtClean="0"/>
              <a:t>- Time taken for the first of a string of bits transmitted through a network to reach its destination.</a:t>
            </a:r>
          </a:p>
          <a:p>
            <a:pPr marL="914400" lvl="2" indent="0" algn="just">
              <a:buNone/>
            </a:pPr>
            <a:r>
              <a:rPr lang="en-IN" sz="2800" dirty="0"/>
              <a:t>- Delay in accessing the network increases with increase in network load. For example, for Ethernet transmission the </a:t>
            </a:r>
            <a:r>
              <a:rPr lang="en-IN" sz="2800" dirty="0" smtClean="0"/>
              <a:t>sending station </a:t>
            </a:r>
            <a:r>
              <a:rPr lang="en-IN" sz="2800" dirty="0"/>
              <a:t>waits for the network to be free of traffic.</a:t>
            </a:r>
          </a:p>
          <a:p>
            <a:pPr marL="914400" lvl="2" indent="0" algn="just">
              <a:buNone/>
            </a:pPr>
            <a:r>
              <a:rPr lang="en-IN" sz="2800" dirty="0" smtClean="0"/>
              <a:t>- Time taken by operating system communication services at both sending and receiving processes, which varies according to current load on operating system.</a:t>
            </a:r>
            <a:endParaRPr lang="en-IN" sz="2800" dirty="0"/>
          </a:p>
        </p:txBody>
      </p:sp>
      <p:sp>
        <p:nvSpPr>
          <p:cNvPr id="5" name="Rectangle 4"/>
          <p:cNvSpPr/>
          <p:nvPr/>
        </p:nvSpPr>
        <p:spPr>
          <a:xfrm>
            <a:off x="-128920" y="194837"/>
            <a:ext cx="10365915" cy="769441"/>
          </a:xfrm>
          <a:prstGeom prst="rect">
            <a:avLst/>
          </a:prstGeom>
        </p:spPr>
        <p:txBody>
          <a:bodyPr wrap="none">
            <a:spAutoFit/>
          </a:bodyPr>
          <a:lstStyle/>
          <a:p>
            <a:pPr lvl="2" algn="just"/>
            <a:r>
              <a:rPr lang="en-IN" sz="4400" b="1" dirty="0">
                <a:latin typeface="+mj-lt"/>
              </a:rPr>
              <a:t>Performance of communication channels:</a:t>
            </a:r>
          </a:p>
        </p:txBody>
      </p:sp>
    </p:spTree>
    <p:extLst>
      <p:ext uri="{BB962C8B-B14F-4D97-AF65-F5344CB8AC3E}">
        <p14:creationId xmlns:p14="http://schemas.microsoft.com/office/powerpoint/2010/main" xmlns="" val="2470371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Performance of communication </a:t>
            </a:r>
            <a:r>
              <a:rPr lang="en-IN" b="1" dirty="0" smtClean="0"/>
              <a:t>channels (cont.)</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IN" dirty="0"/>
              <a:t>The </a:t>
            </a:r>
            <a:r>
              <a:rPr lang="en-IN" b="1" dirty="0"/>
              <a:t>bandwidth</a:t>
            </a:r>
            <a:r>
              <a:rPr lang="en-IN" dirty="0"/>
              <a:t> of a computer network is the total amount of information that </a:t>
            </a:r>
            <a:r>
              <a:rPr lang="en-IN" dirty="0" smtClean="0"/>
              <a:t>can be </a:t>
            </a:r>
            <a:r>
              <a:rPr lang="en-IN" dirty="0"/>
              <a:t>transmitted over it in a given time. When a large number of </a:t>
            </a:r>
            <a:r>
              <a:rPr lang="en-IN" dirty="0" smtClean="0"/>
              <a:t>communication channels </a:t>
            </a:r>
            <a:r>
              <a:rPr lang="en-IN" dirty="0"/>
              <a:t>are using the same network, they have to share the available </a:t>
            </a:r>
            <a:r>
              <a:rPr lang="en-IN" dirty="0" smtClean="0"/>
              <a:t>bandwidth.</a:t>
            </a:r>
          </a:p>
          <a:p>
            <a:pPr algn="just">
              <a:buFont typeface="Wingdings" panose="05000000000000000000" pitchFamily="2" charset="2"/>
              <a:buChar char="§"/>
            </a:pPr>
            <a:endParaRPr lang="en-IN" dirty="0" smtClean="0"/>
          </a:p>
          <a:p>
            <a:pPr algn="just">
              <a:buFont typeface="Wingdings" panose="05000000000000000000" pitchFamily="2" charset="2"/>
              <a:buChar char="§"/>
            </a:pPr>
            <a:r>
              <a:rPr lang="en-IN" b="1" dirty="0" smtClean="0"/>
              <a:t>Jitter</a:t>
            </a:r>
            <a:r>
              <a:rPr lang="en-IN" dirty="0" smtClean="0"/>
              <a:t> </a:t>
            </a:r>
            <a:r>
              <a:rPr lang="en-IN" dirty="0"/>
              <a:t>is the variation in the time taken to deliver a series of messages. Jitter </a:t>
            </a:r>
            <a:r>
              <a:rPr lang="en-IN" dirty="0" smtClean="0"/>
              <a:t>is relevant </a:t>
            </a:r>
            <a:r>
              <a:rPr lang="en-IN" dirty="0"/>
              <a:t>to multimedia data. For example, if consecutive samples of audio data </a:t>
            </a:r>
            <a:r>
              <a:rPr lang="en-IN" dirty="0" smtClean="0"/>
              <a:t>are played </a:t>
            </a:r>
            <a:r>
              <a:rPr lang="en-IN" dirty="0"/>
              <a:t>with differing time intervals, the sound will be badly distorted.</a:t>
            </a:r>
            <a:endParaRPr lang="en-IN" sz="2800" dirty="0"/>
          </a:p>
        </p:txBody>
      </p:sp>
    </p:spTree>
    <p:extLst>
      <p:ext uri="{BB962C8B-B14F-4D97-AF65-F5344CB8AC3E}">
        <p14:creationId xmlns:p14="http://schemas.microsoft.com/office/powerpoint/2010/main" xmlns="" val="3517632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3849</Words>
  <Application>Microsoft Office PowerPoint</Application>
  <PresentationFormat>Custom</PresentationFormat>
  <Paragraphs>364</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Fundamental Models</vt:lpstr>
      <vt:lpstr>Fundamental Models- Basics</vt:lpstr>
      <vt:lpstr>Fundamental Models (cont.)</vt:lpstr>
      <vt:lpstr>Fundamental Models (cont.)</vt:lpstr>
      <vt:lpstr>Fundamental Models (cont.)</vt:lpstr>
      <vt:lpstr>Basics of (1) Interaction Model</vt:lpstr>
      <vt:lpstr>Basics of (1) Interaction Model (cont.)</vt:lpstr>
      <vt:lpstr>Slide 8</vt:lpstr>
      <vt:lpstr>Performance of communication channels (cont.)</vt:lpstr>
      <vt:lpstr>Computer clocks and timing events: </vt:lpstr>
      <vt:lpstr>Inter Process Communication (IPC) </vt:lpstr>
      <vt:lpstr>Inter-process communication (IPC) </vt:lpstr>
      <vt:lpstr>IPC: Shared Memory Method</vt:lpstr>
      <vt:lpstr>IPC: Shared Memory Method</vt:lpstr>
      <vt:lpstr>IPC: Shared Memory Method</vt:lpstr>
      <vt:lpstr>IPC: Shared Memory Method</vt:lpstr>
      <vt:lpstr>IPC : Shared Memory Method</vt:lpstr>
      <vt:lpstr>IPC: Messaging Passing Method</vt:lpstr>
      <vt:lpstr>IPC: Messaging Passing Method</vt:lpstr>
      <vt:lpstr>IPC: Messaging Passing Method</vt:lpstr>
      <vt:lpstr>IPC: Messaging Passing Method</vt:lpstr>
      <vt:lpstr>IPC: Messaging Passing Method</vt:lpstr>
      <vt:lpstr>IPC: Messaging Passing Method</vt:lpstr>
      <vt:lpstr>IPC: Messaging Passing Method</vt:lpstr>
      <vt:lpstr>IPC: Messaging Passing Method</vt:lpstr>
      <vt:lpstr>Steps involved in doing remote computation through RPC</vt:lpstr>
      <vt:lpstr>Event Ordering</vt:lpstr>
      <vt:lpstr>Event Ordering (cont.)</vt:lpstr>
      <vt:lpstr>Event Ordering (cont.)</vt:lpstr>
      <vt:lpstr>Event Ordering (cont.)</vt:lpstr>
      <vt:lpstr>Event Ordering (cont.)</vt:lpstr>
      <vt:lpstr>Event Ordering (cont.)</vt:lpstr>
      <vt:lpstr>Failure  Model</vt:lpstr>
      <vt:lpstr>Failure  Model: Omission Failure</vt:lpstr>
      <vt:lpstr>Failure  Model: Omission Failure</vt:lpstr>
      <vt:lpstr>Communication omission failures</vt:lpstr>
      <vt:lpstr>Communication omission failures</vt:lpstr>
      <vt:lpstr>Communication omission failures</vt:lpstr>
      <vt:lpstr>Arbitrary failures </vt:lpstr>
      <vt:lpstr> Omission and arbitrary failures</vt:lpstr>
      <vt:lpstr> Timing failures</vt:lpstr>
      <vt:lpstr>Security model</vt:lpstr>
      <vt:lpstr>Security model: Objects and principals</vt:lpstr>
      <vt:lpstr>Security model: Objects and principals</vt:lpstr>
      <vt:lpstr>Securing processes and their interactions</vt:lpstr>
      <vt:lpstr>Analysis of security threats</vt:lpstr>
      <vt:lpstr>The enemy</vt:lpstr>
      <vt:lpstr>Threats to processes</vt:lpstr>
      <vt:lpstr>Threats to processes: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Models</dc:title>
  <dc:creator>Swarnima</dc:creator>
  <cp:lastModifiedBy>user</cp:lastModifiedBy>
  <cp:revision>139</cp:revision>
  <dcterms:created xsi:type="dcterms:W3CDTF">2021-10-18T19:21:17Z</dcterms:created>
  <dcterms:modified xsi:type="dcterms:W3CDTF">2022-10-21T06:37:12Z</dcterms:modified>
</cp:coreProperties>
</file>