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0" r:id="rId4"/>
    <p:sldId id="258" r:id="rId5"/>
    <p:sldId id="259" r:id="rId6"/>
    <p:sldId id="260" r:id="rId7"/>
    <p:sldId id="261" r:id="rId8"/>
    <p:sldId id="311" r:id="rId9"/>
    <p:sldId id="312" r:id="rId10"/>
    <p:sldId id="262" r:id="rId11"/>
    <p:sldId id="313" r:id="rId12"/>
    <p:sldId id="263" r:id="rId13"/>
    <p:sldId id="314" r:id="rId14"/>
    <p:sldId id="264" r:id="rId15"/>
    <p:sldId id="265" r:id="rId16"/>
    <p:sldId id="266" r:id="rId17"/>
    <p:sldId id="267" r:id="rId18"/>
    <p:sldId id="268" r:id="rId19"/>
    <p:sldId id="269" r:id="rId20"/>
    <p:sldId id="270" r:id="rId21"/>
    <p:sldId id="271" r:id="rId22"/>
    <p:sldId id="315" r:id="rId23"/>
    <p:sldId id="316" r:id="rId24"/>
    <p:sldId id="317" r:id="rId25"/>
    <p:sldId id="320" r:id="rId26"/>
    <p:sldId id="321" r:id="rId27"/>
    <p:sldId id="318" r:id="rId28"/>
    <p:sldId id="319" r:id="rId29"/>
    <p:sldId id="322" r:id="rId30"/>
    <p:sldId id="323" r:id="rId31"/>
    <p:sldId id="324" r:id="rId32"/>
    <p:sldId id="325" r:id="rId33"/>
    <p:sldId id="326" r:id="rId34"/>
    <p:sldId id="272" r:id="rId35"/>
    <p:sldId id="273" r:id="rId36"/>
    <p:sldId id="274" r:id="rId37"/>
    <p:sldId id="275" r:id="rId38"/>
    <p:sldId id="276" r:id="rId39"/>
    <p:sldId id="277" r:id="rId40"/>
    <p:sldId id="278" r:id="rId41"/>
    <p:sldId id="279" r:id="rId42"/>
    <p:sldId id="280" r:id="rId43"/>
    <p:sldId id="281" r:id="rId44"/>
    <p:sldId id="282" r:id="rId45"/>
    <p:sldId id="328" r:id="rId46"/>
    <p:sldId id="327" r:id="rId47"/>
    <p:sldId id="283" r:id="rId48"/>
    <p:sldId id="284" r:id="rId49"/>
    <p:sldId id="298" r:id="rId50"/>
    <p:sldId id="299" r:id="rId51"/>
    <p:sldId id="300" r:id="rId52"/>
    <p:sldId id="304" r:id="rId53"/>
    <p:sldId id="305" r:id="rId54"/>
    <p:sldId id="306" r:id="rId55"/>
    <p:sldId id="307" r:id="rId56"/>
    <p:sldId id="308" r:id="rId57"/>
    <p:sldId id="30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2" autoAdjust="0"/>
    <p:restoredTop sz="94660"/>
  </p:normalViewPr>
  <p:slideViewPr>
    <p:cSldViewPr snapToGrid="0">
      <p:cViewPr varScale="1">
        <p:scale>
          <a:sx n="65" d="100"/>
          <a:sy n="65" d="100"/>
        </p:scale>
        <p:origin x="-10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80266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123807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16771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1969189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142832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403510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102108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670356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262713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420062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12210-8156-4B42-A055-C9F2C41EC14F}" type="datetimeFigureOut">
              <a:rPr lang="en-IN" smtClean="0"/>
              <a:pPr/>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7CD004-6AA2-465A-B67A-8983C9E2F880}" type="slidenum">
              <a:rPr lang="en-IN" smtClean="0"/>
              <a:pPr/>
              <a:t>‹#›</a:t>
            </a:fld>
            <a:endParaRPr lang="en-IN"/>
          </a:p>
        </p:txBody>
      </p:sp>
    </p:spTree>
    <p:extLst>
      <p:ext uri="{BB962C8B-B14F-4D97-AF65-F5344CB8AC3E}">
        <p14:creationId xmlns:p14="http://schemas.microsoft.com/office/powerpoint/2010/main" val="2025148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12210-8156-4B42-A055-C9F2C41EC14F}" type="datetimeFigureOut">
              <a:rPr lang="en-IN" smtClean="0"/>
              <a:pPr/>
              <a:t>18-11-2022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CD004-6AA2-465A-B67A-8983C9E2F880}" type="slidenum">
              <a:rPr lang="en-IN" smtClean="0"/>
              <a:pPr/>
              <a:t>‹#›</a:t>
            </a:fld>
            <a:endParaRPr lang="en-IN"/>
          </a:p>
        </p:txBody>
      </p:sp>
    </p:spTree>
    <p:extLst>
      <p:ext uri="{BB962C8B-B14F-4D97-AF65-F5344CB8AC3E}">
        <p14:creationId xmlns:p14="http://schemas.microsoft.com/office/powerpoint/2010/main" val="2774332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2.xml" /><Relationship Id="rId1" Type="http://schemas.openxmlformats.org/officeDocument/2006/relationships/vmlDrawing" Target="../drawings/vmlDrawing2.vml" /><Relationship Id="rId4" Type="http://schemas.openxmlformats.org/officeDocument/2006/relationships/image" Target="../media/image3.w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2.xml" /><Relationship Id="rId1" Type="http://schemas.openxmlformats.org/officeDocument/2006/relationships/vmlDrawing" Target="../drawings/vmlDrawing3.vml" /><Relationship Id="rId4" Type="http://schemas.openxmlformats.org/officeDocument/2006/relationships/image" Target="../media/image4.wmf"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hyperlink" Target="../../TCP%20CLIENT%20AND%20SERVER%20SOCKET%20PROGRAM_CHAPTER%204.docx" TargetMode="Externa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2.w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INTER PROCESS COMMUNICATION</a:t>
            </a:r>
          </a:p>
        </p:txBody>
      </p:sp>
    </p:spTree>
    <p:extLst>
      <p:ext uri="{BB962C8B-B14F-4D97-AF65-F5344CB8AC3E}">
        <p14:creationId xmlns:p14="http://schemas.microsoft.com/office/powerpoint/2010/main" val="281696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7400"/>
          </a:xfrm>
        </p:spPr>
        <p:txBody>
          <a:bodyPr>
            <a:normAutofit fontScale="90000"/>
          </a:bodyPr>
          <a:lstStyle/>
          <a:p>
            <a:r>
              <a:rPr lang="en-IN" b="1" dirty="0"/>
              <a:t>Synchronous and Asynchronous Communication</a:t>
            </a:r>
            <a:endParaRPr lang="en-IN" dirty="0"/>
          </a:p>
        </p:txBody>
      </p:sp>
      <p:sp>
        <p:nvSpPr>
          <p:cNvPr id="3" name="Content Placeholder 2"/>
          <p:cNvSpPr>
            <a:spLocks noGrp="1"/>
          </p:cNvSpPr>
          <p:nvPr>
            <p:ph idx="1"/>
          </p:nvPr>
        </p:nvSpPr>
        <p:spPr>
          <a:xfrm>
            <a:off x="838200" y="1074822"/>
            <a:ext cx="10515600" cy="5102142"/>
          </a:xfrm>
        </p:spPr>
        <p:txBody>
          <a:bodyPr>
            <a:normAutofit fontScale="92500" lnSpcReduction="20000"/>
          </a:bodyPr>
          <a:lstStyle/>
          <a:p>
            <a:pPr algn="just"/>
            <a:r>
              <a:rPr lang="en-IN" dirty="0"/>
              <a:t>A queue is associated with each message destination. Sending processes cause messages to be added to remote queues and receiving processes remove messages from local queues. </a:t>
            </a:r>
          </a:p>
          <a:p>
            <a:r>
              <a:rPr lang="en-IN" dirty="0"/>
              <a:t>In the </a:t>
            </a:r>
            <a:r>
              <a:rPr lang="en-IN" b="1" i="1" dirty="0"/>
              <a:t>synchronous</a:t>
            </a:r>
            <a:r>
              <a:rPr lang="en-IN" i="1" dirty="0"/>
              <a:t> </a:t>
            </a:r>
            <a:r>
              <a:rPr lang="en-IN" dirty="0"/>
              <a:t>form of communication, both </a:t>
            </a:r>
            <a:r>
              <a:rPr lang="en-IN" b="1" i="1" dirty="0"/>
              <a:t>send </a:t>
            </a:r>
            <a:r>
              <a:rPr lang="en-IN" b="1" dirty="0"/>
              <a:t>and </a:t>
            </a:r>
            <a:r>
              <a:rPr lang="en-IN" b="1" i="1" dirty="0"/>
              <a:t>receive </a:t>
            </a:r>
            <a:r>
              <a:rPr lang="en-IN" b="1" dirty="0"/>
              <a:t>are </a:t>
            </a:r>
            <a:r>
              <a:rPr lang="en-IN" b="1" i="1" dirty="0"/>
              <a:t>blocking </a:t>
            </a:r>
            <a:r>
              <a:rPr lang="en-IN" b="1" dirty="0"/>
              <a:t>operations</a:t>
            </a:r>
            <a:r>
              <a:rPr lang="en-IN" dirty="0"/>
              <a:t>.</a:t>
            </a:r>
            <a:r>
              <a:rPr lang="en-US" b="1" dirty="0"/>
              <a:t> </a:t>
            </a:r>
          </a:p>
          <a:p>
            <a:r>
              <a:rPr lang="en-US" b="1" dirty="0"/>
              <a:t>A </a:t>
            </a:r>
            <a:r>
              <a:rPr lang="en-US" b="1" dirty="0">
                <a:solidFill>
                  <a:srgbClr val="0000CC"/>
                </a:solidFill>
              </a:rPr>
              <a:t>blocking operation</a:t>
            </a:r>
            <a:r>
              <a:rPr lang="en-US" b="1" dirty="0"/>
              <a:t> issued by a process will block further processing of the process until the operation is fulfilled.</a:t>
            </a:r>
            <a:endParaRPr lang="en-IN" dirty="0"/>
          </a:p>
          <a:p>
            <a:r>
              <a:rPr lang="en-IN" dirty="0"/>
              <a:t> Whenever a </a:t>
            </a:r>
            <a:r>
              <a:rPr lang="en-IN" i="1" dirty="0"/>
              <a:t>send </a:t>
            </a:r>
            <a:r>
              <a:rPr lang="en-IN" dirty="0"/>
              <a:t>is issued the sending process (or thread) is blocked until the corresponding </a:t>
            </a:r>
            <a:r>
              <a:rPr lang="en-IN" i="1" dirty="0"/>
              <a:t>receive </a:t>
            </a:r>
            <a:r>
              <a:rPr lang="en-IN" dirty="0"/>
              <a:t>is issued. </a:t>
            </a:r>
          </a:p>
          <a:p>
            <a:r>
              <a:rPr lang="en-IN" dirty="0"/>
              <a:t>Whenever a </a:t>
            </a:r>
            <a:r>
              <a:rPr lang="en-IN" i="1" dirty="0"/>
              <a:t>receive </a:t>
            </a:r>
            <a:r>
              <a:rPr lang="en-IN" dirty="0"/>
              <a:t>is issued by a process (or thread), it blocks until a message arrives.</a:t>
            </a:r>
            <a:r>
              <a:rPr lang="en-US" b="1" dirty="0"/>
              <a:t> </a:t>
            </a:r>
          </a:p>
          <a:p>
            <a:r>
              <a:rPr lang="en-US" b="1" dirty="0"/>
              <a:t>An </a:t>
            </a:r>
            <a:r>
              <a:rPr lang="en-US" b="1" dirty="0">
                <a:solidFill>
                  <a:srgbClr val="0000CC"/>
                </a:solidFill>
              </a:rPr>
              <a:t>asynchronous</a:t>
            </a:r>
            <a:r>
              <a:rPr lang="en-US" b="1" dirty="0"/>
              <a:t> </a:t>
            </a:r>
            <a:r>
              <a:rPr lang="en-US" b="1" dirty="0">
                <a:solidFill>
                  <a:srgbClr val="0000CC"/>
                </a:solidFill>
              </a:rPr>
              <a:t>operation</a:t>
            </a:r>
            <a:r>
              <a:rPr lang="en-US" b="1" dirty="0"/>
              <a:t> issued by a process will not block further processing of the process.  Instead, the process is </a:t>
            </a:r>
            <a:r>
              <a:rPr lang="en-US" b="1" dirty="0">
                <a:solidFill>
                  <a:srgbClr val="0000CC"/>
                </a:solidFill>
              </a:rPr>
              <a:t>free to proceed</a:t>
            </a:r>
            <a:r>
              <a:rPr lang="en-US" b="1" dirty="0"/>
              <a:t> with its processing, and may optionally be notified by the system when the operation is fulfilled.</a:t>
            </a:r>
          </a:p>
        </p:txBody>
      </p:sp>
    </p:spTree>
    <p:extLst>
      <p:ext uri="{BB962C8B-B14F-4D97-AF65-F5344CB8AC3E}">
        <p14:creationId xmlns:p14="http://schemas.microsoft.com/office/powerpoint/2010/main" val="312239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5"/>
            <a:ext cx="10988040" cy="1325563"/>
          </a:xfrm>
        </p:spPr>
        <p:txBody>
          <a:bodyPr/>
          <a:lstStyle/>
          <a:p>
            <a:r>
              <a:rPr lang="en-US" dirty="0"/>
              <a:t>Synchronous send and receive</a:t>
            </a:r>
          </a:p>
        </p:txBody>
      </p:sp>
      <p:graphicFrame>
        <p:nvGraphicFramePr>
          <p:cNvPr id="2050" name="Object 2"/>
          <p:cNvGraphicFramePr>
            <a:graphicFrameLocks noGrp="1" noChangeAspect="1"/>
          </p:cNvGraphicFramePr>
          <p:nvPr>
            <p:ph idx="1"/>
          </p:nvPr>
        </p:nvGraphicFramePr>
        <p:xfrm>
          <a:off x="2925763" y="2173288"/>
          <a:ext cx="6338887" cy="3657600"/>
        </p:xfrm>
        <a:graphic>
          <a:graphicData uri="http://schemas.openxmlformats.org/presentationml/2006/ole">
            <mc:AlternateContent xmlns:mc="http://schemas.openxmlformats.org/markup-compatibility/2006">
              <mc:Choice xmlns:v="urn:schemas-microsoft-com:vml" Requires="v">
                <p:oleObj spid="_x0000_s2049" name="SmartDraw" r:id="rId3" imgW="6338160" imgH="3657600" progId="">
                  <p:embed/>
                </p:oleObj>
              </mc:Choice>
              <mc:Fallback>
                <p:oleObj name="SmartDraw" r:id="rId3" imgW="6338160" imgH="3657600" progId="">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3" y="2173288"/>
                        <a:ext cx="63388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a:t>Synchronous and Asynchronous Communication (cont.)</a:t>
            </a:r>
            <a:endParaRPr lang="en-IN" dirty="0"/>
          </a:p>
        </p:txBody>
      </p:sp>
      <p:sp>
        <p:nvSpPr>
          <p:cNvPr id="3" name="Content Placeholder 2"/>
          <p:cNvSpPr>
            <a:spLocks noGrp="1"/>
          </p:cNvSpPr>
          <p:nvPr>
            <p:ph idx="1"/>
          </p:nvPr>
        </p:nvSpPr>
        <p:spPr>
          <a:xfrm>
            <a:off x="838200" y="1315453"/>
            <a:ext cx="10515600" cy="4861510"/>
          </a:xfrm>
        </p:spPr>
        <p:txBody>
          <a:bodyPr>
            <a:normAutofit/>
          </a:bodyPr>
          <a:lstStyle/>
          <a:p>
            <a:pPr algn="just"/>
            <a:r>
              <a:rPr lang="en-IN" dirty="0"/>
              <a:t>In the </a:t>
            </a:r>
            <a:r>
              <a:rPr lang="en-IN" b="1" i="1" dirty="0"/>
              <a:t>asynchronous</a:t>
            </a:r>
            <a:r>
              <a:rPr lang="en-IN" i="1" dirty="0"/>
              <a:t> </a:t>
            </a:r>
            <a:r>
              <a:rPr lang="en-IN" dirty="0"/>
              <a:t>form of communication, the </a:t>
            </a:r>
            <a:r>
              <a:rPr lang="en-IN" b="1" dirty="0"/>
              <a:t>use of the </a:t>
            </a:r>
            <a:r>
              <a:rPr lang="en-IN" b="1" i="1" dirty="0"/>
              <a:t>send </a:t>
            </a:r>
            <a:r>
              <a:rPr lang="en-IN" b="1" dirty="0"/>
              <a:t>operation is </a:t>
            </a:r>
            <a:r>
              <a:rPr lang="en-IN" b="1" i="1" dirty="0"/>
              <a:t>non-blocking</a:t>
            </a:r>
            <a:r>
              <a:rPr lang="en-IN" i="1" dirty="0"/>
              <a:t> </a:t>
            </a:r>
            <a:r>
              <a:rPr lang="en-IN" dirty="0"/>
              <a:t>in that the </a:t>
            </a:r>
            <a:r>
              <a:rPr lang="en-IN" b="1" dirty="0"/>
              <a:t>sending process</a:t>
            </a:r>
            <a:r>
              <a:rPr lang="en-IN" dirty="0"/>
              <a:t> is allowed to proceed as soon as the message has been copied to a local buffer, and the transmission of the message proceeds in parallel with the sending process. </a:t>
            </a:r>
          </a:p>
          <a:p>
            <a:pPr algn="just"/>
            <a:r>
              <a:rPr lang="en-IN" dirty="0"/>
              <a:t>The </a:t>
            </a:r>
            <a:r>
              <a:rPr lang="en-IN" b="1" i="1" dirty="0"/>
              <a:t>receive </a:t>
            </a:r>
            <a:r>
              <a:rPr lang="en-IN" b="1" dirty="0"/>
              <a:t>operation can have blocking and non-blocking </a:t>
            </a:r>
            <a:r>
              <a:rPr lang="en-IN" dirty="0"/>
              <a:t>variants. In the non-blocking variant, the receiving process proceeds with its program after issuing a </a:t>
            </a:r>
            <a:r>
              <a:rPr lang="en-IN" i="1" dirty="0"/>
              <a:t>receive </a:t>
            </a:r>
            <a:r>
              <a:rPr lang="en-IN" dirty="0"/>
              <a:t>operation, which provides a buffer to be filled in the background, but it must separately receive notification that its buffer has been filled, by polling or interrupt.</a:t>
            </a:r>
          </a:p>
        </p:txBody>
      </p:sp>
    </p:spTree>
    <p:extLst>
      <p:ext uri="{BB962C8B-B14F-4D97-AF65-F5344CB8AC3E}">
        <p14:creationId xmlns:p14="http://schemas.microsoft.com/office/powerpoint/2010/main" val="185256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send and synchronous receive</a:t>
            </a:r>
          </a:p>
        </p:txBody>
      </p:sp>
      <p:graphicFrame>
        <p:nvGraphicFramePr>
          <p:cNvPr id="3074" name="Object 2"/>
          <p:cNvGraphicFramePr>
            <a:graphicFrameLocks noGrp="1" noChangeAspect="1"/>
          </p:cNvGraphicFramePr>
          <p:nvPr>
            <p:ph idx="1"/>
          </p:nvPr>
        </p:nvGraphicFramePr>
        <p:xfrm>
          <a:off x="3338513" y="2160588"/>
          <a:ext cx="5514975" cy="3679825"/>
        </p:xfrm>
        <a:graphic>
          <a:graphicData uri="http://schemas.openxmlformats.org/presentationml/2006/ole">
            <mc:AlternateContent xmlns:mc="http://schemas.openxmlformats.org/markup-compatibility/2006">
              <mc:Choice xmlns:v="urn:schemas-microsoft-com:vml" Requires="v">
                <p:oleObj spid="_x0000_s3073" name="SmartDraw" r:id="rId3" imgW="5515200" imgH="3680280" progId="">
                  <p:embed/>
                </p:oleObj>
              </mc:Choice>
              <mc:Fallback>
                <p:oleObj name="SmartDraw" r:id="rId3" imgW="5515200" imgH="3680280" progId="">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513" y="2160588"/>
                        <a:ext cx="5514975" cy="367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a:t>Synchronous and Asynchronous Communication (cont.)</a:t>
            </a:r>
            <a:endParaRPr lang="en-IN" dirty="0"/>
          </a:p>
        </p:txBody>
      </p:sp>
      <p:sp>
        <p:nvSpPr>
          <p:cNvPr id="3" name="Content Placeholder 2"/>
          <p:cNvSpPr>
            <a:spLocks noGrp="1"/>
          </p:cNvSpPr>
          <p:nvPr>
            <p:ph idx="1"/>
          </p:nvPr>
        </p:nvSpPr>
        <p:spPr>
          <a:xfrm>
            <a:off x="838200" y="1235242"/>
            <a:ext cx="10515600" cy="4941721"/>
          </a:xfrm>
        </p:spPr>
        <p:txBody>
          <a:bodyPr>
            <a:normAutofit/>
          </a:bodyPr>
          <a:lstStyle/>
          <a:p>
            <a:pPr algn="just"/>
            <a:r>
              <a:rPr lang="en-IN" dirty="0"/>
              <a:t>In a system environment such as Java, which supports multiple threads in a single process, the blocking </a:t>
            </a:r>
            <a:r>
              <a:rPr lang="en-IN" i="1" dirty="0"/>
              <a:t>receive </a:t>
            </a:r>
            <a:r>
              <a:rPr lang="en-IN" dirty="0"/>
              <a:t>has no disadvantages, for it can be issued by one thread  while other threads in the process remain active, and the simplicity of synchronizing the receiving threads with the incoming message is a substantial advantage. </a:t>
            </a:r>
          </a:p>
        </p:txBody>
      </p:sp>
    </p:spTree>
    <p:extLst>
      <p:ext uri="{BB962C8B-B14F-4D97-AF65-F5344CB8AC3E}">
        <p14:creationId xmlns:p14="http://schemas.microsoft.com/office/powerpoint/2010/main" val="167629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Message Destinations</a:t>
            </a:r>
          </a:p>
        </p:txBody>
      </p:sp>
      <p:sp>
        <p:nvSpPr>
          <p:cNvPr id="3" name="Content Placeholder 2"/>
          <p:cNvSpPr>
            <a:spLocks noGrp="1"/>
          </p:cNvSpPr>
          <p:nvPr>
            <p:ph idx="1"/>
          </p:nvPr>
        </p:nvSpPr>
        <p:spPr>
          <a:xfrm>
            <a:off x="838200" y="914400"/>
            <a:ext cx="10515600" cy="5262563"/>
          </a:xfrm>
        </p:spPr>
        <p:txBody>
          <a:bodyPr>
            <a:normAutofit/>
          </a:bodyPr>
          <a:lstStyle/>
          <a:p>
            <a:pPr algn="just"/>
            <a:r>
              <a:rPr lang="en-IN" dirty="0"/>
              <a:t>Messages are sent to (</a:t>
            </a:r>
            <a:r>
              <a:rPr lang="en-IN" i="1" dirty="0"/>
              <a:t>Internet address</a:t>
            </a:r>
            <a:r>
              <a:rPr lang="en-IN" dirty="0"/>
              <a:t>, </a:t>
            </a:r>
            <a:r>
              <a:rPr lang="en-IN" i="1" dirty="0"/>
              <a:t>local port</a:t>
            </a:r>
            <a:r>
              <a:rPr lang="en-IN" dirty="0"/>
              <a:t>) pairs. A local port is a message destination within a computer, specified as an integer. </a:t>
            </a:r>
          </a:p>
          <a:p>
            <a:pPr algn="just"/>
            <a:r>
              <a:rPr lang="en-IN" dirty="0"/>
              <a:t>A port has exactly one receiver (multicast ports are an exception) but can have many senders. Processes may use multiple ports to receive messages. Any process that knows the number of a port can send a message to it. Servers generally publicize their port numbers for use by clients.</a:t>
            </a:r>
          </a:p>
          <a:p>
            <a:pPr algn="just"/>
            <a:r>
              <a:rPr lang="en-IN" dirty="0"/>
              <a:t>If the client uses a fixed Internet address to refer to a service, then that service must always run on the same computer for its address to remain valid. </a:t>
            </a:r>
          </a:p>
        </p:txBody>
      </p:sp>
    </p:spTree>
    <p:extLst>
      <p:ext uri="{BB962C8B-B14F-4D97-AF65-F5344CB8AC3E}">
        <p14:creationId xmlns:p14="http://schemas.microsoft.com/office/powerpoint/2010/main" val="54636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5317"/>
          </a:xfrm>
        </p:spPr>
        <p:txBody>
          <a:bodyPr>
            <a:normAutofit fontScale="90000"/>
          </a:bodyPr>
          <a:lstStyle/>
          <a:p>
            <a:r>
              <a:rPr lang="en-IN" b="1" dirty="0"/>
              <a:t>Message Destinations (cont.)</a:t>
            </a:r>
            <a:endParaRPr lang="en-IN" dirty="0"/>
          </a:p>
        </p:txBody>
      </p:sp>
      <p:sp>
        <p:nvSpPr>
          <p:cNvPr id="3" name="Content Placeholder 2"/>
          <p:cNvSpPr>
            <a:spLocks noGrp="1"/>
          </p:cNvSpPr>
          <p:nvPr>
            <p:ph idx="1"/>
          </p:nvPr>
        </p:nvSpPr>
        <p:spPr>
          <a:xfrm>
            <a:off x="838200" y="1219200"/>
            <a:ext cx="10515600" cy="4957010"/>
          </a:xfrm>
        </p:spPr>
        <p:txBody>
          <a:bodyPr>
            <a:normAutofit/>
          </a:bodyPr>
          <a:lstStyle/>
          <a:p>
            <a:pPr algn="just"/>
            <a:r>
              <a:rPr lang="en-IN" sz="2600" dirty="0"/>
              <a:t>This can be avoided by using the following approach to providing location transparency:</a:t>
            </a:r>
          </a:p>
          <a:p>
            <a:pPr lvl="1" algn="just"/>
            <a:endParaRPr lang="en-IN" sz="2600" dirty="0"/>
          </a:p>
          <a:p>
            <a:pPr lvl="1" algn="just"/>
            <a:r>
              <a:rPr lang="en-IN" sz="2600" dirty="0"/>
              <a:t>Client programs refer to services by name and use a name server or to translate their names into server locations at runtime. This allows services to be relocated but not to migrate – that is, to be moved while the system is running.</a:t>
            </a:r>
          </a:p>
          <a:p>
            <a:pPr algn="just"/>
            <a:endParaRPr lang="en-IN" sz="2600" dirty="0"/>
          </a:p>
        </p:txBody>
      </p:sp>
    </p:spTree>
    <p:extLst>
      <p:ext uri="{BB962C8B-B14F-4D97-AF65-F5344CB8AC3E}">
        <p14:creationId xmlns:p14="http://schemas.microsoft.com/office/powerpoint/2010/main" val="2822408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191"/>
          </a:xfrm>
        </p:spPr>
        <p:txBody>
          <a:bodyPr>
            <a:normAutofit fontScale="90000"/>
          </a:bodyPr>
          <a:lstStyle/>
          <a:p>
            <a:r>
              <a:rPr lang="en-IN" b="1" dirty="0"/>
              <a:t>Reliability</a:t>
            </a:r>
          </a:p>
        </p:txBody>
      </p:sp>
      <p:sp>
        <p:nvSpPr>
          <p:cNvPr id="3" name="Content Placeholder 2"/>
          <p:cNvSpPr>
            <a:spLocks noGrp="1"/>
          </p:cNvSpPr>
          <p:nvPr>
            <p:ph idx="1"/>
          </p:nvPr>
        </p:nvSpPr>
        <p:spPr>
          <a:xfrm>
            <a:off x="838200" y="882316"/>
            <a:ext cx="10515600" cy="5294647"/>
          </a:xfrm>
        </p:spPr>
        <p:txBody>
          <a:bodyPr>
            <a:normAutofit/>
          </a:bodyPr>
          <a:lstStyle/>
          <a:p>
            <a:pPr algn="just"/>
            <a:r>
              <a:rPr lang="en-IN" dirty="0"/>
              <a:t>reliable communication in terms of validity and integrity. </a:t>
            </a:r>
          </a:p>
          <a:p>
            <a:pPr algn="just"/>
            <a:r>
              <a:rPr lang="en-IN" dirty="0"/>
              <a:t>As far as the validity property is concerned, a point-to-point message service can be described as reliable if messages are guaranteed to be delivered despite a ‘reasonable’ number of packets being dropped or lost. </a:t>
            </a:r>
          </a:p>
          <a:p>
            <a:pPr algn="just"/>
            <a:r>
              <a:rPr lang="en-IN" dirty="0"/>
              <a:t>In contrast, a point-to-point message service can be described as unreliable if messages are not guaranteed to be delivered in the face of even a single packet dropped or lost.</a:t>
            </a:r>
          </a:p>
          <a:p>
            <a:pPr algn="just"/>
            <a:r>
              <a:rPr lang="en-IN" dirty="0"/>
              <a:t>For integrity, messages must arrive uncorrupted and without duplication.</a:t>
            </a:r>
          </a:p>
        </p:txBody>
      </p:sp>
    </p:spTree>
    <p:extLst>
      <p:ext uri="{BB962C8B-B14F-4D97-AF65-F5344CB8AC3E}">
        <p14:creationId xmlns:p14="http://schemas.microsoft.com/office/powerpoint/2010/main" val="203168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201"/>
          </a:xfrm>
        </p:spPr>
        <p:txBody>
          <a:bodyPr/>
          <a:lstStyle/>
          <a:p>
            <a:r>
              <a:rPr lang="en-IN" b="1" dirty="0"/>
              <a:t>Ordering</a:t>
            </a:r>
            <a:endParaRPr lang="en-IN" dirty="0"/>
          </a:p>
        </p:txBody>
      </p:sp>
      <p:sp>
        <p:nvSpPr>
          <p:cNvPr id="3" name="Content Placeholder 2"/>
          <p:cNvSpPr>
            <a:spLocks noGrp="1"/>
          </p:cNvSpPr>
          <p:nvPr>
            <p:ph idx="1"/>
          </p:nvPr>
        </p:nvSpPr>
        <p:spPr>
          <a:xfrm>
            <a:off x="838200" y="1267326"/>
            <a:ext cx="10515600" cy="4909637"/>
          </a:xfrm>
        </p:spPr>
        <p:txBody>
          <a:bodyPr/>
          <a:lstStyle/>
          <a:p>
            <a:pPr algn="just"/>
            <a:r>
              <a:rPr lang="en-IN" dirty="0"/>
              <a:t>Some applications require that messages be delivered in </a:t>
            </a:r>
            <a:r>
              <a:rPr lang="en-IN" i="1" dirty="0"/>
              <a:t>sender order</a:t>
            </a:r>
            <a:r>
              <a:rPr lang="en-IN" dirty="0"/>
              <a:t>– that is, the order in which they were transmitted by the sender. </a:t>
            </a:r>
          </a:p>
          <a:p>
            <a:pPr algn="just"/>
            <a:r>
              <a:rPr lang="en-IN" dirty="0"/>
              <a:t>The delivery of messages out of sender order is regarded as a failure by such applications.</a:t>
            </a:r>
          </a:p>
        </p:txBody>
      </p:sp>
    </p:spTree>
    <p:extLst>
      <p:ext uri="{BB962C8B-B14F-4D97-AF65-F5344CB8AC3E}">
        <p14:creationId xmlns:p14="http://schemas.microsoft.com/office/powerpoint/2010/main" val="292162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738"/>
          </a:xfrm>
        </p:spPr>
        <p:txBody>
          <a:bodyPr/>
          <a:lstStyle/>
          <a:p>
            <a:r>
              <a:rPr lang="en-IN" b="1" dirty="0"/>
              <a:t>Sockets</a:t>
            </a:r>
          </a:p>
        </p:txBody>
      </p:sp>
      <p:sp>
        <p:nvSpPr>
          <p:cNvPr id="6" name="Content Placeholder 5"/>
          <p:cNvSpPr>
            <a:spLocks noGrp="1"/>
          </p:cNvSpPr>
          <p:nvPr>
            <p:ph idx="1"/>
          </p:nvPr>
        </p:nvSpPr>
        <p:spPr>
          <a:xfrm>
            <a:off x="838200" y="1090864"/>
            <a:ext cx="10515600" cy="5086099"/>
          </a:xfrm>
        </p:spPr>
        <p:txBody>
          <a:bodyPr>
            <a:normAutofit/>
          </a:bodyPr>
          <a:lstStyle/>
          <a:p>
            <a:pPr algn="just"/>
            <a:r>
              <a:rPr lang="en-IN" dirty="0"/>
              <a:t>Both forms of communication (UDP and TCP) use the </a:t>
            </a:r>
            <a:r>
              <a:rPr lang="en-IN" i="1" dirty="0"/>
              <a:t>socket </a:t>
            </a:r>
            <a:r>
              <a:rPr lang="en-IN" dirty="0"/>
              <a:t>abstraction, which provides an endpoint for communication between processes. </a:t>
            </a:r>
          </a:p>
          <a:p>
            <a:pPr algn="just"/>
            <a:r>
              <a:rPr lang="en-IN" dirty="0" err="1"/>
              <a:t>Interprocess</a:t>
            </a:r>
            <a:r>
              <a:rPr lang="en-IN" dirty="0"/>
              <a:t> communication consists of transmitting a message between a socket in one process and a socket in another process, as illustrated in </a:t>
            </a:r>
            <a:r>
              <a:rPr lang="en-IN" b="1" dirty="0"/>
              <a:t>Figure.</a:t>
            </a:r>
            <a:endParaRPr lang="en-IN" dirty="0"/>
          </a:p>
        </p:txBody>
      </p:sp>
      <p:pic>
        <p:nvPicPr>
          <p:cNvPr id="7" name="Picture 6"/>
          <p:cNvPicPr>
            <a:picLocks noChangeAspect="1"/>
          </p:cNvPicPr>
          <p:nvPr/>
        </p:nvPicPr>
        <p:blipFill>
          <a:blip r:embed="rId2"/>
          <a:stretch>
            <a:fillRect/>
          </a:stretch>
        </p:blipFill>
        <p:spPr>
          <a:xfrm>
            <a:off x="2063015" y="3677760"/>
            <a:ext cx="8101263" cy="2443414"/>
          </a:xfrm>
          <a:prstGeom prst="rect">
            <a:avLst/>
          </a:prstGeom>
        </p:spPr>
      </p:pic>
    </p:spTree>
    <p:extLst>
      <p:ext uri="{BB962C8B-B14F-4D97-AF65-F5344CB8AC3E}">
        <p14:creationId xmlns:p14="http://schemas.microsoft.com/office/powerpoint/2010/main" val="349360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3654"/>
          </a:xfrm>
        </p:spPr>
        <p:txBody>
          <a:bodyPr>
            <a:normAutofit fontScale="90000"/>
          </a:bodyPr>
          <a:lstStyle/>
          <a:p>
            <a:pPr algn="just"/>
            <a:r>
              <a:rPr lang="en-IN" b="1" dirty="0"/>
              <a:t>Introduction</a:t>
            </a:r>
          </a:p>
        </p:txBody>
      </p:sp>
      <p:sp>
        <p:nvSpPr>
          <p:cNvPr id="3" name="Content Placeholder 2"/>
          <p:cNvSpPr>
            <a:spLocks noGrp="1"/>
          </p:cNvSpPr>
          <p:nvPr>
            <p:ph idx="1"/>
          </p:nvPr>
        </p:nvSpPr>
        <p:spPr>
          <a:xfrm>
            <a:off x="838200" y="1058780"/>
            <a:ext cx="10515600" cy="5118183"/>
          </a:xfrm>
        </p:spPr>
        <p:txBody>
          <a:bodyPr>
            <a:normAutofit lnSpcReduction="10000"/>
          </a:bodyPr>
          <a:lstStyle/>
          <a:p>
            <a:pPr algn="just"/>
            <a:r>
              <a:rPr lang="en-IN" dirty="0"/>
              <a:t>Interprocess communication in the Internet provides both datagram and stream communication.</a:t>
            </a:r>
          </a:p>
          <a:p>
            <a:pPr algn="just"/>
            <a:r>
              <a:rPr lang="en-IN" dirty="0"/>
              <a:t>The interprocess communication primitives support point-to-point communication, yet it is equally useful to be able to send a message from one sender to a group of receivers.</a:t>
            </a:r>
          </a:p>
          <a:p>
            <a:pPr algn="just"/>
            <a:r>
              <a:rPr lang="en-IN" dirty="0"/>
              <a:t>Multicast is an important requirement for distributed applications and must be provided even if underlying support for IP multicast is not available. </a:t>
            </a:r>
          </a:p>
          <a:p>
            <a:pPr algn="just"/>
            <a:r>
              <a:rPr lang="en-IN" dirty="0"/>
              <a:t>This is typically provided by an overlay network constructed on top of the underlying TCP/IP network.</a:t>
            </a:r>
          </a:p>
          <a:p>
            <a:pPr algn="just"/>
            <a:r>
              <a:rPr lang="en-IN" dirty="0"/>
              <a:t>Overlay networks can also provide support for file sharing, enhanced reliability and content distribution.</a:t>
            </a:r>
          </a:p>
        </p:txBody>
      </p:sp>
    </p:spTree>
    <p:extLst>
      <p:ext uri="{BB962C8B-B14F-4D97-AF65-F5344CB8AC3E}">
        <p14:creationId xmlns:p14="http://schemas.microsoft.com/office/powerpoint/2010/main" val="1794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443"/>
          </a:xfrm>
        </p:spPr>
        <p:txBody>
          <a:bodyPr>
            <a:normAutofit fontScale="90000"/>
          </a:bodyPr>
          <a:lstStyle/>
          <a:p>
            <a:r>
              <a:rPr lang="en-IN" b="1" dirty="0"/>
              <a:t>Sockets (cont.)</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78568"/>
                <a:ext cx="10515600" cy="5198395"/>
              </a:xfrm>
            </p:spPr>
            <p:txBody>
              <a:bodyPr>
                <a:normAutofit fontScale="92500"/>
              </a:bodyPr>
              <a:lstStyle/>
              <a:p>
                <a:pPr algn="just"/>
                <a:r>
                  <a:rPr lang="en-IN" dirty="0"/>
                  <a:t>For a process to receive messages, its socket must be bound to a local port and one of the Internet addresses of the computer on which it runs. </a:t>
                </a:r>
              </a:p>
              <a:p>
                <a:pPr algn="just"/>
                <a:r>
                  <a:rPr lang="en-IN" dirty="0"/>
                  <a:t>Messages sent to a particular Internet address and port number can be received only by a process whose socket is associated with that Internet address and port number.</a:t>
                </a:r>
              </a:p>
              <a:p>
                <a:pPr algn="just"/>
                <a:r>
                  <a:rPr lang="en-IN" dirty="0"/>
                  <a:t>Processes may use the same socket for sending and receiving messages. Each computer has a large number (</a:t>
                </a:r>
                <a14:m>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2</m:t>
                        </m:r>
                      </m:e>
                      <m:sup>
                        <m:r>
                          <a:rPr lang="en-IN" b="0" i="1" dirty="0" smtClean="0">
                            <a:latin typeface="Cambria Math" panose="02040503050406030204" pitchFamily="18" charset="0"/>
                          </a:rPr>
                          <m:t>16</m:t>
                        </m:r>
                      </m:sup>
                    </m:sSup>
                  </m:oMath>
                </a14:m>
                <a:r>
                  <a:rPr lang="en-IN" dirty="0"/>
                  <a:t>) of possible port numbers for use by local processes for receiving messages. Any process may make use of multiple ports to receive messages, but a process cannot share ports with other processes on the same computer. (Processes using IP multicast are an exception in that they do share ports.)</a:t>
                </a:r>
              </a:p>
              <a:p>
                <a:pPr algn="just"/>
                <a:r>
                  <a:rPr lang="en-IN" dirty="0"/>
                  <a:t>However, any number of processes may send messages to the same port. Each socket is associated with a particular protocol – either UDP or TCP.</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78568"/>
                <a:ext cx="10515600" cy="5198395"/>
              </a:xfrm>
              <a:blipFill>
                <a:blip r:embed="rId2"/>
                <a:stretch>
                  <a:fillRect l="-928" t="-1878" r="-986" b="-1408"/>
                </a:stretch>
              </a:blipFill>
            </p:spPr>
            <p:txBody>
              <a:bodyPr/>
              <a:lstStyle/>
              <a:p>
                <a:r>
                  <a:rPr lang="en-IN">
                    <a:noFill/>
                  </a:rPr>
                  <a:t> </a:t>
                </a:r>
              </a:p>
            </p:txBody>
          </p:sp>
        </mc:Fallback>
      </mc:AlternateContent>
    </p:spTree>
    <p:extLst>
      <p:ext uri="{BB962C8B-B14F-4D97-AF65-F5344CB8AC3E}">
        <p14:creationId xmlns:p14="http://schemas.microsoft.com/office/powerpoint/2010/main" val="3253190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Java API for Internet Addresses</a:t>
            </a:r>
            <a:endParaRPr lang="en-IN" dirty="0"/>
          </a:p>
        </p:txBody>
      </p:sp>
      <p:sp>
        <p:nvSpPr>
          <p:cNvPr id="3" name="Content Placeholder 2"/>
          <p:cNvSpPr>
            <a:spLocks noGrp="1"/>
          </p:cNvSpPr>
          <p:nvPr>
            <p:ph idx="1"/>
          </p:nvPr>
        </p:nvSpPr>
        <p:spPr>
          <a:xfrm>
            <a:off x="464233" y="1026696"/>
            <a:ext cx="11198377" cy="5518483"/>
          </a:xfrm>
        </p:spPr>
        <p:txBody>
          <a:bodyPr>
            <a:normAutofit fontScale="92500" lnSpcReduction="20000"/>
          </a:bodyPr>
          <a:lstStyle/>
          <a:p>
            <a:pPr algn="just"/>
            <a:r>
              <a:rPr lang="en-IN" dirty="0"/>
              <a:t>As the IP packets underlying UDP and TCP are sent to Internet addresses, Java provides a class, </a:t>
            </a:r>
            <a:r>
              <a:rPr lang="en-IN" i="1" dirty="0"/>
              <a:t>InetAddress</a:t>
            </a:r>
            <a:r>
              <a:rPr lang="en-IN" dirty="0"/>
              <a:t>, that represents Internet addresses. </a:t>
            </a:r>
          </a:p>
          <a:p>
            <a:r>
              <a:rPr lang="en-US" b="1" dirty="0"/>
              <a:t>Java </a:t>
            </a:r>
            <a:r>
              <a:rPr lang="en-US" b="1" dirty="0" err="1"/>
              <a:t>InetAddress</a:t>
            </a:r>
            <a:r>
              <a:rPr lang="en-US" dirty="0"/>
              <a:t> class represents an IP address. </a:t>
            </a:r>
            <a:r>
              <a:rPr lang="en-IN" dirty="0"/>
              <a:t>Users of this class refer to computers by Domain Name System (DNS) hostnames. </a:t>
            </a:r>
          </a:p>
          <a:p>
            <a:r>
              <a:rPr lang="en-US" dirty="0"/>
              <a:t>The </a:t>
            </a:r>
            <a:r>
              <a:rPr lang="en-US" dirty="0" err="1"/>
              <a:t>java.net.InetAddress</a:t>
            </a:r>
            <a:r>
              <a:rPr lang="en-US" dirty="0"/>
              <a:t> class provides methods to get the IP of any host name </a:t>
            </a:r>
            <a:r>
              <a:rPr lang="en-US" i="1" dirty="0"/>
              <a:t>for example</a:t>
            </a:r>
            <a:r>
              <a:rPr lang="en-US" dirty="0"/>
              <a:t> www.javatpoint.com, www.google.com, www.facebook.com, etc.</a:t>
            </a:r>
          </a:p>
          <a:p>
            <a:r>
              <a:rPr lang="en-US" dirty="0"/>
              <a:t>An IP address is represented by 32-bit or 128-bit unsigned number.</a:t>
            </a:r>
          </a:p>
          <a:p>
            <a:r>
              <a:rPr lang="en-US" dirty="0"/>
              <a:t> An instance of </a:t>
            </a:r>
            <a:r>
              <a:rPr lang="en-US" dirty="0" err="1"/>
              <a:t>InetAddress</a:t>
            </a:r>
            <a:r>
              <a:rPr lang="en-US" dirty="0"/>
              <a:t> represents the IP address with its corresponding host name. There are two types of addresses: </a:t>
            </a:r>
            <a:r>
              <a:rPr lang="en-US" dirty="0" err="1"/>
              <a:t>Unicast</a:t>
            </a:r>
            <a:r>
              <a:rPr lang="en-US" dirty="0"/>
              <a:t> and Multicast. </a:t>
            </a:r>
          </a:p>
          <a:p>
            <a:r>
              <a:rPr lang="en-US" dirty="0"/>
              <a:t>The </a:t>
            </a:r>
            <a:r>
              <a:rPr lang="en-US" dirty="0" err="1"/>
              <a:t>Unicast</a:t>
            </a:r>
            <a:r>
              <a:rPr lang="en-US" dirty="0"/>
              <a:t> is an identifier for a single interface whereas Multicast is an identifier for a set of interfaces.</a:t>
            </a:r>
          </a:p>
          <a:p>
            <a:pPr algn="just"/>
            <a:r>
              <a:rPr lang="en-IN" dirty="0"/>
              <a:t>For example, instances of </a:t>
            </a:r>
            <a:r>
              <a:rPr lang="en-IN" i="1" dirty="0"/>
              <a:t>InetAddress </a:t>
            </a:r>
            <a:r>
              <a:rPr lang="en-IN" dirty="0"/>
              <a:t>that contain Internet addresses can be created by calling a static method of </a:t>
            </a:r>
            <a:r>
              <a:rPr lang="en-IN" i="1" dirty="0"/>
              <a:t>InetAddress</a:t>
            </a:r>
            <a:r>
              <a:rPr lang="en-IN" dirty="0"/>
              <a:t>, giving a DNS hostname as the argument. </a:t>
            </a:r>
          </a:p>
        </p:txBody>
      </p:sp>
    </p:spTree>
    <p:extLst>
      <p:ext uri="{BB962C8B-B14F-4D97-AF65-F5344CB8AC3E}">
        <p14:creationId xmlns:p14="http://schemas.microsoft.com/office/powerpoint/2010/main" val="412425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API for Internet Addresses</a:t>
            </a:r>
            <a:endParaRPr lang="en-US" dirty="0"/>
          </a:p>
        </p:txBody>
      </p:sp>
      <p:sp>
        <p:nvSpPr>
          <p:cNvPr id="3" name="Content Placeholder 2"/>
          <p:cNvSpPr>
            <a:spLocks noGrp="1"/>
          </p:cNvSpPr>
          <p:nvPr>
            <p:ph idx="1"/>
          </p:nvPr>
        </p:nvSpPr>
        <p:spPr>
          <a:xfrm>
            <a:off x="295422" y="1505243"/>
            <a:ext cx="11605846" cy="4671720"/>
          </a:xfrm>
        </p:spPr>
        <p:txBody>
          <a:bodyPr>
            <a:normAutofit/>
          </a:bodyPr>
          <a:lstStyle/>
          <a:p>
            <a:pPr algn="just"/>
            <a:r>
              <a:rPr lang="en-IN" dirty="0"/>
              <a:t>The method uses the DNS to get the corresponding Internet address. For example, to get an object representing the Internet address of the host whose DNS name is </a:t>
            </a:r>
            <a:r>
              <a:rPr lang="en-IN" i="1" dirty="0"/>
              <a:t>bruno.dcs.qmul.ac.uk</a:t>
            </a:r>
            <a:r>
              <a:rPr lang="en-IN" dirty="0"/>
              <a:t>, use:</a:t>
            </a:r>
          </a:p>
          <a:p>
            <a:pPr marL="0" indent="0">
              <a:buNone/>
            </a:pPr>
            <a:r>
              <a:rPr lang="en-IN" b="1" i="1" dirty="0" err="1"/>
              <a:t>InetAddress</a:t>
            </a:r>
            <a:r>
              <a:rPr lang="en-IN" b="1" i="1" dirty="0"/>
              <a:t> </a:t>
            </a:r>
            <a:r>
              <a:rPr lang="en-IN" b="1" i="1" dirty="0" err="1"/>
              <a:t>aComputer</a:t>
            </a:r>
            <a:r>
              <a:rPr lang="en-IN" b="1" i="1" dirty="0"/>
              <a:t> = </a:t>
            </a:r>
            <a:r>
              <a:rPr lang="en-IN" b="1" i="1" dirty="0" err="1"/>
              <a:t>InetAddress.getByName</a:t>
            </a:r>
            <a:r>
              <a:rPr lang="en-IN" b="1" i="1" dirty="0"/>
              <a:t>("bruno.dcs.qmul.ac.uk");</a:t>
            </a:r>
          </a:p>
          <a:p>
            <a:pPr algn="just"/>
            <a:r>
              <a:rPr lang="en-IN" dirty="0"/>
              <a:t>This method can throw an </a:t>
            </a:r>
            <a:r>
              <a:rPr lang="en-IN" i="1" dirty="0" err="1"/>
              <a:t>UnknownHostException</a:t>
            </a:r>
            <a:r>
              <a:rPr lang="en-IN" dirty="0"/>
              <a:t>. Note that the user of the class does not need to state the explicit value of an Internet address.</a:t>
            </a:r>
          </a:p>
          <a:p>
            <a:pPr algn="just"/>
            <a:r>
              <a:rPr lang="en-IN" dirty="0"/>
              <a:t> In fact, the class encapsulates the details of the representation of Internet addresses. Thus the interface for this class is not dependent on the number of bytes needed to represent Internet addresses – 4 bytes in IPv4 and 16 bytes in IPv6.</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844062"/>
          </a:xfrm>
        </p:spPr>
        <p:txBody>
          <a:bodyPr>
            <a:normAutofit fontScale="90000"/>
          </a:bodyPr>
          <a:lstStyle/>
          <a:p>
            <a:r>
              <a:rPr lang="en-US" dirty="0"/>
              <a:t>Java </a:t>
            </a:r>
            <a:r>
              <a:rPr lang="en-US" dirty="0" err="1"/>
              <a:t>InetAddress</a:t>
            </a:r>
            <a:r>
              <a:rPr lang="en-US" dirty="0"/>
              <a:t> Class Methods</a:t>
            </a:r>
            <a:br>
              <a:rPr lang="en-US" dirty="0"/>
            </a:br>
            <a:endParaRPr lang="en-US" dirty="0"/>
          </a:p>
        </p:txBody>
      </p:sp>
      <p:sp>
        <p:nvSpPr>
          <p:cNvPr id="3" name="Content Placeholder 2"/>
          <p:cNvSpPr>
            <a:spLocks noGrp="1"/>
          </p:cNvSpPr>
          <p:nvPr>
            <p:ph idx="1"/>
          </p:nvPr>
        </p:nvSpPr>
        <p:spPr>
          <a:xfrm>
            <a:off x="211015" y="1181686"/>
            <a:ext cx="11591779" cy="4995277"/>
          </a:xfrm>
        </p:spPr>
        <p:txBody>
          <a:bodyPr>
            <a:normAutofit fontScale="62500" lnSpcReduction="20000"/>
          </a:bodyPr>
          <a:lstStyle/>
          <a:p>
            <a:pPr>
              <a:buNone/>
            </a:pPr>
            <a:r>
              <a:rPr lang="en-US" sz="3800" dirty="0"/>
              <a:t>public static </a:t>
            </a:r>
            <a:r>
              <a:rPr lang="en-US" sz="3800" dirty="0" err="1"/>
              <a:t>InetAddress</a:t>
            </a:r>
            <a:r>
              <a:rPr lang="en-US" sz="3800" dirty="0"/>
              <a:t> </a:t>
            </a:r>
            <a:r>
              <a:rPr lang="en-US" sz="3800" dirty="0" err="1"/>
              <a:t>getByName</a:t>
            </a:r>
            <a:r>
              <a:rPr lang="en-US" sz="3800" dirty="0"/>
              <a:t>(String host) throws </a:t>
            </a:r>
            <a:r>
              <a:rPr lang="en-US" sz="3800" dirty="0" err="1"/>
              <a:t>UnknownHostException</a:t>
            </a:r>
            <a:r>
              <a:rPr lang="en-US" sz="3800" dirty="0"/>
              <a:t> : It returns the instance of </a:t>
            </a:r>
            <a:r>
              <a:rPr lang="en-US" sz="3800" dirty="0" err="1"/>
              <a:t>InetAddress</a:t>
            </a:r>
            <a:r>
              <a:rPr lang="en-US" sz="3800" dirty="0"/>
              <a:t> containing </a:t>
            </a:r>
            <a:r>
              <a:rPr lang="en-US" sz="3800" dirty="0" err="1"/>
              <a:t>LocalHost</a:t>
            </a:r>
            <a:r>
              <a:rPr lang="en-US" sz="3800" dirty="0"/>
              <a:t> IP and name.</a:t>
            </a:r>
          </a:p>
          <a:p>
            <a:pPr>
              <a:buNone/>
            </a:pPr>
            <a:r>
              <a:rPr lang="en-US" dirty="0"/>
              <a:t> Example:</a:t>
            </a:r>
          </a:p>
          <a:p>
            <a:pPr>
              <a:buNone/>
            </a:pPr>
            <a:r>
              <a:rPr lang="en-US" b="1" dirty="0"/>
              <a:t>import</a:t>
            </a:r>
            <a:r>
              <a:rPr lang="en-US" dirty="0"/>
              <a:t> java.io.*;  </a:t>
            </a:r>
          </a:p>
          <a:p>
            <a:pPr>
              <a:buNone/>
            </a:pPr>
            <a:r>
              <a:rPr lang="en-US" b="1" dirty="0"/>
              <a:t>import</a:t>
            </a:r>
            <a:r>
              <a:rPr lang="en-US" dirty="0"/>
              <a:t> java.net.*;  </a:t>
            </a:r>
          </a:p>
          <a:p>
            <a:pPr>
              <a:buNone/>
            </a:pPr>
            <a:r>
              <a:rPr lang="en-US" b="1" dirty="0"/>
              <a:t>public</a:t>
            </a:r>
            <a:r>
              <a:rPr lang="en-US" dirty="0"/>
              <a:t> </a:t>
            </a:r>
            <a:r>
              <a:rPr lang="en-US" b="1" dirty="0"/>
              <a:t>class</a:t>
            </a:r>
            <a:r>
              <a:rPr lang="en-US" dirty="0"/>
              <a:t> </a:t>
            </a:r>
            <a:r>
              <a:rPr lang="en-US" dirty="0" err="1"/>
              <a:t>InetDemo</a:t>
            </a:r>
            <a:r>
              <a:rPr lang="en-US" dirty="0"/>
              <a:t>{   				Host Name: www.javatpoint.com </a:t>
            </a:r>
          </a:p>
          <a:p>
            <a:pPr>
              <a:buNone/>
            </a:pPr>
            <a:r>
              <a:rPr lang="en-US" dirty="0"/>
              <a:t>							IP Address: 172.67.196.82</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b="1" dirty="0"/>
              <a:t>try</a:t>
            </a:r>
            <a:r>
              <a:rPr lang="en-US" dirty="0"/>
              <a:t>{  </a:t>
            </a:r>
          </a:p>
          <a:p>
            <a:pPr>
              <a:buNone/>
            </a:pPr>
            <a:r>
              <a:rPr lang="en-US" dirty="0" err="1"/>
              <a:t>InetAddress</a:t>
            </a:r>
            <a:r>
              <a:rPr lang="en-US" dirty="0"/>
              <a:t> </a:t>
            </a:r>
            <a:r>
              <a:rPr lang="en-US" dirty="0" err="1"/>
              <a:t>ip</a:t>
            </a:r>
            <a:r>
              <a:rPr lang="en-US" dirty="0"/>
              <a:t>=</a:t>
            </a:r>
            <a:r>
              <a:rPr lang="en-US" dirty="0" err="1"/>
              <a:t>InetAddress.getByName</a:t>
            </a:r>
            <a:r>
              <a:rPr lang="en-US" dirty="0"/>
              <a:t>("www.javatpoint.com");  </a:t>
            </a:r>
          </a:p>
          <a:p>
            <a:pPr>
              <a:buNone/>
            </a:pPr>
            <a:r>
              <a:rPr lang="en-US" dirty="0"/>
              <a:t>  </a:t>
            </a:r>
            <a:r>
              <a:rPr lang="en-US" dirty="0" err="1"/>
              <a:t>System.out.println</a:t>
            </a:r>
            <a:r>
              <a:rPr lang="en-US" dirty="0"/>
              <a:t>("Host Name: "+</a:t>
            </a:r>
            <a:r>
              <a:rPr lang="en-US" dirty="0" err="1"/>
              <a:t>ip.getHostName</a:t>
            </a:r>
            <a:r>
              <a:rPr lang="en-US" dirty="0"/>
              <a:t>());  </a:t>
            </a:r>
          </a:p>
          <a:p>
            <a:pPr>
              <a:buNone/>
            </a:pPr>
            <a:r>
              <a:rPr lang="en-US" dirty="0" err="1"/>
              <a:t>System.out.println</a:t>
            </a:r>
            <a:r>
              <a:rPr lang="en-US" dirty="0"/>
              <a:t>("IP Address: "+</a:t>
            </a:r>
            <a:r>
              <a:rPr lang="en-US" dirty="0" err="1"/>
              <a:t>ip.getHostAddress</a:t>
            </a:r>
            <a:r>
              <a:rPr lang="en-US" dirty="0"/>
              <a:t>()); </a:t>
            </a:r>
          </a:p>
          <a:p>
            <a:pPr>
              <a:buNone/>
            </a:pPr>
            <a:r>
              <a:rPr lang="en-US" dirty="0"/>
              <a:t>}</a:t>
            </a:r>
            <a:r>
              <a:rPr lang="en-US" b="1" dirty="0"/>
              <a:t>catch</a:t>
            </a:r>
            <a:r>
              <a:rPr lang="en-US" dirty="0"/>
              <a:t>(Exception e){</a:t>
            </a:r>
            <a:r>
              <a:rPr lang="en-US" dirty="0" err="1"/>
              <a:t>System.out.println</a:t>
            </a:r>
            <a:r>
              <a:rPr lang="en-US" dirty="0"/>
              <a:t>(e);}  </a:t>
            </a:r>
          </a:p>
          <a:p>
            <a:pPr>
              <a:buNone/>
            </a:pPr>
            <a:r>
              <a:rPr lang="en-US" dirty="0"/>
              <a:t>}  </a:t>
            </a:r>
          </a:p>
          <a:p>
            <a:pPr>
              <a:buNone/>
            </a:pPr>
            <a:r>
              <a:rPr lang="en-US" dirty="0"/>
              <a:t>}  </a:t>
            </a:r>
          </a:p>
        </p:txBody>
      </p:sp>
      <p:sp>
        <p:nvSpPr>
          <p:cNvPr id="26626"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Host Name: www.javatpoint.com IP Address: 172.67.196.82</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Box 6"/>
          <p:cNvSpPr txBox="1"/>
          <p:nvPr/>
        </p:nvSpPr>
        <p:spPr>
          <a:xfrm>
            <a:off x="6963509" y="2447776"/>
            <a:ext cx="4951826" cy="369332"/>
          </a:xfrm>
          <a:prstGeom prst="rect">
            <a:avLst/>
          </a:prstGeom>
          <a:noFill/>
        </p:spPr>
        <p:txBody>
          <a:bodyPr wrap="square" rtlCol="0">
            <a:spAutoFit/>
          </a:bodyPr>
          <a:lstStyle/>
          <a:p>
            <a:r>
              <a:rPr lang="en-US" dirty="0"/>
              <a:t>Output: </a:t>
            </a:r>
          </a:p>
        </p:txBody>
      </p:sp>
      <p:sp>
        <p:nvSpPr>
          <p:cNvPr id="26627" name="Rectangle 3"/>
          <p:cNvSpPr>
            <a:spLocks noChangeArrowheads="1"/>
          </p:cNvSpPr>
          <p:nvPr/>
        </p:nvSpPr>
        <p:spPr bwMode="auto">
          <a:xfrm>
            <a:off x="0" y="-1"/>
            <a:ext cx="12192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F9F9F9"/>
                </a:solidFill>
                <a:effectLst/>
                <a:latin typeface="Arial Unicode MS" pitchFamily="34" charset="-128"/>
                <a:cs typeface="Arial" pitchFamily="34" charset="0"/>
              </a:rPr>
              <a:t>Host Name: www.javatpoint.com IP Address: 172.67.196.82</a:t>
            </a:r>
            <a:r>
              <a:rPr kumimoji="0" lang="en-US" sz="11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764"/>
          </a:xfrm>
        </p:spPr>
        <p:txBody>
          <a:bodyPr/>
          <a:lstStyle/>
          <a:p>
            <a:r>
              <a:rPr lang="en-US" b="1" dirty="0"/>
              <a:t>TCP Sockets</a:t>
            </a:r>
            <a:endParaRPr lang="en-US" dirty="0"/>
          </a:p>
        </p:txBody>
      </p:sp>
      <p:sp>
        <p:nvSpPr>
          <p:cNvPr id="3" name="Content Placeholder 2"/>
          <p:cNvSpPr>
            <a:spLocks noGrp="1"/>
          </p:cNvSpPr>
          <p:nvPr>
            <p:ph idx="1"/>
          </p:nvPr>
        </p:nvSpPr>
        <p:spPr>
          <a:xfrm>
            <a:off x="168812" y="1294228"/>
            <a:ext cx="11802794" cy="5261317"/>
          </a:xfrm>
        </p:spPr>
        <p:txBody>
          <a:bodyPr>
            <a:normAutofit/>
          </a:bodyPr>
          <a:lstStyle/>
          <a:p>
            <a:r>
              <a:rPr lang="en-US" dirty="0"/>
              <a:t>The client thread’s socket specifies a local IO port to be used for sending messages (or the IO port can be chosen by the operating system).</a:t>
            </a:r>
          </a:p>
          <a:p>
            <a:r>
              <a:rPr lang="en-US" dirty="0"/>
              <a:t>The client’s socket also specifies the address of the destination machine and the port number that is expected to be bound to the server thread’s socket.</a:t>
            </a:r>
          </a:p>
          <a:p>
            <a:r>
              <a:rPr lang="en-US" dirty="0"/>
              <a:t>The server’s socket specifies a local IO port for receiving messages. Messages can be received from any client that knows both the server’s machine address and the port number bound to the server’s socket.</a:t>
            </a:r>
          </a:p>
          <a:p>
            <a:r>
              <a:rPr lang="en-US" dirty="0"/>
              <a:t>The client issues a request to the server to form a connection between the two sockets. Once the server accepts the connection request, messages can be passed in either direction across the channel.</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3"/>
          </a:xfrm>
        </p:spPr>
        <p:txBody>
          <a:bodyPr>
            <a:normAutofit fontScale="90000"/>
          </a:bodyPr>
          <a:lstStyle/>
          <a:p>
            <a:r>
              <a:rPr lang="en-US" b="1" dirty="0" err="1"/>
              <a:t>java.net.Socket</a:t>
            </a:r>
            <a:r>
              <a:rPr lang="en-US" b="1" dirty="0"/>
              <a:t> Class</a:t>
            </a:r>
            <a:endParaRPr lang="en-US" dirty="0"/>
          </a:p>
        </p:txBody>
      </p:sp>
      <p:sp>
        <p:nvSpPr>
          <p:cNvPr id="3" name="Content Placeholder 2"/>
          <p:cNvSpPr>
            <a:spLocks noGrp="1"/>
          </p:cNvSpPr>
          <p:nvPr>
            <p:ph idx="1"/>
          </p:nvPr>
        </p:nvSpPr>
        <p:spPr>
          <a:xfrm>
            <a:off x="239151" y="1252026"/>
            <a:ext cx="11746523" cy="5373858"/>
          </a:xfrm>
        </p:spPr>
        <p:txBody>
          <a:bodyPr>
            <a:normAutofit lnSpcReduction="10000"/>
          </a:bodyPr>
          <a:lstStyle/>
          <a:p>
            <a:r>
              <a:rPr lang="en-US" dirty="0"/>
              <a:t>Create socket objects that help us in implementing all fundamental socket operations. </a:t>
            </a:r>
          </a:p>
          <a:p>
            <a:r>
              <a:rPr lang="en-US" dirty="0"/>
              <a:t>Used to perform various networking operations such as sending, reading data and closing connections. </a:t>
            </a:r>
          </a:p>
          <a:p>
            <a:r>
              <a:rPr lang="en-US" dirty="0"/>
              <a:t>Each Socket object is associated exactly with 1 remote host, for connecting to another different host. </a:t>
            </a:r>
          </a:p>
          <a:p>
            <a:r>
              <a:rPr lang="en-US" b="1" i="1" dirty="0"/>
              <a:t>import </a:t>
            </a:r>
            <a:r>
              <a:rPr lang="en-US" b="1" i="1" dirty="0" err="1"/>
              <a:t>java.net.Socket</a:t>
            </a:r>
            <a:r>
              <a:rPr lang="en-US" b="1" i="1" dirty="0"/>
              <a:t>;</a:t>
            </a:r>
          </a:p>
          <a:p>
            <a:r>
              <a:rPr lang="en-US" dirty="0"/>
              <a:t>Socket class is implemented in creating a stream socket and which is connected to a specified port number and port address.</a:t>
            </a:r>
          </a:p>
          <a:p>
            <a:pPr>
              <a:buNone/>
            </a:pPr>
            <a:r>
              <a:rPr lang="en-US" i="1" dirty="0"/>
              <a:t>public Socket(</a:t>
            </a:r>
            <a:r>
              <a:rPr lang="en-US" i="1" dirty="0" err="1"/>
              <a:t>InetAddress</a:t>
            </a:r>
            <a:r>
              <a:rPr lang="en-US" i="1" dirty="0"/>
              <a:t> address, </a:t>
            </a:r>
            <a:r>
              <a:rPr lang="en-US" i="1" dirty="0" err="1"/>
              <a:t>int</a:t>
            </a:r>
            <a:r>
              <a:rPr lang="en-US" i="1" dirty="0"/>
              <a:t> port)</a:t>
            </a:r>
          </a:p>
          <a:p>
            <a:pPr>
              <a:buNone/>
            </a:pPr>
            <a:r>
              <a:rPr lang="en-US" i="1" dirty="0"/>
              <a:t> </a:t>
            </a:r>
            <a:r>
              <a:rPr lang="en-US" dirty="0" err="1"/>
              <a:t>getInputStream</a:t>
            </a:r>
            <a:r>
              <a:rPr lang="en-US" dirty="0"/>
              <a:t>(): This method returns the input stream for the socket.</a:t>
            </a:r>
          </a:p>
          <a:p>
            <a:pPr>
              <a:buNone/>
            </a:pPr>
            <a:r>
              <a:rPr lang="en-US" dirty="0" err="1"/>
              <a:t>getOutputStream</a:t>
            </a:r>
            <a:r>
              <a:rPr lang="en-US" dirty="0"/>
              <a:t>(): This method returns the output stream for the socket.</a:t>
            </a:r>
          </a:p>
          <a:p>
            <a:pPr>
              <a:buNone/>
            </a:pPr>
            <a:endParaRPr lang="en-US" i="1" dirty="0"/>
          </a:p>
          <a:p>
            <a:pPr>
              <a:buNone/>
            </a:pPr>
            <a:endParaRPr lang="en-US" b="1" i="1" dirty="0"/>
          </a:p>
          <a:p>
            <a:endParaRPr lang="en-US" dirty="0"/>
          </a:p>
          <a:p>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Java.io.PrintWriter</a:t>
            </a:r>
            <a:r>
              <a:rPr lang="en-US" b="1" dirty="0"/>
              <a:t> Class</a:t>
            </a:r>
            <a:endParaRPr lang="en-US" dirty="0"/>
          </a:p>
        </p:txBody>
      </p:sp>
      <p:sp>
        <p:nvSpPr>
          <p:cNvPr id="3" name="Content Placeholder 2"/>
          <p:cNvSpPr>
            <a:spLocks noGrp="1"/>
          </p:cNvSpPr>
          <p:nvPr>
            <p:ph idx="1"/>
          </p:nvPr>
        </p:nvSpPr>
        <p:spPr>
          <a:xfrm>
            <a:off x="337625" y="1825625"/>
            <a:ext cx="11016175" cy="4351338"/>
          </a:xfrm>
        </p:spPr>
        <p:txBody>
          <a:bodyPr/>
          <a:lstStyle/>
          <a:p>
            <a:r>
              <a:rPr lang="en-US" dirty="0"/>
              <a:t>This class gives Prints formatted representations of objects to a text-output stream. It implements all of the print methods found in </a:t>
            </a:r>
            <a:r>
              <a:rPr lang="en-US" dirty="0" err="1"/>
              <a:t>PrintStream</a:t>
            </a:r>
            <a:r>
              <a:rPr lang="en-US" dirty="0"/>
              <a:t>.</a:t>
            </a:r>
            <a:endParaRPr lang="en-US" b="1" dirty="0"/>
          </a:p>
          <a:p>
            <a:pPr fontAlgn="base"/>
            <a:r>
              <a:rPr lang="en-US" b="1" dirty="0"/>
              <a:t>Constructor: </a:t>
            </a:r>
          </a:p>
          <a:p>
            <a:pPr fontAlgn="base">
              <a:buNone/>
            </a:pPr>
            <a:r>
              <a:rPr lang="en-US" b="1" dirty="0" err="1"/>
              <a:t>PrintWriter</a:t>
            </a:r>
            <a:r>
              <a:rPr lang="en-US" b="1" dirty="0"/>
              <a:t>(</a:t>
            </a:r>
            <a:r>
              <a:rPr lang="en-US" b="1" dirty="0" err="1"/>
              <a:t>OutputStream</a:t>
            </a:r>
            <a:r>
              <a:rPr lang="en-US" b="1" dirty="0"/>
              <a:t> out, </a:t>
            </a:r>
            <a:r>
              <a:rPr lang="en-US" b="1" dirty="0" err="1"/>
              <a:t>boolean</a:t>
            </a:r>
            <a:r>
              <a:rPr lang="en-US" b="1" dirty="0"/>
              <a:t> </a:t>
            </a:r>
            <a:r>
              <a:rPr lang="en-US" b="1" dirty="0" err="1"/>
              <a:t>autoFlush</a:t>
            </a:r>
            <a:r>
              <a:rPr lang="en-US" b="1" dirty="0"/>
              <a:t>):</a:t>
            </a:r>
            <a:r>
              <a:rPr lang="en-US" dirty="0"/>
              <a:t> Creates a new </a:t>
            </a:r>
            <a:r>
              <a:rPr lang="en-US" dirty="0" err="1"/>
              <a:t>PrintWriter</a:t>
            </a:r>
            <a:r>
              <a:rPr lang="en-US" dirty="0"/>
              <a:t> from an existing </a:t>
            </a:r>
            <a:r>
              <a:rPr lang="en-US" dirty="0" err="1"/>
              <a:t>OutputStream</a:t>
            </a:r>
            <a:r>
              <a:rPr lang="en-US" dirty="0"/>
              <a: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en-US" b="1" dirty="0"/>
              <a:t>TCP Sockets in Java</a:t>
            </a:r>
            <a:endParaRPr lang="en-US" dirty="0"/>
          </a:p>
        </p:txBody>
      </p:sp>
      <p:sp>
        <p:nvSpPr>
          <p:cNvPr id="3" name="Content Placeholder 2"/>
          <p:cNvSpPr>
            <a:spLocks noGrp="1"/>
          </p:cNvSpPr>
          <p:nvPr>
            <p:ph idx="1"/>
          </p:nvPr>
        </p:nvSpPr>
        <p:spPr>
          <a:xfrm>
            <a:off x="0" y="1406768"/>
            <a:ext cx="12192000" cy="5451231"/>
          </a:xfrm>
        </p:spPr>
        <p:txBody>
          <a:bodyPr/>
          <a:lstStyle/>
          <a:p>
            <a:r>
              <a:rPr lang="en-US" b="1" dirty="0"/>
              <a:t>Class Socket : </a:t>
            </a:r>
            <a:r>
              <a:rPr lang="en-US" sz="2000" dirty="0"/>
              <a:t>A client’s first step is to create a TCP socket and try to connect to the server</a:t>
            </a:r>
          </a:p>
          <a:p>
            <a:pPr>
              <a:buNone/>
            </a:pPr>
            <a:r>
              <a:rPr lang="en-US" dirty="0" err="1"/>
              <a:t>InetAddress</a:t>
            </a:r>
            <a:r>
              <a:rPr lang="en-US" dirty="0"/>
              <a:t> host; // server’s machine address</a:t>
            </a:r>
          </a:p>
          <a:p>
            <a:pPr>
              <a:buNone/>
            </a:pPr>
            <a:r>
              <a:rPr lang="en-US" dirty="0" err="1"/>
              <a:t>int</a:t>
            </a:r>
            <a:r>
              <a:rPr lang="en-US" dirty="0"/>
              <a:t> </a:t>
            </a:r>
            <a:r>
              <a:rPr lang="en-US" dirty="0" err="1"/>
              <a:t>serverPort</a:t>
            </a:r>
            <a:r>
              <a:rPr lang="en-US" dirty="0"/>
              <a:t> = 2020; // port number bound to server’s socket</a:t>
            </a:r>
          </a:p>
          <a:p>
            <a:pPr>
              <a:buNone/>
            </a:pPr>
            <a:r>
              <a:rPr lang="en-US" dirty="0"/>
              <a:t>Socket </a:t>
            </a:r>
            <a:r>
              <a:rPr lang="en-US" dirty="0" err="1"/>
              <a:t>socket</a:t>
            </a:r>
            <a:r>
              <a:rPr lang="en-US" dirty="0"/>
              <a:t>; // client’s socket</a:t>
            </a:r>
          </a:p>
          <a:p>
            <a:pPr>
              <a:buNone/>
            </a:pPr>
            <a:r>
              <a:rPr lang="en-US" dirty="0"/>
              <a:t>try {host = </a:t>
            </a:r>
            <a:r>
              <a:rPr lang="en-US" dirty="0" err="1"/>
              <a:t>InetAddress.getByName</a:t>
            </a:r>
            <a:r>
              <a:rPr lang="en-US" dirty="0"/>
              <a:t>(“www.cs.gmu.edu”); }</a:t>
            </a:r>
          </a:p>
          <a:p>
            <a:pPr>
              <a:buNone/>
            </a:pPr>
            <a:r>
              <a:rPr lang="en-US" dirty="0"/>
              <a:t>catch (</a:t>
            </a:r>
            <a:r>
              <a:rPr lang="en-US" dirty="0" err="1"/>
              <a:t>UnknownHostException</a:t>
            </a:r>
            <a:r>
              <a:rPr lang="en-US" dirty="0"/>
              <a:t>) { … }</a:t>
            </a:r>
          </a:p>
          <a:p>
            <a:pPr>
              <a:buNone/>
            </a:pPr>
            <a:r>
              <a:rPr lang="en-US" dirty="0"/>
              <a:t>try {socket = new Socket(</a:t>
            </a:r>
            <a:r>
              <a:rPr lang="en-US" dirty="0" err="1"/>
              <a:t>host,serverPort</a:t>
            </a:r>
            <a:r>
              <a:rPr lang="en-US" dirty="0"/>
              <a:t>); } // create a </a:t>
            </a:r>
            <a:r>
              <a:rPr lang="en-US" i="1" dirty="0"/>
              <a:t>socket and request a </a:t>
            </a:r>
            <a:r>
              <a:rPr lang="en-US" dirty="0"/>
              <a:t>connection to </a:t>
            </a:r>
            <a:r>
              <a:rPr lang="en-US" i="1" dirty="0"/>
              <a:t>host</a:t>
            </a:r>
          </a:p>
          <a:p>
            <a:pPr>
              <a:buNone/>
            </a:pPr>
            <a:r>
              <a:rPr lang="en-US" dirty="0"/>
              <a:t>catch (</a:t>
            </a:r>
            <a:r>
              <a:rPr lang="en-US" dirty="0" err="1"/>
              <a:t>IOException</a:t>
            </a:r>
            <a:r>
              <a:rPr lang="en-US" dirty="0"/>
              <a:t> e) { … } //</a:t>
            </a:r>
          </a:p>
        </p:txBody>
      </p:sp>
      <p:sp>
        <p:nvSpPr>
          <p:cNvPr id="5" name="Rectangle 4"/>
          <p:cNvSpPr/>
          <p:nvPr/>
        </p:nvSpPr>
        <p:spPr>
          <a:xfrm>
            <a:off x="225084" y="5866228"/>
            <a:ext cx="11966916" cy="830997"/>
          </a:xfrm>
          <a:prstGeom prst="rect">
            <a:avLst/>
          </a:prstGeom>
        </p:spPr>
        <p:txBody>
          <a:bodyPr wrap="square">
            <a:spAutoFit/>
          </a:bodyPr>
          <a:lstStyle/>
          <a:p>
            <a:r>
              <a:rPr lang="en-US" sz="2400" dirty="0"/>
              <a:t>The client assumes that the server is listening for TCP connection requests on port  </a:t>
            </a:r>
            <a:r>
              <a:rPr lang="en-US" sz="2400" b="1" u="sng" dirty="0" err="1"/>
              <a:t>serverPort</a:t>
            </a:r>
            <a:r>
              <a:rPr lang="en-US" sz="2400" i="1" dirty="0"/>
              <a:t>. </a:t>
            </a:r>
          </a:p>
          <a:p>
            <a:r>
              <a:rPr lang="en-US" sz="2400" i="1" dirty="0"/>
              <a:t>The Socket constructor throws an </a:t>
            </a:r>
            <a:r>
              <a:rPr lang="en-US" sz="2400" i="1" dirty="0" err="1"/>
              <a:t>IOException</a:t>
            </a:r>
            <a:r>
              <a:rPr lang="en-US" sz="2400" i="1" dirty="0"/>
              <a:t> if it cannot make a connection.</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normAutofit fontScale="90000"/>
          </a:bodyPr>
          <a:lstStyle/>
          <a:p>
            <a:pPr lvl="1" algn="l" rtl="0">
              <a:lnSpc>
                <a:spcPct val="90000"/>
              </a:lnSpc>
              <a:spcBef>
                <a:spcPct val="0"/>
              </a:spcBef>
            </a:pPr>
            <a:r>
              <a:rPr lang="en-US" sz="3200" dirty="0"/>
              <a:t>Client creates:</a:t>
            </a:r>
            <a:br>
              <a:rPr lang="en-US" sz="3200" dirty="0"/>
            </a:br>
            <a:endParaRPr lang="en-US" sz="3200" dirty="0"/>
          </a:p>
        </p:txBody>
      </p:sp>
      <p:sp>
        <p:nvSpPr>
          <p:cNvPr id="3" name="Content Placeholder 2"/>
          <p:cNvSpPr>
            <a:spLocks noGrp="1"/>
          </p:cNvSpPr>
          <p:nvPr>
            <p:ph idx="1"/>
          </p:nvPr>
        </p:nvSpPr>
        <p:spPr>
          <a:xfrm>
            <a:off x="196948" y="1167618"/>
            <a:ext cx="11995051" cy="5009345"/>
          </a:xfrm>
        </p:spPr>
        <p:txBody>
          <a:bodyPr>
            <a:normAutofit/>
          </a:bodyPr>
          <a:lstStyle/>
          <a:p>
            <a:pPr marL="228600" lvl="1">
              <a:spcBef>
                <a:spcPts val="1000"/>
              </a:spcBef>
            </a:pPr>
            <a:r>
              <a:rPr lang="en-US" sz="2800" dirty="0"/>
              <a:t>an input stream to receive data from its socket &amp; an output stream to send data to the socket at the server’s end of the channel. (Looks like file I/O!)</a:t>
            </a:r>
          </a:p>
          <a:p>
            <a:pPr marL="228600" lvl="1">
              <a:spcBef>
                <a:spcPts val="1000"/>
              </a:spcBef>
              <a:buNone/>
            </a:pPr>
            <a:endParaRPr lang="en-US" sz="2800" dirty="0"/>
          </a:p>
          <a:p>
            <a:pPr lvl="1">
              <a:buNone/>
            </a:pPr>
            <a:r>
              <a:rPr lang="en-US" dirty="0" err="1"/>
              <a:t>PrintWriter</a:t>
            </a:r>
            <a:r>
              <a:rPr lang="en-US" dirty="0"/>
              <a:t> </a:t>
            </a:r>
            <a:r>
              <a:rPr lang="en-US" dirty="0" err="1"/>
              <a:t>toServer</a:t>
            </a:r>
            <a:r>
              <a:rPr lang="en-US" dirty="0"/>
              <a:t> = new </a:t>
            </a:r>
            <a:r>
              <a:rPr lang="en-US" dirty="0" err="1"/>
              <a:t>PrintWriter</a:t>
            </a:r>
            <a:r>
              <a:rPr lang="en-US" dirty="0"/>
              <a:t>(</a:t>
            </a:r>
            <a:r>
              <a:rPr lang="en-US" dirty="0" err="1"/>
              <a:t>socket.getOutputStream</a:t>
            </a:r>
            <a:r>
              <a:rPr lang="en-US" dirty="0"/>
              <a:t>(),true);</a:t>
            </a:r>
          </a:p>
          <a:p>
            <a:pPr lvl="1">
              <a:buNone/>
            </a:pPr>
            <a:r>
              <a:rPr lang="en-US" dirty="0" err="1"/>
              <a:t>BufferedReader</a:t>
            </a:r>
            <a:r>
              <a:rPr lang="en-US" dirty="0"/>
              <a:t> </a:t>
            </a:r>
            <a:r>
              <a:rPr lang="en-US" dirty="0" err="1"/>
              <a:t>fromServer</a:t>
            </a:r>
            <a:r>
              <a:rPr lang="en-US" dirty="0"/>
              <a:t> = new </a:t>
            </a:r>
            <a:r>
              <a:rPr lang="en-US" dirty="0" err="1"/>
              <a:t>BufferedReader</a:t>
            </a:r>
            <a:r>
              <a:rPr lang="en-US" dirty="0"/>
              <a:t>(new</a:t>
            </a:r>
          </a:p>
          <a:p>
            <a:pPr lvl="1">
              <a:buNone/>
            </a:pPr>
            <a:r>
              <a:rPr lang="en-US" dirty="0"/>
              <a:t>							</a:t>
            </a:r>
            <a:r>
              <a:rPr lang="en-US" dirty="0" err="1"/>
              <a:t>inputStreamReader</a:t>
            </a:r>
            <a:r>
              <a:rPr lang="en-US" dirty="0"/>
              <a:t>(</a:t>
            </a:r>
            <a:r>
              <a:rPr lang="en-US" dirty="0" err="1"/>
              <a:t>socket.getInputStream</a:t>
            </a:r>
            <a:r>
              <a:rPr lang="en-US" dirty="0"/>
              <a:t>()));</a:t>
            </a:r>
          </a:p>
          <a:p>
            <a:pPr lvl="1">
              <a:buNone/>
            </a:pPr>
            <a:r>
              <a:rPr lang="en-US" dirty="0" err="1"/>
              <a:t>toServer.println</a:t>
            </a:r>
            <a:r>
              <a:rPr lang="en-US" dirty="0"/>
              <a:t>("Hello"); // send a message to the server</a:t>
            </a:r>
          </a:p>
          <a:p>
            <a:pPr lvl="1">
              <a:buNone/>
            </a:pPr>
            <a:r>
              <a:rPr lang="en-US" dirty="0"/>
              <a:t>String line = </a:t>
            </a:r>
            <a:r>
              <a:rPr lang="en-US" dirty="0" err="1"/>
              <a:t>fromServer.readLine</a:t>
            </a:r>
            <a:r>
              <a:rPr lang="en-US" dirty="0"/>
              <a:t>(); // receive the server’s reply</a:t>
            </a:r>
          </a:p>
          <a:p>
            <a:pPr lvl="1">
              <a:buNone/>
            </a:pPr>
            <a:r>
              <a:rPr lang="en-US" dirty="0" err="1"/>
              <a:t>System.out.println</a:t>
            </a:r>
            <a:r>
              <a:rPr lang="en-US" dirty="0"/>
              <a:t> ("Client received: " + line + “ from Server”);</a:t>
            </a:r>
          </a:p>
          <a:p>
            <a:pPr lvl="1">
              <a:buNone/>
            </a:pPr>
            <a:r>
              <a:rPr lang="en-US" dirty="0" err="1"/>
              <a:t>toServer.close</a:t>
            </a:r>
            <a:r>
              <a:rPr lang="en-US" dirty="0"/>
              <a:t>(); </a:t>
            </a:r>
          </a:p>
          <a:p>
            <a:pPr lvl="1">
              <a:buNone/>
            </a:pPr>
            <a:r>
              <a:rPr lang="en-US" dirty="0" err="1"/>
              <a:t>fromServer.close</a:t>
            </a:r>
            <a:r>
              <a:rPr lang="en-US" dirty="0"/>
              <a:t>(); </a:t>
            </a:r>
          </a:p>
          <a:p>
            <a:pPr lvl="1">
              <a:buNone/>
            </a:pPr>
            <a:r>
              <a:rPr lang="en-US" dirty="0" err="1"/>
              <a:t>socket.close</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t>
            </a:r>
            <a:r>
              <a:rPr lang="en-US" b="1" dirty="0" err="1"/>
              <a:t>ServerSocket</a:t>
            </a:r>
            <a:endParaRPr lang="en-US" dirty="0"/>
          </a:p>
        </p:txBody>
      </p:sp>
      <p:sp>
        <p:nvSpPr>
          <p:cNvPr id="3" name="Content Placeholder 2"/>
          <p:cNvSpPr>
            <a:spLocks noGrp="1"/>
          </p:cNvSpPr>
          <p:nvPr>
            <p:ph idx="1"/>
          </p:nvPr>
        </p:nvSpPr>
        <p:spPr/>
        <p:txBody>
          <a:bodyPr/>
          <a:lstStyle/>
          <a:p>
            <a:r>
              <a:rPr lang="en-US" dirty="0"/>
              <a:t>The server begins by creating a </a:t>
            </a:r>
            <a:r>
              <a:rPr lang="en-US" i="1" dirty="0" err="1"/>
              <a:t>ServerSocket</a:t>
            </a:r>
            <a:r>
              <a:rPr lang="en-US" i="1" dirty="0"/>
              <a:t>.</a:t>
            </a:r>
          </a:p>
          <a:p>
            <a:pPr>
              <a:buNone/>
            </a:pPr>
            <a:r>
              <a:rPr lang="en-US" dirty="0" err="1"/>
              <a:t>int</a:t>
            </a:r>
            <a:r>
              <a:rPr lang="en-US" dirty="0"/>
              <a:t> </a:t>
            </a:r>
            <a:r>
              <a:rPr lang="en-US" dirty="0" err="1"/>
              <a:t>serverPort</a:t>
            </a:r>
            <a:r>
              <a:rPr lang="en-US" dirty="0"/>
              <a:t> = 2020;</a:t>
            </a:r>
          </a:p>
          <a:p>
            <a:pPr>
              <a:buNone/>
            </a:pPr>
            <a:r>
              <a:rPr lang="en-US" dirty="0" err="1"/>
              <a:t>ServerSocket</a:t>
            </a:r>
            <a:r>
              <a:rPr lang="en-US" dirty="0"/>
              <a:t> listen;</a:t>
            </a:r>
          </a:p>
          <a:p>
            <a:pPr>
              <a:buNone/>
            </a:pPr>
            <a:r>
              <a:rPr lang="en-US" dirty="0"/>
              <a:t>try { listen = new </a:t>
            </a:r>
            <a:r>
              <a:rPr lang="en-US" dirty="0" err="1"/>
              <a:t>ServerSocket</a:t>
            </a:r>
            <a:r>
              <a:rPr lang="en-US" dirty="0"/>
              <a:t>(</a:t>
            </a:r>
            <a:r>
              <a:rPr lang="en-US" dirty="0" err="1"/>
              <a:t>serverPort</a:t>
            </a:r>
            <a:r>
              <a:rPr lang="en-US" dirty="0"/>
              <a:t>); }</a:t>
            </a:r>
          </a:p>
          <a:p>
            <a:pPr>
              <a:buNone/>
            </a:pPr>
            <a:r>
              <a:rPr lang="en-US" dirty="0"/>
              <a:t>catch (</a:t>
            </a:r>
            <a:r>
              <a:rPr lang="en-US" dirty="0" err="1"/>
              <a:t>IOException</a:t>
            </a:r>
            <a:r>
              <a:rPr lang="en-US" dirty="0"/>
              <a:t> e) { …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Layers</a:t>
            </a:r>
          </a:p>
        </p:txBody>
      </p:sp>
      <p:pic>
        <p:nvPicPr>
          <p:cNvPr id="4" name="Picture 4"/>
          <p:cNvPicPr>
            <a:picLocks noGrp="1" noChangeAspect="1" noChangeArrowheads="1"/>
          </p:cNvPicPr>
          <p:nvPr>
            <p:ph idx="1"/>
          </p:nvPr>
        </p:nvPicPr>
        <p:blipFill>
          <a:blip r:embed="rId2"/>
          <a:stretch>
            <a:fillRect/>
          </a:stretch>
        </p:blipFill>
        <p:spPr bwMode="auto">
          <a:xfrm>
            <a:off x="838200" y="2066077"/>
            <a:ext cx="10515600" cy="3870434"/>
          </a:xfrm>
          <a:prstGeom prst="rect">
            <a:avLst/>
          </a:prstGeom>
          <a:noFill/>
          <a:ln w="9525" cap="flat">
            <a:noFill/>
            <a:round/>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a:t>Class </a:t>
            </a:r>
            <a:r>
              <a:rPr lang="en-US" b="1" dirty="0" err="1"/>
              <a:t>ServerSocket</a:t>
            </a:r>
            <a:endParaRPr lang="en-US" dirty="0"/>
          </a:p>
        </p:txBody>
      </p:sp>
      <p:sp>
        <p:nvSpPr>
          <p:cNvPr id="3" name="Content Placeholder 2"/>
          <p:cNvSpPr>
            <a:spLocks noGrp="1"/>
          </p:cNvSpPr>
          <p:nvPr>
            <p:ph idx="1"/>
          </p:nvPr>
        </p:nvSpPr>
        <p:spPr>
          <a:xfrm>
            <a:off x="365761" y="1237957"/>
            <a:ext cx="11563642" cy="4939006"/>
          </a:xfrm>
        </p:spPr>
        <p:txBody>
          <a:bodyPr/>
          <a:lstStyle/>
          <a:p>
            <a:r>
              <a:rPr lang="en-US" dirty="0"/>
              <a:t>The server then calls the </a:t>
            </a:r>
            <a:r>
              <a:rPr lang="en-US" i="1" dirty="0"/>
              <a:t>accept() method of the </a:t>
            </a:r>
            <a:r>
              <a:rPr lang="en-US" i="1" dirty="0" err="1"/>
              <a:t>ServerSocket</a:t>
            </a:r>
            <a:r>
              <a:rPr lang="en-US" i="1" dirty="0"/>
              <a:t>:</a:t>
            </a:r>
          </a:p>
          <a:p>
            <a:r>
              <a:rPr lang="en-US" dirty="0"/>
              <a:t>method </a:t>
            </a:r>
            <a:r>
              <a:rPr lang="en-US" i="1" dirty="0"/>
              <a:t>accept() waits until a client requests a connection</a:t>
            </a:r>
          </a:p>
          <a:p>
            <a:r>
              <a:rPr lang="en-US" dirty="0"/>
              <a:t>it then returns a </a:t>
            </a:r>
            <a:r>
              <a:rPr lang="en-US" i="1" dirty="0"/>
              <a:t>Socket that connects the client to the server</a:t>
            </a:r>
          </a:p>
          <a:p>
            <a:r>
              <a:rPr lang="en-US" dirty="0"/>
              <a:t>server gets input and output streams and communicates with the client.</a:t>
            </a:r>
          </a:p>
          <a:p>
            <a:r>
              <a:rPr lang="en-US" dirty="0"/>
              <a:t>client, server, or both, close the connection, and the server waits for a connection request from another client.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015" y="182880"/>
            <a:ext cx="11980985" cy="6316394"/>
          </a:xfrm>
        </p:spPr>
        <p:txBody>
          <a:bodyPr>
            <a:normAutofit fontScale="92500"/>
          </a:bodyPr>
          <a:lstStyle/>
          <a:p>
            <a:pPr>
              <a:buNone/>
            </a:pPr>
            <a:r>
              <a:rPr lang="en-US" dirty="0"/>
              <a:t>try {</a:t>
            </a:r>
          </a:p>
          <a:p>
            <a:pPr>
              <a:buNone/>
            </a:pPr>
            <a:r>
              <a:rPr lang="en-US" dirty="0"/>
              <a:t>listen = new </a:t>
            </a:r>
            <a:r>
              <a:rPr lang="en-US" dirty="0" err="1"/>
              <a:t>ServerSocket</a:t>
            </a:r>
            <a:r>
              <a:rPr lang="en-US" dirty="0"/>
              <a:t>(</a:t>
            </a:r>
            <a:r>
              <a:rPr lang="en-US" dirty="0" err="1"/>
              <a:t>serverPort</a:t>
            </a:r>
            <a:r>
              <a:rPr lang="en-US" dirty="0"/>
              <a:t>);</a:t>
            </a:r>
          </a:p>
          <a:p>
            <a:pPr>
              <a:buNone/>
            </a:pPr>
            <a:r>
              <a:rPr lang="en-US" dirty="0"/>
              <a:t>while (true) {</a:t>
            </a:r>
          </a:p>
          <a:p>
            <a:pPr>
              <a:buNone/>
            </a:pPr>
            <a:r>
              <a:rPr lang="en-US" dirty="0"/>
              <a:t>Socket </a:t>
            </a:r>
            <a:r>
              <a:rPr lang="en-US" dirty="0" err="1"/>
              <a:t>socket</a:t>
            </a:r>
            <a:r>
              <a:rPr lang="en-US" dirty="0"/>
              <a:t> = </a:t>
            </a:r>
            <a:r>
              <a:rPr lang="en-US" dirty="0" err="1"/>
              <a:t>listen.accept</a:t>
            </a:r>
            <a:r>
              <a:rPr lang="en-US" dirty="0"/>
              <a:t>(); // wait for a client request</a:t>
            </a:r>
          </a:p>
          <a:p>
            <a:pPr>
              <a:buNone/>
            </a:pPr>
            <a:r>
              <a:rPr lang="en-US" dirty="0" err="1"/>
              <a:t>toClient</a:t>
            </a:r>
            <a:r>
              <a:rPr lang="en-US" dirty="0"/>
              <a:t> = new </a:t>
            </a:r>
            <a:r>
              <a:rPr lang="en-US" dirty="0" err="1"/>
              <a:t>PrintWriter</a:t>
            </a:r>
            <a:r>
              <a:rPr lang="en-US" dirty="0"/>
              <a:t>(</a:t>
            </a:r>
            <a:r>
              <a:rPr lang="en-US" dirty="0" err="1"/>
              <a:t>socket.getOutputStream</a:t>
            </a:r>
            <a:r>
              <a:rPr lang="en-US" dirty="0"/>
              <a:t>(),true);</a:t>
            </a:r>
          </a:p>
          <a:p>
            <a:pPr>
              <a:buNone/>
            </a:pPr>
            <a:r>
              <a:rPr lang="en-US" dirty="0" err="1"/>
              <a:t>fromClient</a:t>
            </a:r>
            <a:r>
              <a:rPr lang="en-US" dirty="0"/>
              <a:t> = new </a:t>
            </a:r>
            <a:r>
              <a:rPr lang="en-US" dirty="0" err="1"/>
              <a:t>BufferedReader</a:t>
            </a:r>
            <a:r>
              <a:rPr lang="en-US" dirty="0"/>
              <a:t>(new </a:t>
            </a:r>
            <a:r>
              <a:rPr lang="en-US" dirty="0" err="1"/>
              <a:t>InputStreamReader</a:t>
            </a:r>
            <a:r>
              <a:rPr lang="en-US" dirty="0"/>
              <a:t>(</a:t>
            </a:r>
            <a:r>
              <a:rPr lang="en-US" dirty="0" err="1"/>
              <a:t>socket.getInputStream</a:t>
            </a:r>
            <a:r>
              <a:rPr lang="en-US" dirty="0"/>
              <a:t>()));</a:t>
            </a:r>
          </a:p>
          <a:p>
            <a:pPr>
              <a:buNone/>
            </a:pPr>
            <a:r>
              <a:rPr lang="en-US" dirty="0"/>
              <a:t>String line = </a:t>
            </a:r>
            <a:r>
              <a:rPr lang="en-US" dirty="0" err="1"/>
              <a:t>fromClient.readLine</a:t>
            </a:r>
            <a:r>
              <a:rPr lang="en-US" dirty="0"/>
              <a:t>(); // receive a message from the client</a:t>
            </a:r>
          </a:p>
          <a:p>
            <a:pPr>
              <a:buNone/>
            </a:pPr>
            <a:r>
              <a:rPr lang="en-US" dirty="0" err="1"/>
              <a:t>System.out.println</a:t>
            </a:r>
            <a:r>
              <a:rPr lang="en-US" dirty="0"/>
              <a:t>("Server received " + line);</a:t>
            </a:r>
          </a:p>
          <a:p>
            <a:pPr>
              <a:buNone/>
            </a:pPr>
            <a:r>
              <a:rPr lang="en-US" dirty="0" err="1"/>
              <a:t>toClient.println</a:t>
            </a:r>
            <a:r>
              <a:rPr lang="en-US" dirty="0"/>
              <a:t>("Good-bye"); // send a reply to the client</a:t>
            </a:r>
          </a:p>
          <a:p>
            <a:pPr>
              <a:buNone/>
            </a:pPr>
            <a:r>
              <a:rPr lang="en-US" dirty="0"/>
              <a:t>}}</a:t>
            </a:r>
          </a:p>
          <a:p>
            <a:pPr>
              <a:buNone/>
            </a:pPr>
            <a:r>
              <a:rPr lang="en-US" dirty="0"/>
              <a:t>catch (</a:t>
            </a:r>
            <a:r>
              <a:rPr lang="en-US" dirty="0" err="1"/>
              <a:t>IOException</a:t>
            </a:r>
            <a:r>
              <a:rPr lang="en-US" dirty="0"/>
              <a:t> e) { … }</a:t>
            </a:r>
          </a:p>
          <a:p>
            <a:pPr>
              <a:buNone/>
            </a:pPr>
            <a:r>
              <a:rPr lang="en-US" dirty="0"/>
              <a:t>finally { if (listen != null) try { </a:t>
            </a:r>
            <a:r>
              <a:rPr lang="en-US" dirty="0" err="1"/>
              <a:t>listen.close</a:t>
            </a:r>
            <a:r>
              <a:rPr lang="en-US" dirty="0"/>
              <a:t>();}</a:t>
            </a:r>
          </a:p>
          <a:p>
            <a:pPr>
              <a:buNone/>
            </a:pPr>
            <a:r>
              <a:rPr lang="en-US" dirty="0"/>
              <a:t>catch (</a:t>
            </a:r>
            <a:r>
              <a:rPr lang="en-US" dirty="0" err="1"/>
              <a:t>IOException</a:t>
            </a:r>
            <a:r>
              <a:rPr lang="en-US" dirty="0"/>
              <a:t> e) { </a:t>
            </a:r>
            <a:r>
              <a:rPr lang="en-US" dirty="0" err="1"/>
              <a:t>e.printStackTrace</a:t>
            </a:r>
            <a:r>
              <a:rPr lang="en-US"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a:t>
            </a:r>
            <a:r>
              <a:rPr lang="en-US" b="1" dirty="0" err="1"/>
              <a:t>ServerSocket</a:t>
            </a:r>
            <a:endParaRPr lang="en-US" dirty="0"/>
          </a:p>
        </p:txBody>
      </p:sp>
      <p:sp>
        <p:nvSpPr>
          <p:cNvPr id="3" name="Content Placeholder 2"/>
          <p:cNvSpPr>
            <a:spLocks noGrp="1"/>
          </p:cNvSpPr>
          <p:nvPr>
            <p:ph idx="1"/>
          </p:nvPr>
        </p:nvSpPr>
        <p:spPr>
          <a:xfrm>
            <a:off x="0" y="1825625"/>
            <a:ext cx="12192000" cy="4351338"/>
          </a:xfrm>
        </p:spPr>
        <p:txBody>
          <a:bodyPr/>
          <a:lstStyle/>
          <a:p>
            <a:r>
              <a:rPr lang="en-US" dirty="0"/>
              <a:t>The server can create a separate thread to handle the client’s requests.</a:t>
            </a:r>
          </a:p>
          <a:p>
            <a:r>
              <a:rPr lang="en-US" dirty="0"/>
              <a:t>Socket </a:t>
            </a:r>
            <a:r>
              <a:rPr lang="en-US" dirty="0" err="1"/>
              <a:t>socket</a:t>
            </a:r>
            <a:r>
              <a:rPr lang="en-US" dirty="0"/>
              <a:t> = </a:t>
            </a:r>
            <a:r>
              <a:rPr lang="en-US" dirty="0" err="1"/>
              <a:t>listen.accept</a:t>
            </a:r>
            <a:r>
              <a:rPr lang="en-US" dirty="0"/>
              <a:t>();</a:t>
            </a:r>
          </a:p>
          <a:p>
            <a:r>
              <a:rPr lang="en-US" dirty="0" err="1"/>
              <a:t>clientHandler</a:t>
            </a:r>
            <a:r>
              <a:rPr lang="en-US" dirty="0"/>
              <a:t> c = new </a:t>
            </a:r>
            <a:r>
              <a:rPr lang="en-US" dirty="0" err="1"/>
              <a:t>clientHandler</a:t>
            </a:r>
            <a:r>
              <a:rPr lang="en-US" dirty="0"/>
              <a:t>(socket); // </a:t>
            </a:r>
            <a:r>
              <a:rPr lang="en-US" i="1" dirty="0" err="1"/>
              <a:t>clientHandler</a:t>
            </a:r>
            <a:r>
              <a:rPr lang="en-US" i="1" dirty="0"/>
              <a:t> extends Thread</a:t>
            </a:r>
          </a:p>
          <a:p>
            <a:r>
              <a:rPr lang="en-US" dirty="0" err="1"/>
              <a:t>c.start</a:t>
            </a:r>
            <a:r>
              <a:rPr lang="en-US" dirty="0"/>
              <a:t>();</a:t>
            </a:r>
          </a:p>
          <a:p>
            <a:r>
              <a:rPr lang="en-US" dirty="0"/>
              <a:t>The </a:t>
            </a:r>
            <a:r>
              <a:rPr lang="en-US" i="1" dirty="0"/>
              <a:t>run() method of class </a:t>
            </a:r>
            <a:r>
              <a:rPr lang="en-US" i="1" dirty="0" err="1"/>
              <a:t>clientHandler</a:t>
            </a:r>
            <a:r>
              <a:rPr lang="en-US" i="1" dirty="0"/>
              <a:t> uses input and output streams obtained from the socket to communicate with the client, exactly as shown above.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75609" cy="1325563"/>
          </a:xfrm>
        </p:spPr>
        <p:txBody>
          <a:bodyPr/>
          <a:lstStyle/>
          <a:p>
            <a:r>
              <a:rPr lang="en-US" dirty="0"/>
              <a:t>A client and server program using TCP sockets</a:t>
            </a:r>
          </a:p>
        </p:txBody>
      </p:sp>
      <p:sp>
        <p:nvSpPr>
          <p:cNvPr id="3" name="Content Placeholder 2"/>
          <p:cNvSpPr>
            <a:spLocks noGrp="1"/>
          </p:cNvSpPr>
          <p:nvPr>
            <p:ph idx="1"/>
          </p:nvPr>
        </p:nvSpPr>
        <p:spPr>
          <a:xfrm>
            <a:off x="436098" y="1825625"/>
            <a:ext cx="10917702" cy="4351338"/>
          </a:xfrm>
        </p:spPr>
        <p:txBody>
          <a:bodyPr>
            <a:normAutofit/>
          </a:bodyPr>
          <a:lstStyle/>
          <a:p>
            <a:pPr>
              <a:buNone/>
            </a:pPr>
            <a:r>
              <a:rPr lang="en-US">
                <a:hlinkClick r:id="rId2" action="ppaction://hlinkfile"/>
              </a:rPr>
              <a:t>..\..\TCP CLIENT AND SERVER SOCKET PROGRAM_CHAPTER 4.docx</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7612"/>
          </a:xfrm>
        </p:spPr>
        <p:txBody>
          <a:bodyPr>
            <a:normAutofit fontScale="90000"/>
          </a:bodyPr>
          <a:lstStyle/>
          <a:p>
            <a:r>
              <a:rPr lang="en-IN" b="1" dirty="0"/>
              <a:t>UDP Datagram Communication</a:t>
            </a:r>
          </a:p>
        </p:txBody>
      </p:sp>
      <p:sp>
        <p:nvSpPr>
          <p:cNvPr id="3" name="Content Placeholder 2"/>
          <p:cNvSpPr>
            <a:spLocks noGrp="1"/>
          </p:cNvSpPr>
          <p:nvPr>
            <p:ph idx="1"/>
          </p:nvPr>
        </p:nvSpPr>
        <p:spPr>
          <a:xfrm>
            <a:off x="838200" y="1042738"/>
            <a:ext cx="10515600" cy="5134225"/>
          </a:xfrm>
        </p:spPr>
        <p:txBody>
          <a:bodyPr>
            <a:normAutofit/>
          </a:bodyPr>
          <a:lstStyle/>
          <a:p>
            <a:pPr algn="just"/>
            <a:r>
              <a:rPr lang="en-IN" dirty="0"/>
              <a:t>A datagram sent by UDP is transmitted from a sending process to a receiving process without acknowledgement or retries. If a failure occurs, the message may not arrive. </a:t>
            </a:r>
          </a:p>
          <a:p>
            <a:pPr algn="just"/>
            <a:r>
              <a:rPr lang="en-IN" dirty="0"/>
              <a:t>To send or receive messages, a process must first create a socket bound to an Internet address of the local host and a local port. A server will bind its socket to a </a:t>
            </a:r>
            <a:r>
              <a:rPr lang="en-IN" i="1" dirty="0"/>
              <a:t>server port </a:t>
            </a:r>
            <a:r>
              <a:rPr lang="en-IN" dirty="0"/>
              <a:t>– one that it makes known to clients so that they can send messages to it. </a:t>
            </a:r>
          </a:p>
          <a:p>
            <a:pPr algn="just"/>
            <a:r>
              <a:rPr lang="en-IN" dirty="0"/>
              <a:t>A client binds its socket to any free local port. The </a:t>
            </a:r>
            <a:r>
              <a:rPr lang="en-IN" i="1" dirty="0"/>
              <a:t>receive </a:t>
            </a:r>
            <a:r>
              <a:rPr lang="en-IN" dirty="0"/>
              <a:t>method returns the Internet address and port of the sender, in addition to the message, allowing the recipient to send a reply.</a:t>
            </a:r>
          </a:p>
        </p:txBody>
      </p:sp>
    </p:spTree>
    <p:extLst>
      <p:ext uri="{BB962C8B-B14F-4D97-AF65-F5344CB8AC3E}">
        <p14:creationId xmlns:p14="http://schemas.microsoft.com/office/powerpoint/2010/main" val="1980804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10654"/>
            <a:ext cx="10515600" cy="5166309"/>
          </a:xfrm>
        </p:spPr>
        <p:txBody>
          <a:bodyPr>
            <a:normAutofit/>
          </a:bodyPr>
          <a:lstStyle/>
          <a:p>
            <a:pPr marL="0" indent="0" algn="just">
              <a:buNone/>
            </a:pPr>
            <a:r>
              <a:rPr lang="en-IN" b="1" i="1" dirty="0"/>
              <a:t>Message size</a:t>
            </a:r>
            <a:r>
              <a:rPr lang="en-IN" b="1" dirty="0"/>
              <a:t>:</a:t>
            </a:r>
            <a:r>
              <a:rPr lang="en-IN" dirty="0"/>
              <a:t> </a:t>
            </a:r>
          </a:p>
          <a:p>
            <a:pPr algn="just"/>
            <a:r>
              <a:rPr lang="en-IN" dirty="0"/>
              <a:t>The receiving process needs to specify an array of bytes of a particular size in which to receive a message. If the message is too big for the array, it is truncated on arrival. </a:t>
            </a:r>
          </a:p>
          <a:p>
            <a:pPr algn="just"/>
            <a:r>
              <a:rPr lang="en-IN" dirty="0"/>
              <a:t>The underlying IP protocol allows packet lengths of up to 216 bytes, which includes the headers as well as the message. However, most environments impose a size restriction of 8 kilobytes. Any application requiring messages larger than the maximum must fragment them into chunks of that size. </a:t>
            </a:r>
          </a:p>
          <a:p>
            <a:pPr algn="just"/>
            <a:r>
              <a:rPr lang="en-IN" dirty="0"/>
              <a:t>Generally, an application, for example DNS, will decide on a size that is not excessively large but is adequate for its intended use.</a:t>
            </a:r>
          </a:p>
        </p:txBody>
      </p:sp>
    </p:spTree>
    <p:extLst>
      <p:ext uri="{BB962C8B-B14F-4D97-AF65-F5344CB8AC3E}">
        <p14:creationId xmlns:p14="http://schemas.microsoft.com/office/powerpoint/2010/main" val="1819710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5528"/>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10654"/>
            <a:ext cx="10515600" cy="5502441"/>
          </a:xfrm>
        </p:spPr>
        <p:txBody>
          <a:bodyPr>
            <a:normAutofit fontScale="77500" lnSpcReduction="20000"/>
          </a:bodyPr>
          <a:lstStyle/>
          <a:p>
            <a:pPr marL="0" indent="0" algn="just">
              <a:buNone/>
            </a:pPr>
            <a:r>
              <a:rPr lang="en-IN" b="1" i="1" dirty="0"/>
              <a:t>Blocking</a:t>
            </a:r>
            <a:r>
              <a:rPr lang="en-IN" b="1" dirty="0"/>
              <a:t>: </a:t>
            </a:r>
          </a:p>
          <a:p>
            <a:pPr algn="just"/>
            <a:r>
              <a:rPr lang="en-IN" dirty="0"/>
              <a:t>Sockets normally provide non-blocking </a:t>
            </a:r>
            <a:r>
              <a:rPr lang="en-IN" i="1" dirty="0"/>
              <a:t>sends </a:t>
            </a:r>
            <a:r>
              <a:rPr lang="en-IN" dirty="0"/>
              <a:t>and blocking </a:t>
            </a:r>
            <a:r>
              <a:rPr lang="en-IN" i="1" dirty="0"/>
              <a:t>receives </a:t>
            </a:r>
            <a:r>
              <a:rPr lang="en-IN" dirty="0"/>
              <a:t>for datagram communication. </a:t>
            </a:r>
            <a:br>
              <a:rPr lang="en-IN" dirty="0"/>
            </a:br>
            <a:r>
              <a:rPr lang="en-IN" dirty="0"/>
              <a:t>The </a:t>
            </a:r>
            <a:r>
              <a:rPr lang="en-IN" i="1" dirty="0"/>
              <a:t>send </a:t>
            </a:r>
            <a:r>
              <a:rPr lang="en-IN" dirty="0"/>
              <a:t>operation returns when it has handed the message to the underlying UDP and IP protocols, which are responsible for transmitting it to its destination. </a:t>
            </a:r>
          </a:p>
          <a:p>
            <a:pPr algn="just"/>
            <a:r>
              <a:rPr lang="en-IN" dirty="0"/>
              <a:t>On arrival, the message is placed in a queue for the socket that is bound to the destination port. </a:t>
            </a:r>
          </a:p>
          <a:p>
            <a:pPr algn="just"/>
            <a:r>
              <a:rPr lang="en-IN" dirty="0"/>
              <a:t>The message can be collected from the queue by an outstanding or future invocation of </a:t>
            </a:r>
            <a:r>
              <a:rPr lang="en-IN" i="1" dirty="0"/>
              <a:t>receive </a:t>
            </a:r>
            <a:r>
              <a:rPr lang="en-IN" dirty="0"/>
              <a:t>on that socket.</a:t>
            </a:r>
          </a:p>
          <a:p>
            <a:pPr algn="just"/>
            <a:r>
              <a:rPr lang="en-IN" dirty="0"/>
              <a:t> Messages are discarded at the destination if no process already has a socket bound to the destination port. </a:t>
            </a:r>
          </a:p>
          <a:p>
            <a:pPr algn="just"/>
            <a:r>
              <a:rPr lang="en-IN" dirty="0"/>
              <a:t>The method </a:t>
            </a:r>
            <a:r>
              <a:rPr lang="en-IN" i="1" dirty="0"/>
              <a:t>receive </a:t>
            </a:r>
            <a:r>
              <a:rPr lang="en-IN" dirty="0"/>
              <a:t>blocks until a datagram is received, unless a timeout has been set on the socket. </a:t>
            </a:r>
          </a:p>
          <a:p>
            <a:pPr algn="just"/>
            <a:r>
              <a:rPr lang="en-IN" dirty="0"/>
              <a:t>If the process that invokes the </a:t>
            </a:r>
            <a:r>
              <a:rPr lang="en-IN" i="1" dirty="0"/>
              <a:t>receive </a:t>
            </a:r>
            <a:r>
              <a:rPr lang="en-IN" dirty="0"/>
              <a:t>method has other work to do while waiting for the message, it should arrange to use a separate thread. </a:t>
            </a:r>
          </a:p>
          <a:p>
            <a:pPr algn="just"/>
            <a:r>
              <a:rPr lang="en-IN" dirty="0"/>
              <a:t>For example, when a server receives a message from a client, the message may specify work to do, in which case the server will use separate threads to do the work and to wait for messages from other clients</a:t>
            </a:r>
            <a:r>
              <a:rPr lang="en-IN" i="1" dirty="0"/>
              <a:t>.</a:t>
            </a:r>
            <a:endParaRPr lang="en-IN" dirty="0"/>
          </a:p>
        </p:txBody>
      </p:sp>
    </p:spTree>
    <p:extLst>
      <p:ext uri="{BB962C8B-B14F-4D97-AF65-F5344CB8AC3E}">
        <p14:creationId xmlns:p14="http://schemas.microsoft.com/office/powerpoint/2010/main" val="89051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74822"/>
            <a:ext cx="10515600" cy="5102141"/>
          </a:xfrm>
        </p:spPr>
        <p:txBody>
          <a:bodyPr>
            <a:normAutofit/>
          </a:bodyPr>
          <a:lstStyle/>
          <a:p>
            <a:pPr marL="0" indent="0" algn="just">
              <a:buNone/>
            </a:pPr>
            <a:r>
              <a:rPr lang="en-IN" b="1" i="1" dirty="0"/>
              <a:t>Timeouts</a:t>
            </a:r>
            <a:r>
              <a:rPr lang="en-IN" b="1" dirty="0"/>
              <a:t>: </a:t>
            </a:r>
          </a:p>
          <a:p>
            <a:pPr marL="0" indent="0" algn="just">
              <a:buNone/>
            </a:pPr>
            <a:r>
              <a:rPr lang="en-IN" dirty="0"/>
              <a:t>The </a:t>
            </a:r>
            <a:r>
              <a:rPr lang="en-IN" i="1" dirty="0"/>
              <a:t>receive </a:t>
            </a:r>
            <a:r>
              <a:rPr lang="en-IN" dirty="0"/>
              <a:t>that blocks forever is suitable for use by a server that is waiting to receive requests from its clients. But in some programs, it is not appropriate that a process that has invoked a </a:t>
            </a:r>
            <a:r>
              <a:rPr lang="en-IN" i="1" dirty="0"/>
              <a:t>receive </a:t>
            </a:r>
            <a:r>
              <a:rPr lang="en-IN" dirty="0"/>
              <a:t>operation should wait indefinitely in situations where the sending process may have crashed or the expected message may have been lost. </a:t>
            </a:r>
          </a:p>
          <a:p>
            <a:pPr marL="0" indent="0" algn="just">
              <a:buNone/>
            </a:pPr>
            <a:r>
              <a:rPr lang="en-IN" dirty="0"/>
              <a:t>To allow for such requirements, timeouts can be set on sockets. Choosing an appropriate timeout interval is difficult, but it should be fairly large in comparison with the time required to transmit a message.</a:t>
            </a:r>
          </a:p>
        </p:txBody>
      </p:sp>
    </p:spTree>
    <p:extLst>
      <p:ext uri="{BB962C8B-B14F-4D97-AF65-F5344CB8AC3E}">
        <p14:creationId xmlns:p14="http://schemas.microsoft.com/office/powerpoint/2010/main" val="408963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IN" b="1" dirty="0"/>
              <a:t>Issues in UDP Datagram Communication (cont.)</a:t>
            </a:r>
            <a:endParaRPr lang="en-IN" dirty="0"/>
          </a:p>
        </p:txBody>
      </p:sp>
      <p:sp>
        <p:nvSpPr>
          <p:cNvPr id="3" name="Content Placeholder 2"/>
          <p:cNvSpPr>
            <a:spLocks noGrp="1"/>
          </p:cNvSpPr>
          <p:nvPr>
            <p:ph idx="1"/>
          </p:nvPr>
        </p:nvSpPr>
        <p:spPr>
          <a:xfrm>
            <a:off x="838200" y="1026696"/>
            <a:ext cx="10515600" cy="5150267"/>
          </a:xfrm>
        </p:spPr>
        <p:txBody>
          <a:bodyPr>
            <a:normAutofit/>
          </a:bodyPr>
          <a:lstStyle/>
          <a:p>
            <a:pPr marL="0" indent="0" algn="just">
              <a:buNone/>
            </a:pPr>
            <a:r>
              <a:rPr lang="en-IN" b="1" i="1" dirty="0"/>
              <a:t>Receive from any</a:t>
            </a:r>
            <a:r>
              <a:rPr lang="en-IN" b="1" dirty="0"/>
              <a:t>: </a:t>
            </a:r>
          </a:p>
          <a:p>
            <a:pPr algn="just"/>
            <a:r>
              <a:rPr lang="en-IN" dirty="0"/>
              <a:t>The </a:t>
            </a:r>
            <a:r>
              <a:rPr lang="en-IN" i="1" dirty="0"/>
              <a:t>receive </a:t>
            </a:r>
            <a:r>
              <a:rPr lang="en-IN" dirty="0"/>
              <a:t>method does not specify an origin for messages. Instead, an invocation of </a:t>
            </a:r>
            <a:r>
              <a:rPr lang="en-IN" i="1" dirty="0"/>
              <a:t>receive </a:t>
            </a:r>
            <a:r>
              <a:rPr lang="en-IN" dirty="0"/>
              <a:t>gets a message addressed to its socket from any origin. </a:t>
            </a:r>
          </a:p>
          <a:p>
            <a:pPr algn="just"/>
            <a:r>
              <a:rPr lang="en-IN" dirty="0"/>
              <a:t>The </a:t>
            </a:r>
            <a:r>
              <a:rPr lang="en-IN" i="1" dirty="0"/>
              <a:t>receive </a:t>
            </a:r>
            <a:r>
              <a:rPr lang="en-IN" dirty="0"/>
              <a:t>method returns the Internet address and local port of the sender, allowing the recipient to check where the message came from. </a:t>
            </a:r>
          </a:p>
          <a:p>
            <a:pPr algn="just"/>
            <a:r>
              <a:rPr lang="en-IN" dirty="0"/>
              <a:t>It is possible to connect a datagram socket to a particular remote port and Internet address, in which case the socket is only able to send messages to and receive messages from that address.</a:t>
            </a:r>
          </a:p>
        </p:txBody>
      </p:sp>
    </p:spTree>
    <p:extLst>
      <p:ext uri="{BB962C8B-B14F-4D97-AF65-F5344CB8AC3E}">
        <p14:creationId xmlns:p14="http://schemas.microsoft.com/office/powerpoint/2010/main" val="999992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3022"/>
          </a:xfrm>
        </p:spPr>
        <p:txBody>
          <a:bodyPr>
            <a:normAutofit fontScale="90000"/>
          </a:bodyPr>
          <a:lstStyle/>
          <a:p>
            <a:r>
              <a:rPr lang="en-IN" b="1" dirty="0"/>
              <a:t>Failure Model for UDP Datagrams</a:t>
            </a:r>
          </a:p>
        </p:txBody>
      </p:sp>
      <p:sp>
        <p:nvSpPr>
          <p:cNvPr id="3" name="Content Placeholder 2"/>
          <p:cNvSpPr>
            <a:spLocks noGrp="1"/>
          </p:cNvSpPr>
          <p:nvPr>
            <p:ph idx="1"/>
          </p:nvPr>
        </p:nvSpPr>
        <p:spPr>
          <a:xfrm>
            <a:off x="838200" y="818148"/>
            <a:ext cx="10515600" cy="5678905"/>
          </a:xfrm>
        </p:spPr>
        <p:txBody>
          <a:bodyPr>
            <a:normAutofit lnSpcReduction="10000"/>
          </a:bodyPr>
          <a:lstStyle/>
          <a:p>
            <a:pPr algn="just"/>
            <a:r>
              <a:rPr lang="en-IN" dirty="0"/>
              <a:t>A failure model for communication channels and defines reliable communication in terms of two properties: integrity and validity.</a:t>
            </a:r>
          </a:p>
          <a:p>
            <a:pPr algn="just"/>
            <a:r>
              <a:rPr lang="en-IN" dirty="0"/>
              <a:t>The integrity property requires that messages should not be corrupted or duplicated. The use of a checksum ensures that there is a negligible probability that any message received is corrupted. UDP datagrams suffer from the following failures:</a:t>
            </a:r>
          </a:p>
          <a:p>
            <a:pPr lvl="1" algn="just"/>
            <a:r>
              <a:rPr lang="en-IN" b="1" i="1" dirty="0"/>
              <a:t>Omission failures</a:t>
            </a:r>
            <a:r>
              <a:rPr lang="en-IN" b="1" dirty="0"/>
              <a:t>: </a:t>
            </a:r>
            <a:r>
              <a:rPr lang="en-IN" dirty="0"/>
              <a:t>Messages may be dropped occasionally, either because of a checksum error or because no buffer space is available at the source or destination. To simplify the discussion, we regard send-omission and receive-omission failures as omission failures in the communication channel.</a:t>
            </a:r>
          </a:p>
          <a:p>
            <a:pPr lvl="1" algn="just"/>
            <a:r>
              <a:rPr lang="en-IN" b="1" i="1" dirty="0"/>
              <a:t>Ordering</a:t>
            </a:r>
            <a:r>
              <a:rPr lang="en-IN" b="1" dirty="0"/>
              <a:t>: </a:t>
            </a:r>
            <a:r>
              <a:rPr lang="en-IN" dirty="0"/>
              <a:t>Messages can sometimes be delivered out of sender order.</a:t>
            </a:r>
          </a:p>
          <a:p>
            <a:pPr algn="just"/>
            <a:r>
              <a:rPr lang="en-IN" dirty="0"/>
              <a:t>Applications using UDP datagrams are left to provide their own checks to achieve the quality of reliable communication they require. A reliable delivery service may be constructed from one that suffers from omission failures by the use of acknowledgements.</a:t>
            </a:r>
          </a:p>
        </p:txBody>
      </p:sp>
    </p:spTree>
    <p:extLst>
      <p:ext uri="{BB962C8B-B14F-4D97-AF65-F5344CB8AC3E}">
        <p14:creationId xmlns:p14="http://schemas.microsoft.com/office/powerpoint/2010/main" val="394748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233"/>
          </a:xfrm>
        </p:spPr>
        <p:txBody>
          <a:bodyPr>
            <a:normAutofit fontScale="90000"/>
          </a:bodyPr>
          <a:lstStyle/>
          <a:p>
            <a:r>
              <a:rPr lang="en-IN" b="1" dirty="0"/>
              <a:t>Introduction (cont.)</a:t>
            </a:r>
            <a:endParaRPr lang="en-IN" dirty="0"/>
          </a:p>
        </p:txBody>
      </p:sp>
      <p:sp>
        <p:nvSpPr>
          <p:cNvPr id="3" name="Content Placeholder 2"/>
          <p:cNvSpPr>
            <a:spLocks noGrp="1"/>
          </p:cNvSpPr>
          <p:nvPr>
            <p:ph idx="1"/>
          </p:nvPr>
        </p:nvSpPr>
        <p:spPr>
          <a:xfrm>
            <a:off x="838200" y="898358"/>
            <a:ext cx="10515600" cy="5518484"/>
          </a:xfrm>
        </p:spPr>
        <p:txBody>
          <a:bodyPr>
            <a:normAutofit lnSpcReduction="10000"/>
          </a:bodyPr>
          <a:lstStyle/>
          <a:p>
            <a:pPr algn="just"/>
            <a:r>
              <a:rPr lang="en-IN" dirty="0"/>
              <a:t>In this chapter we will see how middleware and application programs can use transport level protocols UDP and TCP.</a:t>
            </a:r>
          </a:p>
          <a:p>
            <a:pPr algn="just"/>
            <a:r>
              <a:rPr lang="en-IN" dirty="0"/>
              <a:t>The application program interface to UDP provides a </a:t>
            </a:r>
            <a:r>
              <a:rPr lang="en-IN" i="1" dirty="0"/>
              <a:t>message passing </a:t>
            </a:r>
            <a:r>
              <a:rPr lang="en-IN" dirty="0"/>
              <a:t>abstraction – the simplest form of interprocess communication. This enables a sending process to transmit a single message to a receiving process. </a:t>
            </a:r>
          </a:p>
          <a:p>
            <a:pPr algn="just"/>
            <a:r>
              <a:rPr lang="en-IN" dirty="0"/>
              <a:t>The independent packets containing these messages are called </a:t>
            </a:r>
            <a:r>
              <a:rPr lang="en-IN" i="1" dirty="0"/>
              <a:t>datagrams</a:t>
            </a:r>
            <a:r>
              <a:rPr lang="en-IN" dirty="0"/>
              <a:t>. </a:t>
            </a:r>
            <a:r>
              <a:rPr lang="en-IN" b="1" dirty="0"/>
              <a:t>In the Java and UNIX APIs, the sender specifies the destination using a socket – an indirect reference to a particular port used by the destination process at a destination computer.</a:t>
            </a:r>
          </a:p>
          <a:p>
            <a:pPr algn="just"/>
            <a:r>
              <a:rPr lang="en-IN" dirty="0"/>
              <a:t>The application program interface to TCP provides the abstraction of a two-way </a:t>
            </a:r>
            <a:r>
              <a:rPr lang="en-IN" i="1" dirty="0"/>
              <a:t>stream </a:t>
            </a:r>
            <a:r>
              <a:rPr lang="en-IN" dirty="0"/>
              <a:t>between pairs of processes. The information communicated consists of a stream of data items with no message boundaries.</a:t>
            </a:r>
          </a:p>
        </p:txBody>
      </p:sp>
    </p:spTree>
    <p:extLst>
      <p:ext uri="{BB962C8B-B14F-4D97-AF65-F5344CB8AC3E}">
        <p14:creationId xmlns:p14="http://schemas.microsoft.com/office/powerpoint/2010/main" val="4147817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0117"/>
          </a:xfrm>
        </p:spPr>
        <p:txBody>
          <a:bodyPr/>
          <a:lstStyle/>
          <a:p>
            <a:r>
              <a:rPr lang="en-IN" b="1" dirty="0"/>
              <a:t>Use of UDP</a:t>
            </a:r>
          </a:p>
        </p:txBody>
      </p:sp>
      <p:sp>
        <p:nvSpPr>
          <p:cNvPr id="3" name="Content Placeholder 2"/>
          <p:cNvSpPr>
            <a:spLocks noGrp="1"/>
          </p:cNvSpPr>
          <p:nvPr>
            <p:ph idx="1"/>
          </p:nvPr>
        </p:nvSpPr>
        <p:spPr>
          <a:xfrm>
            <a:off x="838200" y="1074821"/>
            <a:ext cx="10515600" cy="5102142"/>
          </a:xfrm>
        </p:spPr>
        <p:txBody>
          <a:bodyPr>
            <a:normAutofit/>
          </a:bodyPr>
          <a:lstStyle/>
          <a:p>
            <a:pPr algn="just"/>
            <a:r>
              <a:rPr lang="en-IN" dirty="0"/>
              <a:t>For some applications, it is acceptable to use a service that is liable to occasional omission failures. </a:t>
            </a:r>
          </a:p>
          <a:p>
            <a:pPr algn="just"/>
            <a:r>
              <a:rPr lang="en-IN" dirty="0"/>
              <a:t>For example, the Domain Name System, which looks up DNS names in the Internet, is implemented over UDP. Voice over IP (VOIP) also runs over UDP. </a:t>
            </a:r>
          </a:p>
          <a:p>
            <a:pPr algn="just"/>
            <a:r>
              <a:rPr lang="en-IN" dirty="0"/>
              <a:t>UDP datagrams are sometimes an attractive choice because they do not suffer from the overheads associated with guaranteed message delivery. There are three main sources of overhead:</a:t>
            </a:r>
          </a:p>
          <a:p>
            <a:pPr lvl="1" algn="just"/>
            <a:r>
              <a:rPr lang="en-IN" dirty="0"/>
              <a:t>the need to store state information at the source and destination;</a:t>
            </a:r>
          </a:p>
          <a:p>
            <a:pPr lvl="1" algn="just"/>
            <a:r>
              <a:rPr lang="en-IN" dirty="0"/>
              <a:t>the transmission of extra messages;</a:t>
            </a:r>
          </a:p>
          <a:p>
            <a:pPr lvl="1" algn="just"/>
            <a:r>
              <a:rPr lang="en-IN" dirty="0"/>
              <a:t>latency for the sender.</a:t>
            </a:r>
          </a:p>
        </p:txBody>
      </p:sp>
    </p:spTree>
    <p:extLst>
      <p:ext uri="{BB962C8B-B14F-4D97-AF65-F5344CB8AC3E}">
        <p14:creationId xmlns:p14="http://schemas.microsoft.com/office/powerpoint/2010/main" val="784806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r>
              <a:rPr lang="en-IN" b="1" dirty="0"/>
              <a:t>Java API for UDP Datagrams</a:t>
            </a:r>
          </a:p>
        </p:txBody>
      </p:sp>
      <p:sp>
        <p:nvSpPr>
          <p:cNvPr id="3" name="Content Placeholder 2"/>
          <p:cNvSpPr>
            <a:spLocks noGrp="1"/>
          </p:cNvSpPr>
          <p:nvPr>
            <p:ph idx="1"/>
          </p:nvPr>
        </p:nvSpPr>
        <p:spPr>
          <a:xfrm>
            <a:off x="838200" y="1085850"/>
            <a:ext cx="10515600" cy="5091113"/>
          </a:xfrm>
        </p:spPr>
        <p:txBody>
          <a:bodyPr/>
          <a:lstStyle/>
          <a:p>
            <a:pPr algn="just"/>
            <a:r>
              <a:rPr lang="en-IN" dirty="0"/>
              <a:t>The Java API provides datagram communication by means of two classes: </a:t>
            </a:r>
            <a:r>
              <a:rPr lang="en-IN" i="1" dirty="0" err="1"/>
              <a:t>DatagramPacket</a:t>
            </a:r>
            <a:r>
              <a:rPr lang="en-IN" i="1" dirty="0"/>
              <a:t> </a:t>
            </a:r>
            <a:r>
              <a:rPr lang="en-IN" dirty="0"/>
              <a:t>and </a:t>
            </a:r>
            <a:r>
              <a:rPr lang="en-IN" i="1" dirty="0" err="1"/>
              <a:t>DatagramSocket</a:t>
            </a:r>
            <a:r>
              <a:rPr lang="en-IN" dirty="0"/>
              <a:t>.</a:t>
            </a:r>
          </a:p>
          <a:p>
            <a:pPr algn="just"/>
            <a:r>
              <a:rPr lang="en-IN" b="1" i="1" dirty="0" err="1"/>
              <a:t>DatagramPacket</a:t>
            </a:r>
            <a:r>
              <a:rPr lang="en-IN" b="1" dirty="0"/>
              <a:t>: </a:t>
            </a:r>
            <a:r>
              <a:rPr lang="en-IN" dirty="0"/>
              <a:t>This class provides a constructor that makes an instance out of an array of bytes comprising a message, the length of the message and the Internet address and local port number of the destination socket, as follows:</a:t>
            </a:r>
          </a:p>
        </p:txBody>
      </p:sp>
      <p:pic>
        <p:nvPicPr>
          <p:cNvPr id="4" name="Picture 3"/>
          <p:cNvPicPr>
            <a:picLocks noChangeAspect="1"/>
          </p:cNvPicPr>
          <p:nvPr/>
        </p:nvPicPr>
        <p:blipFill>
          <a:blip r:embed="rId2"/>
          <a:stretch>
            <a:fillRect/>
          </a:stretch>
        </p:blipFill>
        <p:spPr>
          <a:xfrm>
            <a:off x="990600" y="3876674"/>
            <a:ext cx="10363199" cy="1876426"/>
          </a:xfrm>
          <a:prstGeom prst="rect">
            <a:avLst/>
          </a:prstGeom>
        </p:spPr>
      </p:pic>
    </p:spTree>
    <p:extLst>
      <p:ext uri="{BB962C8B-B14F-4D97-AF65-F5344CB8AC3E}">
        <p14:creationId xmlns:p14="http://schemas.microsoft.com/office/powerpoint/2010/main" val="502044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720725"/>
          </a:xfrm>
        </p:spPr>
        <p:txBody>
          <a:bodyPr>
            <a:normAutofit fontScale="90000"/>
          </a:bodyPr>
          <a:lstStyle/>
          <a:p>
            <a:r>
              <a:rPr lang="en-IN" b="1" dirty="0"/>
              <a:t>Java API for UDP Datagrams- </a:t>
            </a:r>
            <a:r>
              <a:rPr lang="en-IN" b="1" dirty="0" err="1"/>
              <a:t>DatagramPacket</a:t>
            </a:r>
            <a:r>
              <a:rPr lang="en-IN" b="1" dirty="0"/>
              <a:t> (cont.)</a:t>
            </a:r>
            <a:endParaRPr lang="en-IN" dirty="0"/>
          </a:p>
        </p:txBody>
      </p:sp>
      <p:sp>
        <p:nvSpPr>
          <p:cNvPr id="3" name="Content Placeholder 2"/>
          <p:cNvSpPr>
            <a:spLocks noGrp="1"/>
          </p:cNvSpPr>
          <p:nvPr>
            <p:ph idx="1"/>
          </p:nvPr>
        </p:nvSpPr>
        <p:spPr>
          <a:xfrm>
            <a:off x="838200" y="1085850"/>
            <a:ext cx="10515600" cy="5091113"/>
          </a:xfrm>
        </p:spPr>
        <p:txBody>
          <a:bodyPr>
            <a:normAutofit/>
          </a:bodyPr>
          <a:lstStyle/>
          <a:p>
            <a:pPr algn="just"/>
            <a:r>
              <a:rPr lang="en-IN" dirty="0"/>
              <a:t>An instance of </a:t>
            </a:r>
            <a:r>
              <a:rPr lang="en-IN" i="1" dirty="0" err="1"/>
              <a:t>DatagramPacket</a:t>
            </a:r>
            <a:r>
              <a:rPr lang="en-IN" i="1" dirty="0"/>
              <a:t> </a:t>
            </a:r>
            <a:r>
              <a:rPr lang="en-IN" dirty="0"/>
              <a:t>may be transmitted between processes when one process </a:t>
            </a:r>
            <a:r>
              <a:rPr lang="en-IN" i="1" dirty="0"/>
              <a:t>sends </a:t>
            </a:r>
            <a:r>
              <a:rPr lang="en-IN" dirty="0"/>
              <a:t>it and another </a:t>
            </a:r>
            <a:r>
              <a:rPr lang="en-IN" i="1" dirty="0"/>
              <a:t>receives </a:t>
            </a:r>
            <a:r>
              <a:rPr lang="en-IN" dirty="0"/>
              <a:t>it.</a:t>
            </a:r>
          </a:p>
          <a:p>
            <a:pPr algn="just"/>
            <a:r>
              <a:rPr lang="en-IN" dirty="0"/>
              <a:t>This class provides another constructor for use when receiving a message. Its arguments specify an array of bytes in which to receive the message and the length of the array. </a:t>
            </a:r>
          </a:p>
          <a:p>
            <a:pPr algn="just"/>
            <a:r>
              <a:rPr lang="en-IN" dirty="0"/>
              <a:t>A received message is put in the </a:t>
            </a:r>
            <a:r>
              <a:rPr lang="en-IN" i="1" dirty="0" err="1"/>
              <a:t>DatagramPacket</a:t>
            </a:r>
            <a:r>
              <a:rPr lang="en-IN" i="1" dirty="0"/>
              <a:t> </a:t>
            </a:r>
            <a:r>
              <a:rPr lang="en-IN" dirty="0"/>
              <a:t>together with its length and the Internet address and port of the sending socket. The message can be retrieved from the </a:t>
            </a:r>
            <a:r>
              <a:rPr lang="en-IN" i="1" dirty="0" err="1"/>
              <a:t>DatagramPacket</a:t>
            </a:r>
            <a:r>
              <a:rPr lang="en-IN" i="1" dirty="0"/>
              <a:t> </a:t>
            </a:r>
            <a:r>
              <a:rPr lang="en-IN" dirty="0"/>
              <a:t>by means of the method </a:t>
            </a:r>
            <a:r>
              <a:rPr lang="en-IN" i="1" dirty="0" err="1"/>
              <a:t>getData</a:t>
            </a:r>
            <a:r>
              <a:rPr lang="en-IN" i="1" dirty="0"/>
              <a:t>. </a:t>
            </a:r>
          </a:p>
          <a:p>
            <a:pPr algn="just"/>
            <a:r>
              <a:rPr lang="en-IN" dirty="0"/>
              <a:t>The methods </a:t>
            </a:r>
            <a:r>
              <a:rPr lang="en-IN" i="1" dirty="0" err="1"/>
              <a:t>getPort</a:t>
            </a:r>
            <a:r>
              <a:rPr lang="en-IN" i="1" dirty="0"/>
              <a:t> </a:t>
            </a:r>
            <a:r>
              <a:rPr lang="en-IN" dirty="0"/>
              <a:t>and </a:t>
            </a:r>
            <a:r>
              <a:rPr lang="en-IN" i="1" dirty="0" err="1"/>
              <a:t>getAddress</a:t>
            </a:r>
            <a:r>
              <a:rPr lang="en-IN" i="1" dirty="0"/>
              <a:t> </a:t>
            </a:r>
            <a:r>
              <a:rPr lang="en-IN" dirty="0"/>
              <a:t>access the port and Internet address.</a:t>
            </a:r>
          </a:p>
        </p:txBody>
      </p:sp>
    </p:spTree>
    <p:extLst>
      <p:ext uri="{BB962C8B-B14F-4D97-AF65-F5344CB8AC3E}">
        <p14:creationId xmlns:p14="http://schemas.microsoft.com/office/powerpoint/2010/main" val="2355470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3575"/>
          </a:xfrm>
        </p:spPr>
        <p:txBody>
          <a:bodyPr>
            <a:normAutofit fontScale="90000"/>
          </a:bodyPr>
          <a:lstStyle/>
          <a:p>
            <a:r>
              <a:rPr lang="en-IN" b="1" dirty="0"/>
              <a:t>Java API for UDP Datagrams- </a:t>
            </a:r>
            <a:r>
              <a:rPr lang="en-IN" b="1" dirty="0" err="1"/>
              <a:t>DatagramSocket</a:t>
            </a:r>
            <a:endParaRPr lang="en-IN" dirty="0"/>
          </a:p>
        </p:txBody>
      </p:sp>
      <p:sp>
        <p:nvSpPr>
          <p:cNvPr id="3" name="Content Placeholder 2"/>
          <p:cNvSpPr>
            <a:spLocks noGrp="1"/>
          </p:cNvSpPr>
          <p:nvPr>
            <p:ph idx="1"/>
          </p:nvPr>
        </p:nvSpPr>
        <p:spPr>
          <a:xfrm>
            <a:off x="838200" y="1028700"/>
            <a:ext cx="10515600" cy="5148263"/>
          </a:xfrm>
        </p:spPr>
        <p:txBody>
          <a:bodyPr>
            <a:noAutofit/>
          </a:bodyPr>
          <a:lstStyle/>
          <a:p>
            <a:pPr algn="just"/>
            <a:r>
              <a:rPr lang="en-IN" sz="2600" dirty="0"/>
              <a:t>This class supports sockets for sending and receiving UDP datagrams. </a:t>
            </a:r>
          </a:p>
          <a:p>
            <a:pPr algn="just"/>
            <a:r>
              <a:rPr lang="en-IN" sz="2600" dirty="0"/>
              <a:t>It provides a constructor that takes a port number as its argument, for use by processes that need to use a particular port. It also provides a no-argument constructor that allows the system to choose a free local port. </a:t>
            </a:r>
          </a:p>
          <a:p>
            <a:pPr algn="just"/>
            <a:r>
              <a:rPr lang="en-IN" sz="2600" dirty="0"/>
              <a:t>These constructors can throw a </a:t>
            </a:r>
            <a:r>
              <a:rPr lang="en-IN" sz="2600" i="1" dirty="0" err="1"/>
              <a:t>SocketException</a:t>
            </a:r>
            <a:r>
              <a:rPr lang="en-IN" sz="2600" i="1" dirty="0"/>
              <a:t> </a:t>
            </a:r>
            <a:r>
              <a:rPr lang="en-IN" sz="2600" dirty="0"/>
              <a:t>if the chosen port is already in use or if a reserved port (a number below 1024) is specified when running over UNIX.</a:t>
            </a:r>
          </a:p>
          <a:p>
            <a:pPr algn="just"/>
            <a:r>
              <a:rPr lang="en-IN" sz="2600" dirty="0"/>
              <a:t>The class </a:t>
            </a:r>
            <a:r>
              <a:rPr lang="en-IN" sz="2600" i="1" dirty="0" err="1"/>
              <a:t>DatagramSocket</a:t>
            </a:r>
            <a:r>
              <a:rPr lang="en-IN" sz="2600" i="1" dirty="0"/>
              <a:t> </a:t>
            </a:r>
            <a:r>
              <a:rPr lang="en-IN" sz="2600" dirty="0"/>
              <a:t>provides methods that include the following:</a:t>
            </a:r>
          </a:p>
          <a:p>
            <a:pPr algn="just"/>
            <a:r>
              <a:rPr lang="en-IN" sz="2600" b="1" i="1" dirty="0"/>
              <a:t>send </a:t>
            </a:r>
            <a:r>
              <a:rPr lang="en-IN" sz="2600" b="1" dirty="0"/>
              <a:t>and </a:t>
            </a:r>
            <a:r>
              <a:rPr lang="en-IN" sz="2600" b="1" i="1" dirty="0"/>
              <a:t>receive</a:t>
            </a:r>
            <a:r>
              <a:rPr lang="en-IN" sz="2600" b="1" dirty="0"/>
              <a:t>: </a:t>
            </a:r>
            <a:r>
              <a:rPr lang="en-IN" sz="2600" dirty="0"/>
              <a:t>These methods are for transmitting datagrams between a pair of sockets. The argument of </a:t>
            </a:r>
            <a:r>
              <a:rPr lang="en-IN" sz="2600" i="1" dirty="0"/>
              <a:t>send </a:t>
            </a:r>
            <a:r>
              <a:rPr lang="en-IN" sz="2600" dirty="0"/>
              <a:t>is an instance of </a:t>
            </a:r>
            <a:r>
              <a:rPr lang="en-IN" sz="2600" i="1" dirty="0" err="1"/>
              <a:t>DatagramPacket</a:t>
            </a:r>
            <a:r>
              <a:rPr lang="en-IN" sz="2600" i="1" dirty="0"/>
              <a:t> </a:t>
            </a:r>
            <a:r>
              <a:rPr lang="en-IN" sz="2600" dirty="0"/>
              <a:t>containing a message and its destination. The argument of </a:t>
            </a:r>
            <a:r>
              <a:rPr lang="en-IN" sz="2600" i="1" dirty="0"/>
              <a:t>receive </a:t>
            </a:r>
            <a:r>
              <a:rPr lang="en-IN" sz="2600" dirty="0"/>
              <a:t>is an empty </a:t>
            </a:r>
            <a:r>
              <a:rPr lang="en-IN" sz="2600" i="1" dirty="0" err="1"/>
              <a:t>DatagramPacket</a:t>
            </a:r>
            <a:r>
              <a:rPr lang="en-IN" sz="2600" i="1" dirty="0"/>
              <a:t> </a:t>
            </a:r>
            <a:r>
              <a:rPr lang="en-IN" sz="2600" dirty="0"/>
              <a:t>in which to put the message, its length and its origin. The methods </a:t>
            </a:r>
            <a:r>
              <a:rPr lang="en-IN" sz="2600" i="1" dirty="0"/>
              <a:t>send </a:t>
            </a:r>
            <a:r>
              <a:rPr lang="en-IN" sz="2600" dirty="0"/>
              <a:t>and </a:t>
            </a:r>
            <a:r>
              <a:rPr lang="en-IN" sz="2600" i="1" dirty="0"/>
              <a:t>receive </a:t>
            </a:r>
            <a:r>
              <a:rPr lang="en-IN" sz="2600" dirty="0"/>
              <a:t>can throw </a:t>
            </a:r>
            <a:r>
              <a:rPr lang="en-IN" sz="2600" i="1" dirty="0" err="1"/>
              <a:t>IOExceptions</a:t>
            </a:r>
            <a:r>
              <a:rPr lang="en-IN" sz="2600" dirty="0"/>
              <a:t>.</a:t>
            </a:r>
          </a:p>
        </p:txBody>
      </p:sp>
    </p:spTree>
    <p:extLst>
      <p:ext uri="{BB962C8B-B14F-4D97-AF65-F5344CB8AC3E}">
        <p14:creationId xmlns:p14="http://schemas.microsoft.com/office/powerpoint/2010/main" val="3466743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API for UDP Datagrams- </a:t>
            </a:r>
            <a:r>
              <a:rPr lang="en-IN" b="1" dirty="0" err="1"/>
              <a:t>DatagramSocket</a:t>
            </a:r>
            <a:r>
              <a:rPr lang="en-IN" b="1" dirty="0"/>
              <a:t> (cont.)</a:t>
            </a:r>
            <a:endParaRPr lang="en-IN" dirty="0"/>
          </a:p>
        </p:txBody>
      </p:sp>
      <p:sp>
        <p:nvSpPr>
          <p:cNvPr id="3" name="Content Placeholder 2"/>
          <p:cNvSpPr>
            <a:spLocks noGrp="1"/>
          </p:cNvSpPr>
          <p:nvPr>
            <p:ph idx="1"/>
          </p:nvPr>
        </p:nvSpPr>
        <p:spPr/>
        <p:txBody>
          <a:bodyPr/>
          <a:lstStyle/>
          <a:p>
            <a:pPr algn="just"/>
            <a:r>
              <a:rPr lang="en-IN" b="1" i="1" dirty="0" err="1"/>
              <a:t>setSoTimeout</a:t>
            </a:r>
            <a:r>
              <a:rPr lang="en-IN" b="1" dirty="0"/>
              <a:t>: </a:t>
            </a:r>
            <a:r>
              <a:rPr lang="en-IN" dirty="0"/>
              <a:t>This method allows a timeout to be set. With a timeout set, the </a:t>
            </a:r>
            <a:r>
              <a:rPr lang="en-IN" i="1" dirty="0"/>
              <a:t>receive </a:t>
            </a:r>
            <a:r>
              <a:rPr lang="en-IN" dirty="0"/>
              <a:t>method will block for the time specified and then throw an </a:t>
            </a:r>
            <a:r>
              <a:rPr lang="en-IN" i="1" dirty="0" err="1"/>
              <a:t>InterruptedIOException</a:t>
            </a:r>
            <a:r>
              <a:rPr lang="en-IN" dirty="0"/>
              <a:t>.</a:t>
            </a:r>
          </a:p>
          <a:p>
            <a:pPr algn="just"/>
            <a:r>
              <a:rPr lang="en-IN" b="1" i="1" dirty="0"/>
              <a:t>connect</a:t>
            </a:r>
            <a:r>
              <a:rPr lang="en-IN" b="1" dirty="0"/>
              <a:t>: </a:t>
            </a:r>
            <a:r>
              <a:rPr lang="en-IN" dirty="0"/>
              <a:t>This method is used for connecting to a particular remote port and Internet address, in which case the socket is only able to send messages to and receive messages from that address.</a:t>
            </a:r>
          </a:p>
        </p:txBody>
      </p:sp>
    </p:spTree>
    <p:extLst>
      <p:ext uri="{BB962C8B-B14F-4D97-AF65-F5344CB8AC3E}">
        <p14:creationId xmlns:p14="http://schemas.microsoft.com/office/powerpoint/2010/main" val="2119363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lstStyle/>
          <a:p>
            <a:r>
              <a:rPr lang="en-US" dirty="0"/>
              <a:t>Java </a:t>
            </a:r>
            <a:r>
              <a:rPr lang="en-US" dirty="0" err="1"/>
              <a:t>DatagramSocket</a:t>
            </a:r>
            <a:r>
              <a:rPr lang="en-US" dirty="0"/>
              <a:t> class</a:t>
            </a:r>
          </a:p>
        </p:txBody>
      </p:sp>
      <p:sp>
        <p:nvSpPr>
          <p:cNvPr id="3" name="Content Placeholder 2"/>
          <p:cNvSpPr>
            <a:spLocks noGrp="1"/>
          </p:cNvSpPr>
          <p:nvPr>
            <p:ph idx="1"/>
          </p:nvPr>
        </p:nvSpPr>
        <p:spPr>
          <a:xfrm>
            <a:off x="309489" y="1294228"/>
            <a:ext cx="11605845" cy="4882735"/>
          </a:xfrm>
        </p:spPr>
        <p:txBody>
          <a:bodyPr>
            <a:normAutofit fontScale="92500" lnSpcReduction="10000"/>
          </a:bodyPr>
          <a:lstStyle/>
          <a:p>
            <a:r>
              <a:rPr lang="en-US" dirty="0"/>
              <a:t>A connection-less socket for sending and receiving datagram packets. It is a mechanism used for transmitting datagram packets over network.</a:t>
            </a:r>
          </a:p>
          <a:p>
            <a:r>
              <a:rPr lang="en-US" dirty="0"/>
              <a:t>A datagram is basically an information but there is no guarantee of its content, arrival or arrival time.</a:t>
            </a:r>
          </a:p>
          <a:p>
            <a:r>
              <a:rPr lang="en-US" dirty="0"/>
              <a:t>Constructors of </a:t>
            </a:r>
            <a:r>
              <a:rPr lang="en-US" dirty="0" err="1"/>
              <a:t>DatagramSocket</a:t>
            </a:r>
            <a:r>
              <a:rPr lang="en-US" dirty="0"/>
              <a:t> class</a:t>
            </a:r>
          </a:p>
          <a:p>
            <a:pPr lvl="1"/>
            <a:r>
              <a:rPr lang="en-US" b="1" dirty="0" err="1"/>
              <a:t>DatagramSocket</a:t>
            </a:r>
            <a:r>
              <a:rPr lang="en-US" b="1" dirty="0"/>
              <a:t>() throws </a:t>
            </a:r>
            <a:r>
              <a:rPr lang="en-US" b="1" dirty="0" err="1"/>
              <a:t>SocketEeption</a:t>
            </a:r>
            <a:r>
              <a:rPr lang="en-US" b="1" dirty="0"/>
              <a:t>:</a:t>
            </a:r>
            <a:r>
              <a:rPr lang="en-US" dirty="0"/>
              <a:t> it creates a datagram socket and binds it with the available Port Number on the </a:t>
            </a:r>
            <a:r>
              <a:rPr lang="en-US" dirty="0" err="1"/>
              <a:t>localhost</a:t>
            </a:r>
            <a:r>
              <a:rPr lang="en-US" dirty="0"/>
              <a:t> machine.</a:t>
            </a:r>
          </a:p>
          <a:p>
            <a:pPr lvl="1"/>
            <a:r>
              <a:rPr lang="en-US" b="1" dirty="0" err="1"/>
              <a:t>DatagramSocket</a:t>
            </a:r>
            <a:r>
              <a:rPr lang="en-US" b="1" dirty="0"/>
              <a:t>(</a:t>
            </a:r>
            <a:r>
              <a:rPr lang="en-US" b="1" dirty="0" err="1"/>
              <a:t>int</a:t>
            </a:r>
            <a:r>
              <a:rPr lang="en-US" b="1" dirty="0"/>
              <a:t> port) throws </a:t>
            </a:r>
            <a:r>
              <a:rPr lang="en-US" b="1" dirty="0" err="1"/>
              <a:t>SocketEeption</a:t>
            </a:r>
            <a:r>
              <a:rPr lang="en-US" b="1" dirty="0"/>
              <a:t>:</a:t>
            </a:r>
            <a:r>
              <a:rPr lang="en-US" dirty="0"/>
              <a:t> it creates a datagram socket and binds it with the given Port Number.</a:t>
            </a:r>
          </a:p>
          <a:p>
            <a:pPr lvl="1"/>
            <a:r>
              <a:rPr lang="en-US" b="1" dirty="0" err="1"/>
              <a:t>DatagramSocket</a:t>
            </a:r>
            <a:r>
              <a:rPr lang="en-US" b="1" dirty="0"/>
              <a:t>(</a:t>
            </a:r>
            <a:r>
              <a:rPr lang="en-US" b="1" dirty="0" err="1"/>
              <a:t>int</a:t>
            </a:r>
            <a:r>
              <a:rPr lang="en-US" b="1" dirty="0"/>
              <a:t> port, </a:t>
            </a:r>
            <a:r>
              <a:rPr lang="en-US" b="1" dirty="0" err="1"/>
              <a:t>InetAddress</a:t>
            </a:r>
            <a:r>
              <a:rPr lang="en-US" b="1" dirty="0"/>
              <a:t> address) throws </a:t>
            </a:r>
            <a:r>
              <a:rPr lang="en-US" b="1" dirty="0" err="1"/>
              <a:t>SocketEeption</a:t>
            </a:r>
            <a:r>
              <a:rPr lang="en-US" b="1" dirty="0"/>
              <a:t>:</a:t>
            </a:r>
            <a:r>
              <a:rPr lang="en-US" dirty="0"/>
              <a:t> it creates a datagram socket and binds it with the specified port number and host address.</a:t>
            </a:r>
          </a:p>
          <a:p>
            <a:r>
              <a:rPr lang="en-US" dirty="0"/>
              <a:t>void send(</a:t>
            </a:r>
            <a:r>
              <a:rPr lang="en-US" dirty="0" err="1"/>
              <a:t>DatagramPacket</a:t>
            </a:r>
            <a:r>
              <a:rPr lang="en-US" dirty="0"/>
              <a:t> p): It sends the datagram packet from the socket.</a:t>
            </a:r>
          </a:p>
          <a:p>
            <a:r>
              <a:rPr lang="en-US" dirty="0"/>
              <a:t>void receive(</a:t>
            </a:r>
            <a:r>
              <a:rPr lang="en-US" dirty="0" err="1"/>
              <a:t>DatagramPacket</a:t>
            </a:r>
            <a:r>
              <a:rPr lang="en-US" dirty="0"/>
              <a:t> p):It receives the datagram packet from the socket.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170"/>
          </a:xfrm>
        </p:spPr>
        <p:txBody>
          <a:bodyPr>
            <a:normAutofit fontScale="90000"/>
          </a:bodyPr>
          <a:lstStyle/>
          <a:p>
            <a:r>
              <a:rPr lang="en-US" dirty="0"/>
              <a:t>Java </a:t>
            </a:r>
            <a:r>
              <a:rPr lang="en-US" dirty="0" err="1"/>
              <a:t>DatagramPacket</a:t>
            </a:r>
            <a:r>
              <a:rPr lang="en-US" dirty="0"/>
              <a:t> Class</a:t>
            </a:r>
            <a:br>
              <a:rPr lang="en-US" dirty="0"/>
            </a:br>
            <a:endParaRPr lang="en-US" dirty="0"/>
          </a:p>
        </p:txBody>
      </p:sp>
      <p:sp>
        <p:nvSpPr>
          <p:cNvPr id="3" name="Content Placeholder 2"/>
          <p:cNvSpPr>
            <a:spLocks noGrp="1"/>
          </p:cNvSpPr>
          <p:nvPr>
            <p:ph idx="1"/>
          </p:nvPr>
        </p:nvSpPr>
        <p:spPr>
          <a:xfrm>
            <a:off x="838200" y="1350498"/>
            <a:ext cx="10515600" cy="4826465"/>
          </a:xfrm>
        </p:spPr>
        <p:txBody>
          <a:bodyPr>
            <a:normAutofit/>
          </a:bodyPr>
          <a:lstStyle/>
          <a:p>
            <a:r>
              <a:rPr lang="en-US" b="1" dirty="0"/>
              <a:t>Java </a:t>
            </a:r>
            <a:r>
              <a:rPr lang="en-US" b="1" dirty="0" err="1"/>
              <a:t>DatagramPacket</a:t>
            </a:r>
            <a:r>
              <a:rPr lang="en-US" dirty="0"/>
              <a:t> is a message that can be sent or received. </a:t>
            </a:r>
          </a:p>
          <a:p>
            <a:r>
              <a:rPr lang="en-US" dirty="0"/>
              <a:t>It is a data container.</a:t>
            </a:r>
          </a:p>
          <a:p>
            <a:r>
              <a:rPr lang="en-US" dirty="0"/>
              <a:t> If you send multiple packet, it may arrive in any order. Additionally, packet delivery is not guaranteed.</a:t>
            </a:r>
          </a:p>
          <a:p>
            <a:r>
              <a:rPr lang="en-US" dirty="0"/>
              <a:t>Constructors of </a:t>
            </a:r>
            <a:r>
              <a:rPr lang="en-US" dirty="0" err="1"/>
              <a:t>DatagramPacket</a:t>
            </a:r>
            <a:r>
              <a:rPr lang="en-US" dirty="0"/>
              <a:t> class:</a:t>
            </a:r>
          </a:p>
          <a:p>
            <a:pPr lvl="1"/>
            <a:r>
              <a:rPr lang="en-US" b="1" dirty="0" err="1"/>
              <a:t>DatagramPacket</a:t>
            </a:r>
            <a:r>
              <a:rPr lang="en-US" b="1" dirty="0"/>
              <a:t>(byte[] </a:t>
            </a:r>
            <a:r>
              <a:rPr lang="en-US" b="1" dirty="0" err="1"/>
              <a:t>barr</a:t>
            </a:r>
            <a:r>
              <a:rPr lang="en-US" b="1" dirty="0"/>
              <a:t>, </a:t>
            </a:r>
            <a:r>
              <a:rPr lang="en-US" b="1" dirty="0" err="1"/>
              <a:t>int</a:t>
            </a:r>
            <a:r>
              <a:rPr lang="en-US" b="1" dirty="0"/>
              <a:t> length):</a:t>
            </a:r>
            <a:r>
              <a:rPr lang="en-US" dirty="0"/>
              <a:t> it creates a datagram packet. This constructor is used to receive the packets.</a:t>
            </a:r>
          </a:p>
          <a:p>
            <a:pPr lvl="1"/>
            <a:r>
              <a:rPr lang="en-US" b="1" dirty="0" err="1"/>
              <a:t>DatagramPacket</a:t>
            </a:r>
            <a:r>
              <a:rPr lang="en-US" b="1" dirty="0"/>
              <a:t>(byte[] </a:t>
            </a:r>
            <a:r>
              <a:rPr lang="en-US" b="1" dirty="0" err="1"/>
              <a:t>barr</a:t>
            </a:r>
            <a:r>
              <a:rPr lang="en-US" b="1" dirty="0"/>
              <a:t>, </a:t>
            </a:r>
            <a:r>
              <a:rPr lang="en-US" b="1" dirty="0" err="1"/>
              <a:t>int</a:t>
            </a:r>
            <a:r>
              <a:rPr lang="en-US" b="1" dirty="0"/>
              <a:t> length, </a:t>
            </a:r>
            <a:r>
              <a:rPr lang="en-US" b="1" dirty="0" err="1"/>
              <a:t>InetAddress</a:t>
            </a:r>
            <a:r>
              <a:rPr lang="en-US" b="1" dirty="0"/>
              <a:t> address, </a:t>
            </a:r>
            <a:r>
              <a:rPr lang="en-US" b="1" dirty="0" err="1"/>
              <a:t>int</a:t>
            </a:r>
            <a:r>
              <a:rPr lang="en-US" b="1" dirty="0"/>
              <a:t> port):</a:t>
            </a:r>
            <a:r>
              <a:rPr lang="en-US" dirty="0"/>
              <a:t> it creates a datagram packet. This constructor is used to send the packets.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1550" y="266700"/>
            <a:ext cx="10306050" cy="6362699"/>
          </a:xfrm>
          <a:prstGeom prst="rect">
            <a:avLst/>
          </a:prstGeom>
        </p:spPr>
      </p:pic>
    </p:spTree>
    <p:extLst>
      <p:ext uri="{BB962C8B-B14F-4D97-AF65-F5344CB8AC3E}">
        <p14:creationId xmlns:p14="http://schemas.microsoft.com/office/powerpoint/2010/main" val="3497736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8700" y="285751"/>
            <a:ext cx="10229850" cy="6292888"/>
          </a:xfrm>
          <a:prstGeom prst="rect">
            <a:avLst/>
          </a:prstGeom>
        </p:spPr>
      </p:pic>
    </p:spTree>
    <p:extLst>
      <p:ext uri="{BB962C8B-B14F-4D97-AF65-F5344CB8AC3E}">
        <p14:creationId xmlns:p14="http://schemas.microsoft.com/office/powerpoint/2010/main" val="4106114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lstStyle/>
          <a:p>
            <a:r>
              <a:rPr lang="en-IN" b="1" dirty="0"/>
              <a:t>External Data Representation and Marshalling</a:t>
            </a:r>
          </a:p>
        </p:txBody>
      </p:sp>
      <p:sp>
        <p:nvSpPr>
          <p:cNvPr id="3" name="Content Placeholder 2"/>
          <p:cNvSpPr>
            <a:spLocks noGrp="1"/>
          </p:cNvSpPr>
          <p:nvPr>
            <p:ph idx="1"/>
          </p:nvPr>
        </p:nvSpPr>
        <p:spPr>
          <a:xfrm>
            <a:off x="838200" y="1143000"/>
            <a:ext cx="10515600" cy="5033963"/>
          </a:xfrm>
        </p:spPr>
        <p:txBody>
          <a:bodyPr>
            <a:normAutofit/>
          </a:bodyPr>
          <a:lstStyle/>
          <a:p>
            <a:pPr algn="just"/>
            <a:r>
              <a:rPr lang="en-IN" dirty="0"/>
              <a:t>The information stored in running programs is represented as data structures – for example, by sets of interconnected objects – whereas the information in messages consists of sequences of bytes. </a:t>
            </a:r>
          </a:p>
          <a:p>
            <a:pPr algn="just"/>
            <a:r>
              <a:rPr lang="en-IN" dirty="0"/>
              <a:t>Irrespective of the form of communication used, the data structures must be flattened (converted to a sequence of bytes) before transmission and rebuilt on arrival. </a:t>
            </a:r>
          </a:p>
          <a:p>
            <a:pPr algn="just"/>
            <a:r>
              <a:rPr lang="en-IN" dirty="0"/>
              <a:t>The individual primitive data items transmitted in messages can be data values of many different types, and not all computers store primitive values such as integers in the same order. The representation of floating-point numbers also differs between architectures.</a:t>
            </a:r>
          </a:p>
        </p:txBody>
      </p:sp>
    </p:spTree>
    <p:extLst>
      <p:ext uri="{BB962C8B-B14F-4D97-AF65-F5344CB8AC3E}">
        <p14:creationId xmlns:p14="http://schemas.microsoft.com/office/powerpoint/2010/main" val="347646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873"/>
            <a:ext cx="10515600" cy="597402"/>
          </a:xfrm>
        </p:spPr>
        <p:txBody>
          <a:bodyPr>
            <a:normAutofit fontScale="90000"/>
          </a:bodyPr>
          <a:lstStyle/>
          <a:p>
            <a:r>
              <a:rPr lang="en-IN" b="1" dirty="0"/>
              <a:t>Introduction (cont.)</a:t>
            </a:r>
            <a:endParaRPr lang="en-IN" dirty="0"/>
          </a:p>
        </p:txBody>
      </p:sp>
      <p:sp>
        <p:nvSpPr>
          <p:cNvPr id="3" name="Content Placeholder 2"/>
          <p:cNvSpPr>
            <a:spLocks noGrp="1"/>
          </p:cNvSpPr>
          <p:nvPr>
            <p:ph idx="1"/>
          </p:nvPr>
        </p:nvSpPr>
        <p:spPr>
          <a:xfrm>
            <a:off x="838200" y="866275"/>
            <a:ext cx="10515600" cy="5310688"/>
          </a:xfrm>
        </p:spPr>
        <p:txBody>
          <a:bodyPr>
            <a:normAutofit/>
          </a:bodyPr>
          <a:lstStyle/>
          <a:p>
            <a:pPr algn="just"/>
            <a:r>
              <a:rPr lang="en-IN" dirty="0"/>
              <a:t>Streams provide a building block for producer-consumer communication. </a:t>
            </a:r>
          </a:p>
          <a:p>
            <a:pPr algn="just"/>
            <a:r>
              <a:rPr lang="en-IN" dirty="0"/>
              <a:t>A producer and a consumer form a pair of processes in which the role of the first is to produce data items and the role of the second is to consume them. </a:t>
            </a:r>
          </a:p>
          <a:p>
            <a:pPr algn="just"/>
            <a:r>
              <a:rPr lang="en-IN" dirty="0"/>
              <a:t>The data items sent by the producer to the consumer are queued on arrival at the receiving host until the consumer is ready to receive them. </a:t>
            </a:r>
          </a:p>
          <a:p>
            <a:pPr algn="just"/>
            <a:r>
              <a:rPr lang="en-IN" dirty="0"/>
              <a:t>The consumer must wait when no data items are available. The producer must wait if the storage used to hold the queued data items is exhausted.</a:t>
            </a:r>
          </a:p>
        </p:txBody>
      </p:sp>
    </p:spTree>
    <p:extLst>
      <p:ext uri="{BB962C8B-B14F-4D97-AF65-F5344CB8AC3E}">
        <p14:creationId xmlns:p14="http://schemas.microsoft.com/office/powerpoint/2010/main" val="3439452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620982"/>
            <a:ext cx="10515600" cy="4555981"/>
          </a:xfrm>
        </p:spPr>
        <p:txBody>
          <a:bodyPr>
            <a:normAutofit/>
          </a:bodyPr>
          <a:lstStyle/>
          <a:p>
            <a:pPr algn="just"/>
            <a:r>
              <a:rPr lang="en-IN" dirty="0"/>
              <a:t>There are two variants for the ordering of integers: the so-called </a:t>
            </a:r>
            <a:r>
              <a:rPr lang="en-IN" i="1" dirty="0"/>
              <a:t>big-endian </a:t>
            </a:r>
            <a:r>
              <a:rPr lang="en-IN" dirty="0"/>
              <a:t>order, in which the most significant byte comes first; and </a:t>
            </a:r>
            <a:r>
              <a:rPr lang="en-IN" i="1" dirty="0"/>
              <a:t>little-endian </a:t>
            </a:r>
            <a:r>
              <a:rPr lang="en-IN" dirty="0"/>
              <a:t>order, in which it comes last. </a:t>
            </a:r>
          </a:p>
          <a:p>
            <a:pPr algn="just"/>
            <a:r>
              <a:rPr lang="en-IN" dirty="0"/>
              <a:t>Another issue is the set of codes used to represent characters: for example, the majority of applications on systems such as UNIX use ASCII character coding, taking one byte per character, whereas the Unicode standard allows for the representation of texts in many different languages and takes two bytes per character.</a:t>
            </a:r>
          </a:p>
        </p:txBody>
      </p:sp>
    </p:spTree>
    <p:extLst>
      <p:ext uri="{BB962C8B-B14F-4D97-AF65-F5344CB8AC3E}">
        <p14:creationId xmlns:p14="http://schemas.microsoft.com/office/powerpoint/2010/main" val="2914782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(cont.)</a:t>
            </a:r>
            <a:endParaRPr lang="en-IN" dirty="0"/>
          </a:p>
        </p:txBody>
      </p:sp>
      <p:sp>
        <p:nvSpPr>
          <p:cNvPr id="3" name="Content Placeholder 2"/>
          <p:cNvSpPr>
            <a:spLocks noGrp="1"/>
          </p:cNvSpPr>
          <p:nvPr>
            <p:ph idx="1"/>
          </p:nvPr>
        </p:nvSpPr>
        <p:spPr/>
        <p:txBody>
          <a:bodyPr>
            <a:normAutofit/>
          </a:bodyPr>
          <a:lstStyle/>
          <a:p>
            <a:pPr algn="just"/>
            <a:r>
              <a:rPr lang="en-IN" dirty="0"/>
              <a:t>One of the following methods can be used to enable any two computers to exchange binary data values:</a:t>
            </a:r>
          </a:p>
          <a:p>
            <a:pPr lvl="1" algn="just"/>
            <a:r>
              <a:rPr lang="en-IN" sz="2800" dirty="0"/>
              <a:t>The values are converted to an agreed external format before transmission and converted to the local form on receipt; if the two computers are known to be the same type, the conversion to external format can be omitted. </a:t>
            </a:r>
          </a:p>
          <a:p>
            <a:pPr lvl="1" algn="just"/>
            <a:r>
              <a:rPr lang="en-IN" sz="2800" dirty="0"/>
              <a:t>The values are transmitted in the sender’s format, together with an indication of the format used, and the recipient converts the values if necessary.</a:t>
            </a:r>
          </a:p>
        </p:txBody>
      </p:sp>
    </p:spTree>
    <p:extLst>
      <p:ext uri="{BB962C8B-B14F-4D97-AF65-F5344CB8AC3E}">
        <p14:creationId xmlns:p14="http://schemas.microsoft.com/office/powerpoint/2010/main" val="4260918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748"/>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350818"/>
            <a:ext cx="10515600" cy="4826145"/>
          </a:xfrm>
        </p:spPr>
        <p:txBody>
          <a:bodyPr>
            <a:noAutofit/>
          </a:bodyPr>
          <a:lstStyle/>
          <a:p>
            <a:pPr algn="just"/>
            <a:r>
              <a:rPr lang="en-IN" sz="2650" dirty="0"/>
              <a:t>Bytes themselves are never altered during transmission. To support RMI or RPC, any data type that can be passed as an argument or returned as a result must be able to be flattened and the individual primitive data values represented in an agreed format. An agreed standard for the representation of data structures and primitive values is called an </a:t>
            </a:r>
            <a:r>
              <a:rPr lang="en-IN" sz="2650" i="1" dirty="0"/>
              <a:t>external data representation</a:t>
            </a:r>
            <a:r>
              <a:rPr lang="en-IN" sz="2650" dirty="0"/>
              <a:t>.</a:t>
            </a:r>
          </a:p>
          <a:p>
            <a:pPr algn="just"/>
            <a:r>
              <a:rPr lang="en-IN" sz="2650" b="1" i="1" dirty="0"/>
              <a:t>Marshalling</a:t>
            </a:r>
            <a:r>
              <a:rPr lang="en-IN" sz="2650" i="1" dirty="0"/>
              <a:t> </a:t>
            </a:r>
            <a:r>
              <a:rPr lang="en-IN" sz="2650" dirty="0"/>
              <a:t>is the process of taking a collection of data items and assembling them into a form suitable for transmission in a message. </a:t>
            </a:r>
            <a:r>
              <a:rPr lang="en-IN" sz="2650" i="1" dirty="0" err="1"/>
              <a:t>Unmarshalling</a:t>
            </a:r>
            <a:r>
              <a:rPr lang="en-IN" sz="2650" i="1" dirty="0"/>
              <a:t> </a:t>
            </a:r>
            <a:r>
              <a:rPr lang="en-IN" sz="2650" dirty="0"/>
              <a:t>is the process of  disassembling them on arrival to produce an equivalent collection of data items at the destination. Thus marshalling consists of the translation of structured data items and primitive values into an external data representation. Similarly, </a:t>
            </a:r>
            <a:r>
              <a:rPr lang="en-IN" sz="2650" dirty="0" err="1"/>
              <a:t>unmarshalling</a:t>
            </a:r>
            <a:r>
              <a:rPr lang="en-IN" sz="2650" dirty="0"/>
              <a:t> consists of the generation of primitive values from their external data representation and the rebuilding of the data structures.</a:t>
            </a:r>
          </a:p>
        </p:txBody>
      </p:sp>
    </p:spTree>
    <p:extLst>
      <p:ext uri="{BB962C8B-B14F-4D97-AF65-F5344CB8AC3E}">
        <p14:creationId xmlns:p14="http://schemas.microsoft.com/office/powerpoint/2010/main" val="253363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4130"/>
          </a:xfrm>
        </p:spPr>
        <p:txBody>
          <a:bodyPr>
            <a:normAutofit fontScale="90000"/>
          </a:bodyPr>
          <a:lstStyle/>
          <a:p>
            <a:r>
              <a:rPr lang="en-IN" b="1" dirty="0"/>
              <a:t>External Data Representation and Marshalling (cont.)</a:t>
            </a:r>
            <a:endParaRPr lang="en-IN" dirty="0"/>
          </a:p>
        </p:txBody>
      </p:sp>
      <p:sp>
        <p:nvSpPr>
          <p:cNvPr id="3" name="Content Placeholder 2"/>
          <p:cNvSpPr>
            <a:spLocks noGrp="1"/>
          </p:cNvSpPr>
          <p:nvPr>
            <p:ph idx="1"/>
          </p:nvPr>
        </p:nvSpPr>
        <p:spPr>
          <a:xfrm>
            <a:off x="838200" y="1496291"/>
            <a:ext cx="10515600" cy="4680672"/>
          </a:xfrm>
        </p:spPr>
        <p:txBody>
          <a:bodyPr>
            <a:normAutofit/>
          </a:bodyPr>
          <a:lstStyle/>
          <a:p>
            <a:pPr marL="0" indent="0" algn="just">
              <a:buNone/>
            </a:pPr>
            <a:r>
              <a:rPr lang="en-IN" dirty="0"/>
              <a:t>Three </a:t>
            </a:r>
            <a:r>
              <a:rPr lang="en-IN" b="1" dirty="0"/>
              <a:t>alternative approaches</a:t>
            </a:r>
            <a:r>
              <a:rPr lang="en-IN" dirty="0"/>
              <a:t> to external data representation and marshalling are:</a:t>
            </a:r>
          </a:p>
          <a:p>
            <a:pPr marL="514350" indent="-514350" algn="just">
              <a:buFont typeface="+mj-lt"/>
              <a:buAutoNum type="arabicPeriod"/>
            </a:pPr>
            <a:r>
              <a:rPr lang="en-IN" dirty="0"/>
              <a:t>CORBA’s common data representation, which is concerned with an external representation for the structured and primitive types that can be passed as the arguments and results of remote method invocations in CORBA. It can be used by a variety of programming languages.</a:t>
            </a:r>
          </a:p>
          <a:p>
            <a:pPr marL="514350" indent="-514350" algn="just">
              <a:buFont typeface="+mj-lt"/>
              <a:buAutoNum type="arabicPeriod"/>
            </a:pPr>
            <a:r>
              <a:rPr lang="en-IN" dirty="0"/>
              <a:t>Java’s object serialization, which is concerned with the flattening and external data representation of any single object or tree of objects that may need to be transmitted in a message or stored on a disk. It is for use only by Java.</a:t>
            </a:r>
          </a:p>
        </p:txBody>
      </p:sp>
    </p:spTree>
    <p:extLst>
      <p:ext uri="{BB962C8B-B14F-4D97-AF65-F5344CB8AC3E}">
        <p14:creationId xmlns:p14="http://schemas.microsoft.com/office/powerpoint/2010/main" val="3902910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662545"/>
            <a:ext cx="10515600" cy="4514418"/>
          </a:xfrm>
        </p:spPr>
        <p:txBody>
          <a:bodyPr>
            <a:noAutofit/>
          </a:bodyPr>
          <a:lstStyle/>
          <a:p>
            <a:pPr marL="514350" indent="-514350" algn="just">
              <a:buFont typeface="+mj-lt"/>
              <a:buAutoNum type="arabicPeriod" startAt="3"/>
            </a:pPr>
            <a:r>
              <a:rPr lang="en-IN" dirty="0"/>
              <a:t>XML (Extensible </a:t>
            </a:r>
            <a:r>
              <a:rPr lang="en-IN" dirty="0" err="1"/>
              <a:t>Markup</a:t>
            </a:r>
            <a:r>
              <a:rPr lang="en-IN" dirty="0"/>
              <a:t> Language), which defines a textual format for representing structured data. It was originally intended for documents containing textual self-describing structured data – for example documents accessible on the Web – but it is now also used to represent the data sent in messages exchanged by clients and servers in web services.</a:t>
            </a:r>
          </a:p>
        </p:txBody>
      </p:sp>
    </p:spTree>
    <p:extLst>
      <p:ext uri="{BB962C8B-B14F-4D97-AF65-F5344CB8AC3E}">
        <p14:creationId xmlns:p14="http://schemas.microsoft.com/office/powerpoint/2010/main" val="22735970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p:txBody>
          <a:bodyPr/>
          <a:lstStyle/>
          <a:p>
            <a:pPr algn="just"/>
            <a:r>
              <a:rPr lang="en-IN" dirty="0"/>
              <a:t>In the first two cases, the marshalling and </a:t>
            </a:r>
            <a:r>
              <a:rPr lang="en-IN" dirty="0" err="1"/>
              <a:t>unmarshalling</a:t>
            </a:r>
            <a:r>
              <a:rPr lang="en-IN" dirty="0"/>
              <a:t> activities are intended to be carried out by a middleware layer without any involvement on the part of the application programmer. Even in the case of XML, which is textual and therefore more accessible to hand-encoding, software for marshalling and </a:t>
            </a:r>
            <a:r>
              <a:rPr lang="en-IN" dirty="0" err="1"/>
              <a:t>unmarshalling</a:t>
            </a:r>
            <a:r>
              <a:rPr lang="en-IN" dirty="0"/>
              <a:t> is available for all commonly used platforms and programming environments. Because marshalling requires the consideration of all the finest details of the representation of the primitive components of composite objects, the process is likely to be error-prone if carried out by hand. Compactness is another issue that can be addressed in the design of automatically generated marshalling procedures.</a:t>
            </a:r>
          </a:p>
          <a:p>
            <a:pPr algn="just"/>
            <a:endParaRPr lang="en-IN" dirty="0"/>
          </a:p>
        </p:txBody>
      </p:sp>
    </p:spTree>
    <p:extLst>
      <p:ext uri="{BB962C8B-B14F-4D97-AF65-F5344CB8AC3E}">
        <p14:creationId xmlns:p14="http://schemas.microsoft.com/office/powerpoint/2010/main" val="319712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413164"/>
            <a:ext cx="10515600" cy="4763799"/>
          </a:xfrm>
        </p:spPr>
        <p:txBody>
          <a:bodyPr>
            <a:noAutofit/>
          </a:bodyPr>
          <a:lstStyle/>
          <a:p>
            <a:pPr algn="just"/>
            <a:r>
              <a:rPr lang="en-IN" sz="2650" dirty="0"/>
              <a:t>In the first two approaches, the primitive data types are marshalled into a binary form. In the third approach (XML), the primitive data types are represented textually. The textual representation of a data value will generally be longer than the equivalent binary  representation. The HTTP protocol is another example of the textual approach.</a:t>
            </a:r>
          </a:p>
          <a:p>
            <a:pPr algn="just"/>
            <a:r>
              <a:rPr lang="en-IN" sz="2650" dirty="0"/>
              <a:t>Another issue with regard to the design of marshalling methods is whether the marshalled data should include information concerning the type of its contents. For example, CORBA’s representation includes just the values of the objects transmitted, and nothing about their types. On the other hand, both Java serialization and XML do include type information, but in different ways. Java puts all of the required type information into the serialized form, but XML documents may refer to externally defined sets of names (with types) called </a:t>
            </a:r>
            <a:r>
              <a:rPr lang="en-IN" sz="2650" i="1" dirty="0"/>
              <a:t>namespaces</a:t>
            </a:r>
            <a:r>
              <a:rPr lang="en-IN" sz="2650" dirty="0"/>
              <a:t>.</a:t>
            </a:r>
          </a:p>
        </p:txBody>
      </p:sp>
    </p:spTree>
    <p:extLst>
      <p:ext uri="{BB962C8B-B14F-4D97-AF65-F5344CB8AC3E}">
        <p14:creationId xmlns:p14="http://schemas.microsoft.com/office/powerpoint/2010/main" val="2646799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7257"/>
          </a:xfrm>
        </p:spPr>
        <p:txBody>
          <a:bodyPr>
            <a:normAutofit fontScale="90000"/>
          </a:bodyPr>
          <a:lstStyle/>
          <a:p>
            <a:r>
              <a:rPr lang="en-IN" b="1" dirty="0"/>
              <a:t>External Data Representation and Marshalling- alternative approaches (cont.)</a:t>
            </a:r>
            <a:endParaRPr lang="en-IN" dirty="0"/>
          </a:p>
        </p:txBody>
      </p:sp>
      <p:sp>
        <p:nvSpPr>
          <p:cNvPr id="3" name="Content Placeholder 2"/>
          <p:cNvSpPr>
            <a:spLocks noGrp="1"/>
          </p:cNvSpPr>
          <p:nvPr>
            <p:ph idx="1"/>
          </p:nvPr>
        </p:nvSpPr>
        <p:spPr>
          <a:xfrm>
            <a:off x="838200" y="1683327"/>
            <a:ext cx="10515600" cy="4493636"/>
          </a:xfrm>
        </p:spPr>
        <p:txBody>
          <a:bodyPr/>
          <a:lstStyle/>
          <a:p>
            <a:pPr algn="just"/>
            <a:r>
              <a:rPr lang="en-IN" dirty="0"/>
              <a:t>Although we are interested in the use of an external data representation for the arguments and results of RMIs and RPCs, it does have a more general use for representing data structures, objects or structured documents in a form suitable for transmission in messages or storing in files.</a:t>
            </a:r>
          </a:p>
        </p:txBody>
      </p:sp>
    </p:spTree>
    <p:extLst>
      <p:ext uri="{BB962C8B-B14F-4D97-AF65-F5344CB8AC3E}">
        <p14:creationId xmlns:p14="http://schemas.microsoft.com/office/powerpoint/2010/main" val="297373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9486"/>
          </a:xfrm>
        </p:spPr>
        <p:txBody>
          <a:bodyPr>
            <a:normAutofit fontScale="90000"/>
          </a:bodyPr>
          <a:lstStyle/>
          <a:p>
            <a:r>
              <a:rPr lang="en-IN" b="1" dirty="0"/>
              <a:t>The API for the Internet Protocols</a:t>
            </a:r>
          </a:p>
        </p:txBody>
      </p:sp>
      <p:sp>
        <p:nvSpPr>
          <p:cNvPr id="3" name="Content Placeholder 2"/>
          <p:cNvSpPr>
            <a:spLocks noGrp="1"/>
          </p:cNvSpPr>
          <p:nvPr>
            <p:ph idx="1"/>
          </p:nvPr>
        </p:nvSpPr>
        <p:spPr>
          <a:xfrm>
            <a:off x="838200" y="994612"/>
            <a:ext cx="10515600" cy="5422230"/>
          </a:xfrm>
        </p:spPr>
        <p:txBody>
          <a:bodyPr>
            <a:normAutofit/>
          </a:bodyPr>
          <a:lstStyle/>
          <a:p>
            <a:pPr algn="just"/>
            <a:r>
              <a:rPr lang="en-IN" dirty="0"/>
              <a:t>We will discuss</a:t>
            </a:r>
          </a:p>
          <a:p>
            <a:pPr lvl="1" algn="just"/>
            <a:r>
              <a:rPr lang="en-IN" dirty="0"/>
              <a:t> </a:t>
            </a:r>
            <a:r>
              <a:rPr lang="en-IN" sz="2800" dirty="0"/>
              <a:t>The general characteristics of inter process communication. </a:t>
            </a:r>
          </a:p>
          <a:p>
            <a:pPr lvl="1" algn="just"/>
            <a:r>
              <a:rPr lang="en-IN" sz="2800" dirty="0"/>
              <a:t>Data transmission through UDP messages or TCP streams.</a:t>
            </a:r>
          </a:p>
        </p:txBody>
      </p:sp>
    </p:spTree>
    <p:extLst>
      <p:ext uri="{BB962C8B-B14F-4D97-AF65-F5344CB8AC3E}">
        <p14:creationId xmlns:p14="http://schemas.microsoft.com/office/powerpoint/2010/main" val="214497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05" y="365125"/>
            <a:ext cx="10860506" cy="597401"/>
          </a:xfrm>
        </p:spPr>
        <p:txBody>
          <a:bodyPr>
            <a:normAutofit fontScale="90000"/>
          </a:bodyPr>
          <a:lstStyle/>
          <a:p>
            <a:r>
              <a:rPr lang="en-IN" b="1" dirty="0"/>
              <a:t>Characteristics of Interprocess Communication</a:t>
            </a:r>
          </a:p>
        </p:txBody>
      </p:sp>
      <p:sp>
        <p:nvSpPr>
          <p:cNvPr id="3" name="Content Placeholder 2"/>
          <p:cNvSpPr>
            <a:spLocks noGrp="1"/>
          </p:cNvSpPr>
          <p:nvPr>
            <p:ph idx="1"/>
          </p:nvPr>
        </p:nvSpPr>
        <p:spPr>
          <a:xfrm>
            <a:off x="802105" y="1090863"/>
            <a:ext cx="10732169" cy="5086100"/>
          </a:xfrm>
        </p:spPr>
        <p:txBody>
          <a:bodyPr/>
          <a:lstStyle/>
          <a:p>
            <a:pPr algn="just"/>
            <a:r>
              <a:rPr lang="en-IN" dirty="0"/>
              <a:t>Message passing between a pair of processes can be supported by two message communication operations, </a:t>
            </a:r>
            <a:r>
              <a:rPr lang="en-IN" i="1" dirty="0"/>
              <a:t>send </a:t>
            </a:r>
            <a:r>
              <a:rPr lang="en-IN" dirty="0"/>
              <a:t>and </a:t>
            </a:r>
            <a:r>
              <a:rPr lang="en-IN" i="1" dirty="0"/>
              <a:t>receive</a:t>
            </a:r>
            <a:r>
              <a:rPr lang="en-IN" dirty="0"/>
              <a:t>, defined in terms of destinations and messages. </a:t>
            </a:r>
          </a:p>
          <a:p>
            <a:pPr algn="just"/>
            <a:r>
              <a:rPr lang="en-IN" dirty="0"/>
              <a:t>To communicate, one process sends a message (a sequence of bytes) to a destination and another process at the destination receives the message. </a:t>
            </a:r>
          </a:p>
          <a:p>
            <a:pPr algn="just"/>
            <a:r>
              <a:rPr lang="en-IN" dirty="0"/>
              <a:t>This activity involves the communication of data from the sending process to the receiving process and may involve the synchronization of the two processes.</a:t>
            </a:r>
          </a:p>
        </p:txBody>
      </p:sp>
    </p:spTree>
    <p:extLst>
      <p:ext uri="{BB962C8B-B14F-4D97-AF65-F5344CB8AC3E}">
        <p14:creationId xmlns:p14="http://schemas.microsoft.com/office/powerpoint/2010/main" val="42483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00"/>
                </a:solidFill>
              </a:rPr>
              <a:t>Operations</a:t>
            </a:r>
            <a:r>
              <a:rPr lang="en-US" dirty="0"/>
              <a:t> provided in Inter process Communications </a:t>
            </a:r>
            <a:r>
              <a:rPr lang="en-US" dirty="0">
                <a:solidFill>
                  <a:srgbClr val="0000CC"/>
                </a:solidFill>
              </a:rPr>
              <a:t>API</a:t>
            </a:r>
            <a:endParaRPr lang="en-US" dirty="0"/>
          </a:p>
        </p:txBody>
      </p:sp>
      <p:sp>
        <p:nvSpPr>
          <p:cNvPr id="3" name="Content Placeholder 2"/>
          <p:cNvSpPr>
            <a:spLocks noGrp="1"/>
          </p:cNvSpPr>
          <p:nvPr>
            <p:ph idx="1"/>
          </p:nvPr>
        </p:nvSpPr>
        <p:spPr/>
        <p:txBody>
          <a:bodyPr/>
          <a:lstStyle/>
          <a:p>
            <a:pPr>
              <a:buFontTx/>
              <a:buChar char="•"/>
            </a:pPr>
            <a:r>
              <a:rPr lang="en-US" b="1" dirty="0">
                <a:solidFill>
                  <a:srgbClr val="008000"/>
                </a:solidFill>
              </a:rPr>
              <a:t>Receive</a:t>
            </a:r>
            <a:r>
              <a:rPr lang="en-US" dirty="0"/>
              <a:t> ( [sender],  message storage object)</a:t>
            </a:r>
          </a:p>
          <a:p>
            <a:pPr>
              <a:buFontTx/>
              <a:buChar char="•"/>
            </a:pPr>
            <a:r>
              <a:rPr lang="en-US" b="1" dirty="0">
                <a:solidFill>
                  <a:srgbClr val="008000"/>
                </a:solidFill>
              </a:rPr>
              <a:t>Connect</a:t>
            </a:r>
            <a:r>
              <a:rPr lang="en-US" dirty="0"/>
              <a:t> (sender address, receiver address), for      connection-oriented communication.</a:t>
            </a:r>
          </a:p>
          <a:p>
            <a:pPr>
              <a:buFontTx/>
              <a:buChar char="•"/>
            </a:pPr>
            <a:r>
              <a:rPr lang="en-US" b="1" dirty="0">
                <a:solidFill>
                  <a:srgbClr val="008000"/>
                </a:solidFill>
              </a:rPr>
              <a:t>Send</a:t>
            </a:r>
            <a:r>
              <a:rPr lang="en-US" dirty="0"/>
              <a:t> ( [receiver],  message)</a:t>
            </a:r>
          </a:p>
          <a:p>
            <a:pPr>
              <a:buFontTx/>
              <a:buChar char="•"/>
            </a:pPr>
            <a:r>
              <a:rPr lang="en-US" b="1" dirty="0">
                <a:solidFill>
                  <a:srgbClr val="008000"/>
                </a:solidFill>
              </a:rPr>
              <a:t>Disconnect</a:t>
            </a:r>
            <a:r>
              <a:rPr lang="en-US" dirty="0"/>
              <a:t>  (connection identifier), for </a:t>
            </a:r>
            <a:r>
              <a:rPr lang="en-US" dirty="0">
                <a:solidFill>
                  <a:srgbClr val="0000CC"/>
                </a:solidFill>
              </a:rPr>
              <a:t>connection-oriented</a:t>
            </a:r>
            <a:r>
              <a:rPr lang="en-US" dirty="0"/>
              <a:t> communication.</a:t>
            </a:r>
            <a:r>
              <a:rPr lang="en-US" sz="18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itchFamily="18" charset="0"/>
              </a:rPr>
              <a:t>Inter process Communication in basic HTTP</a:t>
            </a:r>
            <a:r>
              <a:rPr lang="en-US" dirty="0"/>
              <a:t> </a:t>
            </a:r>
          </a:p>
        </p:txBody>
      </p:sp>
      <p:graphicFrame>
        <p:nvGraphicFramePr>
          <p:cNvPr id="1026" name="Object 2"/>
          <p:cNvGraphicFramePr>
            <a:graphicFrameLocks noGrp="1" noChangeAspect="1"/>
          </p:cNvGraphicFramePr>
          <p:nvPr>
            <p:ph idx="1"/>
          </p:nvPr>
        </p:nvGraphicFramePr>
        <p:xfrm>
          <a:off x="2065338" y="1631950"/>
          <a:ext cx="7867650" cy="4291013"/>
        </p:xfrm>
        <a:graphic>
          <a:graphicData uri="http://schemas.openxmlformats.org/presentationml/2006/ole">
            <mc:AlternateContent xmlns:mc="http://schemas.openxmlformats.org/markup-compatibility/2006">
              <mc:Choice xmlns:v="urn:schemas-microsoft-com:vml" Requires="v">
                <p:oleObj spid="_x0000_s1025" name="SmartDraw" r:id="rId3" imgW="4507920" imgH="2459520" progId="">
                  <p:embed/>
                </p:oleObj>
              </mc:Choice>
              <mc:Fallback>
                <p:oleObj name="SmartDraw" r:id="rId3" imgW="4507920" imgH="2459520"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338" y="1631950"/>
                        <a:ext cx="7867650" cy="429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1167618" y="6071940"/>
            <a:ext cx="10550769" cy="461665"/>
          </a:xfrm>
          <a:prstGeom prst="rect">
            <a:avLst/>
          </a:prstGeom>
        </p:spPr>
        <p:txBody>
          <a:bodyPr wrap="square">
            <a:spAutoFit/>
          </a:bodyPr>
          <a:lstStyle/>
          <a:p>
            <a:pPr>
              <a:spcBef>
                <a:spcPct val="50000"/>
              </a:spcBef>
            </a:pPr>
            <a:r>
              <a:rPr lang="en-US" sz="2400" b="1" dirty="0"/>
              <a:t>Processing order: C1, S1, C2, S2, S3, C3, C4, S4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1689</TotalTime>
  <Words>4360</Words>
  <Application>Microsoft Office PowerPoint</Application>
  <PresentationFormat>Widescreen</PresentationFormat>
  <Paragraphs>275</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INTER PROCESS COMMUNICATION</vt:lpstr>
      <vt:lpstr>Introduction</vt:lpstr>
      <vt:lpstr>Middleware Layers</vt:lpstr>
      <vt:lpstr>Introduction (cont.)</vt:lpstr>
      <vt:lpstr>Introduction (cont.)</vt:lpstr>
      <vt:lpstr>The API for the Internet Protocols</vt:lpstr>
      <vt:lpstr>Characteristics of Interprocess Communication</vt:lpstr>
      <vt:lpstr>Operations provided in Inter process Communications API</vt:lpstr>
      <vt:lpstr>Inter process Communication in basic HTTP </vt:lpstr>
      <vt:lpstr>Synchronous and Asynchronous Communication</vt:lpstr>
      <vt:lpstr>Synchronous send and receive</vt:lpstr>
      <vt:lpstr>Synchronous and Asynchronous Communication (cont.)</vt:lpstr>
      <vt:lpstr>Asynchronous send and synchronous receive</vt:lpstr>
      <vt:lpstr>Synchronous and Asynchronous Communication (cont.)</vt:lpstr>
      <vt:lpstr>Message Destinations</vt:lpstr>
      <vt:lpstr>Message Destinations (cont.)</vt:lpstr>
      <vt:lpstr>Reliability</vt:lpstr>
      <vt:lpstr>Ordering</vt:lpstr>
      <vt:lpstr>Sockets</vt:lpstr>
      <vt:lpstr>Sockets (cont.)</vt:lpstr>
      <vt:lpstr>Java API for Internet Addresses</vt:lpstr>
      <vt:lpstr>Java API for Internet Addresses</vt:lpstr>
      <vt:lpstr>Java InetAddress Class Methods </vt:lpstr>
      <vt:lpstr>TCP Sockets</vt:lpstr>
      <vt:lpstr>java.net.Socket Class</vt:lpstr>
      <vt:lpstr>Java.io.PrintWriter Class</vt:lpstr>
      <vt:lpstr>TCP Sockets in Java</vt:lpstr>
      <vt:lpstr>Client creates: </vt:lpstr>
      <vt:lpstr>Class ServerSocket</vt:lpstr>
      <vt:lpstr>Class ServerSocket</vt:lpstr>
      <vt:lpstr>PowerPoint Presentation</vt:lpstr>
      <vt:lpstr>Class ServerSocket</vt:lpstr>
      <vt:lpstr>A client and server program using TCP sockets</vt:lpstr>
      <vt:lpstr>UDP Datagram Communication</vt:lpstr>
      <vt:lpstr>Issues in UDP Datagram Communication (cont.)</vt:lpstr>
      <vt:lpstr>Issues in UDP Datagram Communication (cont.)</vt:lpstr>
      <vt:lpstr>Issues in UDP Datagram Communication (cont.)</vt:lpstr>
      <vt:lpstr>Issues in UDP Datagram Communication (cont.)</vt:lpstr>
      <vt:lpstr>Failure Model for UDP Datagrams</vt:lpstr>
      <vt:lpstr>Use of UDP</vt:lpstr>
      <vt:lpstr>Java API for UDP Datagrams</vt:lpstr>
      <vt:lpstr>Java API for UDP Datagrams- DatagramPacket (cont.)</vt:lpstr>
      <vt:lpstr>Java API for UDP Datagrams- DatagramSocket</vt:lpstr>
      <vt:lpstr>Java API for UDP Datagrams- DatagramSocket (cont.)</vt:lpstr>
      <vt:lpstr>Java DatagramSocket class</vt:lpstr>
      <vt:lpstr>Java DatagramPacket Class </vt:lpstr>
      <vt:lpstr>PowerPoint Presentation</vt:lpstr>
      <vt:lpstr>PowerPoint Presentation</vt:lpstr>
      <vt:lpstr>External Data Representation and Marshalling</vt:lpstr>
      <vt:lpstr>External Data Representation and Marshalling (cont.)</vt:lpstr>
      <vt:lpstr>External Data Representation and Marshalling (cont.)</vt:lpstr>
      <vt:lpstr>External Data Representation and Marshalling (cont.)</vt:lpstr>
      <vt:lpstr>External Data Representation and Marshalling (cont.)</vt:lpstr>
      <vt:lpstr>External Data Representation and Marshalling- alternative approaches (cont.)</vt:lpstr>
      <vt:lpstr>External Data Representation and Marshalling- alternative approaches (cont.)</vt:lpstr>
      <vt:lpstr>External Data Representation and Marshalling- alternative approaches (cont.)</vt:lpstr>
      <vt:lpstr>External Data Representation and Marshalling- alternative approaches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Interprocess Communication</dc:title>
  <dc:creator>Swarnima</dc:creator>
  <cp:lastModifiedBy>CLASS 18410B</cp:lastModifiedBy>
  <cp:revision>170</cp:revision>
  <dcterms:created xsi:type="dcterms:W3CDTF">2021-11-29T06:22:44Z</dcterms:created>
  <dcterms:modified xsi:type="dcterms:W3CDTF">2022-11-18T06:05:37Z</dcterms:modified>
</cp:coreProperties>
</file>